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1" r:id="rId3"/>
    <p:sldId id="276" r:id="rId4"/>
    <p:sldId id="274" r:id="rId5"/>
    <p:sldId id="283" r:id="rId6"/>
    <p:sldId id="284" r:id="rId7"/>
    <p:sldId id="296" r:id="rId8"/>
    <p:sldId id="263" r:id="rId9"/>
    <p:sldId id="264" r:id="rId10"/>
    <p:sldId id="262" r:id="rId11"/>
    <p:sldId id="265" r:id="rId12"/>
    <p:sldId id="268" r:id="rId13"/>
    <p:sldId id="259" r:id="rId14"/>
    <p:sldId id="269" r:id="rId15"/>
    <p:sldId id="282" r:id="rId16"/>
    <p:sldId id="277" r:id="rId17"/>
    <p:sldId id="273" r:id="rId18"/>
    <p:sldId id="278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0" autoAdjust="0"/>
    <p:restoredTop sz="94674"/>
  </p:normalViewPr>
  <p:slideViewPr>
    <p:cSldViewPr snapToGrid="0" snapToObjects="1">
      <p:cViewPr varScale="1">
        <p:scale>
          <a:sx n="165" d="100"/>
          <a:sy n="165" d="100"/>
        </p:scale>
        <p:origin x="808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goal </a:t>
            </a:r>
            <a:r>
              <a:rPr lang="fr-CH" dirty="0" err="1"/>
              <a:t>is</a:t>
            </a:r>
            <a:r>
              <a:rPr lang="fr-CH" dirty="0"/>
              <a:t> FUNDEMENTAL</a:t>
            </a:r>
            <a:r>
              <a:rPr lang="fr-CH" baseline="0" dirty="0"/>
              <a:t> </a:t>
            </a:r>
            <a:r>
              <a:rPr lang="fr-CH" baseline="0" dirty="0" err="1"/>
              <a:t>research</a:t>
            </a:r>
            <a:r>
              <a:rPr lang="fr-CH" baseline="0" dirty="0"/>
              <a:t>, not APPLIED </a:t>
            </a:r>
            <a:r>
              <a:rPr lang="fr-CH" baseline="0" dirty="0" err="1"/>
              <a:t>research</a:t>
            </a:r>
            <a:r>
              <a:rPr lang="fr-CH" baseline="0" dirty="0"/>
              <a:t>.</a:t>
            </a:r>
          </a:p>
          <a:p>
            <a:r>
              <a:rPr lang="fr-CH" baseline="0" dirty="0"/>
              <a:t>CERN </a:t>
            </a:r>
            <a:r>
              <a:rPr lang="fr-CH" baseline="0" dirty="0" err="1"/>
              <a:t>is</a:t>
            </a:r>
            <a:r>
              <a:rPr lang="fr-CH" baseline="0" dirty="0"/>
              <a:t> not to </a:t>
            </a:r>
            <a:r>
              <a:rPr lang="fr-CH" baseline="0" dirty="0" err="1"/>
              <a:t>improve</a:t>
            </a:r>
            <a:r>
              <a:rPr lang="fr-CH" baseline="0" dirty="0"/>
              <a:t> the </a:t>
            </a:r>
            <a:r>
              <a:rPr lang="fr-CH" baseline="0" dirty="0" err="1"/>
              <a:t>way</a:t>
            </a:r>
            <a:r>
              <a:rPr lang="fr-CH" baseline="0" dirty="0"/>
              <a:t> </a:t>
            </a:r>
            <a:r>
              <a:rPr lang="fr-CH" baseline="0" dirty="0" err="1"/>
              <a:t>electricity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produced</a:t>
            </a:r>
            <a:r>
              <a:rPr lang="fr-CH" baseline="0" dirty="0"/>
              <a:t> or rockets are </a:t>
            </a:r>
            <a:r>
              <a:rPr lang="fr-CH" baseline="0" dirty="0" err="1"/>
              <a:t>launched</a:t>
            </a:r>
            <a:r>
              <a:rPr lang="fr-CH" baseline="0" dirty="0"/>
              <a:t>.</a:t>
            </a:r>
          </a:p>
          <a:p>
            <a:r>
              <a:rPr lang="fr-CH" baseline="0" dirty="0"/>
              <a:t>CERN </a:t>
            </a:r>
            <a:r>
              <a:rPr lang="fr-CH" baseline="0" dirty="0" err="1"/>
              <a:t>is</a:t>
            </a:r>
            <a:r>
              <a:rPr lang="fr-CH" baseline="0" dirty="0"/>
              <a:t> to help </a:t>
            </a:r>
            <a:r>
              <a:rPr lang="fr-CH" baseline="0" dirty="0" err="1"/>
              <a:t>answering</a:t>
            </a:r>
            <a:r>
              <a:rPr lang="fr-CH" baseline="0" dirty="0"/>
              <a:t> questions and for a </a:t>
            </a:r>
            <a:r>
              <a:rPr lang="fr-CH" baseline="0" dirty="0" err="1"/>
              <a:t>better</a:t>
            </a:r>
            <a:r>
              <a:rPr lang="fr-CH" baseline="0" dirty="0"/>
              <a:t> </a:t>
            </a:r>
            <a:r>
              <a:rPr lang="fr-CH" baseline="0" dirty="0" err="1"/>
              <a:t>understanding</a:t>
            </a:r>
            <a:r>
              <a:rPr lang="fr-CH" baseline="0" dirty="0"/>
              <a:t> of the </a:t>
            </a:r>
            <a:r>
              <a:rPr lang="fr-CH" baseline="0" dirty="0" err="1"/>
              <a:t>Universe</a:t>
            </a:r>
            <a:r>
              <a:rPr lang="fr-CH" baseline="0" dirty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668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CERN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helped</a:t>
            </a:r>
            <a:r>
              <a:rPr lang="fr-CH" dirty="0"/>
              <a:t> </a:t>
            </a:r>
            <a:r>
              <a:rPr lang="fr-CH" dirty="0" err="1"/>
              <a:t>proving</a:t>
            </a:r>
            <a:r>
              <a:rPr lang="fr-CH" dirty="0"/>
              <a:t> certain </a:t>
            </a:r>
            <a:r>
              <a:rPr lang="fr-CH" dirty="0" err="1"/>
              <a:t>theories</a:t>
            </a:r>
            <a:r>
              <a:rPr lang="fr-CH" dirty="0"/>
              <a:t> </a:t>
            </a:r>
            <a:r>
              <a:rPr lang="fr-CH" dirty="0" err="1"/>
              <a:t>like</a:t>
            </a:r>
            <a:r>
              <a:rPr lang="fr-CH" dirty="0"/>
              <a:t> the existence</a:t>
            </a:r>
            <a:r>
              <a:rPr lang="fr-CH" baseline="0" dirty="0"/>
              <a:t> of the «</a:t>
            </a:r>
            <a:r>
              <a:rPr lang="fr-CH" baseline="0" dirty="0" err="1"/>
              <a:t>Higgs</a:t>
            </a:r>
            <a:r>
              <a:rPr lang="fr-CH" baseline="0" dirty="0"/>
              <a:t> Boson».</a:t>
            </a:r>
          </a:p>
          <a:p>
            <a:endParaRPr lang="fr-CH" baseline="0" dirty="0"/>
          </a:p>
          <a:p>
            <a:r>
              <a:rPr lang="fr-CH" baseline="0" dirty="0"/>
              <a:t>This </a:t>
            </a:r>
            <a:r>
              <a:rPr lang="fr-CH" baseline="0" dirty="0" err="1"/>
              <a:t>particle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responsible</a:t>
            </a:r>
            <a:r>
              <a:rPr lang="fr-CH" baseline="0" dirty="0"/>
              <a:t> for </a:t>
            </a:r>
            <a:r>
              <a:rPr lang="fr-CH" baseline="0" dirty="0" err="1"/>
              <a:t>giving</a:t>
            </a:r>
            <a:r>
              <a:rPr lang="fr-CH" baseline="0" dirty="0"/>
              <a:t> </a:t>
            </a:r>
            <a:r>
              <a:rPr lang="fr-CH" baseline="0" dirty="0" err="1"/>
              <a:t>its</a:t>
            </a:r>
            <a:r>
              <a:rPr lang="fr-CH" baseline="0" dirty="0"/>
              <a:t> mass to all </a:t>
            </a:r>
            <a:r>
              <a:rPr lang="fr-CH" baseline="0" dirty="0" err="1"/>
              <a:t>other</a:t>
            </a:r>
            <a:r>
              <a:rPr lang="fr-CH" baseline="0" dirty="0"/>
              <a:t> </a:t>
            </a:r>
            <a:r>
              <a:rPr lang="fr-CH" baseline="0" dirty="0" err="1"/>
              <a:t>particles</a:t>
            </a:r>
            <a:r>
              <a:rPr lang="fr-CH" baseline="0" dirty="0"/>
              <a:t>. It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very</a:t>
            </a:r>
            <a:r>
              <a:rPr lang="fr-CH" baseline="0" dirty="0"/>
              <a:t> important in the standard model.</a:t>
            </a:r>
            <a:br>
              <a:rPr lang="fr-CH" baseline="0" dirty="0"/>
            </a:br>
            <a:endParaRPr lang="fr-CH" baseline="0" dirty="0"/>
          </a:p>
          <a:p>
            <a:r>
              <a:rPr lang="fr-CH" baseline="0" dirty="0"/>
              <a:t>It </a:t>
            </a:r>
            <a:r>
              <a:rPr lang="fr-CH" baseline="0" dirty="0" err="1"/>
              <a:t>was</a:t>
            </a:r>
            <a:r>
              <a:rPr lang="fr-CH" baseline="0" dirty="0"/>
              <a:t> </a:t>
            </a:r>
            <a:r>
              <a:rPr lang="fr-CH" baseline="0" dirty="0" err="1"/>
              <a:t>predicted</a:t>
            </a:r>
            <a:r>
              <a:rPr lang="fr-CH" baseline="0" dirty="0"/>
              <a:t> in 1964 by 2 </a:t>
            </a:r>
            <a:r>
              <a:rPr lang="fr-CH" baseline="0" dirty="0" err="1"/>
              <a:t>Belgian</a:t>
            </a:r>
            <a:r>
              <a:rPr lang="fr-CH" baseline="0" dirty="0"/>
              <a:t> </a:t>
            </a:r>
            <a:r>
              <a:rPr lang="fr-CH" baseline="0" dirty="0" err="1"/>
              <a:t>physicists</a:t>
            </a:r>
            <a:r>
              <a:rPr lang="fr-CH" baseline="0" dirty="0"/>
              <a:t> (François </a:t>
            </a:r>
            <a:r>
              <a:rPr lang="fr-CH" baseline="0" dirty="0" err="1"/>
              <a:t>Englert</a:t>
            </a:r>
            <a:r>
              <a:rPr lang="fr-CH" baseline="0" dirty="0"/>
              <a:t> and Robert Brout), </a:t>
            </a:r>
            <a:r>
              <a:rPr lang="fr-CH" baseline="0" dirty="0" err="1"/>
              <a:t>then</a:t>
            </a:r>
            <a:r>
              <a:rPr lang="fr-CH" baseline="0" dirty="0"/>
              <a:t> by the Scottish </a:t>
            </a:r>
            <a:r>
              <a:rPr lang="fr-CH" baseline="0" dirty="0" err="1"/>
              <a:t>physicist</a:t>
            </a:r>
            <a:r>
              <a:rPr lang="fr-CH" baseline="0" dirty="0"/>
              <a:t> (Peter </a:t>
            </a:r>
            <a:r>
              <a:rPr lang="fr-CH" baseline="0" dirty="0" err="1"/>
              <a:t>Higgs</a:t>
            </a:r>
            <a:r>
              <a:rPr lang="fr-CH" baseline="0" dirty="0"/>
              <a:t>) and </a:t>
            </a:r>
            <a:r>
              <a:rPr lang="fr-CH" baseline="0" dirty="0" err="1"/>
              <a:t>others</a:t>
            </a:r>
            <a:r>
              <a:rPr lang="fr-CH" baseline="0" dirty="0"/>
              <a:t> </a:t>
            </a:r>
            <a:r>
              <a:rPr lang="fr-CH" baseline="0" dirty="0" err="1"/>
              <a:t>later</a:t>
            </a:r>
            <a:r>
              <a:rPr lang="fr-CH" baseline="0" dirty="0"/>
              <a:t>.</a:t>
            </a:r>
          </a:p>
          <a:p>
            <a:r>
              <a:rPr lang="fr-CH" baseline="0" dirty="0"/>
              <a:t>If </a:t>
            </a:r>
            <a:r>
              <a:rPr lang="fr-CH" baseline="0" dirty="0" err="1"/>
              <a:t>took</a:t>
            </a:r>
            <a:r>
              <a:rPr lang="fr-CH" baseline="0" dirty="0"/>
              <a:t> 48 </a:t>
            </a:r>
            <a:r>
              <a:rPr lang="fr-CH" baseline="0" dirty="0" err="1"/>
              <a:t>years</a:t>
            </a:r>
            <a:r>
              <a:rPr lang="fr-CH" baseline="0" dirty="0"/>
              <a:t> to have the </a:t>
            </a:r>
            <a:r>
              <a:rPr lang="fr-CH" baseline="0" dirty="0" err="1"/>
              <a:t>experiments</a:t>
            </a:r>
            <a:r>
              <a:rPr lang="fr-CH" baseline="0" dirty="0"/>
              <a:t> (ATLAS and CMS)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proved</a:t>
            </a:r>
            <a:r>
              <a:rPr lang="fr-CH" baseline="0" dirty="0"/>
              <a:t> </a:t>
            </a:r>
            <a:r>
              <a:rPr lang="fr-CH" baseline="0" dirty="0" err="1"/>
              <a:t>its</a:t>
            </a:r>
            <a:r>
              <a:rPr lang="fr-CH" baseline="0" dirty="0"/>
              <a:t> existence. The </a:t>
            </a:r>
            <a:r>
              <a:rPr lang="fr-CH" baseline="0" dirty="0" err="1"/>
              <a:t>discovery</a:t>
            </a:r>
            <a:r>
              <a:rPr lang="fr-CH" baseline="0" dirty="0"/>
              <a:t> </a:t>
            </a:r>
            <a:r>
              <a:rPr lang="fr-CH" baseline="0" dirty="0" err="1"/>
              <a:t>was</a:t>
            </a:r>
            <a:r>
              <a:rPr lang="fr-CH" baseline="0" dirty="0"/>
              <a:t> </a:t>
            </a:r>
            <a:r>
              <a:rPr lang="fr-CH" baseline="0" dirty="0" err="1"/>
              <a:t>announced</a:t>
            </a:r>
            <a:r>
              <a:rPr lang="fr-CH" baseline="0" dirty="0"/>
              <a:t> at CERN on 4th July 2012.</a:t>
            </a:r>
          </a:p>
          <a:p>
            <a:endParaRPr lang="fr-CH" baseline="0" dirty="0"/>
          </a:p>
          <a:p>
            <a:r>
              <a:rPr lang="fr-CH" baseline="0" dirty="0"/>
              <a:t>This </a:t>
            </a:r>
            <a:r>
              <a:rPr lang="fr-CH" baseline="0" dirty="0" err="1"/>
              <a:t>discovery</a:t>
            </a:r>
            <a:r>
              <a:rPr lang="fr-CH" baseline="0" dirty="0"/>
              <a:t> </a:t>
            </a:r>
            <a:r>
              <a:rPr lang="fr-CH" baseline="0" dirty="0" err="1"/>
              <a:t>led</a:t>
            </a:r>
            <a:r>
              <a:rPr lang="fr-CH" baseline="0" dirty="0"/>
              <a:t> François </a:t>
            </a:r>
            <a:r>
              <a:rPr lang="fr-CH" baseline="0" dirty="0" err="1"/>
              <a:t>Englert</a:t>
            </a:r>
            <a:r>
              <a:rPr lang="fr-CH" baseline="0" dirty="0"/>
              <a:t> and Peter </a:t>
            </a:r>
            <a:r>
              <a:rPr lang="fr-CH" baseline="0" dirty="0" err="1"/>
              <a:t>Higgs</a:t>
            </a:r>
            <a:r>
              <a:rPr lang="fr-CH" baseline="0" dirty="0"/>
              <a:t> (</a:t>
            </a:r>
            <a:r>
              <a:rPr lang="fr-CH" baseline="0" dirty="0" err="1"/>
              <a:t>only</a:t>
            </a:r>
            <a:r>
              <a:rPr lang="fr-CH" baseline="0" dirty="0"/>
              <a:t> </a:t>
            </a:r>
            <a:r>
              <a:rPr lang="fr-CH" baseline="0" dirty="0" err="1"/>
              <a:t>surviving</a:t>
            </a:r>
            <a:r>
              <a:rPr lang="fr-CH" baseline="0" dirty="0"/>
              <a:t> of the 3)to </a:t>
            </a:r>
            <a:r>
              <a:rPr lang="fr-CH" baseline="0" dirty="0" err="1"/>
              <a:t>be</a:t>
            </a:r>
            <a:r>
              <a:rPr lang="fr-CH" baseline="0" dirty="0"/>
              <a:t> </a:t>
            </a:r>
            <a:r>
              <a:rPr lang="fr-CH" baseline="0" dirty="0" err="1"/>
              <a:t>rewarded</a:t>
            </a:r>
            <a:r>
              <a:rPr lang="fr-CH" baseline="0" dirty="0"/>
              <a:t> by a Nobel </a:t>
            </a:r>
            <a:r>
              <a:rPr lang="fr-CH" baseline="0" dirty="0" err="1"/>
              <a:t>Prize</a:t>
            </a:r>
            <a:r>
              <a:rPr lang="fr-CH" baseline="0" dirty="0"/>
              <a:t> in 2013.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79080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Theorists</a:t>
            </a:r>
            <a:r>
              <a:rPr lang="fr-CH" baseline="0" dirty="0"/>
              <a:t> </a:t>
            </a:r>
            <a:r>
              <a:rPr lang="fr-CH" baseline="0" dirty="0" err="1"/>
              <a:t>believe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at the moment of the Big Bang, a </a:t>
            </a:r>
            <a:r>
              <a:rPr lang="fr-CH" baseline="0" dirty="0" err="1"/>
              <a:t>theory</a:t>
            </a:r>
            <a:r>
              <a:rPr lang="fr-CH" baseline="0" dirty="0"/>
              <a:t> </a:t>
            </a:r>
            <a:r>
              <a:rPr lang="fr-CH" baseline="0" dirty="0" err="1"/>
              <a:t>telling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all </a:t>
            </a:r>
            <a:r>
              <a:rPr lang="fr-CH" baseline="0" dirty="0" err="1"/>
              <a:t>universe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an expansion of a </a:t>
            </a:r>
            <a:r>
              <a:rPr lang="fr-CH" baseline="0" dirty="0" err="1"/>
              <a:t>tiny</a:t>
            </a:r>
            <a:r>
              <a:rPr lang="fr-CH" baseline="0" dirty="0"/>
              <a:t> </a:t>
            </a:r>
            <a:r>
              <a:rPr lang="fr-CH" baseline="0" dirty="0" err="1"/>
              <a:t>space</a:t>
            </a:r>
            <a:r>
              <a:rPr lang="fr-CH" baseline="0" dirty="0"/>
              <a:t> of pure </a:t>
            </a:r>
            <a:r>
              <a:rPr lang="fr-CH" baseline="0" dirty="0" err="1"/>
              <a:t>energy</a:t>
            </a:r>
            <a:r>
              <a:rPr lang="fr-CH" baseline="0" dirty="0"/>
              <a:t>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was</a:t>
            </a:r>
            <a:r>
              <a:rPr lang="fr-CH" baseline="0" dirty="0"/>
              <a:t> </a:t>
            </a:r>
            <a:r>
              <a:rPr lang="fr-CH" baseline="0" dirty="0" err="1"/>
              <a:t>transformed</a:t>
            </a:r>
            <a:r>
              <a:rPr lang="fr-CH" baseline="0" dirty="0"/>
              <a:t> </a:t>
            </a:r>
            <a:r>
              <a:rPr lang="fr-CH" baseline="0" dirty="0" err="1"/>
              <a:t>into</a:t>
            </a:r>
            <a:r>
              <a:rPr lang="fr-CH" baseline="0" dirty="0"/>
              <a:t> </a:t>
            </a:r>
            <a:r>
              <a:rPr lang="fr-CH" baseline="0" dirty="0" err="1"/>
              <a:t>matter</a:t>
            </a:r>
            <a:r>
              <a:rPr lang="fr-CH" baseline="0" dirty="0"/>
              <a:t>, as </a:t>
            </a:r>
            <a:r>
              <a:rPr lang="fr-CH" baseline="0" dirty="0" err="1"/>
              <a:t>many</a:t>
            </a:r>
            <a:r>
              <a:rPr lang="fr-CH" baseline="0" dirty="0"/>
              <a:t> </a:t>
            </a:r>
            <a:r>
              <a:rPr lang="fr-CH" baseline="0" dirty="0" err="1"/>
              <a:t>particles</a:t>
            </a:r>
            <a:r>
              <a:rPr lang="fr-CH" baseline="0" dirty="0"/>
              <a:t> </a:t>
            </a:r>
            <a:r>
              <a:rPr lang="fr-CH" baseline="0" dirty="0" err="1"/>
              <a:t>than</a:t>
            </a:r>
            <a:r>
              <a:rPr lang="fr-CH" baseline="0" dirty="0"/>
              <a:t> </a:t>
            </a:r>
            <a:r>
              <a:rPr lang="fr-CH" baseline="0" dirty="0" err="1"/>
              <a:t>antiparticles</a:t>
            </a:r>
            <a:r>
              <a:rPr lang="fr-CH" baseline="0" dirty="0"/>
              <a:t> </a:t>
            </a:r>
            <a:r>
              <a:rPr lang="fr-CH" baseline="0" dirty="0" err="1"/>
              <a:t>were</a:t>
            </a:r>
            <a:r>
              <a:rPr lang="fr-CH" baseline="0" dirty="0"/>
              <a:t> </a:t>
            </a:r>
            <a:r>
              <a:rPr lang="fr-CH" baseline="0" dirty="0" err="1"/>
              <a:t>created</a:t>
            </a:r>
            <a:r>
              <a:rPr lang="fr-CH" baseline="0" dirty="0"/>
              <a:t>. It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also</a:t>
            </a:r>
            <a:r>
              <a:rPr lang="fr-CH" baseline="0" dirty="0"/>
              <a:t> </a:t>
            </a:r>
            <a:r>
              <a:rPr lang="fr-CH" baseline="0" dirty="0" err="1"/>
              <a:t>believed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the first instants of the </a:t>
            </a:r>
            <a:r>
              <a:rPr lang="fr-CH" baseline="0" dirty="0" err="1"/>
              <a:t>universe</a:t>
            </a:r>
            <a:r>
              <a:rPr lang="fr-CH" baseline="0" dirty="0"/>
              <a:t> </a:t>
            </a:r>
            <a:r>
              <a:rPr lang="fr-CH" baseline="0" dirty="0" err="1"/>
              <a:t>was</a:t>
            </a:r>
            <a:r>
              <a:rPr lang="fr-CH" baseline="0" dirty="0"/>
              <a:t> a </a:t>
            </a:r>
            <a:r>
              <a:rPr lang="fr-CH" baseline="0" dirty="0" err="1"/>
              <a:t>gigantic</a:t>
            </a:r>
            <a:r>
              <a:rPr lang="fr-CH" baseline="0" dirty="0"/>
              <a:t> </a:t>
            </a:r>
            <a:r>
              <a:rPr lang="fr-CH" baseline="0" dirty="0" err="1"/>
              <a:t>anihilation</a:t>
            </a:r>
            <a:r>
              <a:rPr lang="fr-CH" baseline="0" dirty="0"/>
              <a:t> of </a:t>
            </a:r>
            <a:r>
              <a:rPr lang="fr-CH" baseline="0" dirty="0" err="1"/>
              <a:t>partcles</a:t>
            </a:r>
            <a:r>
              <a:rPr lang="fr-CH" baseline="0" dirty="0"/>
              <a:t> and </a:t>
            </a:r>
            <a:r>
              <a:rPr lang="fr-CH" baseline="0" dirty="0" err="1"/>
              <a:t>their</a:t>
            </a:r>
            <a:r>
              <a:rPr lang="fr-CH" baseline="0" dirty="0"/>
              <a:t> </a:t>
            </a:r>
            <a:r>
              <a:rPr lang="fr-CH" baseline="0" dirty="0" err="1"/>
              <a:t>counter</a:t>
            </a:r>
            <a:r>
              <a:rPr lang="fr-CH" baseline="0" dirty="0"/>
              <a:t> anti-</a:t>
            </a:r>
            <a:r>
              <a:rPr lang="fr-CH" baseline="0" dirty="0" err="1"/>
              <a:t>particles</a:t>
            </a:r>
            <a:r>
              <a:rPr lang="fr-CH" baseline="0" dirty="0"/>
              <a:t> </a:t>
            </a:r>
            <a:r>
              <a:rPr lang="fr-CH" baseline="0" dirty="0" err="1"/>
              <a:t>which</a:t>
            </a:r>
            <a:r>
              <a:rPr lang="fr-CH" baseline="0" dirty="0"/>
              <a:t> </a:t>
            </a:r>
            <a:r>
              <a:rPr lang="fr-CH" baseline="0" dirty="0" err="1"/>
              <a:t>were</a:t>
            </a:r>
            <a:r>
              <a:rPr lang="fr-CH" baseline="0" dirty="0"/>
              <a:t> </a:t>
            </a:r>
            <a:r>
              <a:rPr lang="fr-CH" baseline="0" dirty="0" err="1"/>
              <a:t>just</a:t>
            </a:r>
            <a:r>
              <a:rPr lang="fr-CH" baseline="0" dirty="0"/>
              <a:t> </a:t>
            </a:r>
            <a:r>
              <a:rPr lang="fr-CH" baseline="0" dirty="0" err="1"/>
              <a:t>created</a:t>
            </a:r>
            <a:r>
              <a:rPr lang="fr-CH" baseline="0" dirty="0"/>
              <a:t>. But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seems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out of 1 billion </a:t>
            </a:r>
            <a:r>
              <a:rPr lang="fr-CH" baseline="0" dirty="0" err="1"/>
              <a:t>particle-antiparticle</a:t>
            </a:r>
            <a:r>
              <a:rPr lang="fr-CH" baseline="0" dirty="0"/>
              <a:t> </a:t>
            </a:r>
            <a:r>
              <a:rPr lang="fr-CH" baseline="0" dirty="0" err="1"/>
              <a:t>anihilation</a:t>
            </a:r>
            <a:r>
              <a:rPr lang="fr-CH" baseline="0" dirty="0"/>
              <a:t>, 1 </a:t>
            </a:r>
            <a:r>
              <a:rPr lang="fr-CH" baseline="0" dirty="0" err="1"/>
              <a:t>particle</a:t>
            </a:r>
            <a:r>
              <a:rPr lang="fr-CH" baseline="0" dirty="0"/>
              <a:t> </a:t>
            </a:r>
            <a:r>
              <a:rPr lang="fr-CH" baseline="0" dirty="0" err="1"/>
              <a:t>survived</a:t>
            </a:r>
            <a:r>
              <a:rPr lang="fr-CH" baseline="0" dirty="0"/>
              <a:t>… And </a:t>
            </a:r>
            <a:r>
              <a:rPr lang="fr-CH" baseline="0" dirty="0" err="1"/>
              <a:t>that</a:t>
            </a:r>
            <a:r>
              <a:rPr lang="fr-CH" baseline="0" dirty="0"/>
              <a:t> </a:t>
            </a:r>
            <a:r>
              <a:rPr lang="fr-CH" baseline="0" dirty="0" err="1"/>
              <a:t>what</a:t>
            </a:r>
            <a:r>
              <a:rPr lang="fr-CH" baseline="0" dirty="0"/>
              <a:t> </a:t>
            </a:r>
            <a:r>
              <a:rPr lang="fr-CH" baseline="0" dirty="0" err="1"/>
              <a:t>makes</a:t>
            </a:r>
            <a:r>
              <a:rPr lang="fr-CH" baseline="0" dirty="0"/>
              <a:t> the </a:t>
            </a:r>
            <a:r>
              <a:rPr lang="fr-CH" baseline="0" dirty="0" err="1"/>
              <a:t>current</a:t>
            </a:r>
            <a:r>
              <a:rPr lang="fr-CH" baseline="0" dirty="0"/>
              <a:t> </a:t>
            </a:r>
            <a:r>
              <a:rPr lang="fr-CH" baseline="0" dirty="0" err="1"/>
              <a:t>Universe</a:t>
            </a:r>
            <a:r>
              <a:rPr lang="fr-CH" baseline="0" dirty="0"/>
              <a:t>… </a:t>
            </a:r>
            <a:r>
              <a:rPr lang="fr-CH" baseline="0" dirty="0" err="1"/>
              <a:t>apparently</a:t>
            </a:r>
            <a:r>
              <a:rPr lang="fr-CH" baseline="0" dirty="0"/>
              <a:t> made </a:t>
            </a:r>
            <a:r>
              <a:rPr lang="fr-CH" baseline="0" dirty="0" err="1"/>
              <a:t>only</a:t>
            </a:r>
            <a:r>
              <a:rPr lang="fr-CH" baseline="0" dirty="0"/>
              <a:t> of </a:t>
            </a:r>
            <a:r>
              <a:rPr lang="fr-CH" baseline="0" dirty="0" err="1"/>
              <a:t>matter</a:t>
            </a:r>
            <a:r>
              <a:rPr lang="fr-CH" baseline="0" dirty="0"/>
              <a:t>. </a:t>
            </a:r>
            <a:r>
              <a:rPr lang="fr-CH" baseline="0" dirty="0" err="1"/>
              <a:t>Why</a:t>
            </a:r>
            <a:r>
              <a:rPr lang="fr-CH" baseline="0" dirty="0"/>
              <a:t> </a:t>
            </a:r>
            <a:r>
              <a:rPr lang="fr-CH" baseline="0" dirty="0" err="1"/>
              <a:t>matter</a:t>
            </a:r>
            <a:r>
              <a:rPr lang="fr-CH" baseline="0" dirty="0"/>
              <a:t> has won over </a:t>
            </a:r>
            <a:r>
              <a:rPr lang="fr-CH" baseline="0" dirty="0" err="1"/>
              <a:t>antimatter</a:t>
            </a:r>
            <a:r>
              <a:rPr lang="fr-CH" baseline="0" dirty="0"/>
              <a:t>? Are </a:t>
            </a:r>
            <a:r>
              <a:rPr lang="fr-CH" baseline="0" dirty="0" err="1"/>
              <a:t>we</a:t>
            </a:r>
            <a:r>
              <a:rPr lang="fr-CH" baseline="0" dirty="0"/>
              <a:t> sure </a:t>
            </a:r>
            <a:r>
              <a:rPr lang="fr-CH" baseline="0" dirty="0" err="1"/>
              <a:t>there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no </a:t>
            </a:r>
            <a:r>
              <a:rPr lang="fr-CH" baseline="0" dirty="0" err="1"/>
              <a:t>antimatter</a:t>
            </a:r>
            <a:r>
              <a:rPr lang="fr-CH" baseline="0" dirty="0"/>
              <a:t> </a:t>
            </a:r>
            <a:r>
              <a:rPr lang="fr-CH" baseline="0" dirty="0" err="1"/>
              <a:t>left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the Big Bang?</a:t>
            </a:r>
          </a:p>
          <a:p>
            <a:endParaRPr lang="fr-CH" baseline="0" dirty="0"/>
          </a:p>
          <a:p>
            <a:r>
              <a:rPr lang="fr-CH" baseline="0" dirty="0"/>
              <a:t>CERN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looking</a:t>
            </a:r>
            <a:r>
              <a:rPr lang="fr-CH" baseline="0" dirty="0"/>
              <a:t> at </a:t>
            </a:r>
            <a:r>
              <a:rPr lang="fr-CH" baseline="0" dirty="0" err="1"/>
              <a:t>that</a:t>
            </a:r>
            <a:r>
              <a:rPr lang="fr-CH" baseline="0" dirty="0"/>
              <a:t> question </a:t>
            </a:r>
            <a:r>
              <a:rPr lang="fr-CH" baseline="0" dirty="0" err="1"/>
              <a:t>with</a:t>
            </a:r>
            <a:r>
              <a:rPr lang="fr-CH" baseline="0" dirty="0"/>
              <a:t> </a:t>
            </a:r>
            <a:r>
              <a:rPr lang="fr-CH" baseline="0" dirty="0" err="1"/>
              <a:t>various</a:t>
            </a:r>
            <a:r>
              <a:rPr lang="fr-CH" baseline="0" dirty="0"/>
              <a:t> </a:t>
            </a:r>
            <a:r>
              <a:rPr lang="fr-CH" baseline="0" dirty="0" err="1"/>
              <a:t>experiments</a:t>
            </a:r>
            <a:r>
              <a:rPr lang="fr-CH" baseline="0" dirty="0"/>
              <a:t> </a:t>
            </a:r>
            <a:r>
              <a:rPr lang="fr-CH" baseline="0" dirty="0" err="1"/>
              <a:t>amongst</a:t>
            </a:r>
            <a:r>
              <a:rPr lang="fr-CH" baseline="0" dirty="0"/>
              <a:t> </a:t>
            </a:r>
            <a:r>
              <a:rPr lang="fr-CH" baseline="0" dirty="0" err="1"/>
              <a:t>which</a:t>
            </a:r>
            <a:r>
              <a:rPr lang="fr-CH" baseline="0" dirty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/>
              <a:t>AD (</a:t>
            </a:r>
            <a:r>
              <a:rPr lang="fr-CH" baseline="0" dirty="0" err="1"/>
              <a:t>Antimatter</a:t>
            </a:r>
            <a:r>
              <a:rPr lang="fr-CH" baseline="0" dirty="0"/>
              <a:t> </a:t>
            </a:r>
            <a:r>
              <a:rPr lang="fr-CH" baseline="0" dirty="0" err="1"/>
              <a:t>Decelerator</a:t>
            </a:r>
            <a:r>
              <a:rPr lang="fr-CH" baseline="0" dirty="0"/>
              <a:t>) </a:t>
            </a:r>
            <a:r>
              <a:rPr lang="fr-CH" baseline="0" dirty="0" err="1"/>
              <a:t>creates</a:t>
            </a:r>
            <a:r>
              <a:rPr lang="fr-CH" baseline="0" dirty="0"/>
              <a:t> anti </a:t>
            </a:r>
            <a:r>
              <a:rPr lang="fr-CH" baseline="0" dirty="0" err="1"/>
              <a:t>atoms</a:t>
            </a:r>
            <a:r>
              <a:rPr lang="fr-CH" baseline="0" dirty="0"/>
              <a:t> and slows </a:t>
            </a:r>
            <a:r>
              <a:rPr lang="fr-CH" baseline="0" dirty="0" err="1"/>
              <a:t>them</a:t>
            </a:r>
            <a:r>
              <a:rPr lang="fr-CH" baseline="0" dirty="0"/>
              <a:t> down to </a:t>
            </a:r>
            <a:r>
              <a:rPr lang="fr-CH" baseline="0" dirty="0" err="1"/>
              <a:t>eventually</a:t>
            </a:r>
            <a:r>
              <a:rPr lang="fr-CH" baseline="0" dirty="0"/>
              <a:t> </a:t>
            </a:r>
            <a:r>
              <a:rPr lang="fr-CH" baseline="0" dirty="0" err="1"/>
              <a:t>trap</a:t>
            </a:r>
            <a:r>
              <a:rPr lang="fr-CH" baseline="0" dirty="0"/>
              <a:t> </a:t>
            </a:r>
            <a:r>
              <a:rPr lang="fr-CH" baseline="0" dirty="0" err="1"/>
              <a:t>them</a:t>
            </a:r>
            <a:r>
              <a:rPr lang="fr-CH" baseline="0" dirty="0"/>
              <a:t> (the image </a:t>
            </a:r>
            <a:r>
              <a:rPr lang="fr-CH" baseline="0" dirty="0" err="1"/>
              <a:t>here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the one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Angels</a:t>
            </a:r>
            <a:r>
              <a:rPr lang="fr-CH" baseline="0" dirty="0"/>
              <a:t> and </a:t>
            </a:r>
            <a:r>
              <a:rPr lang="fr-CH" baseline="0" dirty="0" err="1"/>
              <a:t>Demons</a:t>
            </a:r>
            <a:r>
              <a:rPr lang="fr-CH" baseline="0" dirty="0"/>
              <a:t> </a:t>
            </a:r>
            <a:r>
              <a:rPr lang="fr-CH" baseline="0" dirty="0" err="1"/>
              <a:t>movie</a:t>
            </a:r>
            <a:r>
              <a:rPr lang="fr-CH" baseline="0" dirty="0"/>
              <a:t>, </a:t>
            </a:r>
            <a:r>
              <a:rPr lang="fr-CH" baseline="0" dirty="0" err="1"/>
              <a:t>our</a:t>
            </a:r>
            <a:r>
              <a:rPr lang="fr-CH" baseline="0" dirty="0"/>
              <a:t> </a:t>
            </a:r>
            <a:r>
              <a:rPr lang="fr-CH" baseline="0" dirty="0" err="1"/>
              <a:t>trap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bigger</a:t>
            </a:r>
            <a:r>
              <a:rPr lang="fr-CH" baseline="0" dirty="0"/>
              <a:t>, </a:t>
            </a:r>
            <a:r>
              <a:rPr lang="fr-CH" baseline="0" dirty="0" err="1"/>
              <a:t>sexiers</a:t>
            </a:r>
            <a:r>
              <a:rPr lang="fr-CH" baseline="0" dirty="0"/>
              <a:t> and consumes </a:t>
            </a:r>
            <a:r>
              <a:rPr lang="fr-CH" baseline="0" dirty="0" err="1"/>
              <a:t>much</a:t>
            </a:r>
            <a:r>
              <a:rPr lang="fr-CH" baseline="0" dirty="0"/>
              <a:t> more </a:t>
            </a:r>
            <a:r>
              <a:rPr lang="fr-CH" baseline="0" dirty="0" err="1"/>
              <a:t>energy</a:t>
            </a:r>
            <a:r>
              <a:rPr lang="fr-CH" baseline="0" dirty="0"/>
              <a:t>)</a:t>
            </a:r>
          </a:p>
          <a:p>
            <a:pPr marL="171450" indent="-171450">
              <a:buFontTx/>
              <a:buChar char="-"/>
            </a:pPr>
            <a:r>
              <a:rPr lang="fr-CH" baseline="0" dirty="0"/>
              <a:t>AMS </a:t>
            </a:r>
            <a:r>
              <a:rPr lang="fr-CH" baseline="0" dirty="0" err="1"/>
              <a:t>is</a:t>
            </a:r>
            <a:r>
              <a:rPr lang="fr-CH" baseline="0" dirty="0"/>
              <a:t> an </a:t>
            </a:r>
            <a:r>
              <a:rPr lang="fr-CH" baseline="0" dirty="0" err="1"/>
              <a:t>experiment</a:t>
            </a:r>
            <a:r>
              <a:rPr lang="fr-CH" baseline="0" dirty="0"/>
              <a:t> on the International </a:t>
            </a:r>
            <a:r>
              <a:rPr lang="fr-CH" baseline="0" dirty="0" err="1"/>
              <a:t>Space</a:t>
            </a:r>
            <a:r>
              <a:rPr lang="fr-CH" baseline="0" dirty="0"/>
              <a:t> Station </a:t>
            </a:r>
            <a:r>
              <a:rPr lang="fr-CH" baseline="0" dirty="0" err="1"/>
              <a:t>which</a:t>
            </a:r>
            <a:r>
              <a:rPr lang="fr-CH" baseline="0" dirty="0"/>
              <a:t> looks for traces of primordial </a:t>
            </a:r>
            <a:r>
              <a:rPr lang="fr-CH" baseline="0" dirty="0" err="1"/>
              <a:t>antimatter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</a:t>
            </a:r>
            <a:r>
              <a:rPr lang="fr-CH" baseline="0" dirty="0" err="1"/>
              <a:t>space</a:t>
            </a:r>
            <a:r>
              <a:rPr lang="fr-CH" baseline="0" dirty="0"/>
              <a:t>. It </a:t>
            </a:r>
            <a:r>
              <a:rPr lang="fr-CH" baseline="0" dirty="0" err="1"/>
              <a:t>needs</a:t>
            </a:r>
            <a:r>
              <a:rPr lang="fr-CH" baseline="0" dirty="0"/>
              <a:t> to </a:t>
            </a:r>
            <a:r>
              <a:rPr lang="fr-CH" baseline="0" dirty="0" err="1"/>
              <a:t>be</a:t>
            </a:r>
            <a:r>
              <a:rPr lang="fr-CH" baseline="0" dirty="0"/>
              <a:t> </a:t>
            </a:r>
            <a:r>
              <a:rPr lang="fr-CH" baseline="0" dirty="0" err="1"/>
              <a:t>there</a:t>
            </a:r>
            <a:r>
              <a:rPr lang="fr-CH" baseline="0" dirty="0"/>
              <a:t> </a:t>
            </a:r>
            <a:r>
              <a:rPr lang="fr-CH" baseline="0" dirty="0" err="1"/>
              <a:t>outside</a:t>
            </a:r>
            <a:r>
              <a:rPr lang="fr-CH" baseline="0" dirty="0"/>
              <a:t> of the </a:t>
            </a:r>
            <a:r>
              <a:rPr lang="fr-CH" baseline="0" dirty="0" err="1"/>
              <a:t>Earth’s</a:t>
            </a:r>
            <a:r>
              <a:rPr lang="fr-CH" baseline="0" dirty="0"/>
              <a:t> </a:t>
            </a:r>
            <a:r>
              <a:rPr lang="fr-CH" baseline="0" dirty="0" err="1"/>
              <a:t>atmosphere</a:t>
            </a:r>
            <a:r>
              <a:rPr lang="fr-CH" baseline="0" dirty="0"/>
              <a:t> </a:t>
            </a:r>
            <a:r>
              <a:rPr lang="fr-CH" baseline="0" dirty="0" err="1"/>
              <a:t>where</a:t>
            </a:r>
            <a:r>
              <a:rPr lang="fr-CH" baseline="0" dirty="0"/>
              <a:t> </a:t>
            </a:r>
            <a:r>
              <a:rPr lang="fr-CH" baseline="0" dirty="0" err="1"/>
              <a:t>many</a:t>
            </a:r>
            <a:r>
              <a:rPr lang="fr-CH" baseline="0" dirty="0"/>
              <a:t> </a:t>
            </a:r>
            <a:r>
              <a:rPr lang="fr-CH" baseline="0" dirty="0" err="1"/>
              <a:t>particle</a:t>
            </a:r>
            <a:r>
              <a:rPr lang="fr-CH" baseline="0" dirty="0"/>
              <a:t> collisions </a:t>
            </a:r>
            <a:r>
              <a:rPr lang="fr-CH" baseline="0" dirty="0" err="1"/>
              <a:t>occur</a:t>
            </a:r>
            <a:r>
              <a:rPr lang="fr-CH" baseline="0" dirty="0"/>
              <a:t> and </a:t>
            </a:r>
            <a:r>
              <a:rPr lang="fr-CH" baseline="0" dirty="0" err="1"/>
              <a:t>produce</a:t>
            </a:r>
            <a:r>
              <a:rPr lang="fr-CH" baseline="0" dirty="0"/>
              <a:t> </a:t>
            </a:r>
            <a:r>
              <a:rPr lang="fr-CH" baseline="0" dirty="0" err="1"/>
              <a:t>briefly</a:t>
            </a:r>
            <a:r>
              <a:rPr lang="fr-CH" baseline="0" dirty="0"/>
              <a:t> anti-</a:t>
            </a:r>
            <a:r>
              <a:rPr lang="fr-CH" baseline="0" dirty="0" err="1"/>
              <a:t>particles</a:t>
            </a:r>
            <a:r>
              <a:rPr lang="fr-CH" baseline="0" dirty="0"/>
              <a:t>. The AMS Control Centre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located</a:t>
            </a:r>
            <a:r>
              <a:rPr lang="fr-CH" baseline="0" dirty="0"/>
              <a:t> at CERN and </a:t>
            </a:r>
            <a:r>
              <a:rPr lang="fr-CH" baseline="0" dirty="0" err="1"/>
              <a:t>receives</a:t>
            </a:r>
            <a:r>
              <a:rPr lang="fr-CH" baseline="0" dirty="0"/>
              <a:t> </a:t>
            </a:r>
            <a:r>
              <a:rPr lang="fr-CH" baseline="0" dirty="0" err="1"/>
              <a:t>signals</a:t>
            </a:r>
            <a:r>
              <a:rPr lang="fr-CH" baseline="0" dirty="0"/>
              <a:t> </a:t>
            </a:r>
            <a:r>
              <a:rPr lang="fr-CH" baseline="0" dirty="0" err="1"/>
              <a:t>from</a:t>
            </a:r>
            <a:r>
              <a:rPr lang="fr-CH" baseline="0" dirty="0"/>
              <a:t> the </a:t>
            </a:r>
            <a:r>
              <a:rPr lang="fr-CH" baseline="0" dirty="0" err="1"/>
              <a:t>experiment</a:t>
            </a:r>
            <a:r>
              <a:rPr lang="fr-CH" baseline="0" dirty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568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But </a:t>
            </a:r>
            <a:r>
              <a:rPr lang="fr-CH" dirty="0" err="1"/>
              <a:t>we</a:t>
            </a:r>
            <a:r>
              <a:rPr lang="fr-CH" dirty="0"/>
              <a:t> have </a:t>
            </a:r>
            <a:r>
              <a:rPr lang="fr-CH" dirty="0" err="1"/>
              <a:t>many</a:t>
            </a:r>
            <a:r>
              <a:rPr lang="fr-CH" dirty="0"/>
              <a:t> more questions </a:t>
            </a:r>
            <a:r>
              <a:rPr lang="fr-CH" dirty="0" err="1"/>
              <a:t>unanswered</a:t>
            </a:r>
            <a:r>
              <a:rPr lang="fr-CH" dirty="0"/>
              <a:t>.</a:t>
            </a:r>
          </a:p>
          <a:p>
            <a:r>
              <a:rPr lang="fr-CH" dirty="0"/>
              <a:t>For </a:t>
            </a:r>
            <a:r>
              <a:rPr lang="fr-CH" dirty="0" err="1"/>
              <a:t>example</a:t>
            </a:r>
            <a:r>
              <a:rPr lang="fr-CH" dirty="0"/>
              <a:t> </a:t>
            </a:r>
            <a:r>
              <a:rPr lang="fr-CH" dirty="0" err="1"/>
              <a:t>when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look</a:t>
            </a:r>
            <a:r>
              <a:rPr lang="fr-CH" baseline="0" dirty="0"/>
              <a:t> at galaxies far </a:t>
            </a:r>
            <a:r>
              <a:rPr lang="fr-CH" baseline="0" dirty="0" err="1"/>
              <a:t>away</a:t>
            </a:r>
            <a:r>
              <a:rPr lang="fr-CH" baseline="0" dirty="0"/>
              <a:t>, and at </a:t>
            </a:r>
            <a:r>
              <a:rPr lang="fr-CH" baseline="0" dirty="0" err="1"/>
              <a:t>their</a:t>
            </a:r>
            <a:r>
              <a:rPr lang="fr-CH" baseline="0" dirty="0"/>
              <a:t> rotation speed, the </a:t>
            </a:r>
            <a:r>
              <a:rPr lang="fr-CH" baseline="0" dirty="0" err="1"/>
              <a:t>estimated</a:t>
            </a:r>
            <a:r>
              <a:rPr lang="fr-CH" baseline="0" dirty="0"/>
              <a:t> mass of the visible </a:t>
            </a:r>
            <a:r>
              <a:rPr lang="fr-CH" baseline="0" dirty="0" err="1"/>
              <a:t>matter</a:t>
            </a:r>
            <a:r>
              <a:rPr lang="fr-CH" baseline="0" dirty="0"/>
              <a:t> (stars, </a:t>
            </a:r>
            <a:r>
              <a:rPr lang="fr-CH" baseline="0" dirty="0" err="1"/>
              <a:t>planets</a:t>
            </a:r>
            <a:r>
              <a:rPr lang="fr-CH" baseline="0" dirty="0"/>
              <a:t>, </a:t>
            </a:r>
            <a:r>
              <a:rPr lang="fr-CH" baseline="0" dirty="0" err="1"/>
              <a:t>clouds</a:t>
            </a:r>
            <a:r>
              <a:rPr lang="fr-CH" baseline="0" dirty="0"/>
              <a:t> of </a:t>
            </a:r>
            <a:r>
              <a:rPr lang="fr-CH" baseline="0" dirty="0" err="1"/>
              <a:t>gas</a:t>
            </a:r>
            <a:r>
              <a:rPr lang="fr-CH" baseline="0" dirty="0"/>
              <a:t> </a:t>
            </a:r>
            <a:r>
              <a:rPr lang="fr-CH" baseline="0" dirty="0" err="1"/>
              <a:t>etc</a:t>
            </a:r>
            <a:r>
              <a:rPr lang="fr-CH" baseline="0" dirty="0"/>
              <a:t>) </a:t>
            </a:r>
            <a:r>
              <a:rPr lang="fr-CH" baseline="0" dirty="0" err="1"/>
              <a:t>is</a:t>
            </a:r>
            <a:r>
              <a:rPr lang="fr-CH" baseline="0" dirty="0"/>
              <a:t> not </a:t>
            </a:r>
            <a:r>
              <a:rPr lang="fr-CH" baseline="0" dirty="0" err="1"/>
              <a:t>sufficient</a:t>
            </a:r>
            <a:r>
              <a:rPr lang="fr-CH" baseline="0" dirty="0"/>
              <a:t> to «</a:t>
            </a:r>
            <a:r>
              <a:rPr lang="fr-CH" baseline="0" dirty="0" err="1"/>
              <a:t>keep</a:t>
            </a:r>
            <a:r>
              <a:rPr lang="fr-CH" baseline="0" dirty="0"/>
              <a:t>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together</a:t>
            </a:r>
            <a:r>
              <a:rPr lang="fr-CH" baseline="0" dirty="0"/>
              <a:t>». At the speed </a:t>
            </a:r>
            <a:r>
              <a:rPr lang="fr-CH" baseline="0" dirty="0" err="1"/>
              <a:t>it</a:t>
            </a:r>
            <a:r>
              <a:rPr lang="fr-CH" baseline="0" dirty="0"/>
              <a:t> </a:t>
            </a:r>
            <a:r>
              <a:rPr lang="fr-CH" baseline="0" dirty="0" err="1"/>
              <a:t>rotates</a:t>
            </a:r>
            <a:r>
              <a:rPr lang="fr-CH" baseline="0" dirty="0"/>
              <a:t>,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galaxy</a:t>
            </a:r>
            <a:r>
              <a:rPr lang="fr-CH" baseline="0" dirty="0"/>
              <a:t> </a:t>
            </a:r>
            <a:r>
              <a:rPr lang="fr-CH" baseline="0" dirty="0" err="1"/>
              <a:t>should</a:t>
            </a:r>
            <a:r>
              <a:rPr lang="fr-CH" baseline="0" dirty="0"/>
              <a:t> split </a:t>
            </a:r>
            <a:r>
              <a:rPr lang="fr-CH" baseline="0" dirty="0" err="1"/>
              <a:t>away</a:t>
            </a:r>
            <a:r>
              <a:rPr lang="fr-CH" baseline="0" dirty="0"/>
              <a:t>. </a:t>
            </a:r>
          </a:p>
          <a:p>
            <a:r>
              <a:rPr lang="fr-CH" baseline="0" dirty="0"/>
              <a:t>And the </a:t>
            </a:r>
            <a:r>
              <a:rPr lang="fr-CH" baseline="0" dirty="0" err="1"/>
              <a:t>worrying</a:t>
            </a:r>
            <a:r>
              <a:rPr lang="fr-CH" baseline="0" dirty="0"/>
              <a:t> </a:t>
            </a:r>
            <a:r>
              <a:rPr lang="fr-CH" baseline="0" dirty="0" err="1"/>
              <a:t>thing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that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seems</a:t>
            </a:r>
            <a:r>
              <a:rPr lang="fr-CH" baseline="0" dirty="0"/>
              <a:t> </a:t>
            </a:r>
            <a:r>
              <a:rPr lang="fr-CH" baseline="0" dirty="0" err="1"/>
              <a:t>we</a:t>
            </a:r>
            <a:r>
              <a:rPr lang="fr-CH" baseline="0" dirty="0"/>
              <a:t> are </a:t>
            </a:r>
            <a:r>
              <a:rPr lang="fr-CH" baseline="0" dirty="0" err="1"/>
              <a:t>missing</a:t>
            </a:r>
            <a:r>
              <a:rPr lang="fr-CH" baseline="0" dirty="0"/>
              <a:t> 95% of the </a:t>
            </a:r>
            <a:r>
              <a:rPr lang="fr-CH" baseline="0" dirty="0" err="1"/>
              <a:t>needed</a:t>
            </a:r>
            <a:r>
              <a:rPr lang="fr-CH" baseline="0" dirty="0"/>
              <a:t> mass…</a:t>
            </a:r>
          </a:p>
          <a:p>
            <a:r>
              <a:rPr lang="fr-CH" baseline="0" dirty="0" err="1"/>
              <a:t>What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95% of the </a:t>
            </a:r>
            <a:r>
              <a:rPr lang="fr-CH" baseline="0" dirty="0" err="1"/>
              <a:t>universe’s</a:t>
            </a:r>
            <a:r>
              <a:rPr lang="fr-CH" baseline="0" dirty="0"/>
              <a:t> mass made of? </a:t>
            </a:r>
            <a:r>
              <a:rPr lang="fr-CH" baseline="0" dirty="0" err="1"/>
              <a:t>Dark</a:t>
            </a:r>
            <a:r>
              <a:rPr lang="fr-CH" baseline="0" dirty="0"/>
              <a:t> </a:t>
            </a:r>
            <a:r>
              <a:rPr lang="fr-CH" baseline="0" dirty="0" err="1"/>
              <a:t>matter</a:t>
            </a:r>
            <a:r>
              <a:rPr lang="fr-CH" baseline="0" dirty="0"/>
              <a:t>? </a:t>
            </a:r>
            <a:r>
              <a:rPr lang="fr-CH" baseline="0" dirty="0" err="1"/>
              <a:t>Dark</a:t>
            </a:r>
            <a:r>
              <a:rPr lang="fr-CH" baseline="0" dirty="0"/>
              <a:t> </a:t>
            </a:r>
            <a:r>
              <a:rPr lang="fr-CH" baseline="0" dirty="0" err="1"/>
              <a:t>energy</a:t>
            </a:r>
            <a:r>
              <a:rPr lang="fr-CH" baseline="0" dirty="0"/>
              <a:t>? There are </a:t>
            </a:r>
            <a:r>
              <a:rPr lang="fr-CH" baseline="0" dirty="0" err="1"/>
              <a:t>many</a:t>
            </a:r>
            <a:r>
              <a:rPr lang="fr-CH" baseline="0" dirty="0"/>
              <a:t> </a:t>
            </a:r>
            <a:r>
              <a:rPr lang="fr-CH" baseline="0" dirty="0" err="1"/>
              <a:t>theories</a:t>
            </a:r>
            <a:r>
              <a:rPr lang="fr-CH" baseline="0" dirty="0"/>
              <a:t> </a:t>
            </a:r>
            <a:r>
              <a:rPr lang="fr-CH" baseline="0" dirty="0" err="1"/>
              <a:t>again</a:t>
            </a:r>
            <a:r>
              <a:rPr lang="fr-CH" baseline="0" dirty="0"/>
              <a:t> (</a:t>
            </a:r>
            <a:r>
              <a:rPr lang="fr-CH" baseline="0" dirty="0" err="1"/>
              <a:t>Supersymetry</a:t>
            </a:r>
            <a:r>
              <a:rPr lang="fr-CH" baseline="0" dirty="0"/>
              <a:t> </a:t>
            </a:r>
            <a:r>
              <a:rPr lang="fr-CH" baseline="0" dirty="0" err="1"/>
              <a:t>amongst</a:t>
            </a:r>
            <a:r>
              <a:rPr lang="fr-CH" baseline="0" dirty="0"/>
              <a:t> </a:t>
            </a:r>
            <a:r>
              <a:rPr lang="fr-CH" baseline="0" dirty="0" err="1"/>
              <a:t>others</a:t>
            </a:r>
            <a:r>
              <a:rPr lang="fr-CH" baseline="0" dirty="0"/>
              <a:t>). CERN </a:t>
            </a:r>
            <a:r>
              <a:rPr lang="fr-CH" baseline="0" dirty="0" err="1"/>
              <a:t>may</a:t>
            </a:r>
            <a:r>
              <a:rPr lang="fr-CH" baseline="0" dirty="0"/>
              <a:t> help </a:t>
            </a:r>
            <a:r>
              <a:rPr lang="fr-CH" baseline="0" dirty="0" err="1"/>
              <a:t>finding</a:t>
            </a:r>
            <a:r>
              <a:rPr lang="fr-CH" baseline="0" dirty="0"/>
              <a:t> out more about </a:t>
            </a:r>
            <a:r>
              <a:rPr lang="fr-CH" baseline="0" dirty="0" err="1"/>
              <a:t>it</a:t>
            </a:r>
            <a:r>
              <a:rPr lang="fr-CH" baseline="0" dirty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2510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In </a:t>
            </a:r>
            <a:r>
              <a:rPr lang="fr-CH" dirty="0" err="1"/>
              <a:t>order</a:t>
            </a:r>
            <a:r>
              <a:rPr lang="fr-CH" dirty="0"/>
              <a:t> to face all </a:t>
            </a:r>
            <a:r>
              <a:rPr lang="fr-CH" dirty="0" err="1"/>
              <a:t>thes</a:t>
            </a:r>
            <a:r>
              <a:rPr lang="fr-CH" baseline="0" dirty="0" err="1"/>
              <a:t>e</a:t>
            </a:r>
            <a:r>
              <a:rPr lang="fr-CH" baseline="0" dirty="0"/>
              <a:t> questions and challenges, </a:t>
            </a:r>
            <a:r>
              <a:rPr lang="fr-CH" baseline="0" dirty="0" err="1"/>
              <a:t>scientists</a:t>
            </a:r>
            <a:r>
              <a:rPr lang="fr-CH" baseline="0" dirty="0"/>
              <a:t> </a:t>
            </a:r>
            <a:r>
              <a:rPr lang="fr-CH" baseline="0" dirty="0" err="1"/>
              <a:t>need</a:t>
            </a:r>
            <a:r>
              <a:rPr lang="fr-CH" baseline="0" dirty="0"/>
              <a:t> </a:t>
            </a:r>
            <a:r>
              <a:rPr lang="fr-CH" baseline="0" dirty="0" err="1"/>
              <a:t>huge</a:t>
            </a:r>
            <a:r>
              <a:rPr lang="fr-CH" baseline="0" dirty="0"/>
              <a:t>, </a:t>
            </a:r>
            <a:r>
              <a:rPr lang="fr-CH" baseline="0" dirty="0" err="1"/>
              <a:t>complex</a:t>
            </a:r>
            <a:r>
              <a:rPr lang="fr-CH" baseline="0" dirty="0"/>
              <a:t> and </a:t>
            </a:r>
            <a:r>
              <a:rPr lang="fr-CH" baseline="0" dirty="0" err="1"/>
              <a:t>costly</a:t>
            </a:r>
            <a:r>
              <a:rPr lang="fr-CH" baseline="0" dirty="0"/>
              <a:t> instruments.</a:t>
            </a:r>
          </a:p>
          <a:p>
            <a:r>
              <a:rPr lang="fr-CH" baseline="0" dirty="0" err="1"/>
              <a:t>Therefore</a:t>
            </a:r>
            <a:r>
              <a:rPr lang="fr-CH" baseline="0" dirty="0"/>
              <a:t> international collaboration </a:t>
            </a:r>
            <a:r>
              <a:rPr lang="fr-CH" baseline="0" dirty="0" err="1"/>
              <a:t>is</a:t>
            </a:r>
            <a:r>
              <a:rPr lang="fr-CH" baseline="0" dirty="0"/>
              <a:t> the </a:t>
            </a:r>
            <a:r>
              <a:rPr lang="fr-CH" baseline="0" dirty="0" err="1"/>
              <a:t>only</a:t>
            </a:r>
            <a:r>
              <a:rPr lang="fr-CH" baseline="0" dirty="0"/>
              <a:t> </a:t>
            </a:r>
            <a:r>
              <a:rPr lang="fr-CH" baseline="0" dirty="0" err="1"/>
              <a:t>way</a:t>
            </a:r>
            <a:r>
              <a:rPr lang="fr-CH" baseline="0" dirty="0"/>
              <a:t> to </a:t>
            </a:r>
            <a:r>
              <a:rPr lang="fr-CH" baseline="0" dirty="0" err="1"/>
              <a:t>answer</a:t>
            </a:r>
            <a:r>
              <a:rPr lang="fr-CH" baseline="0" dirty="0"/>
              <a:t> </a:t>
            </a:r>
            <a:r>
              <a:rPr lang="fr-CH" baseline="0" dirty="0" err="1"/>
              <a:t>these</a:t>
            </a:r>
            <a:r>
              <a:rPr lang="fr-CH" baseline="0" dirty="0"/>
              <a:t> questions. CERN </a:t>
            </a:r>
            <a:r>
              <a:rPr lang="fr-CH" baseline="0" dirty="0" err="1"/>
              <a:t>accounts</a:t>
            </a:r>
            <a:r>
              <a:rPr lang="fr-CH" baseline="0" dirty="0"/>
              <a:t> for </a:t>
            </a:r>
            <a:r>
              <a:rPr lang="fr-CH" baseline="0" dirty="0" err="1"/>
              <a:t>half</a:t>
            </a:r>
            <a:r>
              <a:rPr lang="fr-CH" baseline="0" dirty="0"/>
              <a:t> of the world </a:t>
            </a:r>
            <a:r>
              <a:rPr lang="fr-CH" baseline="0" dirty="0" err="1"/>
              <a:t>particle</a:t>
            </a:r>
            <a:r>
              <a:rPr lang="fr-CH" baseline="0" dirty="0"/>
              <a:t> </a:t>
            </a:r>
            <a:r>
              <a:rPr lang="fr-CH" baseline="0" dirty="0" err="1"/>
              <a:t>physicists</a:t>
            </a:r>
            <a:r>
              <a:rPr lang="fr-CH" baseline="0" dirty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1175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A last goal of CERN </a:t>
            </a:r>
            <a:r>
              <a:rPr lang="fr-CH" dirty="0" err="1"/>
              <a:t>is</a:t>
            </a:r>
            <a:r>
              <a:rPr lang="fr-CH" dirty="0"/>
              <a:t> to </a:t>
            </a:r>
            <a:r>
              <a:rPr lang="fr-CH" dirty="0" err="1"/>
              <a:t>educate</a:t>
            </a:r>
            <a:r>
              <a:rPr lang="fr-CH" dirty="0"/>
              <a:t>: </a:t>
            </a:r>
            <a:r>
              <a:rPr lang="fr-CH" dirty="0" err="1"/>
              <a:t>students</a:t>
            </a:r>
            <a:r>
              <a:rPr lang="fr-CH" dirty="0"/>
              <a:t> of</a:t>
            </a:r>
            <a:r>
              <a:rPr lang="fr-CH" baseline="0" dirty="0"/>
              <a:t> course by </a:t>
            </a:r>
            <a:r>
              <a:rPr lang="fr-CH" baseline="0" dirty="0" err="1"/>
              <a:t>welcoming</a:t>
            </a:r>
            <a:r>
              <a:rPr lang="fr-CH" baseline="0" dirty="0"/>
              <a:t> </a:t>
            </a:r>
            <a:r>
              <a:rPr lang="fr-CH" baseline="0" dirty="0" err="1"/>
              <a:t>them</a:t>
            </a:r>
            <a:r>
              <a:rPr lang="fr-CH" baseline="0" dirty="0"/>
              <a:t> at CERN for </a:t>
            </a:r>
            <a:r>
              <a:rPr lang="fr-CH" baseline="0" dirty="0" err="1"/>
              <a:t>internships</a:t>
            </a:r>
            <a:r>
              <a:rPr lang="fr-CH" baseline="0" dirty="0"/>
              <a:t>, but </a:t>
            </a:r>
            <a:r>
              <a:rPr lang="fr-CH" baseline="0" dirty="0" err="1"/>
              <a:t>also</a:t>
            </a:r>
            <a:r>
              <a:rPr lang="fr-CH" baseline="0" dirty="0"/>
              <a:t> the </a:t>
            </a:r>
            <a:r>
              <a:rPr lang="fr-CH" baseline="0" dirty="0" err="1"/>
              <a:t>general</a:t>
            </a:r>
            <a:r>
              <a:rPr lang="fr-CH" baseline="0" dirty="0"/>
              <a:t> public, by </a:t>
            </a:r>
            <a:r>
              <a:rPr lang="fr-CH" baseline="0" dirty="0" err="1"/>
              <a:t>making</a:t>
            </a:r>
            <a:r>
              <a:rPr lang="fr-CH" baseline="0" dirty="0"/>
              <a:t> </a:t>
            </a:r>
            <a:r>
              <a:rPr lang="fr-CH" baseline="0" dirty="0" err="1"/>
              <a:t>its</a:t>
            </a:r>
            <a:r>
              <a:rPr lang="fr-CH" baseline="0" dirty="0"/>
              <a:t> </a:t>
            </a:r>
            <a:r>
              <a:rPr lang="fr-CH" baseline="0" dirty="0" err="1"/>
              <a:t>discoveries</a:t>
            </a:r>
            <a:r>
              <a:rPr lang="fr-CH" baseline="0" dirty="0"/>
              <a:t> </a:t>
            </a:r>
            <a:r>
              <a:rPr lang="fr-CH" baseline="0" dirty="0" err="1"/>
              <a:t>available</a:t>
            </a:r>
            <a:r>
              <a:rPr lang="fr-CH" baseline="0" dirty="0"/>
              <a:t> and </a:t>
            </a:r>
            <a:r>
              <a:rPr lang="fr-CH" baseline="0" dirty="0" err="1"/>
              <a:t>understandable</a:t>
            </a:r>
            <a:r>
              <a:rPr lang="fr-CH" baseline="0" dirty="0"/>
              <a:t>. CERN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visited</a:t>
            </a:r>
            <a:r>
              <a:rPr lang="fr-CH" baseline="0" dirty="0"/>
              <a:t> </a:t>
            </a:r>
            <a:r>
              <a:rPr lang="fr-CH" baseline="0" dirty="0" err="1"/>
              <a:t>each</a:t>
            </a:r>
            <a:r>
              <a:rPr lang="fr-CH" baseline="0" dirty="0"/>
              <a:t> </a:t>
            </a:r>
            <a:r>
              <a:rPr lang="fr-CH" baseline="0" dirty="0" err="1"/>
              <a:t>year</a:t>
            </a:r>
            <a:r>
              <a:rPr lang="fr-CH" baseline="0" dirty="0"/>
              <a:t> by 100’000 </a:t>
            </a:r>
            <a:r>
              <a:rPr lang="fr-CH" baseline="0" dirty="0" err="1"/>
              <a:t>visitors</a:t>
            </a:r>
            <a:r>
              <a:rPr lang="fr-CH" baseline="0" dirty="0"/>
              <a:t> on </a:t>
            </a:r>
            <a:r>
              <a:rPr lang="fr-CH" baseline="0" dirty="0" err="1"/>
              <a:t>guided</a:t>
            </a:r>
            <a:r>
              <a:rPr lang="fr-CH" baseline="0" dirty="0"/>
              <a:t> tours. And </a:t>
            </a:r>
            <a:r>
              <a:rPr lang="fr-CH" baseline="0" dirty="0" err="1"/>
              <a:t>many</a:t>
            </a:r>
            <a:r>
              <a:rPr lang="fr-CH" baseline="0" dirty="0"/>
              <a:t> more </a:t>
            </a:r>
            <a:r>
              <a:rPr lang="fr-CH" baseline="0" dirty="0" err="1"/>
              <a:t>visit</a:t>
            </a:r>
            <a:r>
              <a:rPr lang="fr-CH" baseline="0" dirty="0"/>
              <a:t> </a:t>
            </a:r>
            <a:r>
              <a:rPr lang="fr-CH" baseline="0" dirty="0" err="1"/>
              <a:t>CERN’s</a:t>
            </a:r>
            <a:r>
              <a:rPr lang="fr-CH" baseline="0" dirty="0"/>
              <a:t> permanent exhibitions. This </a:t>
            </a:r>
            <a:r>
              <a:rPr lang="fr-CH" baseline="0" dirty="0" err="1"/>
              <a:t>presentation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part of </a:t>
            </a:r>
            <a:r>
              <a:rPr lang="fr-CH" baseline="0" dirty="0" err="1"/>
              <a:t>CERN’s</a:t>
            </a:r>
            <a:r>
              <a:rPr lang="fr-CH" baseline="0" dirty="0"/>
              <a:t> </a:t>
            </a:r>
            <a:r>
              <a:rPr lang="fr-CH" baseline="0" dirty="0" err="1"/>
              <a:t>educational</a:t>
            </a:r>
            <a:r>
              <a:rPr lang="fr-CH" baseline="0" dirty="0"/>
              <a:t> effort.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5569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3/28/18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0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  <p:sldLayoutId id="2147483685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INTRODUCTION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180494" y="3102906"/>
            <a:ext cx="2743200" cy="242802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Harri Toivonen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1"/>
          </p:nvPr>
        </p:nvSpPr>
        <p:spPr>
          <a:xfrm>
            <a:off x="5186773" y="3348655"/>
            <a:ext cx="2743200" cy="236907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CERN-</a:t>
            </a:r>
            <a:r>
              <a:rPr lang="en-US" dirty="0" err="1">
                <a:solidFill>
                  <a:srgbClr val="FFFFFF"/>
                </a:solidFill>
              </a:rPr>
              <a:t>Advatera</a:t>
            </a:r>
            <a:r>
              <a:rPr lang="en-US" dirty="0">
                <a:solidFill>
                  <a:srgbClr val="FFFFFF"/>
                </a:solidFill>
              </a:rPr>
              <a:t>, March 28th, 2018</a:t>
            </a:r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/>
              <a:t>Project with a dedicated building, hosting:</a:t>
            </a:r>
          </a:p>
          <a:p>
            <a:pPr lvl="1"/>
            <a:r>
              <a:rPr lang="en-US" dirty="0"/>
              <a:t>EU-funded detector upgrade R&amp;D projects</a:t>
            </a:r>
          </a:p>
          <a:p>
            <a:pPr lvl="1"/>
            <a:r>
              <a:rPr lang="en-US" dirty="0"/>
              <a:t>Multidisciplinary master level student programs</a:t>
            </a:r>
          </a:p>
          <a:p>
            <a:pPr lvl="1"/>
            <a:r>
              <a:rPr lang="en-US" dirty="0"/>
              <a:t>Innovation events, workshops, </a:t>
            </a:r>
            <a:r>
              <a:rPr lang="en-US" dirty="0" err="1"/>
              <a:t>hackathons</a:t>
            </a:r>
            <a:endParaRPr lang="en-US" dirty="0"/>
          </a:p>
          <a:p>
            <a:r>
              <a:rPr lang="en-US" dirty="0"/>
              <a:t>...to prototype, test and iterate new forms of collaboration and co-creation in the areas or Research, Education and Technology 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Education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530" y="-379508"/>
            <a:ext cx="9293412" cy="61956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EU-FUNDED DETECTOR UPGRADE R&amp;D PROJECT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8"/>
            <a:ext cx="8087430" cy="3152588"/>
          </a:xfrm>
        </p:spPr>
        <p:txBody>
          <a:bodyPr>
            <a:normAutofit/>
          </a:bodyPr>
          <a:lstStyle/>
          <a:p>
            <a:r>
              <a:rPr lang="en-US" dirty="0"/>
              <a:t>EDUSAFE is a 4-year Marie Curie ITN project</a:t>
            </a:r>
          </a:p>
          <a:p>
            <a:r>
              <a:rPr lang="en-US" dirty="0"/>
              <a:t>Training for 10 Early Stage and 2 Experienced Researchers</a:t>
            </a:r>
          </a:p>
          <a:p>
            <a:r>
              <a:rPr lang="en-US" dirty="0"/>
              <a:t>Focuses on research into the use of Virtual Reality (VR) and Augmented Reality (AR) during planned and emergency maintenance in extreme environments</a:t>
            </a:r>
          </a:p>
          <a:p>
            <a:r>
              <a:rPr lang="en-US" dirty="0"/>
              <a:t>The result will be an integrated wearable VR/AR system (+control system) which can be implemented and tested as a prototype, using LHC at CERN as a test and demonstration platform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70" y="628879"/>
            <a:ext cx="2259547" cy="67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76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easquare-students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1764"/>
            <a:ext cx="9178247" cy="60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MASTER-LEVEL STUDENT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Challenge Based Innovation (CBI) is 4-6 month MSc-level specialization course for product and service development, run by participating universities from (currently) 8 countries around the world</a:t>
            </a:r>
          </a:p>
          <a:p>
            <a:r>
              <a:rPr lang="en-US" dirty="0"/>
              <a:t>Three pilot runs completed, 12 proof-of-concept prototypes produced</a:t>
            </a:r>
          </a:p>
          <a:p>
            <a:r>
              <a:rPr lang="en-US" dirty="0"/>
              <a:t>In the course, multidisciplinary student teams learn how to apply Design Thinking – process (PBL) for new product/service development; CERN researchers act as technological coaches in the process</a:t>
            </a:r>
          </a:p>
          <a:p>
            <a:r>
              <a:rPr lang="en-US" dirty="0"/>
              <a:t>“Work extremely hard, learn and have fun!”</a:t>
            </a:r>
          </a:p>
          <a:p>
            <a:r>
              <a:rPr lang="en-US" dirty="0"/>
              <a:t>“Fail fast and often to succeed sooner”</a:t>
            </a:r>
          </a:p>
        </p:txBody>
      </p:sp>
      <p:pic>
        <p:nvPicPr>
          <p:cNvPr id="8" name="Picture 7" descr="Untitled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0" y="582141"/>
            <a:ext cx="1970512" cy="75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542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8" y="-617193"/>
            <a:ext cx="8640227" cy="576069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STUDENT PROJECT PROTOTYPE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9370" y="1494117"/>
            <a:ext cx="8087430" cy="313764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2905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06-27 at 17.27.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720" y="0"/>
            <a:ext cx="9856552" cy="514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/>
          </a:bodyPr>
          <a:lstStyle/>
          <a:p>
            <a:r>
              <a:rPr lang="en-US" sz="2800" dirty="0"/>
              <a:t>EXAMPLE: HACKATHON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 err="1"/>
              <a:t>Organised</a:t>
            </a:r>
            <a:r>
              <a:rPr lang="en-US" dirty="0"/>
              <a:t> by THE Port Association, hosted by CERN </a:t>
            </a:r>
            <a:r>
              <a:rPr lang="en-US" dirty="0" err="1"/>
              <a:t>Ideasquare</a:t>
            </a:r>
            <a:r>
              <a:rPr lang="en-US" dirty="0"/>
              <a:t> and with partners from other non-governmental </a:t>
            </a:r>
            <a:r>
              <a:rPr lang="en-US" dirty="0" err="1"/>
              <a:t>organisations</a:t>
            </a:r>
            <a:r>
              <a:rPr lang="en-US" dirty="0"/>
              <a:t>, a three-day problem solving workshop </a:t>
            </a:r>
            <a:r>
              <a:rPr lang="en-US" dirty="0" err="1"/>
              <a:t>hackathon</a:t>
            </a:r>
            <a:r>
              <a:rPr lang="en-US" dirty="0"/>
              <a:t> with the theme “Science for Humanitarian Purposes”</a:t>
            </a:r>
          </a:p>
          <a:p>
            <a:r>
              <a:rPr lang="en-US" dirty="0"/>
              <a:t>Example prototypes produced included: open-source cosmic ray detector, an assistive electronics suit to help mine detection dogs, an inflatable fridge for vaccines, a terrain-mapping tool for refugee camps, etc.</a:t>
            </a:r>
          </a:p>
        </p:txBody>
      </p:sp>
      <p:pic>
        <p:nvPicPr>
          <p:cNvPr id="4" name="Picture 3" descr="Screen Shot 2015-06-27 at 17.16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94" y="707490"/>
            <a:ext cx="1718236" cy="6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430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4335"/>
            <a:ext cx="9144000" cy="20499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3797"/>
            <a:ext cx="9144000" cy="255970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CERN connections to UN &amp; Sustainable Development Goals </a:t>
            </a:r>
          </a:p>
        </p:txBody>
      </p:sp>
    </p:spTree>
    <p:extLst>
      <p:ext uri="{BB962C8B-B14F-4D97-AF65-F5344CB8AC3E}">
        <p14:creationId xmlns:p14="http://schemas.microsoft.com/office/powerpoint/2010/main" val="8305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(EXPECTED)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Pilot project = outcomes and measures for them are in development with in-situ research</a:t>
            </a:r>
          </a:p>
          <a:p>
            <a:r>
              <a:rPr lang="en-US" dirty="0"/>
              <a:t>Communication, sharing ideas, spaces and resources improved in and between advanced technology development projects</a:t>
            </a:r>
          </a:p>
          <a:p>
            <a:r>
              <a:rPr lang="en-US" dirty="0"/>
              <a:t>The counter-intuitive, controlled addition of variation, diversity, connections, ideas that are </a:t>
            </a:r>
            <a:r>
              <a:rPr lang="en-US" dirty="0" err="1"/>
              <a:t>realised</a:t>
            </a:r>
            <a:r>
              <a:rPr lang="en-US" dirty="0"/>
              <a:t> as prototypes to accelerate technology development</a:t>
            </a:r>
          </a:p>
          <a:p>
            <a:r>
              <a:rPr lang="en-US" dirty="0"/>
              <a:t>Time span from discovery to application compacted</a:t>
            </a:r>
          </a:p>
          <a:p>
            <a:r>
              <a:rPr lang="en-US" dirty="0"/>
              <a:t>Societal value of basic research more visible and tangible</a:t>
            </a:r>
          </a:p>
          <a:p>
            <a:r>
              <a:rPr lang="en-US" dirty="0"/>
              <a:t>Education of future talent capable of working in basic research, commercial product &amp; service development, or both</a:t>
            </a:r>
          </a:p>
          <a:p>
            <a:r>
              <a:rPr lang="en-US" dirty="0"/>
              <a:t>Demonstrator for ATTRACT</a:t>
            </a:r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5649" y="-1434354"/>
            <a:ext cx="12180713" cy="735106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380640" y="2077178"/>
            <a:ext cx="282784" cy="28626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73565" y="1803583"/>
            <a:ext cx="0" cy="30435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556024" y="1863703"/>
            <a:ext cx="121887" cy="21347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229134" y="2205632"/>
            <a:ext cx="144432" cy="214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28274" y="1745565"/>
            <a:ext cx="215820" cy="5801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88595" y="1308043"/>
            <a:ext cx="604934" cy="36027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42241" y="1845361"/>
            <a:ext cx="333949" cy="13858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56024" y="2176623"/>
            <a:ext cx="215820" cy="24318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20760" y="2154523"/>
            <a:ext cx="7679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51476" y="1338103"/>
            <a:ext cx="0" cy="35651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73566" y="1338103"/>
            <a:ext cx="304345" cy="40746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76190" y="1694617"/>
            <a:ext cx="37574" cy="22169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771844" y="1723626"/>
            <a:ext cx="240470" cy="7995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688584" y="1868956"/>
            <a:ext cx="117077" cy="55085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835720" y="2019160"/>
            <a:ext cx="278044" cy="4006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395668" y="1341418"/>
            <a:ext cx="944079" cy="65144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395668" y="1777281"/>
            <a:ext cx="898992" cy="241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10698" y="2048169"/>
            <a:ext cx="883962" cy="1063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754056" y="2405827"/>
            <a:ext cx="215820" cy="5801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708967" y="2434836"/>
            <a:ext cx="119781" cy="10521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380640" y="2065905"/>
            <a:ext cx="620946" cy="36141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078840" y="2511037"/>
            <a:ext cx="9182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265656" y="2503522"/>
            <a:ext cx="47658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526421" y="2176623"/>
            <a:ext cx="151490" cy="540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265656" y="2205632"/>
            <a:ext cx="122939" cy="5636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408432" y="2191651"/>
            <a:ext cx="235662" cy="57760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294660" y="2769252"/>
            <a:ext cx="349434" cy="6056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893676" y="2604368"/>
            <a:ext cx="303293" cy="2254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062757" y="2514794"/>
            <a:ext cx="166377" cy="28451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3754056" y="2634427"/>
            <a:ext cx="74692" cy="16488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757215" y="2829816"/>
            <a:ext cx="43975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293009" y="2839432"/>
            <a:ext cx="233412" cy="1364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4229134" y="2906622"/>
            <a:ext cx="36522" cy="2346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001586" y="2868441"/>
            <a:ext cx="215820" cy="17886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599006" y="2823513"/>
            <a:ext cx="72442" cy="9062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243566" y="3265682"/>
            <a:ext cx="164866" cy="20245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79032" y="2885127"/>
            <a:ext cx="177194" cy="58301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217406" y="2546350"/>
            <a:ext cx="26160" cy="2229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4282789" y="2540046"/>
            <a:ext cx="489055" cy="24512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4283843" y="3013487"/>
            <a:ext cx="272181" cy="19417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4451274" y="3047304"/>
            <a:ext cx="104750" cy="42083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555514" y="3536219"/>
            <a:ext cx="833081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3575351" y="3141242"/>
            <a:ext cx="362360" cy="32944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3521170" y="2906622"/>
            <a:ext cx="187797" cy="53400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456226" y="3542522"/>
            <a:ext cx="755229" cy="3464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599006" y="3047304"/>
            <a:ext cx="653254" cy="80664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 flipV="1">
            <a:off x="4742241" y="2799311"/>
            <a:ext cx="510019" cy="105463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 flipV="1">
            <a:off x="5140066" y="2019161"/>
            <a:ext cx="127258" cy="18347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3193154" y="3141242"/>
            <a:ext cx="700522" cy="36160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193154" y="3542522"/>
            <a:ext cx="282402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2830794" y="3470686"/>
            <a:ext cx="276541" cy="6553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803441" y="2868441"/>
            <a:ext cx="859983" cy="57218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3152349" y="2107938"/>
            <a:ext cx="199214" cy="13627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2793222" y="2434836"/>
            <a:ext cx="870202" cy="99330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 flipV="1">
            <a:off x="3380640" y="2107938"/>
            <a:ext cx="109945" cy="13326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3576035" y="3235177"/>
            <a:ext cx="620934" cy="26767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1586" y="3141242"/>
            <a:ext cx="188921" cy="7183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 flipV="1">
            <a:off x="3754056" y="2885127"/>
            <a:ext cx="149240" cy="1647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4747052" y="2540046"/>
            <a:ext cx="58609" cy="2155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Freeform 143"/>
          <p:cNvSpPr/>
          <p:nvPr/>
        </p:nvSpPr>
        <p:spPr>
          <a:xfrm>
            <a:off x="964639" y="-1780946"/>
            <a:ext cx="3506344" cy="4615119"/>
          </a:xfrm>
          <a:custGeom>
            <a:avLst/>
            <a:gdLst>
              <a:gd name="connsiteX0" fmla="*/ 3233467 w 3506344"/>
              <a:gd name="connsiteY0" fmla="*/ 4615119 h 4615119"/>
              <a:gd name="connsiteX1" fmla="*/ 925 w 3506344"/>
              <a:gd name="connsiteY1" fmla="*/ 2263805 h 4615119"/>
              <a:gd name="connsiteX2" fmla="*/ 3506344 w 3506344"/>
              <a:gd name="connsiteY2" fmla="*/ 6963 h 461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6344" h="4615119">
                <a:moveTo>
                  <a:pt x="3233467" y="4615119"/>
                </a:moveTo>
                <a:cubicBezTo>
                  <a:pt x="1594456" y="3823475"/>
                  <a:pt x="-44554" y="3031831"/>
                  <a:pt x="925" y="2263805"/>
                </a:cubicBezTo>
                <a:cubicBezTo>
                  <a:pt x="46404" y="1495779"/>
                  <a:pt x="3147756" y="-119000"/>
                  <a:pt x="3506344" y="6963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reeform 144"/>
          <p:cNvSpPr/>
          <p:nvPr/>
        </p:nvSpPr>
        <p:spPr>
          <a:xfrm>
            <a:off x="4303059" y="650810"/>
            <a:ext cx="4743860" cy="2183363"/>
          </a:xfrm>
          <a:custGeom>
            <a:avLst/>
            <a:gdLst>
              <a:gd name="connsiteX0" fmla="*/ 0 w 4743860"/>
              <a:gd name="connsiteY0" fmla="*/ 2183363 h 2183363"/>
              <a:gd name="connsiteX1" fmla="*/ 3494923 w 4743860"/>
              <a:gd name="connsiteY1" fmla="*/ 1249136 h 2183363"/>
              <a:gd name="connsiteX2" fmla="*/ 4743860 w 4743860"/>
              <a:gd name="connsiteY2" fmla="*/ 0 h 218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860" h="2183363">
                <a:moveTo>
                  <a:pt x="0" y="2183363"/>
                </a:moveTo>
                <a:cubicBezTo>
                  <a:pt x="1352140" y="1898196"/>
                  <a:pt x="2704280" y="1613030"/>
                  <a:pt x="3494923" y="1249136"/>
                </a:cubicBezTo>
                <a:cubicBezTo>
                  <a:pt x="4285566" y="885242"/>
                  <a:pt x="4535704" y="202941"/>
                  <a:pt x="4743860" y="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reeform 146"/>
          <p:cNvSpPr/>
          <p:nvPr/>
        </p:nvSpPr>
        <p:spPr>
          <a:xfrm rot="2137585">
            <a:off x="4417760" y="2502708"/>
            <a:ext cx="4199601" cy="1743235"/>
          </a:xfrm>
          <a:custGeom>
            <a:avLst/>
            <a:gdLst>
              <a:gd name="connsiteX0" fmla="*/ 0 w 4743860"/>
              <a:gd name="connsiteY0" fmla="*/ 2183363 h 2183363"/>
              <a:gd name="connsiteX1" fmla="*/ 3494923 w 4743860"/>
              <a:gd name="connsiteY1" fmla="*/ 1249136 h 2183363"/>
              <a:gd name="connsiteX2" fmla="*/ 4743860 w 4743860"/>
              <a:gd name="connsiteY2" fmla="*/ 0 h 218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860" h="2183363">
                <a:moveTo>
                  <a:pt x="0" y="2183363"/>
                </a:moveTo>
                <a:cubicBezTo>
                  <a:pt x="1352140" y="1898196"/>
                  <a:pt x="2704280" y="1613030"/>
                  <a:pt x="3494923" y="1249136"/>
                </a:cubicBezTo>
                <a:cubicBezTo>
                  <a:pt x="4285566" y="885242"/>
                  <a:pt x="4535704" y="202941"/>
                  <a:pt x="4743860" y="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16226"/>
      </p:ext>
    </p:extLst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7" y="962135"/>
            <a:ext cx="4762853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Email: </a:t>
            </a:r>
            <a:r>
              <a:rPr lang="en-US" dirty="0" err="1">
                <a:solidFill>
                  <a:srgbClr val="FFFFFF"/>
                </a:solidFill>
              </a:rPr>
              <a:t>harri.toivonen@cern.ch</a:t>
            </a: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Skype: </a:t>
            </a:r>
            <a:r>
              <a:rPr lang="en-US" dirty="0" err="1">
                <a:solidFill>
                  <a:srgbClr val="FFFFFF"/>
                </a:solidFill>
              </a:rPr>
              <a:t>olavi</a:t>
            </a:r>
            <a:r>
              <a:rPr lang="en-US" dirty="0">
                <a:solidFill>
                  <a:srgbClr val="FFFFFF"/>
                </a:solidFill>
              </a:rPr>
              <a:t>-dude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Take care of the space, each other and your ideas! Remember to have fun!</a:t>
            </a:r>
          </a:p>
        </p:txBody>
      </p:sp>
      <p:sp>
        <p:nvSpPr>
          <p:cNvPr id="7" name="Freeform 6"/>
          <p:cNvSpPr/>
          <p:nvPr/>
        </p:nvSpPr>
        <p:spPr>
          <a:xfrm>
            <a:off x="1562159" y="2257962"/>
            <a:ext cx="406391" cy="56063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5400000">
            <a:off x="1582947" y="2216626"/>
            <a:ext cx="335780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949431" y="1785698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2"/>
          <a:stretch/>
        </p:blipFill>
        <p:spPr>
          <a:xfrm>
            <a:off x="-1446095" y="-6579"/>
            <a:ext cx="10590095" cy="515007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363717" y="-6579"/>
            <a:ext cx="7681607" cy="809419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»</a:t>
            </a:r>
            <a:r>
              <a:rPr lang="fr-CH" sz="44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</a:t>
            </a:r>
            <a:r>
              <a:rPr lang="fr-CH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business» </a:t>
            </a:r>
            <a:r>
              <a:rPr lang="fr-CH" sz="44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br>
              <a:rPr lang="fr-CH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CH" sz="44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</a:t>
            </a:r>
            <a:r>
              <a:rPr lang="fr-CH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4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endParaRPr lang="fr-FR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121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10690"/>
          <a:stretch/>
        </p:blipFill>
        <p:spPr>
          <a:xfrm>
            <a:off x="-1" y="-13856"/>
            <a:ext cx="10570975" cy="515735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 err="1">
                <a:solidFill>
                  <a:schemeClr val="bg1"/>
                </a:solidFill>
              </a:rPr>
              <a:t>Answering</a:t>
            </a:r>
            <a:r>
              <a:rPr lang="fr-CH" sz="3600" dirty="0">
                <a:solidFill>
                  <a:schemeClr val="bg1"/>
                </a:solidFill>
              </a:rPr>
              <a:t>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000" i="1" dirty="0">
                <a:solidFill>
                  <a:schemeClr val="bg1"/>
                </a:solidFill>
              </a:rPr>
              <a:t>Higgs ?</a:t>
            </a:r>
            <a:endParaRPr lang="fr-FR" sz="4000" i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2" y="1334450"/>
            <a:ext cx="3912165" cy="27189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4599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105"/>
          <a:stretch/>
        </p:blipFill>
        <p:spPr>
          <a:xfrm>
            <a:off x="-1" y="-1"/>
            <a:ext cx="10578829" cy="514350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 err="1">
                <a:solidFill>
                  <a:schemeClr val="bg1"/>
                </a:solidFill>
              </a:rPr>
              <a:t>Answering</a:t>
            </a:r>
            <a:r>
              <a:rPr lang="fr-CH" sz="3600" dirty="0">
                <a:solidFill>
                  <a:schemeClr val="bg1"/>
                </a:solidFill>
              </a:rPr>
              <a:t>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 err="1">
                <a:solidFill>
                  <a:schemeClr val="bg1"/>
                </a:solidFill>
              </a:rPr>
              <a:t>Antimatter</a:t>
            </a:r>
            <a:r>
              <a:rPr lang="fr-CH" sz="3600" i="1" dirty="0">
                <a:solidFill>
                  <a:schemeClr val="bg1"/>
                </a:solidFill>
              </a:rPr>
              <a:t>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49" name="Picture 2" descr="http://www.enjoyspace.com/uploads/news/mars2010/planck/AMS-station.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13" y="1400722"/>
            <a:ext cx="4391420" cy="258497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7245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2" b="11939"/>
          <a:stretch/>
        </p:blipFill>
        <p:spPr>
          <a:xfrm>
            <a:off x="-1" y="-41564"/>
            <a:ext cx="10529667" cy="518506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 err="1">
                <a:solidFill>
                  <a:schemeClr val="bg1"/>
                </a:solidFill>
              </a:rPr>
              <a:t>Answering</a:t>
            </a:r>
            <a:r>
              <a:rPr lang="fr-CH" sz="3600" dirty="0">
                <a:solidFill>
                  <a:schemeClr val="bg1"/>
                </a:solidFill>
              </a:rPr>
              <a:t>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 err="1">
                <a:solidFill>
                  <a:schemeClr val="bg1"/>
                </a:solidFill>
              </a:rPr>
              <a:t>Dark</a:t>
            </a:r>
            <a:r>
              <a:rPr lang="fr-CH" sz="3600" i="1" dirty="0">
                <a:solidFill>
                  <a:schemeClr val="bg1"/>
                </a:solidFill>
              </a:rPr>
              <a:t> </a:t>
            </a:r>
            <a:r>
              <a:rPr lang="fr-CH" sz="3600" i="1" dirty="0" err="1">
                <a:solidFill>
                  <a:schemeClr val="bg1"/>
                </a:solidFill>
              </a:rPr>
              <a:t>matter</a:t>
            </a:r>
            <a:r>
              <a:rPr lang="fr-CH" sz="3600" i="1" dirty="0">
                <a:solidFill>
                  <a:schemeClr val="bg1"/>
                </a:solidFill>
              </a:rPr>
              <a:t>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1" b="17977"/>
          <a:stretch/>
        </p:blipFill>
        <p:spPr>
          <a:xfrm>
            <a:off x="0" y="0"/>
            <a:ext cx="10503294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 err="1">
                <a:solidFill>
                  <a:schemeClr val="bg1"/>
                </a:solidFill>
              </a:rPr>
              <a:t>Collaborate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72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t="16967" r="-147" b="10314"/>
          <a:stretch/>
        </p:blipFill>
        <p:spPr>
          <a:xfrm>
            <a:off x="-475515" y="0"/>
            <a:ext cx="10598728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50599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dirty="0" err="1">
                <a:solidFill>
                  <a:schemeClr val="bg1"/>
                </a:solidFill>
              </a:rPr>
              <a:t>Educate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74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987408"/>
            <a:ext cx="9153591" cy="77233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533930"/>
            <a:ext cx="8087430" cy="705332"/>
          </a:xfrm>
        </p:spPr>
        <p:txBody>
          <a:bodyPr>
            <a:normAutofit/>
          </a:bodyPr>
          <a:lstStyle/>
          <a:p>
            <a:r>
              <a:rPr lang="en-US" sz="2400" dirty="0"/>
              <a:t>EUROPEAN RESEARCH INFRASTRUCTURE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30" y="1344232"/>
            <a:ext cx="7807340" cy="345349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ERI´s, CERN included, deal with engineering and innovation challenges stemming from scientific progress </a:t>
            </a:r>
          </a:p>
          <a:p>
            <a:pPr>
              <a:lnSpc>
                <a:spcPct val="110000"/>
              </a:lnSpc>
            </a:pPr>
            <a:r>
              <a:rPr lang="en-US" dirty="0"/>
              <a:t>Accumulated knowledge, capabilities and infrastructure aligned to drive advanced scientific field forward -&gt; societal value and benefits are challenging to measure as the time from discovery to application is long</a:t>
            </a:r>
          </a:p>
          <a:p>
            <a:pPr>
              <a:lnSpc>
                <a:spcPct val="110000"/>
              </a:lnSpc>
            </a:pPr>
            <a:r>
              <a:rPr lang="en-US" dirty="0"/>
              <a:t>How might we accelerate societal value creation (new technology, products, services, jobs, startups, </a:t>
            </a:r>
            <a:r>
              <a:rPr lang="en-US" dirty="0" err="1"/>
              <a:t>etc</a:t>
            </a:r>
            <a:r>
              <a:rPr lang="en-US" dirty="0"/>
              <a:t>) from basic research?</a:t>
            </a:r>
          </a:p>
        </p:txBody>
      </p:sp>
    </p:spTree>
    <p:extLst>
      <p:ext uri="{BB962C8B-B14F-4D97-AF65-F5344CB8AC3E}">
        <p14:creationId xmlns:p14="http://schemas.microsoft.com/office/powerpoint/2010/main" val="16736609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/>
              <a:t>IDEASQUARE IN 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</a:t>
            </a:r>
            <a:r>
              <a:rPr lang="en-US" dirty="0" err="1"/>
              <a:t>Ideasquare</a:t>
            </a:r>
            <a:r>
              <a:rPr lang="en-US" dirty="0"/>
              <a:t> is a </a:t>
            </a:r>
            <a:r>
              <a:rPr lang="en-US" dirty="0">
                <a:solidFill>
                  <a:srgbClr val="FF0000"/>
                </a:solidFill>
              </a:rPr>
              <a:t>pilot project </a:t>
            </a:r>
            <a:r>
              <a:rPr lang="en-US" dirty="0"/>
              <a:t>that brings together physicists, engineers, industrial partners, early-stage researchers and cross-disciplinary teams of students to </a:t>
            </a:r>
            <a:r>
              <a:rPr lang="en-US" dirty="0">
                <a:solidFill>
                  <a:srgbClr val="FF0000"/>
                </a:solidFill>
              </a:rPr>
              <a:t>work together</a:t>
            </a:r>
            <a:r>
              <a:rPr lang="en-US" dirty="0"/>
              <a:t> on detector upgrade R&amp;D technologies. The purpose is to </a:t>
            </a:r>
            <a:r>
              <a:rPr lang="en-US" dirty="0">
                <a:solidFill>
                  <a:srgbClr val="FF0000"/>
                </a:solidFill>
              </a:rPr>
              <a:t>co-develop new technologies for research purposes</a:t>
            </a:r>
            <a:r>
              <a:rPr lang="en-US" dirty="0"/>
              <a:t>, and at the same time, create a fruitful environment for socially and globally relevant </a:t>
            </a:r>
            <a:r>
              <a:rPr lang="en-US" dirty="0">
                <a:solidFill>
                  <a:srgbClr val="FF0000"/>
                </a:solidFill>
              </a:rPr>
              <a:t>new product ideas and innovation</a:t>
            </a:r>
            <a:r>
              <a:rPr lang="en-US" dirty="0"/>
              <a:t>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3433</TotalTime>
  <Words>1163</Words>
  <Application>Microsoft Macintosh PowerPoint</Application>
  <PresentationFormat>On-screen Show (16:9)</PresentationFormat>
  <Paragraphs>87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CERNCorporate16-9</vt:lpstr>
      <vt:lpstr>CERN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EUROPEAN RESEARCH INFRASTRUCTURE CHALLENGES</vt:lpstr>
      <vt:lpstr>IDEASQUARE IN BRIEF</vt:lpstr>
      <vt:lpstr>IDEASQUARE IS</vt:lpstr>
      <vt:lpstr>EXAMPLE: EU-FUNDED DETECTOR UPGRADE R&amp;D PROJECT </vt:lpstr>
      <vt:lpstr>EXAMPLE: MASTER-LEVEL STUDENT COURSE</vt:lpstr>
      <vt:lpstr>PowerPoint Presentation</vt:lpstr>
      <vt:lpstr>EXAMPLE: HACKATHON</vt:lpstr>
      <vt:lpstr>PowerPoint Presentation</vt:lpstr>
      <vt:lpstr>IDEASQUARE (EXPECTED) OUTPUT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Harri Toivonen</cp:lastModifiedBy>
  <cp:revision>61</cp:revision>
  <dcterms:created xsi:type="dcterms:W3CDTF">2012-11-30T11:04:26Z</dcterms:created>
  <dcterms:modified xsi:type="dcterms:W3CDTF">2018-03-28T07:18:25Z</dcterms:modified>
</cp:coreProperties>
</file>