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5" r:id="rId8"/>
    <p:sldId id="266" r:id="rId9"/>
    <p:sldId id="269" r:id="rId10"/>
    <p:sldId id="267" r:id="rId11"/>
    <p:sldId id="280" r:id="rId12"/>
    <p:sldId id="273" r:id="rId13"/>
    <p:sldId id="270" r:id="rId14"/>
    <p:sldId id="282" r:id="rId15"/>
    <p:sldId id="284" r:id="rId16"/>
    <p:sldId id="285" r:id="rId17"/>
    <p:sldId id="286" r:id="rId18"/>
    <p:sldId id="287" r:id="rId19"/>
    <p:sldId id="281" r:id="rId20"/>
    <p:sldId id="272" r:id="rId21"/>
    <p:sldId id="274" r:id="rId22"/>
    <p:sldId id="271" r:id="rId23"/>
    <p:sldId id="276" r:id="rId24"/>
    <p:sldId id="277" r:id="rId25"/>
    <p:sldId id="278" r:id="rId26"/>
    <p:sldId id="283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onymous Guest" initials="AG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47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2-23T16:57:54.394" idx="1">
    <p:pos x="10" y="10"/>
    <p:text>You can add comments also</p:text>
    <p:extLst>
      <p:ext uri="{C676402C-5697-4E1C-873F-D02D1690AC5C}">
        <p15:threadingInfo xmlns:p15="http://schemas.microsoft.com/office/powerpoint/2012/main" timeZoneBias="-6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3/21/2018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3/21/2018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3/21/2018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3/21/2018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3/21/2018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3/21/2018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3/21/2018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pypi.python.org/pypi/cern-spark-service" TargetMode="Externa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extLst>
              <p:ext uri="{D42A27DB-BD31-4B8C-83A1-F6EECF244321}">
                <p14:modId xmlns:p14="http://schemas.microsoft.com/office/powerpoint/2010/main" val="2783858071"/>
              </p:ext>
            </p:extLst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Spark Service on Kubernetes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extLst>
              <p:ext uri="{D42A27DB-BD31-4B8C-83A1-F6EECF244321}">
                <p14:modId xmlns:p14="http://schemas.microsoft.com/office/powerpoint/2010/main" val="2819588396"/>
              </p:ext>
            </p:extLst>
          </p:nvPr>
        </p:nvSpPr>
        <p:spPr>
          <a:xfrm>
            <a:off x="457200" y="2028825"/>
            <a:ext cx="8226425" cy="2157312"/>
          </a:xfrm>
        </p:spPr>
        <p:txBody>
          <a:bodyPr vert="horz" anchor="t">
            <a:normAutofit lnSpcReduction="10000"/>
          </a:bodyPr>
          <a:lstStyle/>
          <a:p>
            <a:pPr marL="493395"/>
            <a:r>
              <a:rPr lang="en-US" sz="2000" dirty="0">
                <a:solidFill>
                  <a:srgbClr val="7F7F7F"/>
                </a:solidFill>
                <a:cs typeface="Arial"/>
              </a:rPr>
              <a:t>Current state of the art for Spark at CERN</a:t>
            </a:r>
          </a:p>
          <a:p>
            <a:pPr marL="493395"/>
            <a:r>
              <a:rPr lang="en-US" sz="2000" dirty="0">
                <a:solidFill>
                  <a:srgbClr val="7F7F7F"/>
                </a:solidFill>
                <a:cs typeface="Arial"/>
              </a:rPr>
              <a:t>Future demand outlook – LHC experiments and big data</a:t>
            </a:r>
          </a:p>
          <a:p>
            <a:pPr marL="493395"/>
            <a:r>
              <a:rPr lang="en-US" sz="2000" dirty="0">
                <a:solidFill>
                  <a:srgbClr val="0055A0"/>
                </a:solidFill>
                <a:cs typeface="Arial"/>
              </a:rPr>
              <a:t>Spark on Kubernetes</a:t>
            </a:r>
            <a:r>
              <a:rPr lang="en-US" sz="2000" dirty="0">
                <a:solidFill>
                  <a:srgbClr val="7F7F7F"/>
                </a:solidFill>
                <a:cs typeface="Arial"/>
              </a:rPr>
              <a:t> </a:t>
            </a:r>
          </a:p>
          <a:p>
            <a:pPr marL="493395"/>
            <a:r>
              <a:rPr lang="en-US" sz="2000" dirty="0">
                <a:solidFill>
                  <a:srgbClr val="0055A0"/>
                </a:solidFill>
                <a:cs typeface="Arial"/>
              </a:rPr>
              <a:t>State of the art in industry</a:t>
            </a:r>
          </a:p>
          <a:p>
            <a:pPr marL="493395"/>
            <a:r>
              <a:rPr lang="en-US" sz="2000" dirty="0">
                <a:solidFill>
                  <a:srgbClr val="7F7F7F"/>
                </a:solidFill>
                <a:cs typeface="Arial"/>
              </a:rPr>
              <a:t>Current progress of Spark on Kubernetes</a:t>
            </a:r>
          </a:p>
          <a:p>
            <a:pPr marL="493395"/>
            <a:r>
              <a:rPr lang="en-US" sz="2000" dirty="0">
                <a:solidFill>
                  <a:srgbClr val="7F7F7F"/>
                </a:solidFill>
                <a:cs typeface="Arial"/>
              </a:rPr>
              <a:t>What next? </a:t>
            </a:r>
          </a:p>
          <a:p>
            <a:pPr marL="493395"/>
            <a:endParaRPr lang="en-US" sz="2000" dirty="0">
              <a:cs typeface="Arial"/>
            </a:endParaRPr>
          </a:p>
          <a:p>
            <a:pPr marL="493395"/>
            <a:endParaRPr lang="en-US" sz="2000" dirty="0">
              <a:cs typeface="Arial"/>
            </a:endParaRPr>
          </a:p>
          <a:p>
            <a:pPr marL="493395"/>
            <a:endParaRPr lang="en-US" sz="2000" dirty="0">
              <a:cs typeface="Arial"/>
            </a:endParaRPr>
          </a:p>
          <a:p>
            <a:pPr marL="493395"/>
            <a:endParaRPr lang="en-US" sz="2000" dirty="0">
              <a:cs typeface="Arial"/>
            </a:endParaRPr>
          </a:p>
          <a:p>
            <a:pPr marL="493395"/>
            <a:endParaRPr lang="en-US" sz="2000" dirty="0">
              <a:cs typeface="Arial"/>
            </a:endParaRPr>
          </a:p>
          <a:p>
            <a:pPr marL="493395"/>
            <a:endParaRPr lang="en-US" dirty="0"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2/3/2018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IT-DB-SAS</a:t>
            </a:r>
          </a:p>
        </p:txBody>
      </p:sp>
    </p:spTree>
    <p:extLst>
      <p:ext uri="{BB962C8B-B14F-4D97-AF65-F5344CB8AC3E}">
        <p14:creationId xmlns:p14="http://schemas.microsoft.com/office/powerpoint/2010/main" val="675795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extBox 2"/>
          <p:cNvSpPr txBox="1"/>
          <p:nvPr>
            <p:extLst>
              <p:ext uri="{D42A27DB-BD31-4B8C-83A1-F6EECF244321}">
                <p14:modId xmlns:p14="http://schemas.microsoft.com/office/powerpoint/2010/main" val="666680120"/>
              </p:ext>
            </p:extLst>
          </p:nvPr>
        </p:nvSpPr>
        <p:spPr>
          <a:xfrm>
            <a:off x="375476" y="3028950"/>
            <a:ext cx="8387497" cy="2308324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cs typeface="Arial"/>
              </a:rPr>
              <a:t>15 years of virtualization experience from Google</a:t>
            </a:r>
          </a:p>
          <a:p>
            <a:pPr algn="ctr"/>
            <a:endParaRPr lang="en-US" dirty="0">
              <a:cs typeface="Arial"/>
            </a:endParaRPr>
          </a:p>
          <a:p>
            <a:pPr algn="ctr"/>
            <a:r>
              <a:rPr lang="en-US" dirty="0">
                <a:cs typeface="Arial"/>
              </a:rPr>
              <a:t>Scales horizontally. Self-healing system - restarts containers that fail, replaces and reschedules containers when nodes die or container not respond</a:t>
            </a:r>
          </a:p>
          <a:p>
            <a:pPr algn="ctr"/>
            <a:endParaRPr lang="en-US" dirty="0">
              <a:cs typeface="Arial"/>
            </a:endParaRPr>
          </a:p>
          <a:p>
            <a:pPr algn="ctr"/>
            <a:r>
              <a:rPr lang="en-US" dirty="0">
                <a:cs typeface="Arial"/>
              </a:rPr>
              <a:t>Large and industry-grade community</a:t>
            </a:r>
          </a:p>
          <a:p>
            <a:pPr algn="ctr"/>
            <a:endParaRPr lang="en-US" dirty="0">
              <a:cs typeface="Arial"/>
            </a:endParaRPr>
          </a:p>
          <a:p>
            <a:pPr algn="ctr"/>
            <a:r>
              <a:rPr lang="en-US" dirty="0">
                <a:cs typeface="Arial"/>
              </a:rPr>
              <a:t>Kubernetes already gets adopted at CERN.</a:t>
            </a:r>
            <a:endParaRPr dirty="0"/>
          </a:p>
        </p:txBody>
      </p:sp>
      <p:sp>
        <p:nvSpPr>
          <p:cNvPr id="2" name="TextBox 1"/>
          <p:cNvSpPr txBox="1"/>
          <p:nvPr>
            <p:extLst/>
          </p:nvPr>
        </p:nvSpPr>
        <p:spPr>
          <a:xfrm>
            <a:off x="3998513" y="1323975"/>
            <a:ext cx="4572000" cy="92333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dirty="0"/>
              <a:t>Kubernetes is an open-source system for automating deployment, scaling, and management of containerized applications.</a:t>
            </a:r>
            <a:endParaRPr lang="en-US">
              <a:cs typeface="Arial"/>
            </a:endParaRPr>
          </a:p>
        </p:txBody>
      </p:sp>
      <p:pic>
        <p:nvPicPr>
          <p:cNvPr id="8" name="Picture 9" descr="kube 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669" y="885825"/>
            <a:ext cx="2040182" cy="1708964"/>
          </a:xfrm>
          <a:prstGeom prst="rect">
            <a:avLst/>
          </a:prstGeom>
        </p:spPr>
      </p:pic>
      <p:sp>
        <p:nvSpPr>
          <p:cNvPr id="18" name="Title 1"/>
          <p:cNvSpPr>
            <a:spLocks noGrp="1"/>
          </p:cNvSpPr>
          <p:nvPr>
            <p:ph type="title"/>
            <p:extLst/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r>
              <a:rPr lang="en-US" sz="2800" dirty="0">
                <a:cs typeface="Arial"/>
              </a:rPr>
              <a:t>Spark on Kubernetes – why for this use case?</a:t>
            </a:r>
            <a:endParaRPr lang="en-US" sz="2800" dirty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2/3/2018</a:t>
            </a:r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IT-DB-SAS</a:t>
            </a:r>
          </a:p>
        </p:txBody>
      </p:sp>
    </p:spTree>
    <p:extLst>
      <p:ext uri="{BB962C8B-B14F-4D97-AF65-F5344CB8AC3E}">
        <p14:creationId xmlns:p14="http://schemas.microsoft.com/office/powerpoint/2010/main" val="12336553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TextBox 1"/>
          <p:cNvSpPr txBox="1"/>
          <p:nvPr>
            <p:extLst>
              <p:ext uri="{D42A27DB-BD31-4B8C-83A1-F6EECF244321}">
                <p14:modId xmlns:p14="http://schemas.microsoft.com/office/powerpoint/2010/main" val="1873183676"/>
              </p:ext>
            </p:extLst>
          </p:nvPr>
        </p:nvSpPr>
        <p:spPr>
          <a:xfrm>
            <a:off x="3590925" y="962025"/>
            <a:ext cx="4572000" cy="286232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cs typeface="Arial"/>
              </a:rPr>
              <a:t>In development by:</a:t>
            </a:r>
            <a:endParaRPr lang="en-US" dirty="0"/>
          </a:p>
          <a:p>
            <a:endParaRPr lang="en-US" dirty="0"/>
          </a:p>
          <a:p>
            <a:r>
              <a:rPr lang="en-US" dirty="0"/>
              <a:t>Bloomberg</a:t>
            </a:r>
            <a:endParaRPr dirty="0"/>
          </a:p>
          <a:p>
            <a:r>
              <a:rPr lang="en-US" dirty="0"/>
              <a:t>Google</a:t>
            </a:r>
            <a:endParaRPr dirty="0"/>
          </a:p>
          <a:p>
            <a:r>
              <a:rPr lang="en-US" dirty="0" err="1"/>
              <a:t>Haiwen</a:t>
            </a:r>
            <a:endParaRPr>
              <a:cs typeface="Arial"/>
            </a:endParaRPr>
          </a:p>
          <a:p>
            <a:r>
              <a:rPr lang="en-US" dirty="0" err="1"/>
              <a:t>Hyperpilot</a:t>
            </a:r>
            <a:endParaRPr>
              <a:cs typeface="Arial"/>
            </a:endParaRPr>
          </a:p>
          <a:p>
            <a:r>
              <a:rPr lang="en-US" dirty="0"/>
              <a:t>Intel</a:t>
            </a:r>
            <a:endParaRPr>
              <a:cs typeface="Arial"/>
            </a:endParaRPr>
          </a:p>
          <a:p>
            <a:r>
              <a:rPr lang="en-US" dirty="0"/>
              <a:t>Palantir</a:t>
            </a:r>
            <a:endParaRPr>
              <a:cs typeface="Arial"/>
            </a:endParaRPr>
          </a:p>
          <a:p>
            <a:r>
              <a:rPr lang="en-US" dirty="0" err="1"/>
              <a:t>Pepperdata</a:t>
            </a:r>
            <a:endParaRPr/>
          </a:p>
          <a:p>
            <a:r>
              <a:rPr lang="en-US" dirty="0"/>
              <a:t>Red Hat</a:t>
            </a:r>
            <a:endParaRPr>
              <a:cs typeface="Arial"/>
            </a:endParaRPr>
          </a:p>
        </p:txBody>
      </p:sp>
      <p:pic>
        <p:nvPicPr>
          <p:cNvPr id="8" name="Picture 9" descr="kube 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035" y="1540271"/>
            <a:ext cx="2040182" cy="1708964"/>
          </a:xfrm>
          <a:prstGeom prst="rect">
            <a:avLst/>
          </a:prstGeom>
        </p:spPr>
      </p:pic>
      <p:sp>
        <p:nvSpPr>
          <p:cNvPr id="18" name="Title 1"/>
          <p:cNvSpPr>
            <a:spLocks noGrp="1"/>
          </p:cNvSpPr>
          <p:nvPr>
            <p:ph type="title"/>
            <p:extLst/>
          </p:nvPr>
        </p:nvSpPr>
        <p:spPr>
          <a:xfrm>
            <a:off x="510935" y="114300"/>
            <a:ext cx="8226854" cy="940443"/>
          </a:xfrm>
        </p:spPr>
        <p:txBody>
          <a:bodyPr>
            <a:normAutofit/>
          </a:bodyPr>
          <a:lstStyle/>
          <a:p>
            <a:r>
              <a:rPr lang="en-US" sz="2800" dirty="0">
                <a:cs typeface="Arial"/>
              </a:rPr>
              <a:t>Spark on Kubernetes – why for this use case?</a:t>
            </a:r>
            <a:endParaRPr lang="en-US" sz="2800" dirty="0"/>
          </a:p>
        </p:txBody>
      </p:sp>
      <p:pic>
        <p:nvPicPr>
          <p:cNvPr id="7" name="Picture 7" descr="spark 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6804" y="1409202"/>
            <a:ext cx="2741837" cy="1838325"/>
          </a:xfrm>
          <a:prstGeom prst="rect">
            <a:avLst/>
          </a:prstGeom>
        </p:spPr>
      </p:pic>
      <p:sp>
        <p:nvSpPr>
          <p:cNvPr id="11" name="TextBox 10"/>
          <p:cNvSpPr txBox="1"/>
          <p:nvPr>
            <p:extLst>
              <p:ext uri="{D42A27DB-BD31-4B8C-83A1-F6EECF244321}">
                <p14:modId xmlns:p14="http://schemas.microsoft.com/office/powerpoint/2010/main" val="1388851510"/>
              </p:ext>
            </p:extLst>
          </p:nvPr>
        </p:nvSpPr>
        <p:spPr>
          <a:xfrm>
            <a:off x="1051034" y="3924300"/>
            <a:ext cx="7694230" cy="203132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cs typeface="Arial"/>
              </a:rPr>
              <a:t>Spark runs as any other application in Kubernetes cluster</a:t>
            </a:r>
          </a:p>
          <a:p>
            <a:endParaRPr lang="en-US" dirty="0">
              <a:cs typeface="Arial"/>
            </a:endParaRPr>
          </a:p>
          <a:p>
            <a:r>
              <a:rPr lang="en-US" dirty="0">
                <a:cs typeface="Arial"/>
              </a:rPr>
              <a:t>Spark on Kubernetes released this month in Spark 2.3 and in active development currently. </a:t>
            </a:r>
            <a:endParaRPr dirty="0">
              <a:cs typeface="Arial"/>
            </a:endParaRPr>
          </a:p>
          <a:p>
            <a:endParaRPr lang="en-US" dirty="0">
              <a:cs typeface="Arial"/>
            </a:endParaRPr>
          </a:p>
          <a:p>
            <a:pPr algn="ctr"/>
            <a:r>
              <a:rPr lang="en-US" dirty="0">
                <a:cs typeface="Arial"/>
              </a:rPr>
              <a:t>Get better understanding of the system for big data applications at CERN</a:t>
            </a:r>
            <a:endParaRPr dirty="0"/>
          </a:p>
          <a:p>
            <a:endParaRPr lang="en-US" dirty="0">
              <a:cs typeface="Arial"/>
            </a:endParaRPr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2/3/2018</a:t>
            </a: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IT-DB-SAS</a:t>
            </a:r>
          </a:p>
        </p:txBody>
      </p:sp>
    </p:spTree>
    <p:extLst>
      <p:ext uri="{BB962C8B-B14F-4D97-AF65-F5344CB8AC3E}">
        <p14:creationId xmlns:p14="http://schemas.microsoft.com/office/powerpoint/2010/main" val="27928229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  <p:extLst>
              <p:ext uri="{D42A27DB-BD31-4B8C-83A1-F6EECF244321}">
                <p14:modId xmlns:p14="http://schemas.microsoft.com/office/powerpoint/2010/main" val="3023539823"/>
              </p:ext>
            </p:extLst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r>
              <a:rPr lang="en-US" sz="2800" dirty="0">
                <a:cs typeface="Arial"/>
              </a:rPr>
              <a:t>Spark on Kubernetes – Comparison to YARN</a:t>
            </a:r>
            <a:endParaRPr lang="en-US" sz="2800" dirty="0"/>
          </a:p>
        </p:txBody>
      </p:sp>
      <p:sp>
        <p:nvSpPr>
          <p:cNvPr id="2" name="TextBox 1"/>
          <p:cNvSpPr txBox="1"/>
          <p:nvPr>
            <p:extLst>
              <p:ext uri="{D42A27DB-BD31-4B8C-83A1-F6EECF244321}">
                <p14:modId xmlns:p14="http://schemas.microsoft.com/office/powerpoint/2010/main" val="2751603812"/>
              </p:ext>
            </p:extLst>
          </p:nvPr>
        </p:nvSpPr>
        <p:spPr>
          <a:xfrm>
            <a:off x="390525" y="1790700"/>
            <a:ext cx="1845108" cy="64633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cs typeface="Arial"/>
              </a:rPr>
              <a:t>Spark on </a:t>
            </a:r>
          </a:p>
          <a:p>
            <a:r>
              <a:rPr lang="en-US" dirty="0">
                <a:cs typeface="Arial"/>
              </a:rPr>
              <a:t>Hadoop/YARN</a:t>
            </a:r>
          </a:p>
        </p:txBody>
      </p:sp>
      <p:sp>
        <p:nvSpPr>
          <p:cNvPr id="10" name="TextBox 9"/>
          <p:cNvSpPr txBox="1"/>
          <p:nvPr>
            <p:extLst>
              <p:ext uri="{D42A27DB-BD31-4B8C-83A1-F6EECF244321}">
                <p14:modId xmlns:p14="http://schemas.microsoft.com/office/powerpoint/2010/main" val="1571374031"/>
              </p:ext>
            </p:extLst>
          </p:nvPr>
        </p:nvSpPr>
        <p:spPr>
          <a:xfrm>
            <a:off x="457200" y="4343400"/>
            <a:ext cx="1845108" cy="64633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cs typeface="Arial"/>
              </a:rPr>
              <a:t>Spark on </a:t>
            </a:r>
          </a:p>
          <a:p>
            <a:r>
              <a:rPr lang="en-US" dirty="0">
                <a:cs typeface="Arial"/>
              </a:rPr>
              <a:t>Kubernetes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2/3/2018</a:t>
            </a: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IT-DB-SAS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5766" y="1457325"/>
            <a:ext cx="5117566" cy="3871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336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  <p:extLst>
              <p:ext uri="{D42A27DB-BD31-4B8C-83A1-F6EECF244321}">
                <p14:modId xmlns:p14="http://schemas.microsoft.com/office/powerpoint/2010/main" val="1498611327"/>
              </p:ext>
            </p:extLst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r>
              <a:rPr lang="en-US" sz="2800" dirty="0">
                <a:cs typeface="Arial"/>
              </a:rPr>
              <a:t>Spark on Kubernetes – How it works?</a:t>
            </a:r>
            <a:endParaRPr lang="en-US" sz="2800" dirty="0"/>
          </a:p>
        </p:txBody>
      </p:sp>
      <p:sp>
        <p:nvSpPr>
          <p:cNvPr id="9" name="TextBox 8"/>
          <p:cNvSpPr txBox="1"/>
          <p:nvPr>
            <p:extLst>
              <p:ext uri="{D42A27DB-BD31-4B8C-83A1-F6EECF244321}">
                <p14:modId xmlns:p14="http://schemas.microsoft.com/office/powerpoint/2010/main" val="1621828723"/>
              </p:ext>
            </p:extLst>
          </p:nvPr>
        </p:nvSpPr>
        <p:spPr>
          <a:xfrm>
            <a:off x="333375" y="1168020"/>
            <a:ext cx="3808556" cy="64633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cs typeface="Arial"/>
              </a:rPr>
              <a:t>1. Create Kubernetes cluster and initialize its dependencies </a:t>
            </a:r>
            <a:endParaRPr lang="en-US" dirty="0"/>
          </a:p>
        </p:txBody>
      </p:sp>
      <p:sp>
        <p:nvSpPr>
          <p:cNvPr id="13" name="TextBox 12"/>
          <p:cNvSpPr txBox="1"/>
          <p:nvPr>
            <p:extLst>
              <p:ext uri="{D42A27DB-BD31-4B8C-83A1-F6EECF244321}">
                <p14:modId xmlns:p14="http://schemas.microsoft.com/office/powerpoint/2010/main" val="1005116208"/>
              </p:ext>
            </p:extLst>
          </p:nvPr>
        </p:nvSpPr>
        <p:spPr>
          <a:xfrm>
            <a:off x="333375" y="2090492"/>
            <a:ext cx="3808556" cy="92333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cs typeface="Arial"/>
              </a:rPr>
              <a:t>2. Submit Spark jobs to Spark using </a:t>
            </a:r>
            <a:r>
              <a:rPr lang="en-US" b="1" dirty="0" err="1">
                <a:cs typeface="Arial"/>
              </a:rPr>
              <a:t>cern</a:t>
            </a:r>
            <a:r>
              <a:rPr lang="en-US" b="1" dirty="0">
                <a:cs typeface="Arial"/>
              </a:rPr>
              <a:t>-spark-submit</a:t>
            </a:r>
            <a:r>
              <a:rPr lang="en-US" dirty="0">
                <a:cs typeface="Arial"/>
              </a:rPr>
              <a:t> python package installed with pip</a:t>
            </a:r>
            <a:endParaRPr lang="en-US" dirty="0" err="1"/>
          </a:p>
        </p:txBody>
      </p:sp>
      <p:sp>
        <p:nvSpPr>
          <p:cNvPr id="14" name="TextBox 13"/>
          <p:cNvSpPr txBox="1"/>
          <p:nvPr>
            <p:extLst>
              <p:ext uri="{D42A27DB-BD31-4B8C-83A1-F6EECF244321}">
                <p14:modId xmlns:p14="http://schemas.microsoft.com/office/powerpoint/2010/main" val="2366377965"/>
              </p:ext>
            </p:extLst>
          </p:nvPr>
        </p:nvSpPr>
        <p:spPr>
          <a:xfrm>
            <a:off x="5438775" y="1168020"/>
            <a:ext cx="3808556" cy="1200329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cs typeface="Arial"/>
              </a:rPr>
              <a:t>3. Our docker images will deploy and run your Spark application</a:t>
            </a:r>
            <a:endParaRPr lang="en-US" dirty="0" err="1">
              <a:cs typeface="Arial"/>
            </a:endParaRPr>
          </a:p>
          <a:p>
            <a:r>
              <a:rPr lang="en-US" dirty="0">
                <a:cs typeface="Arial"/>
              </a:rPr>
              <a:t>over Kubernetes as it was on Hadoop/YARN</a:t>
            </a:r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2/3/2018</a:t>
            </a: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IT-DB-SAS</a:t>
            </a:r>
          </a:p>
        </p:txBody>
      </p:sp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7569" y="2090492"/>
            <a:ext cx="6109854" cy="3952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8436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3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4851" y="57150"/>
            <a:ext cx="7109928" cy="6108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5861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2" name="Picture 6"/>
          <p:cNvPicPr>
            <a:picLocks noChangeAspect="1"/>
          </p:cNvPicPr>
          <p:nvPr/>
        </p:nvPicPr>
        <p:blipFill rotWithShape="1">
          <a:blip r:embed="rId2"/>
          <a:srcRect r="30995"/>
          <a:stretch/>
        </p:blipFill>
        <p:spPr>
          <a:xfrm>
            <a:off x="314445" y="2019300"/>
            <a:ext cx="8116294" cy="151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7919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3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0710" y="38100"/>
            <a:ext cx="6481071" cy="6106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7154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3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216" y="352425"/>
            <a:ext cx="8758409" cy="5543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3029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  <p:extLst/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r>
              <a:rPr lang="en-US" sz="2800" dirty="0">
                <a:cs typeface="Arial"/>
              </a:rPr>
              <a:t>Spark on Kubernetes – why for this use case?</a:t>
            </a:r>
            <a:endParaRPr lang="en-US" sz="2800" dirty="0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" y="1095375"/>
            <a:ext cx="8347320" cy="4553960"/>
          </a:xfrm>
          <a:prstGeom prst="rect">
            <a:avLst/>
          </a:prstGeom>
        </p:spPr>
      </p:pic>
      <p:sp>
        <p:nvSpPr>
          <p:cNvPr id="8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2/3/2018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IT-DB-SAS</a:t>
            </a:r>
          </a:p>
        </p:txBody>
      </p:sp>
    </p:spTree>
    <p:extLst>
      <p:ext uri="{BB962C8B-B14F-4D97-AF65-F5344CB8AC3E}">
        <p14:creationId xmlns:p14="http://schemas.microsoft.com/office/powerpoint/2010/main" val="3717250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extLst>
              <p:ext uri="{D42A27DB-BD31-4B8C-83A1-F6EECF244321}">
                <p14:modId xmlns:p14="http://schemas.microsoft.com/office/powerpoint/2010/main" val="3037613709"/>
              </p:ext>
            </p:extLst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Spark Service on Kubernetes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2/3/2018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IT-DB-SAS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  <p:extLst>
              <p:ext uri="{D42A27DB-BD31-4B8C-83A1-F6EECF244321}">
                <p14:modId xmlns:p14="http://schemas.microsoft.com/office/powerpoint/2010/main" val="3323401434"/>
              </p:ext>
            </p:extLst>
          </p:nvPr>
        </p:nvSpPr>
        <p:spPr>
          <a:xfrm>
            <a:off x="457200" y="3390900"/>
            <a:ext cx="4774694" cy="419100"/>
          </a:xfrm>
        </p:spPr>
        <p:txBody>
          <a:bodyPr>
            <a:normAutofit/>
          </a:bodyPr>
          <a:lstStyle/>
          <a:p>
            <a:r>
              <a:rPr lang="en-US" dirty="0">
                <a:cs typeface="Arial"/>
              </a:rPr>
              <a:t>Motivation, current status and objectives</a:t>
            </a:r>
            <a:endParaRPr lang="en-US" dirty="0"/>
          </a:p>
        </p:txBody>
      </p:sp>
      <p:pic>
        <p:nvPicPr>
          <p:cNvPr id="7" name="Picture 7" descr="spark 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0837" y="4114800"/>
            <a:ext cx="2741837" cy="1838325"/>
          </a:xfrm>
          <a:prstGeom prst="rect">
            <a:avLst/>
          </a:prstGeom>
        </p:spPr>
      </p:pic>
      <p:pic>
        <p:nvPicPr>
          <p:cNvPr id="9" name="Picture 9" descr="kube 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8985" y="3781425"/>
            <a:ext cx="2040182" cy="1708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9233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  <p:extLst>
              <p:ext uri="{D42A27DB-BD31-4B8C-83A1-F6EECF244321}">
                <p14:modId xmlns:p14="http://schemas.microsoft.com/office/powerpoint/2010/main" val="1651981652"/>
              </p:ext>
            </p:extLst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r>
              <a:rPr lang="en-US" sz="2800" dirty="0">
                <a:cs typeface="Arial"/>
              </a:rPr>
              <a:t>State of the art in the industry - Kubernetes</a:t>
            </a:r>
            <a:endParaRPr lang="en-US" sz="2800" dirty="0"/>
          </a:p>
        </p:txBody>
      </p:sp>
      <p:pic>
        <p:nvPicPr>
          <p:cNvPr id="7" name="Picture 7" descr="kube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0273" y="1126008"/>
            <a:ext cx="7134269" cy="3195613"/>
          </a:xfrm>
          <a:prstGeom prst="rect">
            <a:avLst/>
          </a:prstGeom>
        </p:spPr>
      </p:pic>
      <p:pic>
        <p:nvPicPr>
          <p:cNvPr id="9" name="Picture 9" descr="kube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4756" y="4314825"/>
            <a:ext cx="7080694" cy="1684413"/>
          </a:xfrm>
          <a:prstGeom prst="rect">
            <a:avLst/>
          </a:prstGeom>
        </p:spPr>
      </p:pic>
      <p:sp>
        <p:nvSpPr>
          <p:cNvPr id="8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2/3/2018</a:t>
            </a:r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IT-DB-SAS</a:t>
            </a:r>
          </a:p>
        </p:txBody>
      </p:sp>
    </p:spTree>
    <p:extLst>
      <p:ext uri="{BB962C8B-B14F-4D97-AF65-F5344CB8AC3E}">
        <p14:creationId xmlns:p14="http://schemas.microsoft.com/office/powerpoint/2010/main" val="29531559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  <p:extLst>
              <p:ext uri="{D42A27DB-BD31-4B8C-83A1-F6EECF244321}">
                <p14:modId xmlns:p14="http://schemas.microsoft.com/office/powerpoint/2010/main" val="3855447002"/>
              </p:ext>
            </p:extLst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r>
              <a:rPr lang="en-US" sz="2800" dirty="0">
                <a:cs typeface="Arial"/>
              </a:rPr>
              <a:t>State of the art in the industry – Spark Service</a:t>
            </a:r>
            <a:endParaRPr lang="en-US" sz="2800" dirty="0"/>
          </a:p>
        </p:txBody>
      </p:sp>
      <p:sp>
        <p:nvSpPr>
          <p:cNvPr id="3" name="TextBox 2"/>
          <p:cNvSpPr txBox="1"/>
          <p:nvPr>
            <p:extLst>
              <p:ext uri="{D42A27DB-BD31-4B8C-83A1-F6EECF244321}">
                <p14:modId xmlns:p14="http://schemas.microsoft.com/office/powerpoint/2010/main" val="2290601639"/>
              </p:ext>
            </p:extLst>
          </p:nvPr>
        </p:nvSpPr>
        <p:spPr>
          <a:xfrm>
            <a:off x="3094087" y="1337531"/>
            <a:ext cx="5309094" cy="64633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dirty="0"/>
              <a:t>Hops - Apache Spark and </a:t>
            </a:r>
            <a:r>
              <a:rPr dirty="0" err="1"/>
              <a:t>Tensorflow</a:t>
            </a:r>
            <a:r>
              <a:rPr dirty="0"/>
              <a:t> as a Service</a:t>
            </a:r>
            <a:r>
              <a:rPr dirty="0">
                <a:cs typeface="Arial"/>
              </a:rPr>
              <a:t> on YARN (Zeppelin and Notebooks integrated)</a:t>
            </a:r>
            <a:endParaRPr lang="en-US" dirty="0"/>
          </a:p>
        </p:txBody>
      </p:sp>
      <p:pic>
        <p:nvPicPr>
          <p:cNvPr id="7" name="Picture 7" descr="kube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73784"/>
            <a:ext cx="2554123" cy="864995"/>
          </a:xfrm>
          <a:prstGeom prst="rect">
            <a:avLst/>
          </a:prstGeom>
        </p:spPr>
      </p:pic>
      <p:pic>
        <p:nvPicPr>
          <p:cNvPr id="9" name="Picture 9" descr="kube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892" y="2619375"/>
            <a:ext cx="5723891" cy="961915"/>
          </a:xfrm>
          <a:prstGeom prst="rect">
            <a:avLst/>
          </a:prstGeom>
        </p:spPr>
      </p:pic>
      <p:pic>
        <p:nvPicPr>
          <p:cNvPr id="11" name="Picture 11" descr="kube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3971925"/>
            <a:ext cx="5798294" cy="757538"/>
          </a:xfrm>
          <a:prstGeom prst="rect">
            <a:avLst/>
          </a:prstGeom>
        </p:spPr>
      </p:pic>
      <p:pic>
        <p:nvPicPr>
          <p:cNvPr id="13" name="Picture 13" descr="kube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3175" y="2619375"/>
            <a:ext cx="2741837" cy="1971675"/>
          </a:xfrm>
          <a:prstGeom prst="rect">
            <a:avLst/>
          </a:prstGeom>
        </p:spPr>
      </p:pic>
      <p:pic>
        <p:nvPicPr>
          <p:cNvPr id="8" name="Picture 9" descr="kube7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90750" y="4846571"/>
            <a:ext cx="5252604" cy="1097029"/>
          </a:xfrm>
          <a:prstGeom prst="rect">
            <a:avLst/>
          </a:prstGeom>
        </p:spPr>
      </p:pic>
      <p:sp>
        <p:nvSpPr>
          <p:cNvPr id="12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2/3/2018</a:t>
            </a:r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IT-DB-SAS</a:t>
            </a:r>
          </a:p>
        </p:txBody>
      </p:sp>
    </p:spTree>
    <p:extLst>
      <p:ext uri="{BB962C8B-B14F-4D97-AF65-F5344CB8AC3E}">
        <p14:creationId xmlns:p14="http://schemas.microsoft.com/office/powerpoint/2010/main" val="15097388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extLst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Spark on Kubernetes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extLst>
              <p:ext uri="{D42A27DB-BD31-4B8C-83A1-F6EECF244321}">
                <p14:modId xmlns:p14="http://schemas.microsoft.com/office/powerpoint/2010/main" val="3687452094"/>
              </p:ext>
            </p:extLst>
          </p:nvPr>
        </p:nvSpPr>
        <p:spPr>
          <a:xfrm>
            <a:off x="457200" y="2028825"/>
            <a:ext cx="8226425" cy="2157312"/>
          </a:xfrm>
        </p:spPr>
        <p:txBody>
          <a:bodyPr vert="horz" anchor="t">
            <a:normAutofit lnSpcReduction="10000"/>
          </a:bodyPr>
          <a:lstStyle/>
          <a:p>
            <a:pPr marL="493395"/>
            <a:r>
              <a:rPr lang="en-US" sz="2000" dirty="0">
                <a:solidFill>
                  <a:srgbClr val="7F7F7F"/>
                </a:solidFill>
                <a:cs typeface="Arial"/>
              </a:rPr>
              <a:t>Current state of the art for Spark at CERN</a:t>
            </a:r>
          </a:p>
          <a:p>
            <a:pPr marL="493395"/>
            <a:r>
              <a:rPr lang="en-US" sz="2000" dirty="0">
                <a:solidFill>
                  <a:srgbClr val="7F7F7F"/>
                </a:solidFill>
                <a:cs typeface="Arial"/>
              </a:rPr>
              <a:t>Future demand outlook – experiments and big data</a:t>
            </a:r>
          </a:p>
          <a:p>
            <a:pPr marL="493395"/>
            <a:r>
              <a:rPr lang="en-US" sz="2000" dirty="0">
                <a:solidFill>
                  <a:srgbClr val="7F7F7F"/>
                </a:solidFill>
                <a:cs typeface="Arial"/>
              </a:rPr>
              <a:t>Spark on Kubernetes </a:t>
            </a:r>
          </a:p>
          <a:p>
            <a:pPr marL="493395"/>
            <a:r>
              <a:rPr lang="en-US" sz="2000" dirty="0">
                <a:solidFill>
                  <a:srgbClr val="7F7F7F"/>
                </a:solidFill>
                <a:cs typeface="Arial"/>
              </a:rPr>
              <a:t>State of the art in industry</a:t>
            </a:r>
          </a:p>
          <a:p>
            <a:pPr marL="493395"/>
            <a:r>
              <a:rPr lang="en-US" sz="2000" dirty="0">
                <a:solidFill>
                  <a:srgbClr val="0055A0"/>
                </a:solidFill>
                <a:cs typeface="Arial"/>
              </a:rPr>
              <a:t>Current progress of Spark on Kubernetes</a:t>
            </a:r>
          </a:p>
          <a:p>
            <a:pPr marL="493395"/>
            <a:r>
              <a:rPr lang="en-US" sz="2000" dirty="0">
                <a:solidFill>
                  <a:srgbClr val="0055A0"/>
                </a:solidFill>
                <a:cs typeface="Arial"/>
              </a:rPr>
              <a:t>What next? </a:t>
            </a:r>
          </a:p>
          <a:p>
            <a:pPr marL="493395"/>
            <a:endParaRPr lang="en-US" sz="2000" dirty="0">
              <a:cs typeface="Arial"/>
            </a:endParaRPr>
          </a:p>
          <a:p>
            <a:pPr marL="493395"/>
            <a:endParaRPr lang="en-US" sz="2000" dirty="0">
              <a:cs typeface="Arial"/>
            </a:endParaRPr>
          </a:p>
          <a:p>
            <a:pPr marL="493395"/>
            <a:endParaRPr lang="en-US" sz="2000" dirty="0">
              <a:cs typeface="Arial"/>
            </a:endParaRPr>
          </a:p>
          <a:p>
            <a:pPr marL="493395"/>
            <a:endParaRPr lang="en-US" sz="2000" dirty="0">
              <a:cs typeface="Arial"/>
            </a:endParaRPr>
          </a:p>
          <a:p>
            <a:pPr marL="493395"/>
            <a:endParaRPr lang="en-US" sz="2000" dirty="0">
              <a:cs typeface="Arial"/>
            </a:endParaRPr>
          </a:p>
          <a:p>
            <a:pPr marL="493395"/>
            <a:endParaRPr lang="en-US" dirty="0"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2/3/2018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IT-DB-SAS</a:t>
            </a:r>
          </a:p>
        </p:txBody>
      </p:sp>
    </p:spTree>
    <p:extLst>
      <p:ext uri="{BB962C8B-B14F-4D97-AF65-F5344CB8AC3E}">
        <p14:creationId xmlns:p14="http://schemas.microsoft.com/office/powerpoint/2010/main" val="949635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  <p:extLst>
              <p:ext uri="{D42A27DB-BD31-4B8C-83A1-F6EECF244321}">
                <p14:modId xmlns:p14="http://schemas.microsoft.com/office/powerpoint/2010/main" val="583765807"/>
              </p:ext>
            </p:extLst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r>
              <a:rPr lang="en-US" sz="2800" dirty="0">
                <a:cs typeface="Arial"/>
              </a:rPr>
              <a:t>Current progress</a:t>
            </a:r>
            <a:endParaRPr lang="en-US" sz="2800" dirty="0"/>
          </a:p>
        </p:txBody>
      </p:sp>
      <p:sp>
        <p:nvSpPr>
          <p:cNvPr id="3" name="TextBox 2"/>
          <p:cNvSpPr txBox="1"/>
          <p:nvPr>
            <p:extLst>
              <p:ext uri="{D42A27DB-BD31-4B8C-83A1-F6EECF244321}">
                <p14:modId xmlns:p14="http://schemas.microsoft.com/office/powerpoint/2010/main" val="2362986094"/>
              </p:ext>
            </p:extLst>
          </p:nvPr>
        </p:nvSpPr>
        <p:spPr>
          <a:xfrm>
            <a:off x="247789" y="2143125"/>
            <a:ext cx="8387497" cy="286232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Char char="•"/>
            </a:pPr>
            <a:r>
              <a:rPr lang="en-US" dirty="0">
                <a:cs typeface="Arial"/>
              </a:rPr>
              <a:t>Successfully deployed Spark on Kubernetes on OpenStack and built spark images and tooling</a:t>
            </a:r>
            <a:endParaRPr lang="en-US" dirty="0"/>
          </a:p>
          <a:p>
            <a:endParaRPr lang="en-US" dirty="0">
              <a:cs typeface="Arial"/>
            </a:endParaRPr>
          </a:p>
          <a:p>
            <a:pPr marL="285750" indent="-285750">
              <a:buChar char="•"/>
            </a:pPr>
            <a:r>
              <a:rPr lang="en-US" dirty="0">
                <a:cs typeface="Arial"/>
              </a:rPr>
              <a:t>We prototyped and made a proof of concept. Able to run root file analysis on EOS</a:t>
            </a:r>
          </a:p>
          <a:p>
            <a:pPr marL="285750" indent="-285750">
              <a:buChar char="•"/>
            </a:pPr>
            <a:endParaRPr lang="en-US" dirty="0">
              <a:cs typeface="Arial"/>
            </a:endParaRPr>
          </a:p>
          <a:p>
            <a:pPr marL="285750" indent="-285750">
              <a:buChar char="•"/>
            </a:pPr>
            <a:r>
              <a:rPr lang="en-US" dirty="0">
                <a:cs typeface="Arial"/>
              </a:rPr>
              <a:t>Work on the </a:t>
            </a:r>
            <a:r>
              <a:rPr lang="en-US" b="1" dirty="0" err="1">
                <a:cs typeface="Arial"/>
              </a:rPr>
              <a:t>cern</a:t>
            </a:r>
            <a:r>
              <a:rPr lang="en-US" b="1" dirty="0">
                <a:cs typeface="Arial"/>
              </a:rPr>
              <a:t>-spark-service</a:t>
            </a:r>
            <a:r>
              <a:rPr lang="en-US" dirty="0">
                <a:cs typeface="Arial"/>
              </a:rPr>
              <a:t> package - </a:t>
            </a:r>
            <a:r>
              <a:rPr lang="en-US" b="1" dirty="0">
                <a:cs typeface="Arial"/>
                <a:hlinkClick r:id="rId2"/>
              </a:rPr>
              <a:t>https://pypi.python.org/pypi/cern-spark-service</a:t>
            </a:r>
            <a:r>
              <a:rPr lang="en-US" b="1" dirty="0">
                <a:cs typeface="Arial"/>
              </a:rPr>
              <a:t> </a:t>
            </a:r>
            <a:r>
              <a:rPr lang="en-US" dirty="0">
                <a:cs typeface="Arial"/>
              </a:rPr>
              <a:t>(</a:t>
            </a:r>
            <a:r>
              <a:rPr lang="en-US" b="1" dirty="0">
                <a:cs typeface="Arial"/>
              </a:rPr>
              <a:t>installation with </a:t>
            </a:r>
            <a:r>
              <a:rPr lang="en-US" b="1" dirty="0">
                <a:solidFill>
                  <a:srgbClr val="0055A0"/>
                </a:solidFill>
                <a:cs typeface="Arial"/>
              </a:rPr>
              <a:t>pip install --upgrade </a:t>
            </a:r>
            <a:r>
              <a:rPr lang="en-US" b="1" dirty="0" err="1">
                <a:solidFill>
                  <a:srgbClr val="0055A0"/>
                </a:solidFill>
                <a:cs typeface="Arial"/>
              </a:rPr>
              <a:t>cern</a:t>
            </a:r>
            <a:r>
              <a:rPr lang="en-US" b="1" dirty="0">
                <a:solidFill>
                  <a:srgbClr val="0055A0"/>
                </a:solidFill>
                <a:cs typeface="Arial"/>
              </a:rPr>
              <a:t>-spark-service</a:t>
            </a:r>
            <a:r>
              <a:rPr lang="en-US" dirty="0">
                <a:solidFill>
                  <a:srgbClr val="0055A0"/>
                </a:solidFill>
                <a:cs typeface="Arial"/>
              </a:rPr>
              <a:t>)</a:t>
            </a:r>
          </a:p>
          <a:p>
            <a:endParaRPr lang="en-US" dirty="0">
              <a:cs typeface="Arial"/>
            </a:endParaRP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2/3/2018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IT-DB-SAS</a:t>
            </a:r>
          </a:p>
        </p:txBody>
      </p:sp>
    </p:spTree>
    <p:extLst>
      <p:ext uri="{BB962C8B-B14F-4D97-AF65-F5344CB8AC3E}">
        <p14:creationId xmlns:p14="http://schemas.microsoft.com/office/powerpoint/2010/main" val="210760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  <p:extLst>
              <p:ext uri="{D42A27DB-BD31-4B8C-83A1-F6EECF244321}">
                <p14:modId xmlns:p14="http://schemas.microsoft.com/office/powerpoint/2010/main" val="109633565"/>
              </p:ext>
            </p:extLst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r>
              <a:rPr lang="en-US" sz="2800" dirty="0">
                <a:cs typeface="Arial"/>
              </a:rPr>
              <a:t>Next Steps</a:t>
            </a:r>
            <a:endParaRPr lang="en-US" dirty="0"/>
          </a:p>
        </p:txBody>
      </p:sp>
      <p:sp>
        <p:nvSpPr>
          <p:cNvPr id="3" name="TextBox 2"/>
          <p:cNvSpPr txBox="1"/>
          <p:nvPr>
            <p:extLst>
              <p:ext uri="{D42A27DB-BD31-4B8C-83A1-F6EECF244321}">
                <p14:modId xmlns:p14="http://schemas.microsoft.com/office/powerpoint/2010/main" val="414698376"/>
              </p:ext>
            </p:extLst>
          </p:nvPr>
        </p:nvSpPr>
        <p:spPr>
          <a:xfrm>
            <a:off x="295473" y="1876425"/>
            <a:ext cx="8386763" cy="3693319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cs typeface="Arial"/>
              </a:rPr>
              <a:t>April 2018 – </a:t>
            </a:r>
            <a:r>
              <a:rPr lang="en-US" dirty="0">
                <a:cs typeface="Arial"/>
              </a:rPr>
              <a:t>Allow creation of spark-on-</a:t>
            </a:r>
            <a:r>
              <a:rPr lang="en-US" dirty="0" err="1">
                <a:cs typeface="Arial"/>
              </a:rPr>
              <a:t>kub</a:t>
            </a:r>
            <a:r>
              <a:rPr lang="en-US" dirty="0">
                <a:cs typeface="Arial"/>
              </a:rPr>
              <a:t> cluster on OpenStack and run spark workloads accessing EOS and HDFS (including necessary </a:t>
            </a:r>
            <a:r>
              <a:rPr lang="en-US" dirty="0" err="1">
                <a:cs typeface="Arial"/>
              </a:rPr>
              <a:t>auth</a:t>
            </a:r>
            <a:r>
              <a:rPr lang="en-US" dirty="0">
                <a:cs typeface="Arial"/>
              </a:rPr>
              <a:t>). Further improve usability of tooling. </a:t>
            </a:r>
          </a:p>
          <a:p>
            <a:endParaRPr lang="en-US" dirty="0">
              <a:cs typeface="Arial"/>
            </a:endParaRPr>
          </a:p>
          <a:p>
            <a:r>
              <a:rPr lang="en-US" b="1" dirty="0">
                <a:cs typeface="Arial"/>
              </a:rPr>
              <a:t>May 2018 – </a:t>
            </a:r>
            <a:r>
              <a:rPr lang="en-US" dirty="0">
                <a:cs typeface="Arial"/>
              </a:rPr>
              <a:t>Make spark-submission compatible with Kubernetes on </a:t>
            </a:r>
            <a:r>
              <a:rPr lang="en-US" dirty="0" err="1">
                <a:cs typeface="Arial"/>
              </a:rPr>
              <a:t>baremetal</a:t>
            </a:r>
            <a:r>
              <a:rPr lang="en-US" dirty="0">
                <a:cs typeface="Arial"/>
              </a:rPr>
              <a:t> / Helix Nebula test. </a:t>
            </a:r>
          </a:p>
          <a:p>
            <a:endParaRPr lang="en-US" dirty="0">
              <a:cs typeface="Arial"/>
            </a:endParaRPr>
          </a:p>
          <a:p>
            <a:r>
              <a:rPr lang="en-US" b="1" dirty="0">
                <a:cs typeface="Arial"/>
              </a:rPr>
              <a:t>June 2018 – </a:t>
            </a:r>
            <a:r>
              <a:rPr lang="en-US" dirty="0">
                <a:cs typeface="Arial"/>
              </a:rPr>
              <a:t>Benchmarks, fixes and adjustments to run large scale workloads</a:t>
            </a:r>
            <a:endParaRPr dirty="0">
              <a:cs typeface="Arial"/>
            </a:endParaRPr>
          </a:p>
          <a:p>
            <a:endParaRPr lang="en-US" b="1" dirty="0">
              <a:cs typeface="Arial"/>
            </a:endParaRPr>
          </a:p>
          <a:p>
            <a:r>
              <a:rPr lang="en-US" b="1" dirty="0">
                <a:cs typeface="Arial"/>
              </a:rPr>
              <a:t>December 2018 – </a:t>
            </a:r>
            <a:r>
              <a:rPr lang="en-US" dirty="0">
                <a:cs typeface="Arial"/>
              </a:rPr>
              <a:t>Multi tenancy on Spark-on-</a:t>
            </a:r>
            <a:r>
              <a:rPr lang="en-US" dirty="0" err="1">
                <a:cs typeface="Arial"/>
              </a:rPr>
              <a:t>kub</a:t>
            </a:r>
            <a:r>
              <a:rPr lang="en-US" dirty="0">
                <a:cs typeface="Arial"/>
              </a:rPr>
              <a:t> cluster</a:t>
            </a:r>
          </a:p>
          <a:p>
            <a:endParaRPr lang="en-US" b="1" dirty="0">
              <a:cs typeface="Arial"/>
            </a:endParaRPr>
          </a:p>
          <a:p>
            <a:r>
              <a:rPr lang="en-US" b="1" dirty="0">
                <a:cs typeface="Arial"/>
              </a:rPr>
              <a:t>December 2018 – </a:t>
            </a:r>
            <a:r>
              <a:rPr lang="en-US" dirty="0">
                <a:cs typeface="Arial"/>
              </a:rPr>
              <a:t>Integration of Spark as a Service with SWAN</a:t>
            </a:r>
            <a:endParaRPr/>
          </a:p>
          <a:p>
            <a:endParaRPr lang="en-US" dirty="0">
              <a:cs typeface="Arial"/>
            </a:endParaRP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2/3/2018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IT-DB-SAS</a:t>
            </a:r>
          </a:p>
        </p:txBody>
      </p:sp>
    </p:spTree>
    <p:extLst>
      <p:ext uri="{BB962C8B-B14F-4D97-AF65-F5344CB8AC3E}">
        <p14:creationId xmlns:p14="http://schemas.microsoft.com/office/powerpoint/2010/main" val="13196326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extLst>
              <p:ext uri="{D42A27DB-BD31-4B8C-83A1-F6EECF244321}">
                <p14:modId xmlns:p14="http://schemas.microsoft.com/office/powerpoint/2010/main" val="2695335026"/>
              </p:ext>
            </p:extLst>
          </p:nvPr>
        </p:nvSpPr>
        <p:spPr>
          <a:xfrm>
            <a:off x="361770" y="523875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US" dirty="0">
                <a:cs typeface="Arial"/>
              </a:rPr>
              <a:t>Thank you! </a:t>
            </a:r>
            <a:br>
              <a:rPr lang="en-US" dirty="0">
                <a:latin typeface="+mj-ea"/>
                <a:cs typeface="+mj-ea"/>
              </a:rPr>
            </a:br>
            <a:r>
              <a:rPr lang="en-US" dirty="0">
                <a:cs typeface="Arial"/>
              </a:rPr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extLst>
              <p:ext uri="{D42A27DB-BD31-4B8C-83A1-F6EECF244321}">
                <p14:modId xmlns:p14="http://schemas.microsoft.com/office/powerpoint/2010/main" val="1622552990"/>
              </p:ext>
            </p:extLst>
          </p:nvPr>
        </p:nvSpPr>
        <p:spPr>
          <a:xfrm>
            <a:off x="457200" y="2028825"/>
            <a:ext cx="8226425" cy="2157312"/>
          </a:xfrm>
        </p:spPr>
        <p:txBody>
          <a:bodyPr vert="horz" anchor="t">
            <a:normAutofit lnSpcReduction="10000"/>
          </a:bodyPr>
          <a:lstStyle/>
          <a:p>
            <a:pPr marL="493395"/>
            <a:r>
              <a:rPr lang="en-US" sz="2000" dirty="0">
                <a:solidFill>
                  <a:srgbClr val="0055A0"/>
                </a:solidFill>
                <a:cs typeface="Arial"/>
              </a:rPr>
              <a:t>Current state of the art for Spark at CERN</a:t>
            </a:r>
          </a:p>
          <a:p>
            <a:pPr marL="493395"/>
            <a:r>
              <a:rPr lang="en-US" sz="2000" dirty="0">
                <a:solidFill>
                  <a:srgbClr val="0055A0"/>
                </a:solidFill>
                <a:cs typeface="Arial"/>
              </a:rPr>
              <a:t>Future demand outlook – LHC experiments and big data</a:t>
            </a:r>
          </a:p>
          <a:p>
            <a:pPr marL="493395"/>
            <a:r>
              <a:rPr lang="en-US" sz="2000" dirty="0">
                <a:solidFill>
                  <a:srgbClr val="0055A0"/>
                </a:solidFill>
                <a:cs typeface="Arial"/>
              </a:rPr>
              <a:t>Spark on Kubernetes </a:t>
            </a:r>
          </a:p>
          <a:p>
            <a:pPr marL="493395"/>
            <a:r>
              <a:rPr lang="en-US" sz="2000" dirty="0">
                <a:solidFill>
                  <a:srgbClr val="0055A0"/>
                </a:solidFill>
                <a:cs typeface="Arial"/>
              </a:rPr>
              <a:t>State of the art in industry</a:t>
            </a:r>
          </a:p>
          <a:p>
            <a:pPr marL="493395"/>
            <a:r>
              <a:rPr lang="en-US" sz="2000" dirty="0">
                <a:solidFill>
                  <a:srgbClr val="0055A0"/>
                </a:solidFill>
                <a:cs typeface="Arial"/>
              </a:rPr>
              <a:t>Current progress of Spark on Kubernetes</a:t>
            </a:r>
          </a:p>
          <a:p>
            <a:pPr marL="493395"/>
            <a:r>
              <a:rPr lang="en-US" sz="2000" dirty="0">
                <a:solidFill>
                  <a:srgbClr val="0055A0"/>
                </a:solidFill>
                <a:cs typeface="Arial"/>
              </a:rPr>
              <a:t>What next? </a:t>
            </a:r>
          </a:p>
          <a:p>
            <a:pPr marL="493395"/>
            <a:endParaRPr lang="en-US" sz="2000" dirty="0">
              <a:cs typeface="Arial"/>
            </a:endParaRPr>
          </a:p>
          <a:p>
            <a:pPr marL="493395"/>
            <a:endParaRPr lang="en-US" sz="2000" dirty="0">
              <a:cs typeface="Arial"/>
            </a:endParaRPr>
          </a:p>
          <a:p>
            <a:pPr marL="493395"/>
            <a:endParaRPr lang="en-US" sz="2000" dirty="0">
              <a:cs typeface="Arial"/>
            </a:endParaRPr>
          </a:p>
          <a:p>
            <a:pPr marL="493395"/>
            <a:endParaRPr lang="en-US" sz="2000" dirty="0">
              <a:cs typeface="Arial"/>
            </a:endParaRPr>
          </a:p>
          <a:p>
            <a:pPr marL="493395"/>
            <a:endParaRPr lang="en-US" sz="2000" dirty="0">
              <a:cs typeface="Arial"/>
            </a:endParaRPr>
          </a:p>
          <a:p>
            <a:pPr marL="493395"/>
            <a:endParaRPr lang="en-US" dirty="0"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2/3/2018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IT-DB-SAS</a:t>
            </a:r>
          </a:p>
        </p:txBody>
      </p:sp>
    </p:spTree>
    <p:extLst>
      <p:ext uri="{BB962C8B-B14F-4D97-AF65-F5344CB8AC3E}">
        <p14:creationId xmlns:p14="http://schemas.microsoft.com/office/powerpoint/2010/main" val="30514055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  <p:extLst>
              <p:ext uri="{D42A27DB-BD31-4B8C-83A1-F6EECF244321}">
                <p14:modId xmlns:p14="http://schemas.microsoft.com/office/powerpoint/2010/main" val="1717534515"/>
              </p:ext>
            </p:extLst>
          </p:nvPr>
        </p:nvSpPr>
        <p:spPr>
          <a:xfrm>
            <a:off x="559758" y="47625"/>
            <a:ext cx="8226854" cy="940443"/>
          </a:xfrm>
        </p:spPr>
        <p:txBody>
          <a:bodyPr>
            <a:normAutofit/>
          </a:bodyPr>
          <a:lstStyle/>
          <a:p>
            <a:r>
              <a:rPr lang="en-US" sz="2800" dirty="0">
                <a:cs typeface="Arial"/>
              </a:rPr>
              <a:t>Spark on Kubernetes – Conclusions</a:t>
            </a:r>
            <a:endParaRPr lang="en-US" sz="2800" dirty="0"/>
          </a:p>
        </p:txBody>
      </p:sp>
      <p:sp>
        <p:nvSpPr>
          <p:cNvPr id="2" name="TextBox 1"/>
          <p:cNvSpPr txBox="1"/>
          <p:nvPr>
            <p:extLst>
              <p:ext uri="{D42A27DB-BD31-4B8C-83A1-F6EECF244321}">
                <p14:modId xmlns:p14="http://schemas.microsoft.com/office/powerpoint/2010/main" val="2256045959"/>
              </p:ext>
            </p:extLst>
          </p:nvPr>
        </p:nvSpPr>
        <p:spPr>
          <a:xfrm>
            <a:off x="3666490" y="857250"/>
            <a:ext cx="5085340" cy="563231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cs typeface="Arial"/>
              </a:rPr>
              <a:t>Spark on Hadoop/YARN:</a:t>
            </a:r>
          </a:p>
          <a:p>
            <a:endParaRPr lang="en-US" dirty="0">
              <a:cs typeface="Arial"/>
            </a:endParaRPr>
          </a:p>
          <a:p>
            <a:pPr marL="285750" indent="-285750">
              <a:buChar char="•"/>
            </a:pPr>
            <a:r>
              <a:rPr lang="en-US" dirty="0">
                <a:cs typeface="Arial"/>
              </a:rPr>
              <a:t>good for production, high-availability workloads</a:t>
            </a:r>
          </a:p>
          <a:p>
            <a:pPr marL="285750" indent="-285750">
              <a:buChar char="•"/>
            </a:pPr>
            <a:r>
              <a:rPr lang="en-US" dirty="0">
                <a:cs typeface="Arial"/>
              </a:rPr>
              <a:t>infrastructure, service and software stack </a:t>
            </a:r>
            <a:r>
              <a:rPr lang="en-US" dirty="0" err="1">
                <a:cs typeface="Arial"/>
              </a:rPr>
              <a:t>maintaned</a:t>
            </a:r>
            <a:r>
              <a:rPr lang="en-US" dirty="0">
                <a:cs typeface="Arial"/>
              </a:rPr>
              <a:t> by IT-DB-SAS</a:t>
            </a:r>
          </a:p>
          <a:p>
            <a:pPr marL="285750" indent="-285750">
              <a:buChar char="•"/>
            </a:pPr>
            <a:r>
              <a:rPr lang="en-US" dirty="0">
                <a:cs typeface="Arial"/>
              </a:rPr>
              <a:t>adding/removing physical machine is not that trivial</a:t>
            </a:r>
            <a:endParaRPr dirty="0">
              <a:cs typeface="Arial"/>
            </a:endParaRPr>
          </a:p>
          <a:p>
            <a:endParaRPr lang="en-US" dirty="0">
              <a:cs typeface="Arial"/>
            </a:endParaRPr>
          </a:p>
          <a:p>
            <a:r>
              <a:rPr lang="en-US" b="1" dirty="0">
                <a:cs typeface="Arial"/>
              </a:rPr>
              <a:t>Spark on Kubernetes:</a:t>
            </a:r>
            <a:endParaRPr dirty="0"/>
          </a:p>
          <a:p>
            <a:endParaRPr lang="en-US" b="1" dirty="0">
              <a:cs typeface="Arial"/>
            </a:endParaRPr>
          </a:p>
          <a:p>
            <a:pPr marL="285750" indent="-285750">
              <a:buChar char="•"/>
            </a:pPr>
            <a:r>
              <a:rPr lang="en-US" dirty="0">
                <a:cs typeface="Arial"/>
              </a:rPr>
              <a:t>allows extreme scale and </a:t>
            </a:r>
            <a:r>
              <a:rPr lang="en-US" dirty="0" err="1">
                <a:cs typeface="Arial"/>
              </a:rPr>
              <a:t>sporadical</a:t>
            </a:r>
            <a:r>
              <a:rPr lang="en-US" dirty="0">
                <a:cs typeface="Arial"/>
              </a:rPr>
              <a:t> workloads on your own project resources (</a:t>
            </a:r>
            <a:r>
              <a:rPr lang="en-US" dirty="0" err="1">
                <a:cs typeface="Arial"/>
              </a:rPr>
              <a:t>Openstack</a:t>
            </a:r>
            <a:r>
              <a:rPr lang="en-US" dirty="0">
                <a:cs typeface="Arial"/>
              </a:rPr>
              <a:t>, Cloud, </a:t>
            </a:r>
            <a:r>
              <a:rPr lang="en-US" dirty="0" err="1">
                <a:cs typeface="Arial"/>
              </a:rPr>
              <a:t>Baremetal</a:t>
            </a:r>
            <a:r>
              <a:rPr lang="en-US" dirty="0">
                <a:cs typeface="Arial"/>
              </a:rPr>
              <a:t>). </a:t>
            </a:r>
          </a:p>
          <a:p>
            <a:pPr marL="285750" indent="-285750">
              <a:buChar char="•"/>
            </a:pPr>
            <a:r>
              <a:rPr lang="en-US" dirty="0">
                <a:cs typeface="Arial"/>
              </a:rPr>
              <a:t>shutdown and create on demand via Kubernetes over </a:t>
            </a:r>
            <a:r>
              <a:rPr lang="en-US" dirty="0" err="1">
                <a:cs typeface="Arial"/>
              </a:rPr>
              <a:t>Openstack</a:t>
            </a:r>
            <a:r>
              <a:rPr lang="en-US" dirty="0">
                <a:cs typeface="Arial"/>
              </a:rPr>
              <a:t> / Cloud</a:t>
            </a:r>
          </a:p>
          <a:p>
            <a:pPr marL="285750" indent="-285750">
              <a:buChar char="•"/>
            </a:pPr>
            <a:r>
              <a:rPr lang="en-US" dirty="0">
                <a:cs typeface="Arial"/>
              </a:rPr>
              <a:t>lacks in performance and reliability (assumption), not suitable for continuous workloads</a:t>
            </a:r>
          </a:p>
          <a:p>
            <a:endParaRPr lang="en-US" dirty="0">
              <a:cs typeface="Arial"/>
            </a:endParaRP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2/3/2018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IT-DB-SAS</a:t>
            </a: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96" y="2514600"/>
            <a:ext cx="3274391" cy="2477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708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extLst>
              <p:ext uri="{D42A27DB-BD31-4B8C-83A1-F6EECF244321}">
                <p14:modId xmlns:p14="http://schemas.microsoft.com/office/powerpoint/2010/main" val="1508074412"/>
              </p:ext>
            </p:extLst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Spark Service on Kubernetes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extLst>
              <p:ext uri="{D42A27DB-BD31-4B8C-83A1-F6EECF244321}">
                <p14:modId xmlns:p14="http://schemas.microsoft.com/office/powerpoint/2010/main" val="1452069011"/>
              </p:ext>
            </p:extLst>
          </p:nvPr>
        </p:nvSpPr>
        <p:spPr>
          <a:xfrm>
            <a:off x="457200" y="2028825"/>
            <a:ext cx="8226425" cy="2157312"/>
          </a:xfrm>
        </p:spPr>
        <p:txBody>
          <a:bodyPr vert="horz" anchor="t">
            <a:normAutofit lnSpcReduction="10000"/>
          </a:bodyPr>
          <a:lstStyle/>
          <a:p>
            <a:pPr marL="493395"/>
            <a:r>
              <a:rPr lang="en-US" sz="2000" dirty="0">
                <a:cs typeface="Arial"/>
              </a:rPr>
              <a:t>Current state of the art for Spark at CERN</a:t>
            </a:r>
          </a:p>
          <a:p>
            <a:pPr marL="493395"/>
            <a:r>
              <a:rPr lang="en-US" sz="2000" dirty="0">
                <a:cs typeface="Arial"/>
              </a:rPr>
              <a:t>Future demand outlook – LHC experiments and big data</a:t>
            </a:r>
          </a:p>
          <a:p>
            <a:pPr marL="493395"/>
            <a:r>
              <a:rPr lang="en-US" sz="2000" dirty="0">
                <a:cs typeface="Arial"/>
              </a:rPr>
              <a:t>Spark on Kubernetes </a:t>
            </a:r>
          </a:p>
          <a:p>
            <a:pPr marL="493395"/>
            <a:r>
              <a:rPr lang="en-US" sz="2000" dirty="0">
                <a:cs typeface="Arial"/>
              </a:rPr>
              <a:t>State of the art in industry</a:t>
            </a:r>
          </a:p>
          <a:p>
            <a:pPr marL="493395"/>
            <a:r>
              <a:rPr lang="en-US" sz="2000" dirty="0">
                <a:cs typeface="Arial"/>
              </a:rPr>
              <a:t>Current progress of Spark on Kubernetes</a:t>
            </a:r>
          </a:p>
          <a:p>
            <a:pPr marL="493395"/>
            <a:r>
              <a:rPr lang="en-US" sz="2000" dirty="0">
                <a:cs typeface="Arial"/>
              </a:rPr>
              <a:t>What next? </a:t>
            </a:r>
          </a:p>
          <a:p>
            <a:pPr marL="493395"/>
            <a:endParaRPr lang="en-US" sz="2000" dirty="0">
              <a:cs typeface="Arial"/>
            </a:endParaRPr>
          </a:p>
          <a:p>
            <a:pPr marL="493395"/>
            <a:endParaRPr lang="en-US" sz="2000" dirty="0">
              <a:cs typeface="Arial"/>
            </a:endParaRPr>
          </a:p>
          <a:p>
            <a:pPr marL="493395"/>
            <a:endParaRPr lang="en-US" sz="2000" dirty="0">
              <a:cs typeface="Arial"/>
            </a:endParaRPr>
          </a:p>
          <a:p>
            <a:pPr marL="493395"/>
            <a:endParaRPr lang="en-US" sz="2000" dirty="0">
              <a:cs typeface="Arial"/>
            </a:endParaRPr>
          </a:p>
          <a:p>
            <a:pPr marL="493395"/>
            <a:endParaRPr lang="en-US" sz="2000" dirty="0">
              <a:cs typeface="Arial"/>
            </a:endParaRPr>
          </a:p>
          <a:p>
            <a:pPr marL="493395"/>
            <a:endParaRPr lang="en-US" dirty="0"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2/3/2018</a:t>
            </a:r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IT-DB-SAS</a:t>
            </a:r>
          </a:p>
        </p:txBody>
      </p:sp>
    </p:spTree>
    <p:extLst>
      <p:ext uri="{BB962C8B-B14F-4D97-AF65-F5344CB8AC3E}">
        <p14:creationId xmlns:p14="http://schemas.microsoft.com/office/powerpoint/2010/main" val="1076968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extLst>
              <p:ext uri="{D42A27DB-BD31-4B8C-83A1-F6EECF244321}">
                <p14:modId xmlns:p14="http://schemas.microsoft.com/office/powerpoint/2010/main" val="3452629520"/>
              </p:ext>
            </p:extLst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cs typeface="Arial"/>
              </a:rPr>
              <a:t>Current state of the art for Apache Spark at CERN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extBox 2"/>
          <p:cNvSpPr txBox="1"/>
          <p:nvPr>
            <p:extLst>
              <p:ext uri="{D42A27DB-BD31-4B8C-83A1-F6EECF244321}">
                <p14:modId xmlns:p14="http://schemas.microsoft.com/office/powerpoint/2010/main" val="2946468911"/>
              </p:ext>
            </p:extLst>
          </p:nvPr>
        </p:nvSpPr>
        <p:spPr>
          <a:xfrm>
            <a:off x="285670" y="1924050"/>
            <a:ext cx="8524875" cy="313932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- Spark</a:t>
            </a:r>
            <a:r>
              <a:rPr lang="en-US" dirty="0">
                <a:cs typeface="Arial"/>
              </a:rPr>
              <a:t> running on top of Hadoop/YARN (distributed filesystem for big data and cluster resource manager). </a:t>
            </a:r>
            <a:endParaRPr lang="en-US"/>
          </a:p>
          <a:p>
            <a:pPr algn="ctr"/>
            <a:endParaRPr lang="en-US" dirty="0">
              <a:cs typeface="Arial"/>
            </a:endParaRPr>
          </a:p>
          <a:p>
            <a:r>
              <a:rPr lang="en-US" dirty="0">
                <a:cs typeface="Arial"/>
              </a:rPr>
              <a:t>- Physical machines allocated – means no elasticity, no isolation, not cloud-ready model (</a:t>
            </a:r>
            <a:r>
              <a:rPr lang="en-US" dirty="0" err="1">
                <a:cs typeface="Arial"/>
              </a:rPr>
              <a:t>Openstack</a:t>
            </a:r>
            <a:r>
              <a:rPr lang="en-US" dirty="0">
                <a:cs typeface="Arial"/>
              </a:rPr>
              <a:t>)</a:t>
            </a:r>
          </a:p>
          <a:p>
            <a:pPr algn="ctr"/>
            <a:endParaRPr lang="en-US" dirty="0">
              <a:cs typeface="Arial"/>
            </a:endParaRPr>
          </a:p>
          <a:p>
            <a:pPr algn="ctr"/>
            <a:r>
              <a:rPr lang="en-US" dirty="0">
                <a:cs typeface="Arial"/>
              </a:rPr>
              <a:t>- Stable workloads from monitoring, security, plus some other smaller communities</a:t>
            </a:r>
          </a:p>
          <a:p>
            <a:pPr algn="ctr"/>
            <a:endParaRPr lang="en-US" dirty="0">
              <a:cs typeface="Arial"/>
            </a:endParaRPr>
          </a:p>
          <a:p>
            <a:r>
              <a:rPr lang="en-US" dirty="0">
                <a:cs typeface="Arial"/>
              </a:rPr>
              <a:t>- Sometimes more busy due to high load from physics analysis</a:t>
            </a:r>
          </a:p>
          <a:p>
            <a:pPr algn="ctr"/>
            <a:endParaRPr lang="en-US" dirty="0">
              <a:cs typeface="Arial"/>
            </a:endParaRPr>
          </a:p>
          <a:p>
            <a:pPr algn="ctr"/>
            <a:endParaRPr lang="en-US" dirty="0">
              <a:cs typeface="Arial"/>
            </a:endParaRP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2/3/2018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IT-DB-SAS</a:t>
            </a:r>
          </a:p>
        </p:txBody>
      </p:sp>
    </p:spTree>
    <p:extLst>
      <p:ext uri="{BB962C8B-B14F-4D97-AF65-F5344CB8AC3E}">
        <p14:creationId xmlns:p14="http://schemas.microsoft.com/office/powerpoint/2010/main" val="3795283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extLst>
              <p:ext uri="{D42A27DB-BD31-4B8C-83A1-F6EECF244321}">
                <p14:modId xmlns:p14="http://schemas.microsoft.com/office/powerpoint/2010/main" val="1028141591"/>
              </p:ext>
            </p:extLst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Spark Service on Kubernetes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extLst>
              <p:ext uri="{D42A27DB-BD31-4B8C-83A1-F6EECF244321}">
                <p14:modId xmlns:p14="http://schemas.microsoft.com/office/powerpoint/2010/main" val="3415797965"/>
              </p:ext>
            </p:extLst>
          </p:nvPr>
        </p:nvSpPr>
        <p:spPr>
          <a:xfrm>
            <a:off x="457200" y="2028825"/>
            <a:ext cx="8226425" cy="2157312"/>
          </a:xfrm>
        </p:spPr>
        <p:txBody>
          <a:bodyPr vert="horz" anchor="t">
            <a:normAutofit lnSpcReduction="10000"/>
          </a:bodyPr>
          <a:lstStyle/>
          <a:p>
            <a:pPr marL="493395"/>
            <a:r>
              <a:rPr lang="en-US" sz="2000" dirty="0">
                <a:solidFill>
                  <a:srgbClr val="C6C6C6"/>
                </a:solidFill>
                <a:cs typeface="Arial"/>
              </a:rPr>
              <a:t>Current state of the art for Spark at CERN</a:t>
            </a:r>
          </a:p>
          <a:p>
            <a:pPr marL="493395"/>
            <a:r>
              <a:rPr lang="en-US" sz="2000" dirty="0">
                <a:solidFill>
                  <a:srgbClr val="0055A0"/>
                </a:solidFill>
                <a:cs typeface="Arial"/>
              </a:rPr>
              <a:t>LHC Experiments and big data – future demand outlook</a:t>
            </a:r>
            <a:endParaRPr lang="en-US" sz="2000" dirty="0">
              <a:cs typeface="Arial"/>
            </a:endParaRPr>
          </a:p>
          <a:p>
            <a:pPr marL="493395"/>
            <a:r>
              <a:rPr lang="en-US" sz="2000" dirty="0">
                <a:solidFill>
                  <a:srgbClr val="C6C6C6"/>
                </a:solidFill>
                <a:cs typeface="Arial"/>
              </a:rPr>
              <a:t>Spark on Kubernetes </a:t>
            </a:r>
          </a:p>
          <a:p>
            <a:pPr marL="493395"/>
            <a:r>
              <a:rPr lang="en-US" sz="2000" dirty="0">
                <a:solidFill>
                  <a:srgbClr val="C6C6C6"/>
                </a:solidFill>
                <a:cs typeface="Arial"/>
              </a:rPr>
              <a:t>State of the art in industry</a:t>
            </a:r>
          </a:p>
          <a:p>
            <a:pPr marL="493395"/>
            <a:r>
              <a:rPr lang="en-US" sz="2000" dirty="0">
                <a:solidFill>
                  <a:srgbClr val="C6C6C6"/>
                </a:solidFill>
                <a:cs typeface="Arial"/>
              </a:rPr>
              <a:t>Current progress of Spark on Kubernetes</a:t>
            </a:r>
          </a:p>
          <a:p>
            <a:pPr marL="493395"/>
            <a:r>
              <a:rPr lang="en-US" sz="2000" dirty="0">
                <a:solidFill>
                  <a:srgbClr val="C6C6C6"/>
                </a:solidFill>
                <a:cs typeface="Arial"/>
              </a:rPr>
              <a:t>What next?</a:t>
            </a:r>
            <a:r>
              <a:rPr lang="en-US" sz="2000" dirty="0">
                <a:cs typeface="Arial"/>
              </a:rPr>
              <a:t> </a:t>
            </a:r>
          </a:p>
          <a:p>
            <a:pPr marL="493395"/>
            <a:endParaRPr lang="en-US" sz="2000" dirty="0">
              <a:cs typeface="Arial"/>
            </a:endParaRPr>
          </a:p>
          <a:p>
            <a:pPr marL="493395"/>
            <a:endParaRPr lang="en-US" sz="2000" dirty="0">
              <a:cs typeface="Arial"/>
            </a:endParaRPr>
          </a:p>
          <a:p>
            <a:pPr marL="493395"/>
            <a:endParaRPr lang="en-US" sz="2000" dirty="0">
              <a:cs typeface="Arial"/>
            </a:endParaRPr>
          </a:p>
          <a:p>
            <a:pPr marL="493395"/>
            <a:endParaRPr lang="en-US" sz="2000" dirty="0">
              <a:cs typeface="Arial"/>
            </a:endParaRPr>
          </a:p>
          <a:p>
            <a:pPr marL="493395"/>
            <a:endParaRPr lang="en-US" sz="2000" dirty="0">
              <a:cs typeface="Arial"/>
            </a:endParaRPr>
          </a:p>
          <a:p>
            <a:pPr marL="493395"/>
            <a:endParaRPr lang="en-US" dirty="0"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2/3/2018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IT-DB-SAS</a:t>
            </a:r>
          </a:p>
        </p:txBody>
      </p:sp>
    </p:spTree>
    <p:extLst>
      <p:ext uri="{BB962C8B-B14F-4D97-AF65-F5344CB8AC3E}">
        <p14:creationId xmlns:p14="http://schemas.microsoft.com/office/powerpoint/2010/main" val="3005077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" name="Picture 2" descr="cms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942975"/>
            <a:ext cx="2789021" cy="2380673"/>
          </a:xfrm>
          <a:prstGeom prst="rect">
            <a:avLst/>
          </a:prstGeom>
        </p:spPr>
      </p:pic>
      <p:sp>
        <p:nvSpPr>
          <p:cNvPr id="7" name="TextBox 6"/>
          <p:cNvSpPr txBox="1"/>
          <p:nvPr>
            <p:extLst>
              <p:ext uri="{D42A27DB-BD31-4B8C-83A1-F6EECF244321}">
                <p14:modId xmlns:p14="http://schemas.microsoft.com/office/powerpoint/2010/main" val="518326336"/>
              </p:ext>
            </p:extLst>
          </p:nvPr>
        </p:nvSpPr>
        <p:spPr>
          <a:xfrm>
            <a:off x="3302577" y="1485900"/>
            <a:ext cx="2743200" cy="1200329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Detect particle interactions (data), compare with theory predictions (simulation)</a:t>
            </a:r>
            <a:endParaRPr lang="en-US" dirty="0">
              <a:cs typeface="Arial"/>
            </a:endParaRPr>
          </a:p>
        </p:txBody>
      </p:sp>
      <p:pic>
        <p:nvPicPr>
          <p:cNvPr id="10" name="Picture 7" descr="cms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6729" y="3438525"/>
            <a:ext cx="3489660" cy="2576137"/>
          </a:xfrm>
          <a:prstGeom prst="rect">
            <a:avLst/>
          </a:prstGeom>
        </p:spPr>
      </p:pic>
      <p:sp>
        <p:nvSpPr>
          <p:cNvPr id="11" name="TextBox 10"/>
          <p:cNvSpPr txBox="1"/>
          <p:nvPr>
            <p:extLst>
              <p:ext uri="{D42A27DB-BD31-4B8C-83A1-F6EECF244321}">
                <p14:modId xmlns:p14="http://schemas.microsoft.com/office/powerpoint/2010/main" val="2457965817"/>
              </p:ext>
            </p:extLst>
          </p:nvPr>
        </p:nvSpPr>
        <p:spPr>
          <a:xfrm>
            <a:off x="0" y="3495675"/>
            <a:ext cx="2743200" cy="64633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cs typeface="Arial"/>
              </a:rPr>
              <a:t>Particle detection analysis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  <p:extLst>
              <p:ext uri="{D42A27DB-BD31-4B8C-83A1-F6EECF244321}">
                <p14:modId xmlns:p14="http://schemas.microsoft.com/office/powerpoint/2010/main" val="3997707313"/>
              </p:ext>
            </p:extLst>
          </p:nvPr>
        </p:nvSpPr>
        <p:spPr>
          <a:xfrm>
            <a:off x="457200" y="233363"/>
            <a:ext cx="8226425" cy="677957"/>
          </a:xfrm>
        </p:spPr>
        <p:txBody>
          <a:bodyPr>
            <a:normAutofit/>
          </a:bodyPr>
          <a:lstStyle/>
          <a:p>
            <a:r>
              <a:rPr lang="en-US" sz="2800" dirty="0">
                <a:cs typeface="Arial"/>
              </a:rPr>
              <a:t>LHC Experiments and big data – future outlook</a:t>
            </a:r>
            <a:endParaRPr lang="en-US" sz="2800" dirty="0"/>
          </a:p>
        </p:txBody>
      </p:sp>
      <p:pic>
        <p:nvPicPr>
          <p:cNvPr id="3" name="Picture 8" descr="cms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7475" y="2419350"/>
            <a:ext cx="2418025" cy="1217036"/>
          </a:xfrm>
          <a:prstGeom prst="rect">
            <a:avLst/>
          </a:prstGeom>
        </p:spPr>
      </p:pic>
      <p:sp>
        <p:nvSpPr>
          <p:cNvPr id="12" name="TextBox 11"/>
          <p:cNvSpPr txBox="1"/>
          <p:nvPr>
            <p:extLst>
              <p:ext uri="{D42A27DB-BD31-4B8C-83A1-F6EECF244321}">
                <p14:modId xmlns:p14="http://schemas.microsoft.com/office/powerpoint/2010/main" val="1425057962"/>
              </p:ext>
            </p:extLst>
          </p:nvPr>
        </p:nvSpPr>
        <p:spPr>
          <a:xfrm>
            <a:off x="6305749" y="4333875"/>
            <a:ext cx="2743200" cy="64633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cs typeface="Arial"/>
              </a:rPr>
              <a:t>Large scale data reduction facility</a:t>
            </a:r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2/3/2018</a:t>
            </a:r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IT-DB-SAS</a:t>
            </a:r>
          </a:p>
        </p:txBody>
      </p:sp>
    </p:spTree>
    <p:extLst>
      <p:ext uri="{BB962C8B-B14F-4D97-AF65-F5344CB8AC3E}">
        <p14:creationId xmlns:p14="http://schemas.microsoft.com/office/powerpoint/2010/main" val="1837123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" name="Picture 6" descr="totem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850" y="885825"/>
            <a:ext cx="5621023" cy="3356373"/>
          </a:xfrm>
          <a:prstGeom prst="rect">
            <a:avLst/>
          </a:prstGeom>
        </p:spPr>
      </p:pic>
      <p:sp>
        <p:nvSpPr>
          <p:cNvPr id="8" name="TextBox 7"/>
          <p:cNvSpPr txBox="1"/>
          <p:nvPr>
            <p:extLst>
              <p:ext uri="{D42A27DB-BD31-4B8C-83A1-F6EECF244321}">
                <p14:modId xmlns:p14="http://schemas.microsoft.com/office/powerpoint/2010/main" val="2321448199"/>
              </p:ext>
            </p:extLst>
          </p:nvPr>
        </p:nvSpPr>
        <p:spPr>
          <a:xfrm>
            <a:off x="2951283" y="5076825"/>
            <a:ext cx="4572000" cy="36933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cs typeface="Arial"/>
              </a:rPr>
              <a:t>100s of Root files for offline analysis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  <p:extLst>
              <p:ext uri="{D42A27DB-BD31-4B8C-83A1-F6EECF244321}">
                <p14:modId xmlns:p14="http://schemas.microsoft.com/office/powerpoint/2010/main" val="2498821988"/>
              </p:ext>
            </p:extLst>
          </p:nvPr>
        </p:nvSpPr>
        <p:spPr>
          <a:xfrm>
            <a:off x="781050" y="161925"/>
            <a:ext cx="8226854" cy="940443"/>
          </a:xfrm>
        </p:spPr>
        <p:txBody>
          <a:bodyPr>
            <a:normAutofit/>
          </a:bodyPr>
          <a:lstStyle/>
          <a:p>
            <a:r>
              <a:rPr lang="en-US" sz="2800" dirty="0">
                <a:cs typeface="Arial"/>
              </a:rPr>
              <a:t>Experiments and big data – future outlook</a:t>
            </a:r>
            <a:endParaRPr lang="en-US" sz="2800" dirty="0" err="1">
              <a:cs typeface="Arial"/>
            </a:endParaRP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2/3/2018</a:t>
            </a:r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IT-DB-SAS</a:t>
            </a:r>
          </a:p>
        </p:txBody>
      </p:sp>
    </p:spTree>
    <p:extLst>
      <p:ext uri="{BB962C8B-B14F-4D97-AF65-F5344CB8AC3E}">
        <p14:creationId xmlns:p14="http://schemas.microsoft.com/office/powerpoint/2010/main" val="24284790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extBox 2"/>
          <p:cNvSpPr txBox="1"/>
          <p:nvPr>
            <p:extLst>
              <p:ext uri="{D42A27DB-BD31-4B8C-83A1-F6EECF244321}">
                <p14:modId xmlns:p14="http://schemas.microsoft.com/office/powerpoint/2010/main" val="1438591514"/>
              </p:ext>
            </p:extLst>
          </p:nvPr>
        </p:nvSpPr>
        <p:spPr>
          <a:xfrm>
            <a:off x="266568" y="2343150"/>
            <a:ext cx="8387497" cy="203132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Data </a:t>
            </a:r>
            <a:r>
              <a:rPr lang="en-US" dirty="0">
                <a:cs typeface="Arial"/>
              </a:rPr>
              <a:t>Intensive – lots of data to be processed and reduced</a:t>
            </a:r>
          </a:p>
          <a:p>
            <a:pPr algn="ctr"/>
            <a:endParaRPr lang="en-US" dirty="0">
              <a:cs typeface="Arial"/>
            </a:endParaRPr>
          </a:p>
          <a:p>
            <a:pPr algn="ctr"/>
            <a:r>
              <a:rPr lang="en-US" dirty="0">
                <a:cs typeface="Arial"/>
              </a:rPr>
              <a:t>Data stored in external place – EOS with around 250 PB</a:t>
            </a:r>
          </a:p>
          <a:p>
            <a:pPr algn="ctr"/>
            <a:endParaRPr lang="en-US" dirty="0">
              <a:cs typeface="Arial"/>
            </a:endParaRPr>
          </a:p>
          <a:p>
            <a:pPr algn="ctr"/>
            <a:r>
              <a:rPr lang="en-US" dirty="0">
                <a:cs typeface="Arial"/>
              </a:rPr>
              <a:t>Sporadically analyzed</a:t>
            </a:r>
          </a:p>
          <a:p>
            <a:pPr algn="ctr"/>
            <a:endParaRPr lang="en-US" dirty="0">
              <a:cs typeface="Arial"/>
            </a:endParaRPr>
          </a:p>
          <a:p>
            <a:pPr algn="ctr"/>
            <a:endParaRPr lang="en-US" dirty="0"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  <p:extLst>
              <p:ext uri="{D42A27DB-BD31-4B8C-83A1-F6EECF244321}">
                <p14:modId xmlns:p14="http://schemas.microsoft.com/office/powerpoint/2010/main" val="2307725943"/>
              </p:ext>
            </p:extLst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r>
              <a:rPr lang="en-US" sz="2800" dirty="0">
                <a:cs typeface="Arial"/>
              </a:rPr>
              <a:t>LHC Experiments and big data – future outlook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2/3/2018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IT-DB-SAS</a:t>
            </a:r>
          </a:p>
        </p:txBody>
      </p:sp>
    </p:spTree>
    <p:extLst>
      <p:ext uri="{BB962C8B-B14F-4D97-AF65-F5344CB8AC3E}">
        <p14:creationId xmlns:p14="http://schemas.microsoft.com/office/powerpoint/2010/main" val="4033865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extBox 2"/>
          <p:cNvSpPr txBox="1"/>
          <p:nvPr>
            <p:extLst>
              <p:ext uri="{D42A27DB-BD31-4B8C-83A1-F6EECF244321}">
                <p14:modId xmlns:p14="http://schemas.microsoft.com/office/powerpoint/2010/main" val="2496041889"/>
              </p:ext>
            </p:extLst>
          </p:nvPr>
        </p:nvSpPr>
        <p:spPr>
          <a:xfrm>
            <a:off x="463835" y="1828800"/>
            <a:ext cx="8132478" cy="2586038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en-US" dirty="0">
              <a:cs typeface="Arial"/>
            </a:endParaRPr>
          </a:p>
          <a:p>
            <a:pPr algn="ctr"/>
            <a:r>
              <a:rPr lang="en-US" dirty="0">
                <a:cs typeface="Arial"/>
              </a:rPr>
              <a:t>How to achieve elasticity?</a:t>
            </a:r>
          </a:p>
          <a:p>
            <a:pPr algn="ctr"/>
            <a:endParaRPr lang="en-US" dirty="0">
              <a:cs typeface="Arial"/>
            </a:endParaRPr>
          </a:p>
          <a:p>
            <a:pPr algn="ctr"/>
            <a:r>
              <a:rPr lang="en-US" dirty="0">
                <a:cs typeface="Arial"/>
              </a:rPr>
              <a:t>How to easily deploy applications?</a:t>
            </a:r>
          </a:p>
          <a:p>
            <a:pPr algn="ctr"/>
            <a:endParaRPr lang="en-US" dirty="0">
              <a:cs typeface="Arial"/>
            </a:endParaRPr>
          </a:p>
          <a:p>
            <a:pPr algn="ctr"/>
            <a:r>
              <a:rPr lang="en-US" dirty="0">
                <a:cs typeface="Arial"/>
              </a:rPr>
              <a:t>How to make use of data stored on EOS and not HDFS ?</a:t>
            </a:r>
          </a:p>
          <a:p>
            <a:pPr algn="ctr"/>
            <a:endParaRPr lang="en-US" dirty="0">
              <a:cs typeface="Arial"/>
            </a:endParaRPr>
          </a:p>
          <a:p>
            <a:pPr algn="ctr"/>
            <a:r>
              <a:rPr lang="en-US" dirty="0">
                <a:cs typeface="Arial"/>
              </a:rPr>
              <a:t>How to ensure that service can self-heal and recover from failures easier?</a:t>
            </a:r>
          </a:p>
          <a:p>
            <a:pPr algn="ctr"/>
            <a:endParaRPr lang="en-US" dirty="0">
              <a:cs typeface="Arial"/>
            </a:endParaRP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2/3/2018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IT-DB-SAS</a:t>
            </a:r>
          </a:p>
        </p:txBody>
      </p:sp>
    </p:spTree>
    <p:extLst>
      <p:ext uri="{BB962C8B-B14F-4D97-AF65-F5344CB8AC3E}">
        <p14:creationId xmlns:p14="http://schemas.microsoft.com/office/powerpoint/2010/main" val="3225360033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69</TotalTime>
  <Words>674</Words>
  <Application>Microsoft Office PowerPoint</Application>
  <PresentationFormat>On-screen Show (4:3)</PresentationFormat>
  <Paragraphs>223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CERNCorporate4-3</vt:lpstr>
      <vt:lpstr>PowerPoint Presentation</vt:lpstr>
      <vt:lpstr>Spark Service on Kubernetes</vt:lpstr>
      <vt:lpstr>Spark Service on Kubernetes</vt:lpstr>
      <vt:lpstr>Current state of the art for Apache Spark at CERN</vt:lpstr>
      <vt:lpstr>Spark Service on Kubernetes</vt:lpstr>
      <vt:lpstr>LHC Experiments and big data – future outlook</vt:lpstr>
      <vt:lpstr>Experiments and big data – future outlook</vt:lpstr>
      <vt:lpstr>LHC Experiments and big data – future outlook</vt:lpstr>
      <vt:lpstr>PowerPoint Presentation</vt:lpstr>
      <vt:lpstr>Spark Service on Kubernetes</vt:lpstr>
      <vt:lpstr>Spark on Kubernetes – why for this use case?</vt:lpstr>
      <vt:lpstr>Spark on Kubernetes – why for this use case?</vt:lpstr>
      <vt:lpstr>Spark on Kubernetes – Comparison to YARN</vt:lpstr>
      <vt:lpstr>Spark on Kubernetes – How it works?</vt:lpstr>
      <vt:lpstr>PowerPoint Presentation</vt:lpstr>
      <vt:lpstr>PowerPoint Presentation</vt:lpstr>
      <vt:lpstr>PowerPoint Presentation</vt:lpstr>
      <vt:lpstr>PowerPoint Presentation</vt:lpstr>
      <vt:lpstr>Spark on Kubernetes – why for this use case?</vt:lpstr>
      <vt:lpstr>State of the art in the industry - Kubernetes</vt:lpstr>
      <vt:lpstr>State of the art in the industry – Spark Service</vt:lpstr>
      <vt:lpstr>Spark on Kubernetes</vt:lpstr>
      <vt:lpstr>Current progress</vt:lpstr>
      <vt:lpstr>Next Steps</vt:lpstr>
      <vt:lpstr>Thank you!  Questions?</vt:lpstr>
      <vt:lpstr>Spark on Kubernetes – Conclusions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Piotr Mrowczynski</cp:lastModifiedBy>
  <cp:revision>569</cp:revision>
  <dcterms:created xsi:type="dcterms:W3CDTF">2012-11-30T11:04:26Z</dcterms:created>
  <dcterms:modified xsi:type="dcterms:W3CDTF">2018-03-21T14:37:41Z</dcterms:modified>
</cp:coreProperties>
</file>