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63" r:id="rId4"/>
    <p:sldId id="262" r:id="rId5"/>
    <p:sldId id="259" r:id="rId6"/>
    <p:sldId id="260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42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7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48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8269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5287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195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3214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5855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7174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77154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303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06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8898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60784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62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8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4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2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3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45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17A66-17CF-7349-BE2D-D5ECD0120BBC}" type="datetimeFigureOut">
              <a:rPr lang="en-US" smtClean="0"/>
              <a:t>27/03/18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C0E94-9475-654B-89A6-07373B81F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8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FCD845F-4A60-455A-8305-E76C73B5E5C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27/03/18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1EA26D8-4D92-40B0-8A9F-0BC959E0C0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179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wmf"/><Relationship Id="rId3" Type="http://schemas.openxmlformats.org/officeDocument/2006/relationships/hyperlink" Target="https://indico.cern.ch/event/694811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 Layout and mechanical integration issues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9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DI_I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5919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9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3-27 at 12.25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4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54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9" y="81976"/>
            <a:ext cx="7984104" cy="59798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24073" y="6027003"/>
            <a:ext cx="5019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M. Sullivan, NEW updated IR Layout</a:t>
            </a:r>
          </a:p>
          <a:p>
            <a:pPr algn="just"/>
            <a:r>
              <a:rPr lang="en-US" sz="1600" b="1" dirty="0" smtClean="0"/>
              <a:t>from 2</a:t>
            </a:r>
            <a:r>
              <a:rPr lang="en-US" sz="1600" b="1" baseline="30000" dirty="0" smtClean="0"/>
              <a:t>nd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Mdi</a:t>
            </a:r>
            <a:r>
              <a:rPr lang="en-US" sz="1600" b="1" dirty="0" smtClean="0"/>
              <a:t> workshop (Jan.30-Feb.9, </a:t>
            </a:r>
            <a:r>
              <a:rPr lang="mr-IN" sz="1600" b="1" dirty="0" smtClean="0"/>
              <a:t>’</a:t>
            </a:r>
            <a:r>
              <a:rPr lang="en-US" sz="1600" b="1" dirty="0" smtClean="0"/>
              <a:t>18) </a:t>
            </a:r>
          </a:p>
          <a:p>
            <a:pPr algn="just"/>
            <a:r>
              <a:rPr lang="en-GB" sz="1600" dirty="0">
                <a:hlinkClick r:id="rId3"/>
              </a:rPr>
              <a:t>https://indico.cern.ch/event/694811/</a:t>
            </a:r>
            <a:r>
              <a:rPr lang="en-US" sz="1600" dirty="0" smtClean="0">
                <a:effectLst/>
              </a:rPr>
              <a:t> 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678231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08626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The IR 3d view </a:t>
            </a:r>
            <a:r>
              <a:rPr lang="en-GB" sz="3600" dirty="0" smtClean="0">
                <a:solidFill>
                  <a:srgbClr val="FF0000"/>
                </a:solidFill>
              </a:rPr>
              <a:t>with magnets and </a:t>
            </a:r>
            <a:r>
              <a:rPr lang="en-GB" sz="3600" dirty="0" err="1" smtClean="0">
                <a:solidFill>
                  <a:srgbClr val="FF0000"/>
                </a:solidFill>
              </a:rPr>
              <a:t>lumical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0238"/>
            <a:ext cx="9017555" cy="3962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86099" y="4495611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1.190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334588" y="4579900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1.074</a:t>
            </a:r>
            <a:endParaRPr lang="en-US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591220" y="4543740"/>
            <a:ext cx="371108" cy="963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98189" y="4568406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1.25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810855" y="4118754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1.99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444928" y="4169454"/>
            <a:ext cx="1588497" cy="4673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42295" y="4005347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2.00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 rot="20599342">
            <a:off x="6958488" y="2816880"/>
            <a:ext cx="1579190" cy="307777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prstClr val="black"/>
                </a:solidFill>
                <a:ea typeface="ＭＳ Ｐゴシック" charset="0"/>
              </a:rPr>
              <a:t>Final focus quads</a:t>
            </a:r>
          </a:p>
        </p:txBody>
      </p:sp>
      <p:sp>
        <p:nvSpPr>
          <p:cNvPr id="15" name="Rectangle 14"/>
          <p:cNvSpPr/>
          <p:nvPr/>
        </p:nvSpPr>
        <p:spPr>
          <a:xfrm rot="20677268">
            <a:off x="6233820" y="2089659"/>
            <a:ext cx="17384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srgbClr val="000080"/>
                </a:solidFill>
                <a:ea typeface="ＭＳ Ｐゴシック" charset="0"/>
              </a:rPr>
              <a:t>screening solenoid</a:t>
            </a:r>
            <a:endParaRPr lang="en-GB" sz="1600" dirty="0">
              <a:solidFill>
                <a:srgbClr val="000080"/>
              </a:solidFill>
              <a:ea typeface="ＭＳ Ｐゴシック" charset="0"/>
            </a:endParaRPr>
          </a:p>
        </p:txBody>
      </p:sp>
      <p:sp>
        <p:nvSpPr>
          <p:cNvPr id="16" name="Rectangle 15"/>
          <p:cNvSpPr/>
          <p:nvPr/>
        </p:nvSpPr>
        <p:spPr>
          <a:xfrm rot="20618559">
            <a:off x="3655190" y="2857599"/>
            <a:ext cx="1896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C00000"/>
                </a:solidFill>
                <a:ea typeface="ＭＳ Ｐゴシック" charset="0"/>
              </a:rPr>
              <a:t>Compensating solenoid</a:t>
            </a:r>
            <a:endParaRPr lang="en-GB" sz="1400" dirty="0">
              <a:solidFill>
                <a:srgbClr val="C00000"/>
              </a:solidFill>
              <a:ea typeface="ＭＳ Ｐゴシック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6742" y="6236573"/>
            <a:ext cx="8113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1" indent="-285750">
              <a:buFont typeface="Arial" charset="0"/>
              <a:buChar char="•"/>
            </a:pPr>
            <a:r>
              <a:rPr lang="en-GB" sz="1600" b="1" dirty="0" smtClean="0"/>
              <a:t>detector </a:t>
            </a:r>
            <a:r>
              <a:rPr lang="en-GB" sz="1600" b="1" dirty="0"/>
              <a:t>solenoid </a:t>
            </a:r>
            <a:r>
              <a:rPr lang="en-GB" sz="1600" dirty="0"/>
              <a:t>dimensions  </a:t>
            </a:r>
            <a:r>
              <a:rPr lang="en-GB" sz="1600" dirty="0" smtClean="0"/>
              <a:t>3.76m ( </a:t>
            </a:r>
            <a:r>
              <a:rPr lang="en-GB" sz="1600" dirty="0"/>
              <a:t>inner radius) (outer radius 3.818m) × </a:t>
            </a:r>
            <a:r>
              <a:rPr lang="en-GB" sz="1600" b="1" dirty="0"/>
              <a:t>4m</a:t>
            </a:r>
            <a:r>
              <a:rPr lang="en-GB" sz="1600" dirty="0"/>
              <a:t> (half-length</a:t>
            </a:r>
            <a:r>
              <a:rPr lang="en-GB" sz="1600" dirty="0" smtClean="0"/>
              <a:t>)</a:t>
            </a:r>
          </a:p>
          <a:p>
            <a:pPr marL="285750" lvl="1" indent="-285750">
              <a:buFont typeface="Arial" charset="0"/>
              <a:buChar char="•"/>
            </a:pPr>
            <a:r>
              <a:rPr lang="en-US" sz="1600" b="1" dirty="0"/>
              <a:t>drift chamber </a:t>
            </a:r>
            <a:r>
              <a:rPr lang="en-US" sz="1600" dirty="0"/>
              <a:t>at z=2m with 150 </a:t>
            </a:r>
            <a:r>
              <a:rPr lang="en-US" sz="1600" dirty="0" err="1"/>
              <a:t>mrad</a:t>
            </a:r>
            <a:r>
              <a:rPr lang="en-US" sz="1600" dirty="0"/>
              <a:t> opening angle (IDEA design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551161" y="3101296"/>
            <a:ext cx="320754" cy="556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1418846">
            <a:off x="2661871" y="2711428"/>
            <a:ext cx="1345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radius 122m</a:t>
            </a:r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503514" y="2494958"/>
            <a:ext cx="152378" cy="37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06214" y="2147409"/>
            <a:ext cx="158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radius 200 mm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0844080">
            <a:off x="2938550" y="3548091"/>
            <a:ext cx="85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lumical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205853" y="24822"/>
            <a:ext cx="2942369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r>
              <a:rPr lang="en-US" b="1" baseline="30000" dirty="0" smtClean="0"/>
              <a:t>st</a:t>
            </a:r>
            <a:r>
              <a:rPr lang="en-US" b="1" dirty="0" smtClean="0"/>
              <a:t> MDI workshop , Jan. 2018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669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D466C-D03F-D841-9DF6-AECE2D0AA027}" type="slidenum">
              <a:rPr lang="en-US"/>
              <a:pPr/>
              <a:t>6</a:t>
            </a:fld>
            <a:endParaRPr lang="en-US"/>
          </a:p>
        </p:txBody>
      </p:sp>
      <p:pic>
        <p:nvPicPr>
          <p:cNvPr id="7886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896938"/>
            <a:ext cx="7375526" cy="505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885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4822"/>
            <a:ext cx="8229600" cy="796925"/>
          </a:xfrm>
        </p:spPr>
        <p:txBody>
          <a:bodyPr/>
          <a:lstStyle/>
          <a:p>
            <a:r>
              <a:rPr lang="en-US" dirty="0" smtClean="0"/>
              <a:t>Layout </a:t>
            </a:r>
            <a:endParaRPr lang="en-US" dirty="0"/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 rot="5400000">
            <a:off x="1888332" y="2088356"/>
            <a:ext cx="2590800" cy="1169987"/>
          </a:xfrm>
          <a:custGeom>
            <a:avLst/>
            <a:gdLst>
              <a:gd name="G0" fmla="+- 3060 0 0"/>
              <a:gd name="G1" fmla="+- 21600 0 3060"/>
              <a:gd name="G2" fmla="*/ 3060 1 2"/>
              <a:gd name="G3" fmla="+- 21600 0 G2"/>
              <a:gd name="G4" fmla="+/ 3060 21600 2"/>
              <a:gd name="G5" fmla="+/ G1 0 2"/>
              <a:gd name="G6" fmla="*/ 21600 21600 3060"/>
              <a:gd name="G7" fmla="*/ G6 1 2"/>
              <a:gd name="G8" fmla="+- 21600 0 G7"/>
              <a:gd name="G9" fmla="*/ 21600 1 2"/>
              <a:gd name="G10" fmla="+- 3060 0 G9"/>
              <a:gd name="G11" fmla="?: G10 G8 0"/>
              <a:gd name="G12" fmla="?: G10 G7 21600"/>
              <a:gd name="T0" fmla="*/ 20070 w 21600"/>
              <a:gd name="T1" fmla="*/ 10800 h 21600"/>
              <a:gd name="T2" fmla="*/ 10800 w 21600"/>
              <a:gd name="T3" fmla="*/ 21600 h 21600"/>
              <a:gd name="T4" fmla="*/ 1530 w 21600"/>
              <a:gd name="T5" fmla="*/ 10800 h 21600"/>
              <a:gd name="T6" fmla="*/ 10800 w 21600"/>
              <a:gd name="T7" fmla="*/ 0 h 21600"/>
              <a:gd name="T8" fmla="*/ 3330 w 21600"/>
              <a:gd name="T9" fmla="*/ 3330 h 21600"/>
              <a:gd name="T10" fmla="*/ 18270 w 21600"/>
              <a:gd name="T11" fmla="*/ 1827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060" y="21600"/>
                </a:lnTo>
                <a:lnTo>
                  <a:pt x="1854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FF">
              <a:alpha val="30000"/>
            </a:srgbClr>
          </a:solidFill>
          <a:ln w="31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3995738" y="1412875"/>
            <a:ext cx="2808287" cy="2573338"/>
          </a:xfrm>
          <a:prstGeom prst="rect">
            <a:avLst/>
          </a:prstGeom>
          <a:solidFill>
            <a:srgbClr val="008000">
              <a:alpha val="11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4048125" y="1989138"/>
            <a:ext cx="2735263" cy="1368425"/>
          </a:xfrm>
          <a:prstGeom prst="rect">
            <a:avLst/>
          </a:prstGeom>
          <a:solidFill>
            <a:srgbClr val="FF0000">
              <a:alpha val="14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7343775" y="1911350"/>
            <a:ext cx="1800225" cy="788988"/>
          </a:xfrm>
          <a:prstGeom prst="rect">
            <a:avLst/>
          </a:prstGeom>
          <a:solidFill>
            <a:srgbClr val="0000FF">
              <a:alpha val="3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Compensating </a:t>
            </a:r>
          </a:p>
          <a:p>
            <a:pPr>
              <a:spcBef>
                <a:spcPct val="50000"/>
              </a:spcBef>
            </a:pPr>
            <a:r>
              <a:rPr lang="en-US"/>
              <a:t>Solenoid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7343775" y="2852738"/>
            <a:ext cx="1800225" cy="788987"/>
          </a:xfrm>
          <a:prstGeom prst="rect">
            <a:avLst/>
          </a:prstGeom>
          <a:solidFill>
            <a:srgbClr val="008000">
              <a:alpha val="10001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Screening </a:t>
            </a:r>
          </a:p>
          <a:p>
            <a:pPr>
              <a:spcBef>
                <a:spcPct val="50000"/>
              </a:spcBef>
            </a:pPr>
            <a:r>
              <a:rPr lang="en-US"/>
              <a:t>Solenoid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7343775" y="3783013"/>
            <a:ext cx="1800225" cy="788987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Defocusing</a:t>
            </a:r>
          </a:p>
          <a:p>
            <a:pPr>
              <a:spcBef>
                <a:spcPct val="50000"/>
              </a:spcBef>
            </a:pPr>
            <a:r>
              <a:rPr lang="en-US"/>
              <a:t>Quads</a:t>
            </a:r>
          </a:p>
        </p:txBody>
      </p:sp>
      <p:sp>
        <p:nvSpPr>
          <p:cNvPr id="78860" name="AutoShape 12"/>
          <p:cNvSpPr>
            <a:spLocks noChangeArrowheads="1"/>
          </p:cNvSpPr>
          <p:nvPr/>
        </p:nvSpPr>
        <p:spPr bwMode="auto">
          <a:xfrm rot="5400000">
            <a:off x="1489076" y="2479675"/>
            <a:ext cx="1727200" cy="314325"/>
          </a:xfrm>
          <a:custGeom>
            <a:avLst/>
            <a:gdLst>
              <a:gd name="G0" fmla="+- 1943 0 0"/>
              <a:gd name="G1" fmla="+- 21600 0 1943"/>
              <a:gd name="G2" fmla="*/ 1943 1 2"/>
              <a:gd name="G3" fmla="+- 21600 0 G2"/>
              <a:gd name="G4" fmla="+/ 1943 21600 2"/>
              <a:gd name="G5" fmla="+/ G1 0 2"/>
              <a:gd name="G6" fmla="*/ 21600 21600 1943"/>
              <a:gd name="G7" fmla="*/ G6 1 2"/>
              <a:gd name="G8" fmla="+- 21600 0 G7"/>
              <a:gd name="G9" fmla="*/ 21600 1 2"/>
              <a:gd name="G10" fmla="+- 1943 0 G9"/>
              <a:gd name="G11" fmla="?: G10 G8 0"/>
              <a:gd name="G12" fmla="?: G10 G7 21600"/>
              <a:gd name="T0" fmla="*/ 20628 w 21600"/>
              <a:gd name="T1" fmla="*/ 10800 h 21600"/>
              <a:gd name="T2" fmla="*/ 10800 w 21600"/>
              <a:gd name="T3" fmla="*/ 21600 h 21600"/>
              <a:gd name="T4" fmla="*/ 972 w 21600"/>
              <a:gd name="T5" fmla="*/ 10800 h 21600"/>
              <a:gd name="T6" fmla="*/ 10800 w 21600"/>
              <a:gd name="T7" fmla="*/ 0 h 21600"/>
              <a:gd name="T8" fmla="*/ 2772 w 21600"/>
              <a:gd name="T9" fmla="*/ 2772 h 21600"/>
              <a:gd name="T10" fmla="*/ 18828 w 21600"/>
              <a:gd name="T11" fmla="*/ 1882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943" y="21600"/>
                </a:lnTo>
                <a:lnTo>
                  <a:pt x="19657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FF">
              <a:alpha val="30000"/>
            </a:srgbClr>
          </a:solidFill>
          <a:ln w="317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7380288" y="1406525"/>
            <a:ext cx="1800225" cy="376238"/>
          </a:xfrm>
          <a:prstGeom prst="rect">
            <a:avLst/>
          </a:prstGeom>
          <a:solidFill>
            <a:srgbClr val="FF00FF">
              <a:alpha val="30000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Luminometer</a:t>
            </a:r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3995738" y="1557338"/>
            <a:ext cx="1223962" cy="376237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QC1R1_1</a:t>
            </a:r>
          </a:p>
        </p:txBody>
      </p:sp>
      <p:sp>
        <p:nvSpPr>
          <p:cNvPr id="78864" name="Text Box 16"/>
          <p:cNvSpPr txBox="1">
            <a:spLocks noChangeArrowheads="1"/>
          </p:cNvSpPr>
          <p:nvPr/>
        </p:nvSpPr>
        <p:spPr bwMode="auto">
          <a:xfrm>
            <a:off x="5364163" y="1557338"/>
            <a:ext cx="1223962" cy="376237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QC1R1_2</a:t>
            </a:r>
          </a:p>
        </p:txBody>
      </p:sp>
      <p:sp>
        <p:nvSpPr>
          <p:cNvPr id="78865" name="AutoShape 17"/>
          <p:cNvSpPr>
            <a:spLocks noChangeArrowheads="1"/>
          </p:cNvSpPr>
          <p:nvPr/>
        </p:nvSpPr>
        <p:spPr bwMode="auto">
          <a:xfrm>
            <a:off x="684213" y="1919288"/>
            <a:ext cx="1511300" cy="71437"/>
          </a:xfrm>
          <a:prstGeom prst="rightArrow">
            <a:avLst>
              <a:gd name="adj1" fmla="val 50000"/>
              <a:gd name="adj2" fmla="val 528893"/>
            </a:avLst>
          </a:prstGeom>
          <a:solidFill>
            <a:srgbClr val="FF00FF">
              <a:alpha val="2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6" name="Text Box 18"/>
          <p:cNvSpPr txBox="1">
            <a:spLocks noChangeArrowheads="1"/>
          </p:cNvSpPr>
          <p:nvPr/>
        </p:nvSpPr>
        <p:spPr bwMode="auto">
          <a:xfrm>
            <a:off x="1116013" y="1989138"/>
            <a:ext cx="57467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FF"/>
                </a:solidFill>
              </a:rPr>
              <a:t>1 m</a:t>
            </a:r>
          </a:p>
        </p:txBody>
      </p:sp>
      <p:sp>
        <p:nvSpPr>
          <p:cNvPr id="78867" name="AutoShape 19"/>
          <p:cNvSpPr>
            <a:spLocks noChangeArrowheads="1"/>
          </p:cNvSpPr>
          <p:nvPr/>
        </p:nvSpPr>
        <p:spPr bwMode="auto">
          <a:xfrm>
            <a:off x="684213" y="1700213"/>
            <a:ext cx="1800225" cy="71437"/>
          </a:xfrm>
          <a:prstGeom prst="rightArrow">
            <a:avLst>
              <a:gd name="adj1" fmla="val 50000"/>
              <a:gd name="adj2" fmla="val 630004"/>
            </a:avLst>
          </a:prstGeom>
          <a:solidFill>
            <a:srgbClr val="FF00FF">
              <a:alpha val="2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8" name="Text Box 20"/>
          <p:cNvSpPr txBox="1">
            <a:spLocks noChangeArrowheads="1"/>
          </p:cNvSpPr>
          <p:nvPr/>
        </p:nvSpPr>
        <p:spPr bwMode="auto">
          <a:xfrm>
            <a:off x="1042988" y="1354138"/>
            <a:ext cx="72072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FF"/>
                </a:solidFill>
              </a:rPr>
              <a:t>1.2 m</a:t>
            </a:r>
          </a:p>
        </p:txBody>
      </p:sp>
      <p:sp>
        <p:nvSpPr>
          <p:cNvPr id="78869" name="AutoShape 21"/>
          <p:cNvSpPr>
            <a:spLocks noChangeArrowheads="1"/>
          </p:cNvSpPr>
          <p:nvPr/>
        </p:nvSpPr>
        <p:spPr bwMode="auto">
          <a:xfrm>
            <a:off x="684213" y="3573463"/>
            <a:ext cx="1943100" cy="71437"/>
          </a:xfrm>
          <a:prstGeom prst="rightArrow">
            <a:avLst>
              <a:gd name="adj1" fmla="val 50000"/>
              <a:gd name="adj2" fmla="val 680005"/>
            </a:avLst>
          </a:prstGeom>
          <a:solidFill>
            <a:srgbClr val="0000FF">
              <a:alpha val="2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70" name="Text Box 22"/>
          <p:cNvSpPr txBox="1">
            <a:spLocks noChangeArrowheads="1"/>
          </p:cNvSpPr>
          <p:nvPr/>
        </p:nvSpPr>
        <p:spPr bwMode="auto">
          <a:xfrm>
            <a:off x="1116013" y="3213100"/>
            <a:ext cx="8636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00FF"/>
                </a:solidFill>
              </a:rPr>
              <a:t>1.25 m</a:t>
            </a:r>
          </a:p>
        </p:txBody>
      </p:sp>
      <p:sp>
        <p:nvSpPr>
          <p:cNvPr id="78871" name="AutoShape 23"/>
          <p:cNvSpPr>
            <a:spLocks noChangeArrowheads="1"/>
          </p:cNvSpPr>
          <p:nvPr/>
        </p:nvSpPr>
        <p:spPr bwMode="auto">
          <a:xfrm>
            <a:off x="684213" y="3933825"/>
            <a:ext cx="3095625" cy="71438"/>
          </a:xfrm>
          <a:prstGeom prst="rightArrow">
            <a:avLst>
              <a:gd name="adj1" fmla="val 50000"/>
              <a:gd name="adj2" fmla="val 1083326"/>
            </a:avLst>
          </a:prstGeom>
          <a:solidFill>
            <a:srgbClr val="0000FF">
              <a:alpha val="2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72" name="Text Box 24"/>
          <p:cNvSpPr txBox="1">
            <a:spLocks noChangeArrowheads="1"/>
          </p:cNvSpPr>
          <p:nvPr/>
        </p:nvSpPr>
        <p:spPr bwMode="auto">
          <a:xfrm>
            <a:off x="1044575" y="4005263"/>
            <a:ext cx="8636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00FF"/>
                </a:solidFill>
              </a:rPr>
              <a:t>2.01 m</a:t>
            </a:r>
          </a:p>
        </p:txBody>
      </p:sp>
      <p:sp>
        <p:nvSpPr>
          <p:cNvPr id="78873" name="AutoShape 25"/>
          <p:cNvSpPr>
            <a:spLocks noChangeArrowheads="1"/>
          </p:cNvSpPr>
          <p:nvPr/>
        </p:nvSpPr>
        <p:spPr bwMode="auto">
          <a:xfrm flipV="1">
            <a:off x="684213" y="4437063"/>
            <a:ext cx="3311525" cy="73025"/>
          </a:xfrm>
          <a:prstGeom prst="rightArrow">
            <a:avLst>
              <a:gd name="adj1" fmla="val 50000"/>
              <a:gd name="adj2" fmla="val 1133696"/>
            </a:avLst>
          </a:prstGeom>
          <a:solidFill>
            <a:srgbClr val="008000">
              <a:alpha val="1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74" name="Text Box 26"/>
          <p:cNvSpPr txBox="1">
            <a:spLocks noChangeArrowheads="1"/>
          </p:cNvSpPr>
          <p:nvPr/>
        </p:nvSpPr>
        <p:spPr bwMode="auto">
          <a:xfrm>
            <a:off x="1042988" y="4508500"/>
            <a:ext cx="8636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9900"/>
                </a:solidFill>
              </a:rPr>
              <a:t>2.16 m</a:t>
            </a:r>
          </a:p>
        </p:txBody>
      </p:sp>
      <p:sp>
        <p:nvSpPr>
          <p:cNvPr id="78875" name="AutoShape 27"/>
          <p:cNvSpPr>
            <a:spLocks noChangeArrowheads="1"/>
          </p:cNvSpPr>
          <p:nvPr/>
        </p:nvSpPr>
        <p:spPr bwMode="auto">
          <a:xfrm>
            <a:off x="684213" y="4941888"/>
            <a:ext cx="3382962" cy="71437"/>
          </a:xfrm>
          <a:prstGeom prst="rightArrow">
            <a:avLst>
              <a:gd name="adj1" fmla="val 50000"/>
              <a:gd name="adj2" fmla="val 1183897"/>
            </a:avLst>
          </a:prstGeom>
          <a:solidFill>
            <a:srgbClr val="FF0000">
              <a:alpha val="2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76" name="Text Box 28"/>
          <p:cNvSpPr txBox="1">
            <a:spLocks noChangeArrowheads="1"/>
          </p:cNvSpPr>
          <p:nvPr/>
        </p:nvSpPr>
        <p:spPr bwMode="auto">
          <a:xfrm>
            <a:off x="2555875" y="5013325"/>
            <a:ext cx="8636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</a:rPr>
              <a:t>2.2 m</a:t>
            </a:r>
          </a:p>
        </p:txBody>
      </p:sp>
      <p:sp>
        <p:nvSpPr>
          <p:cNvPr id="78877" name="AutoShape 29"/>
          <p:cNvSpPr>
            <a:spLocks noChangeArrowheads="1"/>
          </p:cNvSpPr>
          <p:nvPr/>
        </p:nvSpPr>
        <p:spPr bwMode="auto">
          <a:xfrm>
            <a:off x="3995738" y="4076700"/>
            <a:ext cx="2808287" cy="73025"/>
          </a:xfrm>
          <a:prstGeom prst="leftRightArrow">
            <a:avLst>
              <a:gd name="adj1" fmla="val 50000"/>
              <a:gd name="adj2" fmla="val 769130"/>
            </a:avLst>
          </a:prstGeom>
          <a:solidFill>
            <a:srgbClr val="008000">
              <a:alpha val="14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78" name="Text Box 30"/>
          <p:cNvSpPr txBox="1">
            <a:spLocks noChangeArrowheads="1"/>
          </p:cNvSpPr>
          <p:nvPr/>
        </p:nvSpPr>
        <p:spPr bwMode="auto">
          <a:xfrm>
            <a:off x="4932363" y="4149725"/>
            <a:ext cx="8636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9900"/>
                </a:solidFill>
              </a:rPr>
              <a:t>1.84 m</a:t>
            </a:r>
          </a:p>
        </p:txBody>
      </p:sp>
      <p:sp>
        <p:nvSpPr>
          <p:cNvPr id="78879" name="Text Box 31"/>
          <p:cNvSpPr txBox="1">
            <a:spLocks noChangeArrowheads="1"/>
          </p:cNvSpPr>
          <p:nvPr/>
        </p:nvSpPr>
        <p:spPr bwMode="auto">
          <a:xfrm>
            <a:off x="539750" y="5949950"/>
            <a:ext cx="7416800" cy="788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QC1R1_1:   L=  0.7 m,      K1=-75 / -75 T/m,      R = 0.015 m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 QC1R1_2: L=  1.4 m,      K1=-173 / -166 T/m, R = 0.0175 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05853" y="24822"/>
            <a:ext cx="2942369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MDI workshop , Jan. 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8244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185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1_Office Theme</vt:lpstr>
      <vt:lpstr>IR Layout and mechanical integration issues</vt:lpstr>
      <vt:lpstr>PowerPoint Presentation</vt:lpstr>
      <vt:lpstr>PowerPoint Presentation</vt:lpstr>
      <vt:lpstr>PowerPoint Presentation</vt:lpstr>
      <vt:lpstr>The IR 3d view with magnets and lumical </vt:lpstr>
      <vt:lpstr>Layout 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 Layout and mechanical integration issues</dc:title>
  <dc:creator>Manuela Boscolo</dc:creator>
  <cp:lastModifiedBy>Manuela Boscolo</cp:lastModifiedBy>
  <cp:revision>6</cp:revision>
  <dcterms:created xsi:type="dcterms:W3CDTF">2018-03-27T10:08:09Z</dcterms:created>
  <dcterms:modified xsi:type="dcterms:W3CDTF">2018-03-27T11:29:49Z</dcterms:modified>
</cp:coreProperties>
</file>