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2" r:id="rId2"/>
  </p:sldMasterIdLst>
  <p:notesMasterIdLst>
    <p:notesMasterId r:id="rId7"/>
  </p:notesMasterIdLst>
  <p:sldIdLst>
    <p:sldId id="271" r:id="rId3"/>
    <p:sldId id="287" r:id="rId4"/>
    <p:sldId id="288" r:id="rId5"/>
    <p:sldId id="289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97" userDrawn="1">
          <p15:clr>
            <a:srgbClr val="A4A3A4"/>
          </p15:clr>
        </p15:guide>
        <p15:guide id="2" pos="297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99"/>
    <a:srgbClr val="FCF5F5"/>
    <a:srgbClr val="FFFFFF"/>
    <a:srgbClr val="000000"/>
    <a:srgbClr val="C00000"/>
    <a:srgbClr val="0055A0"/>
    <a:srgbClr val="D2DEEF"/>
    <a:srgbClr val="EAEFF7"/>
    <a:srgbClr val="EAEFF2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67" autoAdjust="0"/>
    <p:restoredTop sz="92729" autoAdjust="0"/>
  </p:normalViewPr>
  <p:slideViewPr>
    <p:cSldViewPr snapToGrid="0" snapToObjects="1">
      <p:cViewPr>
        <p:scale>
          <a:sx n="100" d="100"/>
          <a:sy n="100" d="100"/>
        </p:scale>
        <p:origin x="732" y="222"/>
      </p:cViewPr>
      <p:guideLst>
        <p:guide orient="horz" pos="1597"/>
        <p:guide pos="2971"/>
      </p:guideLst>
    </p:cSldViewPr>
  </p:slideViewPr>
  <p:notesTextViewPr>
    <p:cViewPr>
      <p:scale>
        <a:sx n="33" d="100"/>
        <a:sy n="33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ED2510-A10B-E641-A421-25551CF3D041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58B3EC-1B4B-E34C-917A-5EBFABD7BC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37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58B3EC-1B4B-E34C-917A-5EBFABD7BC3F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371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 8:30 meeting 23 August 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Rende Steerenberg BE-OP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 8:30 meeting 23 August 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Rende Steerenberg BE-OP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 8:30 meeting 23 August 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Rende Steerenberg BE-OP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4529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1084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9773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4027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User Meeting - 4 August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Rende Steerenberg BE-OP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6711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2881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User Meeting - 4 August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Rende Steerenberg BE-OP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744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User Meeting - 4 August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Rende Steerenberg BE-OP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537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User Meeting - 4 August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Rende Steerenberg BE-OP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03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User Meeting - 4 August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Rende Steerenberg BE-OP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788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User Meeting - 4 August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Rende Steerenberg BE-OP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57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User Meeting - 4 August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Rende Steerenberg BE-OP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559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6607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 8:30 meeting 23 August 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Rende Steerenberg BE-OP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 8:30 meeting 23 August 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Rende Steerenberg BE-OP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 8:30 meeting 23 August 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Rende Steerenberg BE-OP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 8:30 meeting 23 August 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Rende Steerenberg BE-OP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5.emf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 8:30 meeting 23 August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Rende Steerenberg BE-OP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User Meeting - 4 August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Rende Steerenberg BE-OP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066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PS status</a:t>
            </a:r>
            <a:endParaRPr lang="en-US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3157237" y="4690306"/>
            <a:ext cx="2821462" cy="273844"/>
          </a:xfrm>
        </p:spPr>
        <p:txBody>
          <a:bodyPr/>
          <a:lstStyle/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MSWG meeting – </a:t>
            </a:r>
            <a:r>
              <a:rPr lang="en-US" dirty="0">
                <a:solidFill>
                  <a:srgbClr val="0055A0">
                    <a:tint val="75000"/>
                  </a:srgbClr>
                </a:solidFill>
              </a:rPr>
              <a:t>6</a:t>
            </a:r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 April 2018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2543343"/>
            <a:ext cx="7689955" cy="314740"/>
          </a:xfrm>
        </p:spPr>
        <p:txBody>
          <a:bodyPr>
            <a:normAutofit/>
          </a:bodyPr>
          <a:lstStyle/>
          <a:p>
            <a:r>
              <a:rPr lang="en-US" dirty="0" smtClean="0"/>
              <a:t>H. Damerau, A. Guerrero, F. Tecker on behalf of PS operations and supervisor team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95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28650" y="221889"/>
            <a:ext cx="7886700" cy="43024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Status of beams beams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1321708"/>
              </p:ext>
            </p:extLst>
          </p:nvPr>
        </p:nvGraphicFramePr>
        <p:xfrm>
          <a:off x="342785" y="871330"/>
          <a:ext cx="8461611" cy="3571240"/>
        </p:xfrm>
        <a:graphic>
          <a:graphicData uri="http://schemas.openxmlformats.org/drawingml/2006/table">
            <a:tbl>
              <a:tblPr firstRow="1" bandRow="1"/>
              <a:tblGrid>
                <a:gridCol w="2461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24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678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dirty="0" smtClean="0"/>
                        <a:t>Fixed target beams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dirty="0" smtClean="0"/>
                        <a:t>Status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dirty="0" smtClean="0"/>
                        <a:t>Comment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4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dirty="0" smtClean="0"/>
                        <a:t>EAST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Irrad</a:t>
                      </a:r>
                      <a:r>
                        <a:rPr lang="en-GB" baseline="0" dirty="0" smtClean="0"/>
                        <a:t>/North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dirty="0" smtClean="0"/>
                        <a:t>Operational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With parasitic TOF</a:t>
                      </a:r>
                      <a:endParaRPr lang="en-GB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54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MTE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dirty="0" smtClean="0"/>
                        <a:t>Operational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Delivered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to SPS at ~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4.5 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∙ 10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12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ppp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, tested up to ~1.8 ∙ 10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13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ppp</a:t>
                      </a:r>
                      <a:endParaRPr lang="en-GB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54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dirty="0" smtClean="0"/>
                        <a:t>TOF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dirty="0" smtClean="0"/>
                        <a:t>Operational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Up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to ~7 ∙ 10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12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ppp</a:t>
                      </a:r>
                      <a:endParaRPr lang="en-GB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54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dirty="0" smtClean="0"/>
                        <a:t>AD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 smtClean="0"/>
                        <a:t>Ready</a:t>
                      </a:r>
                      <a:r>
                        <a:rPr lang="en-US" baseline="0" dirty="0" smtClean="0"/>
                        <a:t> in PS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~1.4 ∙ 10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13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ppp</a:t>
                      </a:r>
                      <a:endParaRPr lang="en-GB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440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LHC-type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 beams</a:t>
                      </a:r>
                      <a:endParaRPr lang="en-GB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Status</a:t>
                      </a:r>
                      <a:endParaRPr lang="en-GB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Comment</a:t>
                      </a:r>
                      <a:endParaRPr lang="en-GB" b="1" dirty="0" smtClean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2827714"/>
                  </a:ext>
                </a:extLst>
              </a:tr>
              <a:tr h="1854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dirty="0" smtClean="0">
                          <a:latin typeface="Calibri" panose="020F0502020204030204" pitchFamily="34" charset="0"/>
                        </a:rPr>
                        <a:t>LHCPROBE, LHCINDIV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dirty="0" smtClean="0">
                          <a:latin typeface="Calibri" panose="020F0502020204030204" pitchFamily="34" charset="0"/>
                        </a:rPr>
                        <a:t>Operational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LHCINDIV</a:t>
                      </a:r>
                      <a:r>
                        <a:rPr lang="en-GB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tested up to ~</a:t>
                      </a:r>
                      <a:r>
                        <a:rPr lang="en-GB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4 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∙ 10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11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ppb</a:t>
                      </a:r>
                      <a:endParaRPr lang="en-GB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864597"/>
                  </a:ext>
                </a:extLst>
              </a:tr>
              <a:tr h="1854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dirty="0" smtClean="0">
                          <a:latin typeface="Calibri" panose="020F0502020204030204" pitchFamily="34" charset="0"/>
                        </a:rPr>
                        <a:t>LHC25 (12b,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</a:rPr>
                        <a:t> 72b)</a:t>
                      </a:r>
                      <a:r>
                        <a:rPr lang="en-GB" dirty="0" smtClean="0">
                          <a:latin typeface="Calibri" panose="020F0502020204030204" pitchFamily="34" charset="0"/>
                        </a:rPr>
                        <a:t> 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Operational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Nominal intensity only</a:t>
                      </a:r>
                      <a:r>
                        <a:rPr lang="en-GB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, 1.3 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∙ 10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11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ppb</a:t>
                      </a:r>
                      <a:endParaRPr lang="en-GB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8123115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bri" panose="020F0502020204030204" pitchFamily="34" charset="0"/>
                        </a:rPr>
                        <a:t>LHC25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</a:rPr>
                        <a:t> BCMS (12b, 48b)</a:t>
                      </a:r>
                      <a:endParaRPr lang="en-GB" dirty="0" smtClean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i" panose="020F0502020204030204" pitchFamily="34" charset="0"/>
                        </a:rPr>
                        <a:t>Ready in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</a:rPr>
                        <a:t> PS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Nominal intensity only</a:t>
                      </a:r>
                      <a:r>
                        <a:rPr lang="en-GB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, 1.3 ∙ 10</a:t>
                      </a:r>
                      <a:r>
                        <a:rPr lang="en-GB" baseline="30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11</a:t>
                      </a:r>
                      <a:r>
                        <a:rPr lang="en-GB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ppb</a:t>
                      </a:r>
                      <a:endParaRPr lang="en-GB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22109"/>
                  </a:ext>
                </a:extLst>
              </a:tr>
            </a:tbl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42785" y="4573672"/>
            <a:ext cx="8290294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marL="342900" indent="-3429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1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First machine developments (BGI studies) restarted</a:t>
            </a:r>
          </a:p>
        </p:txBody>
      </p:sp>
    </p:spTree>
    <p:extLst>
      <p:ext uri="{BB962C8B-B14F-4D97-AF65-F5344CB8AC3E}">
        <p14:creationId xmlns:p14="http://schemas.microsoft.com/office/powerpoint/2010/main" val="103528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77" y="767999"/>
            <a:ext cx="7845136" cy="4323275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28650" y="221889"/>
            <a:ext cx="7886700" cy="43024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AFT, </a:t>
            </a:r>
            <a:r>
              <a:rPr lang="en-GB" sz="4800" dirty="0" smtClean="0"/>
              <a:t>23</a:t>
            </a:r>
            <a:r>
              <a:rPr lang="en-GB" sz="4800" baseline="30000" dirty="0" smtClean="0"/>
              <a:t>rd</a:t>
            </a:r>
            <a:r>
              <a:rPr lang="en-GB" sz="4800" dirty="0" smtClean="0"/>
              <a:t> </a:t>
            </a:r>
            <a:r>
              <a:rPr lang="en-GB" sz="4800" dirty="0"/>
              <a:t>March – 6</a:t>
            </a:r>
            <a:r>
              <a:rPr lang="en-GB" sz="4800" baseline="30000" dirty="0"/>
              <a:t>th</a:t>
            </a:r>
            <a:r>
              <a:rPr lang="en-GB" sz="4800" dirty="0"/>
              <a:t> </a:t>
            </a:r>
            <a:r>
              <a:rPr lang="en-GB" sz="4800" dirty="0" smtClean="0"/>
              <a:t>April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989094" y="3876675"/>
            <a:ext cx="381000" cy="51196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7400925" y="3905251"/>
            <a:ext cx="590550" cy="159544"/>
          </a:xfrm>
          <a:prstGeom prst="rect">
            <a:avLst/>
          </a:prstGeom>
          <a:solidFill>
            <a:srgbClr val="FCF5F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798095" y="4584621"/>
            <a:ext cx="59530" cy="120730"/>
          </a:xfrm>
          <a:prstGeom prst="rect">
            <a:avLst/>
          </a:prstGeom>
          <a:solidFill>
            <a:srgbClr val="99999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709848" y="4543307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chemeClr val="bg1"/>
                </a:solidFill>
              </a:rPr>
              <a:t>6</a:t>
            </a:r>
            <a:endParaRPr lang="en-GB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54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628651" y="934111"/>
            <a:ext cx="8122158" cy="3331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®"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Good week for the PS Complex with about 97% availability</a:t>
            </a:r>
            <a:endParaRPr kumimoji="0" lang="en-GB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+mn-cs"/>
            </a:endParaRPr>
          </a:p>
          <a:p>
            <a:pPr marL="457200" marR="0" lvl="1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+mn-cs"/>
            </a:endParaRPr>
          </a:p>
          <a:p>
            <a:pPr marL="457200" marR="0" lvl="1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+mn-cs"/>
            </a:endParaRPr>
          </a:p>
          <a:p>
            <a:pPr marL="285750" marR="0" lvl="0" indent="-28575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Thursday, 30/03:		Beam to TOF</a:t>
            </a:r>
          </a:p>
          <a:p>
            <a:pPr marL="285750" marR="0" lvl="0" indent="-28575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Friday, 31/03: 		Beam on CHARM target</a:t>
            </a:r>
            <a:endParaRPr kumimoji="0" lang="en-US" alt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+mn-cs"/>
            </a:endParaRPr>
          </a:p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+mn-cs"/>
            </a:endParaRPr>
          </a:p>
          <a:p>
            <a:pPr marL="742950" marR="0" lvl="1" indent="-28575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US" altLang="en-US" sz="6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+mn-cs"/>
            </a:endParaRPr>
          </a:p>
          <a:p>
            <a:pPr marL="285750" marR="0" lvl="0" indent="-28575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Linac2 ion pump</a:t>
            </a:r>
            <a:endParaRPr kumimoji="0" lang="en-US" alt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+mn-cs"/>
            </a:endParaRPr>
          </a:p>
          <a:p>
            <a:pPr marL="742950" marR="0" lvl="1" indent="-28575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1h15 downtime</a:t>
            </a:r>
            <a:r>
              <a:rPr kumimoji="0" lang="en-US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 for all proton beams</a:t>
            </a:r>
          </a:p>
          <a:p>
            <a:pPr marL="742950" marR="0" lvl="1" indent="-28575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US" altLang="en-US" sz="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+mn-cs"/>
            </a:endParaRPr>
          </a:p>
          <a:p>
            <a:pPr marL="285750" marR="0" lvl="0" indent="-28575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Quadrupole power converter (F16.QFO165)</a:t>
            </a:r>
          </a:p>
          <a:p>
            <a:pPr marL="742950" marR="0" lvl="1" indent="-28575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1h45 downtime</a:t>
            </a:r>
            <a:r>
              <a:rPr kumimoji="0" lang="en-US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 for all beams 	→ reset of converter</a:t>
            </a:r>
          </a:p>
          <a:p>
            <a:pPr marL="742950" marR="0" lvl="1" indent="-28575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US" altLang="en-US" sz="6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+mn-cs"/>
            </a:endParaRPr>
          </a:p>
          <a:p>
            <a:pPr marL="285750" marR="0" lvl="0" indent="-28575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Wrong field measurement intermittently stopping cycle execution</a:t>
            </a:r>
          </a:p>
          <a:p>
            <a:pPr marL="742950" marR="0" lvl="1" indent="-28575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~1h downtime</a:t>
            </a:r>
            <a:r>
              <a:rPr kumimoji="0" lang="en-US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 for all </a:t>
            </a: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beams </a:t>
            </a:r>
            <a:r>
              <a:rPr kumimoji="0" lang="en-US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	→ </a:t>
            </a: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reboot </a:t>
            </a:r>
            <a:r>
              <a:rPr kumimoji="0" lang="en-US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of field measurement</a:t>
            </a:r>
            <a:endParaRPr kumimoji="0" lang="en-US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11188" y="273844"/>
            <a:ext cx="8532812" cy="430244"/>
          </a:xfrm>
        </p:spPr>
        <p:txBody>
          <a:bodyPr>
            <a:noAutofit/>
          </a:bodyPr>
          <a:lstStyle/>
          <a:p>
            <a:r>
              <a:rPr lang="en-GB" sz="3800" dirty="0" smtClean="0"/>
              <a:t>PS status </a:t>
            </a:r>
            <a:r>
              <a:rPr lang="en-GB" sz="3800" dirty="0" smtClean="0"/>
              <a:t>23</a:t>
            </a:r>
            <a:r>
              <a:rPr lang="en-GB" sz="3800" baseline="30000" dirty="0" smtClean="0"/>
              <a:t>rd</a:t>
            </a:r>
            <a:r>
              <a:rPr lang="en-GB" sz="3800" dirty="0" smtClean="0"/>
              <a:t> </a:t>
            </a:r>
            <a:r>
              <a:rPr lang="en-GB" sz="3800" dirty="0" smtClean="0"/>
              <a:t>March – </a:t>
            </a:r>
            <a:r>
              <a:rPr lang="en-GB" sz="3800" dirty="0" smtClean="0"/>
              <a:t>6</a:t>
            </a:r>
            <a:r>
              <a:rPr lang="en-GB" sz="3800" baseline="30000" dirty="0" smtClean="0"/>
              <a:t>th</a:t>
            </a:r>
            <a:r>
              <a:rPr lang="en-GB" sz="3800" dirty="0" smtClean="0"/>
              <a:t> </a:t>
            </a:r>
            <a:r>
              <a:rPr lang="en-GB" sz="3800" dirty="0" smtClean="0"/>
              <a:t>April </a:t>
            </a:r>
            <a:endParaRPr lang="en-US" sz="3800" dirty="0"/>
          </a:p>
        </p:txBody>
      </p:sp>
    </p:spTree>
    <p:extLst>
      <p:ext uri="{BB962C8B-B14F-4D97-AF65-F5344CB8AC3E}">
        <p14:creationId xmlns:p14="http://schemas.microsoft.com/office/powerpoint/2010/main" val="378140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14703</TotalTime>
  <Words>169</Words>
  <Application>Microsoft Office PowerPoint</Application>
  <PresentationFormat>On-screen Show (16:9)</PresentationFormat>
  <Paragraphs>51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Symbol</vt:lpstr>
      <vt:lpstr>Times New Roman</vt:lpstr>
      <vt:lpstr>CERNCorporate16-9</vt:lpstr>
      <vt:lpstr>1_CERNCorporate16-9</vt:lpstr>
      <vt:lpstr>PS status</vt:lpstr>
      <vt:lpstr>Status of beams beams</vt:lpstr>
      <vt:lpstr>AFT, 23rd March – 6th April</vt:lpstr>
      <vt:lpstr>PS status 23rd March – 6th April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Rende Steerenberg</dc:creator>
  <cp:lastModifiedBy>Heiko Damerau</cp:lastModifiedBy>
  <cp:revision>208</cp:revision>
  <dcterms:created xsi:type="dcterms:W3CDTF">2016-03-22T08:23:12Z</dcterms:created>
  <dcterms:modified xsi:type="dcterms:W3CDTF">2018-04-06T11:34:03Z</dcterms:modified>
</cp:coreProperties>
</file>