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68" r:id="rId4"/>
    <p:sldId id="258" r:id="rId5"/>
    <p:sldId id="262" r:id="rId6"/>
    <p:sldId id="270" r:id="rId7"/>
    <p:sldId id="271" r:id="rId8"/>
    <p:sldId id="272" r:id="rId9"/>
    <p:sldId id="273" r:id="rId10"/>
    <p:sldId id="274" r:id="rId11"/>
    <p:sldId id="264" r:id="rId12"/>
    <p:sldId id="275" r:id="rId13"/>
    <p:sldId id="276" r:id="rId14"/>
    <p:sldId id="278" r:id="rId15"/>
    <p:sldId id="27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9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71F06-D19A-40FC-A50E-23BF8FD44507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2A330-4260-4390-A777-17D60484BC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291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4FC0-F309-4763-8BA6-1E237C3EF91F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23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4B36-DFDD-4BA6-935C-38B4F1D17457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56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8717-21D6-47C7-8251-D6EA03354540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339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648ED-C234-48E2-BDB4-A342CEAD6B57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23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73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E7524-F090-43C9-96FA-26A35D14B92F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44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82B84-B723-43CB-8078-4832255794BA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738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D6AE-8098-4E45-98DA-412F5E2DE158}" type="datetime1">
              <a:rPr lang="en-GB" smtClean="0"/>
              <a:t>22/03/2018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10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59EF2-D02D-4FA7-9FA0-02469EFDA109}" type="datetime1">
              <a:rPr lang="en-GB" smtClean="0"/>
              <a:t>22/03/2018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17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BA25-31B0-436A-9F7F-4C7296601408}" type="datetime1">
              <a:rPr lang="en-GB" smtClean="0"/>
              <a:t>22/03/2018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62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9E13E-43FC-4809-9AA8-5E59169E0656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39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56E4-9E75-4582-BCD6-1F66EBA83810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9770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4FA2-6098-4BDD-B844-902E53EB479C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799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50F-2DCE-48AE-A703-F0398B3C3E08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86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37C7-BC4C-4F36-9C99-1862EB180B9F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882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7E3BB-60F2-4E7C-AA77-6E51D8E94D93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9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A9B4-44EC-4271-9E9A-4A5960756D87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39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49B-8E2C-4C3E-9130-C8EFFA5F18D9}" type="datetime1">
              <a:rPr lang="en-GB" smtClean="0"/>
              <a:t>22/03/2018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55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C697-557F-4348-AC2C-39B66EC91BE9}" type="datetime1">
              <a:rPr lang="en-GB" smtClean="0"/>
              <a:t>22/03/2018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0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C6B98-351C-42AE-8504-3A54288887B4}" type="datetime1">
              <a:rPr lang="en-GB" smtClean="0"/>
              <a:t>22/03/2018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66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8CA1-03B7-4D7E-BCBE-CCD2CD8C6816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7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01D3-3FBD-4751-B4F7-6634B054013C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93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7FECF-E54A-4671-BC3D-9DCF115F086A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E1274-17BF-47B5-887B-C8A441A1AA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4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4BF2C-2C45-4F4B-8C95-461BA24C2EE8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E2B8-45B4-49FC-973C-C697ECD89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69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45477" y="4700589"/>
            <a:ext cx="9144000" cy="481012"/>
          </a:xfrm>
        </p:spPr>
        <p:txBody>
          <a:bodyPr/>
          <a:lstStyle/>
          <a:p>
            <a:r>
              <a:rPr lang="en-GB" dirty="0" smtClean="0">
                <a:latin typeface="Constantia" panose="02030602050306030303" pitchFamily="18" charset="0"/>
              </a:rPr>
              <a:t>Nasrin Esfahani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25A5E2B8-45B4-49FC-973C-C697ECD89CA0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377">
                <a:defRPr/>
              </a:pPr>
              <a:t>1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893833" y="1876687"/>
            <a:ext cx="11062676" cy="9067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GB" dirty="0">
              <a:solidFill>
                <a:prstClr val="black"/>
              </a:solidFill>
              <a:latin typeface="Calibri Light" panose="020F030202020403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3005" r="31483" b="39985"/>
          <a:stretch/>
        </p:blipFill>
        <p:spPr>
          <a:xfrm>
            <a:off x="600426" y="3735"/>
            <a:ext cx="519536" cy="569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69635" b="9906"/>
          <a:stretch/>
        </p:blipFill>
        <p:spPr>
          <a:xfrm>
            <a:off x="14917" y="573358"/>
            <a:ext cx="1736887" cy="29291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22449" y="2"/>
            <a:ext cx="629355" cy="573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917" y="1"/>
            <a:ext cx="607431" cy="573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569300" y="1649830"/>
            <a:ext cx="98461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Constantia" panose="02030602050306030303" pitchFamily="18" charset="0"/>
              </a:rPr>
              <a:t>Parameters of the </a:t>
            </a:r>
            <a:endParaRPr lang="en-GB" sz="4400" dirty="0" smtClean="0">
              <a:latin typeface="Constantia" panose="02030602050306030303" pitchFamily="18" charset="0"/>
            </a:endParaRPr>
          </a:p>
          <a:p>
            <a:pPr algn="ctr"/>
            <a:r>
              <a:rPr lang="en-GB" sz="4400" dirty="0" smtClean="0">
                <a:latin typeface="Constantia" panose="02030602050306030303" pitchFamily="18" charset="0"/>
              </a:rPr>
              <a:t>quarter </a:t>
            </a:r>
            <a:r>
              <a:rPr lang="en-GB" sz="4400" dirty="0">
                <a:latin typeface="Constantia" panose="02030602050306030303" pitchFamily="18" charset="0"/>
              </a:rPr>
              <a:t>wavelength cavity </a:t>
            </a:r>
            <a:endParaRPr lang="en-GB" sz="4400" dirty="0" smtClean="0">
              <a:latin typeface="Constantia" panose="02030602050306030303" pitchFamily="18" charset="0"/>
            </a:endParaRPr>
          </a:p>
          <a:p>
            <a:pPr algn="ctr"/>
            <a:r>
              <a:rPr lang="en-GB" sz="4400" dirty="0" smtClean="0">
                <a:latin typeface="Constantia" panose="02030602050306030303" pitchFamily="18" charset="0"/>
              </a:rPr>
              <a:t>with </a:t>
            </a:r>
            <a:r>
              <a:rPr lang="en-GB" sz="4400" dirty="0">
                <a:latin typeface="Constantia" panose="02030602050306030303" pitchFamily="18" charset="0"/>
              </a:rPr>
              <a:t>on-axis </a:t>
            </a:r>
            <a:r>
              <a:rPr lang="en-GB" sz="4400" dirty="0" smtClean="0">
                <a:latin typeface="Constantia" panose="02030602050306030303" pitchFamily="18" charset="0"/>
              </a:rPr>
              <a:t>tuner</a:t>
            </a:r>
          </a:p>
          <a:p>
            <a:pPr algn="ctr"/>
            <a:r>
              <a:rPr lang="en-GB" sz="4400" dirty="0" smtClean="0">
                <a:latin typeface="Constantia" panose="02030602050306030303" pitchFamily="18" charset="0"/>
              </a:rPr>
              <a:t>for PS Landau system</a:t>
            </a:r>
            <a:endParaRPr lang="en-GB" sz="4400" dirty="0">
              <a:latin typeface="Constantia" panose="02030602050306030303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98BEA-88E5-4197-85EF-9A9AD6E0F6B0}" type="datetime1">
              <a:rPr lang="en-GB" smtClean="0"/>
              <a:t>22/03/2018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40822" y="5353396"/>
            <a:ext cx="858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Thanks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: Heiko Damerau, Robyn </a:t>
            </a:r>
            <a:r>
              <a:rPr lang="de-DE" dirty="0" err="1" smtClean="0"/>
              <a:t>Madrak</a:t>
            </a:r>
            <a:r>
              <a:rPr lang="de-DE" dirty="0" smtClean="0"/>
              <a:t> (Fermi Lab), </a:t>
            </a:r>
            <a:r>
              <a:rPr lang="de-DE" dirty="0"/>
              <a:t>Cheng-Yang </a:t>
            </a:r>
            <a:r>
              <a:rPr lang="de-DE" dirty="0" smtClean="0"/>
              <a:t>Tan (Fermi Lab),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en-GB" dirty="0"/>
              <a:t>William A </a:t>
            </a:r>
            <a:r>
              <a:rPr lang="en-GB" dirty="0" err="1" smtClean="0"/>
              <a:t>Pellico</a:t>
            </a:r>
            <a:r>
              <a:rPr lang="en-GB" dirty="0" smtClean="0"/>
              <a:t> (Fermi Lab)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9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679" y="6255251"/>
            <a:ext cx="2057400" cy="365125"/>
          </a:xfrm>
        </p:spPr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215958"/>
            <a:ext cx="3086100" cy="365125"/>
          </a:xfrm>
        </p:spPr>
        <p:txBody>
          <a:bodyPr/>
          <a:lstStyle/>
          <a:p>
            <a:r>
              <a:rPr lang="en-GB" dirty="0" smtClean="0"/>
              <a:t>Nasrin Esfahani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10</a:t>
            </a:fld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-601827" y="406233"/>
            <a:ext cx="45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onstantia" panose="02030602050306030303" pitchFamily="18" charset="0"/>
              </a:rPr>
              <a:t>PS Landau </a:t>
            </a:r>
            <a:r>
              <a:rPr lang="de-DE" dirty="0" err="1" smtClean="0">
                <a:latin typeface="Constantia" panose="02030602050306030303" pitchFamily="18" charset="0"/>
              </a:rPr>
              <a:t>Cavity</a:t>
            </a:r>
            <a:r>
              <a:rPr lang="de-DE" dirty="0">
                <a:latin typeface="Constantia" panose="02030602050306030303" pitchFamily="18" charset="0"/>
              </a:rPr>
              <a:t>;</a:t>
            </a:r>
            <a:r>
              <a:rPr lang="de-DE" dirty="0" smtClean="0">
                <a:latin typeface="Constantia" panose="02030602050306030303" pitchFamily="18" charset="0"/>
              </a:rPr>
              <a:t> CST Model</a:t>
            </a:r>
            <a:endParaRPr lang="en-GB" dirty="0">
              <a:latin typeface="Constantia" panose="02030602050306030303" pitchFamily="18" charset="0"/>
            </a:endParaRPr>
          </a:p>
        </p:txBody>
      </p:sp>
      <p:pic>
        <p:nvPicPr>
          <p:cNvPr id="18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15" r="7101"/>
          <a:stretch/>
        </p:blipFill>
        <p:spPr>
          <a:xfrm>
            <a:off x="5249060" y="1406120"/>
            <a:ext cx="3497005" cy="20382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7143" t="18359" r="17301" b="34939"/>
          <a:stretch/>
        </p:blipFill>
        <p:spPr>
          <a:xfrm>
            <a:off x="3259364" y="3972802"/>
            <a:ext cx="3391417" cy="1955678"/>
          </a:xfrm>
          <a:prstGeom prst="rect">
            <a:avLst/>
          </a:prstGeom>
        </p:spPr>
      </p:pic>
      <p:sp>
        <p:nvSpPr>
          <p:cNvPr id="9" name="Left-Right Arrow 8"/>
          <p:cNvSpPr/>
          <p:nvPr/>
        </p:nvSpPr>
        <p:spPr>
          <a:xfrm>
            <a:off x="5353217" y="3368771"/>
            <a:ext cx="305846" cy="219355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-Right Arrow 27"/>
          <p:cNvSpPr/>
          <p:nvPr/>
        </p:nvSpPr>
        <p:spPr>
          <a:xfrm>
            <a:off x="5659063" y="3386206"/>
            <a:ext cx="2958140" cy="211735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436281" y="3554911"/>
            <a:ext cx="3372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Case 1                 Case2</a:t>
            </a:r>
            <a:endParaRPr lang="en-GB" dirty="0"/>
          </a:p>
        </p:txBody>
      </p:sp>
      <p:sp>
        <p:nvSpPr>
          <p:cNvPr id="21" name="Down Arrow 20"/>
          <p:cNvSpPr/>
          <p:nvPr/>
        </p:nvSpPr>
        <p:spPr>
          <a:xfrm rot="10800000">
            <a:off x="7518271" y="3321221"/>
            <a:ext cx="154214" cy="32956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23491" y="5972932"/>
            <a:ext cx="373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Case 1                                     Case 2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819" y="1463141"/>
            <a:ext cx="2490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nstantia" panose="02030602050306030303" pitchFamily="18" charset="0"/>
              </a:rPr>
              <a:t>Case 1: Gap : C&lt;10pf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nstantia" panose="02030602050306030303" pitchFamily="18" charset="0"/>
              </a:rPr>
              <a:t>Case 2: C&gt;10 pf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87090" y="4206240"/>
            <a:ext cx="609600" cy="12877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/>
          <a:srcRect l="39489" t="24450" r="55086" b="44433"/>
          <a:stretch/>
        </p:blipFill>
        <p:spPr>
          <a:xfrm>
            <a:off x="5064217" y="4342134"/>
            <a:ext cx="744128" cy="2400868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 rot="18127951">
            <a:off x="4194810" y="5031482"/>
            <a:ext cx="396240" cy="10607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223543" y="5098912"/>
            <a:ext cx="197536" cy="1717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12247" y="5008321"/>
            <a:ext cx="281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g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5819" y="2153924"/>
            <a:ext cx="45491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nstantia" panose="02030602050306030303" pitchFamily="18" charset="0"/>
              </a:rPr>
              <a:t> for C&gt;60 pf we are limited by vacuum breakdown, if the simple structure of case (2) is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nstantia" panose="02030602050306030303" pitchFamily="18" charset="0"/>
              </a:rPr>
              <a:t>Using interdigital capacitances [1] can resolve this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onstantia" panose="02030602050306030303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/>
          <a:srcRect l="43809" t="21323" r="20317" b="39453"/>
          <a:stretch/>
        </p:blipFill>
        <p:spPr>
          <a:xfrm>
            <a:off x="224432" y="3985981"/>
            <a:ext cx="2994518" cy="184176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/>
          <a:srcRect l="-1371" t="5407" r="29293" b="-5407"/>
          <a:stretch/>
        </p:blipFill>
        <p:spPr>
          <a:xfrm>
            <a:off x="6613396" y="3906067"/>
            <a:ext cx="2505075" cy="193773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333891" y="5831158"/>
            <a:ext cx="3123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interdigital capacitance [1]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0" y="6518859"/>
            <a:ext cx="6418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sz="1200" dirty="0"/>
              <a:t>1</a:t>
            </a:r>
            <a:r>
              <a:rPr lang="en-GB" sz="1200" dirty="0" smtClean="0"/>
              <a:t>] The radio frequency system for the Positron –Intensity- Accumulator, internal DESY report-79/28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1447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nstantia" panose="02030602050306030303" pitchFamily="18" charset="0"/>
              </a:rPr>
              <a:t>CST Model vs TL Analysis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11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143" t="18359" r="17301" b="34939"/>
          <a:stretch/>
        </p:blipFill>
        <p:spPr>
          <a:xfrm>
            <a:off x="4792948" y="1819275"/>
            <a:ext cx="3827178" cy="2206943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27166"/>
              </p:ext>
            </p:extLst>
          </p:nvPr>
        </p:nvGraphicFramePr>
        <p:xfrm>
          <a:off x="336266" y="1720256"/>
          <a:ext cx="4321428" cy="2225040"/>
        </p:xfrm>
        <a:graphic>
          <a:graphicData uri="http://schemas.openxmlformats.org/drawingml/2006/table">
            <a:tbl>
              <a:tblPr firstRow="1" bandRow="1"/>
              <a:tblGrid>
                <a:gridCol w="1407086">
                  <a:extLst>
                    <a:ext uri="{9D8B030D-6E8A-4147-A177-3AD203B41FA5}">
                      <a16:colId xmlns:a16="http://schemas.microsoft.com/office/drawing/2014/main" val="820431110"/>
                    </a:ext>
                  </a:extLst>
                </a:gridCol>
                <a:gridCol w="1457171">
                  <a:extLst>
                    <a:ext uri="{9D8B030D-6E8A-4147-A177-3AD203B41FA5}">
                      <a16:colId xmlns:a16="http://schemas.microsoft.com/office/drawing/2014/main" val="3264423894"/>
                    </a:ext>
                  </a:extLst>
                </a:gridCol>
                <a:gridCol w="1457171">
                  <a:extLst>
                    <a:ext uri="{9D8B030D-6E8A-4147-A177-3AD203B41FA5}">
                      <a16:colId xmlns:a16="http://schemas.microsoft.com/office/drawing/2014/main" val="3772231306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RF Parameters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TL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Analysis</a:t>
                      </a:r>
                      <a:endParaRPr lang="en-GB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CST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Model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249221"/>
                  </a:ext>
                </a:extLst>
              </a:tr>
              <a:tr h="2889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(MHz)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Constantia" panose="02030602050306030303" pitchFamily="18" charset="0"/>
                        </a:rPr>
                        <a:t> 37.90-40.14</a:t>
                      </a:r>
                      <a:endParaRPr lang="en-US" sz="16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Constantia" panose="02030602050306030303" pitchFamily="18" charset="0"/>
                        </a:rPr>
                        <a:t> 37.63-40.1</a:t>
                      </a:r>
                      <a:endParaRPr lang="en-US" sz="16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292636"/>
                  </a:ext>
                </a:extLst>
              </a:tr>
              <a:tr h="343767">
                <a:tc>
                  <a:txBody>
                    <a:bodyPr/>
                    <a:lstStyle/>
                    <a:p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Tuning </a:t>
                      </a:r>
                      <a:r>
                        <a:rPr lang="de-DE" sz="1600" b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range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5.7%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6.3%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535486"/>
                  </a:ext>
                </a:extLst>
              </a:tr>
              <a:tr h="285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R/Q</a:t>
                      </a:r>
                      <a:endParaRPr lang="en-US" sz="1600" b="1" i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40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</a:rPr>
                        <a:t>43</a:t>
                      </a:r>
                      <a:endParaRPr lang="en-US" sz="16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296536"/>
                  </a:ext>
                </a:extLst>
              </a:tr>
              <a:tr h="285139">
                <a:tc>
                  <a:txBody>
                    <a:bodyPr/>
                    <a:lstStyle/>
                    <a:p>
                      <a:r>
                        <a:rPr lang="en-US" sz="1600" b="1" i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Q</a:t>
                      </a:r>
                      <a:endParaRPr lang="en-US" sz="1600" b="1" i="1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6600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6400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710697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582329" y="4467507"/>
            <a:ext cx="2731769" cy="1143002"/>
            <a:chOff x="392430" y="4396740"/>
            <a:chExt cx="2731769" cy="1143002"/>
          </a:xfrm>
        </p:grpSpPr>
        <p:sp>
          <p:nvSpPr>
            <p:cNvPr id="11" name="Rectangle 10"/>
            <p:cNvSpPr/>
            <p:nvPr/>
          </p:nvSpPr>
          <p:spPr>
            <a:xfrm>
              <a:off x="2286000" y="4396740"/>
              <a:ext cx="617220" cy="7467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71500" y="439674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1500" y="514350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02180" y="439674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2180" y="514350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1500" y="439674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79120" y="488442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92430" y="465582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2430" y="486156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903220" y="4396740"/>
              <a:ext cx="0" cy="74676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983980" y="5170410"/>
              <a:ext cx="1140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𝜀</a:t>
              </a:r>
              <a:r>
                <a:rPr lang="en-GB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el-GR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μ</a:t>
              </a:r>
              <a:r>
                <a:rPr lang="de-DE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de-DE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de-DE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Z</a:t>
              </a:r>
              <a:r>
                <a:rPr lang="de-DE" baseline="-25000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f</a:t>
              </a:r>
              <a:endParaRPr lang="en-GB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6208" y="4114055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l</a:t>
            </a:r>
            <a:r>
              <a:rPr lang="de-DE" baseline="-25000" dirty="0" smtClean="0">
                <a:latin typeface="Constantia" panose="02030602050306030303" pitchFamily="18" charset="0"/>
              </a:rPr>
              <a:t>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85469" y="5236498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𝜀</a:t>
            </a:r>
            <a:r>
              <a:rPr lang="en-GB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de-DE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de-D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Z</a:t>
            </a:r>
            <a:r>
              <a:rPr lang="de-DE" baseline="-25000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0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9217" y="4656221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</a:t>
            </a:r>
            <a:r>
              <a:rPr lang="de-DE" baseline="-25000" dirty="0" err="1" smtClean="0"/>
              <a:t>g</a:t>
            </a:r>
            <a:endParaRPr lang="en-GB" baseline="-25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776639" y="4597047"/>
            <a:ext cx="165284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33455" y="4591260"/>
            <a:ext cx="540310" cy="2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71149" y="4126001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l</a:t>
            </a:r>
            <a:r>
              <a:rPr lang="de-DE" baseline="-25000" dirty="0" err="1" smtClean="0">
                <a:latin typeface="Constantia" panose="02030602050306030303" pitchFamily="18" charset="0"/>
              </a:rPr>
              <a:t>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1834" y="5695001"/>
            <a:ext cx="735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CST model settings is in close correspondence with the CST model of FNAL colleagues.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3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nstantia" panose="02030602050306030303" pitchFamily="18" charset="0"/>
              </a:rPr>
              <a:t>Conclusions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onstantia" panose="02030602050306030303" pitchFamily="18" charset="0"/>
              </a:rPr>
              <a:t>Using TL approach dimensions and the required capacitive loading is calculated considering</a:t>
            </a:r>
          </a:p>
          <a:p>
            <a:pPr lvl="1"/>
            <a:r>
              <a:rPr lang="en-GB" dirty="0" smtClean="0">
                <a:latin typeface="Constantia" panose="02030602050306030303" pitchFamily="18" charset="0"/>
              </a:rPr>
              <a:t>Tuning range of F=37.98-40.05 MHz</a:t>
            </a:r>
          </a:p>
          <a:p>
            <a:pPr lvl="1"/>
            <a:r>
              <a:rPr lang="en-GB" dirty="0" smtClean="0">
                <a:latin typeface="Constantia" panose="02030602050306030303" pitchFamily="18" charset="0"/>
              </a:rPr>
              <a:t>L=1 m    </a:t>
            </a:r>
          </a:p>
          <a:p>
            <a:pPr lvl="1"/>
            <a:r>
              <a:rPr lang="en-GB" dirty="0" smtClean="0">
                <a:latin typeface="Constantia" panose="02030602050306030303" pitchFamily="18" charset="0"/>
              </a:rPr>
              <a:t>R/Q of around 30-40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Results of TL analysis is used to construct the CST model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Agreement between CST and TL approach (</a:t>
            </a:r>
            <a:r>
              <a:rPr lang="en-GB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required tuning range can be realized</a:t>
            </a:r>
            <a:r>
              <a:rPr lang="en-GB" dirty="0" smtClean="0">
                <a:latin typeface="Constantia" panose="02030602050306030303" pitchFamily="18" charset="0"/>
              </a:rPr>
              <a:t>)</a:t>
            </a:r>
          </a:p>
          <a:p>
            <a:pPr marL="0" indent="0">
              <a:buNone/>
            </a:pP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27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nstantia" panose="02030602050306030303" pitchFamily="18" charset="0"/>
              </a:rPr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onstantia" panose="02030602050306030303" pitchFamily="18" charset="0"/>
              </a:rPr>
              <a:t>Risk of vacuum related issues will be resolved using </a:t>
            </a:r>
            <a:r>
              <a:rPr lang="en-GB" dirty="0">
                <a:solidFill>
                  <a:srgbClr val="0070C0"/>
                </a:solidFill>
                <a:latin typeface="Constantia" panose="02030602050306030303" pitchFamily="18" charset="0"/>
              </a:rPr>
              <a:t>interdigital </a:t>
            </a:r>
            <a:r>
              <a:rPr lang="en-GB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capacitance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Effect of the power module will be added to the analysis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 Practical consideration regarding the geometry of the Ferrite/Garnet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3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288" y="2619174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onstantia" panose="02030602050306030303" pitchFamily="18" charset="0"/>
              </a:rPr>
              <a:t>Thank you for </a:t>
            </a:r>
            <a:r>
              <a:rPr lang="en-GB" dirty="0">
                <a:latin typeface="Constantia" panose="02030602050306030303" pitchFamily="18" charset="0"/>
              </a:rPr>
              <a:t>y</a:t>
            </a:r>
            <a:r>
              <a:rPr lang="en-GB" dirty="0" smtClean="0">
                <a:latin typeface="Constantia" panose="02030602050306030303" pitchFamily="18" charset="0"/>
              </a:rPr>
              <a:t>our attention!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06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nstantia" panose="02030602050306030303" pitchFamily="18" charset="0"/>
              </a:rPr>
              <a:t>Overview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nstantia" panose="02030602050306030303" pitchFamily="18" charset="0"/>
              </a:rPr>
              <a:t>Short survey of </a:t>
            </a:r>
            <a:r>
              <a:rPr lang="el-GR" dirty="0" smtClean="0">
                <a:latin typeface="Constantia" panose="02030602050306030303" pitchFamily="18" charset="0"/>
              </a:rPr>
              <a:t>λ</a:t>
            </a:r>
            <a:r>
              <a:rPr lang="en-GB" dirty="0" smtClean="0">
                <a:latin typeface="Constantia" panose="02030602050306030303" pitchFamily="18" charset="0"/>
              </a:rPr>
              <a:t>/4 cavities </a:t>
            </a:r>
            <a:r>
              <a:rPr lang="en-GB" dirty="0">
                <a:latin typeface="Constantia" panose="02030602050306030303" pitchFamily="18" charset="0"/>
              </a:rPr>
              <a:t>with on-axis </a:t>
            </a:r>
            <a:r>
              <a:rPr lang="en-GB" dirty="0" smtClean="0">
                <a:latin typeface="Constantia" panose="02030602050306030303" pitchFamily="18" charset="0"/>
              </a:rPr>
              <a:t>tuner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Suitable RF (Q, R/Q) parameters 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Design procedure</a:t>
            </a:r>
          </a:p>
          <a:p>
            <a:pPr lvl="1"/>
            <a:r>
              <a:rPr lang="de-DE" dirty="0" smtClean="0">
                <a:latin typeface="Constantia" panose="02030602050306030303" pitchFamily="18" charset="0"/>
              </a:rPr>
              <a:t>TL (</a:t>
            </a:r>
            <a:r>
              <a:rPr lang="de-DE" dirty="0">
                <a:latin typeface="Constantia" panose="02030602050306030303" pitchFamily="18" charset="0"/>
              </a:rPr>
              <a:t>T</a:t>
            </a:r>
            <a:r>
              <a:rPr lang="de-DE" dirty="0" smtClean="0">
                <a:latin typeface="Constantia" panose="02030602050306030303" pitchFamily="18" charset="0"/>
              </a:rPr>
              <a:t>ransmission </a:t>
            </a:r>
            <a:r>
              <a:rPr lang="de-DE" dirty="0">
                <a:latin typeface="Constantia" panose="02030602050306030303" pitchFamily="18" charset="0"/>
              </a:rPr>
              <a:t>L</a:t>
            </a:r>
            <a:r>
              <a:rPr lang="de-DE" dirty="0" smtClean="0">
                <a:latin typeface="Constantia" panose="02030602050306030303" pitchFamily="18" charset="0"/>
              </a:rPr>
              <a:t>ine) </a:t>
            </a:r>
            <a:r>
              <a:rPr lang="de-DE" dirty="0" err="1" smtClean="0">
                <a:latin typeface="Constantia" panose="02030602050306030303" pitchFamily="18" charset="0"/>
              </a:rPr>
              <a:t>based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analysis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</a:p>
          <a:p>
            <a:pPr lvl="1"/>
            <a:r>
              <a:rPr lang="de-DE" dirty="0" smtClean="0">
                <a:latin typeface="Constantia" panose="02030602050306030303" pitchFamily="18" charset="0"/>
              </a:rPr>
              <a:t>CST </a:t>
            </a:r>
            <a:r>
              <a:rPr lang="en-GB" dirty="0" smtClean="0">
                <a:latin typeface="Constantia" panose="02030602050306030303" pitchFamily="18" charset="0"/>
              </a:rPr>
              <a:t>Simulations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Selected Geometries and CST simulations</a:t>
            </a:r>
          </a:p>
          <a:p>
            <a:r>
              <a:rPr lang="en-GB" dirty="0" smtClean="0">
                <a:latin typeface="Constantia" panose="02030602050306030303" pitchFamily="18" charset="0"/>
              </a:rPr>
              <a:t>Vacuum related issues</a:t>
            </a:r>
            <a:endParaRPr lang="de-DE" dirty="0" smtClean="0">
              <a:latin typeface="Constantia" panose="02030602050306030303" pitchFamily="18" charset="0"/>
            </a:endParaRPr>
          </a:p>
          <a:p>
            <a:r>
              <a:rPr lang="de-DE" dirty="0" err="1" smtClean="0">
                <a:latin typeface="Constantia" panose="02030602050306030303" pitchFamily="18" charset="0"/>
              </a:rPr>
              <a:t>Conclusions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and</a:t>
            </a:r>
            <a:r>
              <a:rPr lang="de-DE" dirty="0" smtClean="0">
                <a:latin typeface="Constantia" panose="02030602050306030303" pitchFamily="18" charset="0"/>
              </a:rPr>
              <a:t> Outlook</a:t>
            </a:r>
            <a:endParaRPr lang="en-GB" dirty="0" smtClean="0">
              <a:latin typeface="Constantia" panose="02030602050306030303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97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465" y="1829173"/>
            <a:ext cx="3264402" cy="32509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34" y="104368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onstantia" panose="02030602050306030303" pitchFamily="18" charset="0"/>
              </a:rPr>
              <a:t>Short survey of </a:t>
            </a:r>
            <a:r>
              <a:rPr lang="el-GR" sz="4000" dirty="0">
                <a:latin typeface="Constantia" panose="02030602050306030303" pitchFamily="18" charset="0"/>
              </a:rPr>
              <a:t>λ</a:t>
            </a:r>
            <a:r>
              <a:rPr lang="en-GB" sz="4000" dirty="0">
                <a:latin typeface="Constantia" panose="02030602050306030303" pitchFamily="18" charset="0"/>
              </a:rPr>
              <a:t>/4 </a:t>
            </a:r>
            <a:r>
              <a:rPr lang="en-GB" sz="4000" dirty="0" smtClean="0">
                <a:latin typeface="Constantia" panose="02030602050306030303" pitchFamily="18" charset="0"/>
              </a:rPr>
              <a:t>cavities</a:t>
            </a:r>
            <a:br>
              <a:rPr lang="en-GB" sz="4000" dirty="0" smtClean="0">
                <a:latin typeface="Constantia" panose="02030602050306030303" pitchFamily="18" charset="0"/>
              </a:rPr>
            </a:br>
            <a:r>
              <a:rPr lang="en-GB" sz="4000" dirty="0" smtClean="0">
                <a:latin typeface="Constantia" panose="02030602050306030303" pitchFamily="18" charset="0"/>
              </a:rPr>
              <a:t> </a:t>
            </a:r>
            <a:r>
              <a:rPr lang="en-GB" sz="4000" dirty="0">
                <a:latin typeface="Constantia" panose="02030602050306030303" pitchFamily="18" charset="0"/>
              </a:rPr>
              <a:t>with on-axis </a:t>
            </a:r>
            <a:r>
              <a:rPr lang="en-GB" sz="4000" dirty="0" smtClean="0">
                <a:latin typeface="Constantia" panose="02030602050306030303" pitchFamily="18" charset="0"/>
              </a:rPr>
              <a:t>tuner(1) </a:t>
            </a:r>
            <a:endParaRPr lang="en-GB" sz="4000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83552"/>
              </p:ext>
            </p:extLst>
          </p:nvPr>
        </p:nvGraphicFramePr>
        <p:xfrm>
          <a:off x="494695" y="1494878"/>
          <a:ext cx="5068509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503">
                  <a:extLst>
                    <a:ext uri="{9D8B030D-6E8A-4147-A177-3AD203B41FA5}">
                      <a16:colId xmlns:a16="http://schemas.microsoft.com/office/drawing/2014/main" val="547106227"/>
                    </a:ext>
                  </a:extLst>
                </a:gridCol>
                <a:gridCol w="1689503">
                  <a:extLst>
                    <a:ext uri="{9D8B030D-6E8A-4147-A177-3AD203B41FA5}">
                      <a16:colId xmlns:a16="http://schemas.microsoft.com/office/drawing/2014/main" val="3405394845"/>
                    </a:ext>
                  </a:extLst>
                </a:gridCol>
                <a:gridCol w="1689503">
                  <a:extLst>
                    <a:ext uri="{9D8B030D-6E8A-4147-A177-3AD203B41FA5}">
                      <a16:colId xmlns:a16="http://schemas.microsoft.com/office/drawing/2014/main" val="535391324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Cavity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SSC LEB Cavity [1]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Fermi</a:t>
                      </a: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 Lab</a:t>
                      </a: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 2</a:t>
                      </a:r>
                      <a:r>
                        <a:rPr lang="en-GB" sz="1800" baseline="30000" dirty="0" smtClean="0">
                          <a:latin typeface="Constantia" panose="02030602050306030303" pitchFamily="18" charset="0"/>
                        </a:rPr>
                        <a:t>nd</a:t>
                      </a:r>
                    </a:p>
                    <a:p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Harmonic </a:t>
                      </a: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Cavity [2]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69947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F (MHz)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47-60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76-106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425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Constantia" panose="02030602050306030303" pitchFamily="18" charset="0"/>
                        </a:rPr>
                        <a:t>Vgap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120 </a:t>
                      </a: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kV</a:t>
                      </a:r>
                      <a:endParaRPr lang="en-GB" sz="18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100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582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Tuning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32%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4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R/Q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32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32-42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530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Q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5000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nstantia" panose="02030602050306030303" pitchFamily="18" charset="0"/>
                        </a:rPr>
                        <a:t>3200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03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Constantia" panose="02030602050306030303" pitchFamily="18" charset="0"/>
                        </a:rPr>
                        <a:t>Rshunt</a:t>
                      </a:r>
                      <a:endParaRPr lang="en-GB" sz="18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160</a:t>
                      </a: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 k</a:t>
                      </a:r>
                      <a:r>
                        <a:rPr lang="el-GR" sz="1800" baseline="0" dirty="0" smtClean="0">
                          <a:latin typeface="Constantia" panose="02030602050306030303" pitchFamily="18" charset="0"/>
                        </a:rPr>
                        <a:t>Ω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100 </a:t>
                      </a: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k</a:t>
                      </a:r>
                      <a:r>
                        <a:rPr lang="el-GR" sz="1800" baseline="0" dirty="0" smtClean="0">
                          <a:latin typeface="Constantia" panose="02030602050306030303" pitchFamily="18" charset="0"/>
                        </a:rPr>
                        <a:t>Ω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574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L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110 cm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67 cm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941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P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45 kW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&lt;50 kW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8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800" dirty="0" smtClean="0">
                          <a:latin typeface="Constantia" panose="02030602050306030303" pitchFamily="18" charset="0"/>
                        </a:rPr>
                        <a:t>μ</a:t>
                      </a: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 -ratio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1.5-4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1.5-3.5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44531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53401" y="2935705"/>
            <a:ext cx="43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1934" y="5756188"/>
            <a:ext cx="10002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GB" dirty="0">
                <a:latin typeface="Constantia" panose="02030602050306030303" pitchFamily="18" charset="0"/>
              </a:rPr>
              <a:t>[1] ieeexplore.ieee.org/document/164524/</a:t>
            </a:r>
          </a:p>
          <a:p>
            <a:pPr fontAlgn="ctr"/>
            <a:r>
              <a:rPr lang="en-GB" dirty="0">
                <a:latin typeface="Constantia" panose="02030602050306030303" pitchFamily="18" charset="0"/>
              </a:rPr>
              <a:t>[2] http://beamdocs.fnal.gov/AD-public/DocDB/ShowDocument?docid=6113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494695" y="3524596"/>
            <a:ext cx="5068509" cy="1055717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81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628650" y="1847853"/>
            <a:ext cx="7886700" cy="4351338"/>
          </a:xfrm>
        </p:spPr>
        <p:txBody>
          <a:bodyPr/>
          <a:lstStyle/>
          <a:p>
            <a:r>
              <a:rPr lang="de-DE" sz="2400" dirty="0" err="1" smtClean="0">
                <a:latin typeface="Constantia" panose="02030602050306030303" pitchFamily="18" charset="0"/>
              </a:rPr>
              <a:t>Up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to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50% </a:t>
            </a:r>
            <a:r>
              <a:rPr lang="de-DE" sz="2400" dirty="0" err="1" smtClean="0">
                <a:latin typeface="Constantia" panose="02030602050306030303" pitchFamily="18" charset="0"/>
              </a:rPr>
              <a:t>of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the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effective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cavity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volume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is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filled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with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ferrite</a:t>
            </a:r>
            <a:endParaRPr lang="de-DE" sz="2400" dirty="0" smtClean="0">
              <a:latin typeface="Constantia" panose="02030602050306030303" pitchFamily="18" charset="0"/>
            </a:endParaRPr>
          </a:p>
          <a:p>
            <a:r>
              <a:rPr lang="en-GB" sz="2400" dirty="0" smtClean="0">
                <a:latin typeface="Constantia" panose="02030602050306030303" pitchFamily="18" charset="0"/>
              </a:rPr>
              <a:t>Relatively large permittivity of ferrite miniaturize the cavity (</a:t>
            </a:r>
            <a:r>
              <a:rPr lang="en-GB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up to </a:t>
            </a:r>
            <a:r>
              <a:rPr lang="el-GR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λ</a:t>
            </a:r>
            <a:r>
              <a:rPr lang="en-GB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/6 </a:t>
            </a:r>
            <a:r>
              <a:rPr lang="en-GB" sz="2400" dirty="0" smtClean="0">
                <a:latin typeface="Constantia" panose="02030602050306030303" pitchFamily="18" charset="0"/>
              </a:rPr>
              <a:t>) and</a:t>
            </a:r>
          </a:p>
          <a:p>
            <a:r>
              <a:rPr lang="de-DE" sz="2400" dirty="0" err="1" smtClean="0">
                <a:latin typeface="Constantia" panose="02030602050306030303" pitchFamily="18" charset="0"/>
              </a:rPr>
              <a:t>Removes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the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need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for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strong </a:t>
            </a:r>
            <a:r>
              <a:rPr lang="de-DE" sz="2400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capacitive</a:t>
            </a:r>
            <a:r>
              <a:rPr lang="de-DE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loading</a:t>
            </a:r>
            <a:endParaRPr lang="en-GB" sz="2400" dirty="0" smtClean="0">
              <a:latin typeface="Constantia" panose="02030602050306030303" pitchFamily="18" charset="0"/>
            </a:endParaRPr>
          </a:p>
          <a:p>
            <a:r>
              <a:rPr lang="en-GB" sz="2400" dirty="0" smtClean="0">
                <a:latin typeface="Constantia" panose="02030602050306030303" pitchFamily="18" charset="0"/>
              </a:rPr>
              <a:t>Large volume of the ferrite provides </a:t>
            </a:r>
            <a:r>
              <a:rPr lang="en-GB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large tuning ranges (20%-30%)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827620" y="4528605"/>
            <a:ext cx="409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883768" y="4354297"/>
            <a:ext cx="473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-601827" y="406233"/>
            <a:ext cx="45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Constantia" panose="02030602050306030303" pitchFamily="18" charset="0"/>
              </a:rPr>
              <a:t>Short survey of </a:t>
            </a:r>
            <a:r>
              <a:rPr lang="el-GR" sz="4000" dirty="0">
                <a:latin typeface="Constantia" panose="02030602050306030303" pitchFamily="18" charset="0"/>
              </a:rPr>
              <a:t>λ</a:t>
            </a:r>
            <a:r>
              <a:rPr lang="en-GB" sz="4000" dirty="0">
                <a:latin typeface="Constantia" panose="02030602050306030303" pitchFamily="18" charset="0"/>
              </a:rPr>
              <a:t>/4 </a:t>
            </a:r>
            <a:r>
              <a:rPr lang="en-GB" sz="4000" dirty="0" smtClean="0">
                <a:latin typeface="Constantia" panose="02030602050306030303" pitchFamily="18" charset="0"/>
              </a:rPr>
              <a:t>cavities</a:t>
            </a:r>
            <a:br>
              <a:rPr lang="en-GB" sz="4000" dirty="0" smtClean="0">
                <a:latin typeface="Constantia" panose="02030602050306030303" pitchFamily="18" charset="0"/>
              </a:rPr>
            </a:br>
            <a:r>
              <a:rPr lang="en-GB" sz="4000" dirty="0" smtClean="0">
                <a:latin typeface="Constantia" panose="02030602050306030303" pitchFamily="18" charset="0"/>
              </a:rPr>
              <a:t> </a:t>
            </a:r>
            <a:r>
              <a:rPr lang="en-GB" sz="4000" dirty="0">
                <a:latin typeface="Constantia" panose="02030602050306030303" pitchFamily="18" charset="0"/>
              </a:rPr>
              <a:t>with on-axis </a:t>
            </a:r>
            <a:r>
              <a:rPr lang="en-GB" sz="4000" dirty="0" smtClean="0">
                <a:latin typeface="Constantia" panose="02030602050306030303" pitchFamily="18" charset="0"/>
              </a:rPr>
              <a:t>tuner(2) </a:t>
            </a:r>
            <a:endParaRPr lang="en-GB" sz="4000" dirty="0">
              <a:latin typeface="Constantia" panose="02030602050306030303" pitchFamily="18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909" y="4354297"/>
            <a:ext cx="2488866" cy="247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2395" y="164912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Constantia" panose="02030602050306030303" pitchFamily="18" charset="0"/>
              </a:rPr>
              <a:t>In </a:t>
            </a:r>
            <a:r>
              <a:rPr lang="de-DE" sz="2400" dirty="0" err="1" smtClean="0">
                <a:latin typeface="Constantia" panose="02030602050306030303" pitchFamily="18" charset="0"/>
              </a:rPr>
              <a:t>contrast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to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the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existing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designs</a:t>
            </a:r>
            <a:endParaRPr lang="de-DE" sz="2400" dirty="0" smtClean="0">
              <a:latin typeface="Constantia" panose="02030602050306030303" pitchFamily="18" charset="0"/>
            </a:endParaRPr>
          </a:p>
          <a:p>
            <a:r>
              <a:rPr lang="de-DE" sz="2400" dirty="0" err="1" smtClean="0">
                <a:latin typeface="Constantia" panose="02030602050306030303" pitchFamily="18" charset="0"/>
              </a:rPr>
              <a:t>Relatively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small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tunig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range</a:t>
            </a:r>
            <a:r>
              <a:rPr lang="de-DE" sz="2400" dirty="0" smtClean="0">
                <a:latin typeface="Constantia" panose="02030602050306030303" pitchFamily="18" charset="0"/>
              </a:rPr>
              <a:t> (</a:t>
            </a:r>
            <a:r>
              <a:rPr lang="de-DE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5%</a:t>
            </a:r>
            <a:r>
              <a:rPr lang="de-DE" sz="2400" dirty="0" smtClean="0">
                <a:latin typeface="Constantia" panose="02030602050306030303" pitchFamily="18" charset="0"/>
              </a:rPr>
              <a:t>) </a:t>
            </a:r>
            <a:r>
              <a:rPr lang="de-DE" sz="2400" dirty="0" err="1" smtClean="0">
                <a:latin typeface="Constantia" panose="02030602050306030303" pitchFamily="18" charset="0"/>
              </a:rPr>
              <a:t>is</a:t>
            </a:r>
            <a:r>
              <a:rPr lang="de-DE" sz="2400" dirty="0" smtClean="0">
                <a:latin typeface="Constantia" panose="02030602050306030303" pitchFamily="18" charset="0"/>
              </a:rPr>
              <a:t> not in </a:t>
            </a:r>
            <a:r>
              <a:rPr lang="de-DE" sz="2400" dirty="0" err="1" smtClean="0">
                <a:latin typeface="Constantia" panose="02030602050306030303" pitchFamily="18" charset="0"/>
              </a:rPr>
              <a:t>favour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of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using</a:t>
            </a:r>
            <a:r>
              <a:rPr lang="de-DE" sz="2400" dirty="0" smtClean="0">
                <a:latin typeface="Constantia" panose="02030602050306030303" pitchFamily="18" charset="0"/>
              </a:rPr>
              <a:t> Large </a:t>
            </a:r>
            <a:r>
              <a:rPr lang="de-DE" sz="2400" dirty="0" err="1" smtClean="0">
                <a:latin typeface="Constantia" panose="02030602050306030303" pitchFamily="18" charset="0"/>
              </a:rPr>
              <a:t>volume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of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de-DE" sz="2400" dirty="0" err="1" smtClean="0">
                <a:latin typeface="Constantia" panose="02030602050306030303" pitchFamily="18" charset="0"/>
              </a:rPr>
              <a:t>ferrite</a:t>
            </a:r>
            <a:r>
              <a:rPr lang="de-DE" sz="2400" dirty="0" smtClean="0">
                <a:latin typeface="Constantia" panose="02030602050306030303" pitchFamily="18" charset="0"/>
              </a:rPr>
              <a:t>, </a:t>
            </a:r>
            <a:r>
              <a:rPr lang="de-DE" sz="2400" dirty="0" err="1" smtClean="0">
                <a:latin typeface="Constantia" panose="02030602050306030303" pitchFamily="18" charset="0"/>
              </a:rPr>
              <a:t>therefore</a:t>
            </a:r>
            <a:endParaRPr lang="en-GB" sz="2400" dirty="0">
              <a:latin typeface="Constantia" panose="02030602050306030303" pitchFamily="18" charset="0"/>
            </a:endParaRPr>
          </a:p>
          <a:p>
            <a:r>
              <a:rPr lang="de-DE" sz="2400" dirty="0" err="1" smtClean="0">
                <a:latin typeface="Constantia" panose="02030602050306030303" pitchFamily="18" charset="0"/>
              </a:rPr>
              <a:t>Miniaturization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  <a:r>
              <a:rPr lang="en-GB" sz="2400" dirty="0">
                <a:latin typeface="Constantia" panose="02030602050306030303" pitchFamily="18" charset="0"/>
              </a:rPr>
              <a:t>(</a:t>
            </a:r>
            <a:r>
              <a:rPr lang="en-GB" sz="2400" dirty="0">
                <a:solidFill>
                  <a:srgbClr val="FF0000"/>
                </a:solidFill>
                <a:latin typeface="Constantia" panose="02030602050306030303" pitchFamily="18" charset="0"/>
              </a:rPr>
              <a:t>up to </a:t>
            </a:r>
            <a:r>
              <a:rPr lang="el-GR" sz="2400" dirty="0">
                <a:solidFill>
                  <a:srgbClr val="FF0000"/>
                </a:solidFill>
                <a:latin typeface="Constantia" panose="02030602050306030303" pitchFamily="18" charset="0"/>
              </a:rPr>
              <a:t>λ</a:t>
            </a:r>
            <a:r>
              <a:rPr lang="en-GB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/8, if the 40 MHz options is considered</a:t>
            </a:r>
            <a:r>
              <a:rPr lang="en-GB" sz="2400" baseline="30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1</a:t>
            </a:r>
            <a:r>
              <a:rPr lang="en-GB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en-GB" sz="2400" dirty="0" smtClean="0">
                <a:latin typeface="Constantia" panose="02030602050306030303" pitchFamily="18" charset="0"/>
              </a:rPr>
              <a:t>) through capacitive loading is required</a:t>
            </a:r>
            <a:r>
              <a:rPr lang="de-DE" sz="2400" dirty="0" smtClean="0">
                <a:latin typeface="Constantia" panose="02030602050306030303" pitchFamily="18" charset="0"/>
              </a:rPr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264" y="323564"/>
            <a:ext cx="7886700" cy="1325563"/>
          </a:xfrm>
        </p:spPr>
        <p:txBody>
          <a:bodyPr/>
          <a:lstStyle/>
          <a:p>
            <a:r>
              <a:rPr lang="de-DE" dirty="0" smtClean="0">
                <a:latin typeface="Constantia" panose="02030602050306030303" pitchFamily="18" charset="0"/>
              </a:rPr>
              <a:t>PS Landau </a:t>
            </a:r>
            <a:r>
              <a:rPr lang="de-DE" dirty="0" err="1" smtClean="0">
                <a:latin typeface="Constantia" panose="02030602050306030303" pitchFamily="18" charset="0"/>
              </a:rPr>
              <a:t>Cavity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896871"/>
              </p:ext>
            </p:extLst>
          </p:nvPr>
        </p:nvGraphicFramePr>
        <p:xfrm>
          <a:off x="1657350" y="3757432"/>
          <a:ext cx="5410200" cy="2133600"/>
        </p:xfrm>
        <a:graphic>
          <a:graphicData uri="http://schemas.openxmlformats.org/drawingml/2006/table">
            <a:tbl>
              <a:tblPr firstRow="1" bandRow="1"/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4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Landau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40 MHz</a:t>
                      </a:r>
                      <a:endParaRPr lang="en-US" sz="14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RF</a:t>
                      </a:r>
                      <a:r>
                        <a:rPr lang="en-GB" sz="14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voltage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onstantia" panose="02030602050306030303" pitchFamily="18" charset="0"/>
                        </a:rPr>
                        <a:t>50 </a:t>
                      </a:r>
                      <a:r>
                        <a:rPr lang="en-GB" sz="1400" dirty="0" err="1" smtClean="0">
                          <a:latin typeface="Constantia" panose="02030602050306030303" pitchFamily="18" charset="0"/>
                        </a:rPr>
                        <a:t>kV</a:t>
                      </a:r>
                      <a:r>
                        <a:rPr lang="en-GB" sz="1400" baseline="-25000" dirty="0" err="1" smtClean="0">
                          <a:latin typeface="Constantia" panose="02030602050306030303" pitchFamily="18" charset="0"/>
                        </a:rPr>
                        <a:t>p</a:t>
                      </a:r>
                      <a:endParaRPr lang="en-US" sz="14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1400" b="1" i="1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400" b="1" baseline="-2500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res</a:t>
                      </a:r>
                      <a:endParaRPr lang="en-US" sz="14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onstantia" panose="02030602050306030303" pitchFamily="18" charset="0"/>
                        </a:rPr>
                        <a:t>37.98…40.05 MHz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Tuning range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onstantia" panose="02030602050306030303" pitchFamily="18" charset="0"/>
                        </a:rPr>
                        <a:t>Ferrite tuner, 5%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Geometrical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400" b="1" i="0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parmeter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, </a:t>
                      </a:r>
                      <a:r>
                        <a:rPr lang="en-GB" sz="1400" b="1" i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</a:t>
                      </a:r>
                      <a:r>
                        <a:rPr lang="en-GB" sz="1400" b="0" i="1" baseline="-2500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sz="1400" b="1" i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GB" sz="1400" b="1" i="1" baseline="-2500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0</a:t>
                      </a:r>
                      <a:endParaRPr lang="en-US" sz="1400" b="1" i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onstantia" panose="02030602050306030303" pitchFamily="18" charset="0"/>
                        </a:rPr>
                        <a:t>30 </a:t>
                      </a: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W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quality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factor, </a:t>
                      </a:r>
                      <a:r>
                        <a:rPr lang="en-GB" sz="1400" b="1" i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GB" sz="1400" b="1" i="0" baseline="-2500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u</a:t>
                      </a:r>
                      <a:endParaRPr lang="en-US" sz="14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onstantia" panose="02030602050306030303" pitchFamily="18" charset="0"/>
                        </a:rPr>
                        <a:t>&gt;2000</a:t>
                      </a:r>
                      <a:endParaRPr lang="en-US" sz="14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Total length</a:t>
                      </a:r>
                      <a:endParaRPr lang="en-US" sz="1400" b="1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nstantia" panose="02030602050306030303" pitchFamily="18" charset="0"/>
                        </a:rPr>
                        <a:t>1 m</a:t>
                      </a:r>
                      <a:endParaRPr lang="en-US" sz="14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57194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2248" y="5892584"/>
            <a:ext cx="735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1. In this presentation we will concentrate on 40 MHz option, the 30 MHz option will also be treated.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16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6983"/>
            <a:ext cx="7886700" cy="4351338"/>
          </a:xfrm>
        </p:spPr>
        <p:txBody>
          <a:bodyPr/>
          <a:lstStyle/>
          <a:p>
            <a:pPr marL="571500" indent="-571500">
              <a:buAutoNum type="romanUcPeriod"/>
            </a:pPr>
            <a:r>
              <a:rPr lang="de-DE" dirty="0" err="1" smtClean="0">
                <a:latin typeface="Constantia" panose="02030602050306030303" pitchFamily="18" charset="0"/>
              </a:rPr>
              <a:t>Using</a:t>
            </a:r>
            <a:r>
              <a:rPr lang="de-DE" dirty="0" smtClean="0">
                <a:latin typeface="Constantia" panose="02030602050306030303" pitchFamily="18" charset="0"/>
              </a:rPr>
              <a:t> TL </a:t>
            </a:r>
            <a:r>
              <a:rPr lang="de-DE" dirty="0" err="1" smtClean="0">
                <a:latin typeface="Constantia" panose="02030602050306030303" pitchFamily="18" charset="0"/>
              </a:rPr>
              <a:t>analysis</a:t>
            </a:r>
            <a:r>
              <a:rPr lang="de-DE" dirty="0" smtClean="0">
                <a:latin typeface="Constantia" panose="02030602050306030303" pitchFamily="18" charset="0"/>
              </a:rPr>
              <a:t> l </a:t>
            </a:r>
            <a:r>
              <a:rPr lang="de-DE" dirty="0" err="1" smtClean="0">
                <a:latin typeface="Constantia" panose="02030602050306030303" pitchFamily="18" charset="0"/>
              </a:rPr>
              <a:t>to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determine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the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required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capacitive</a:t>
            </a:r>
            <a:r>
              <a:rPr lang="de-DE" dirty="0" smtClean="0">
                <a:latin typeface="Constantia" panose="02030602050306030303" pitchFamily="18" charset="0"/>
              </a:rPr>
              <a:t> &amp; </a:t>
            </a:r>
            <a:r>
              <a:rPr lang="de-DE" dirty="0" err="1" smtClean="0">
                <a:latin typeface="Constantia" panose="02030602050306030303" pitchFamily="18" charset="0"/>
              </a:rPr>
              <a:t>ferrite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loading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</a:p>
          <a:p>
            <a:pPr marL="571500" indent="-571500">
              <a:buAutoNum type="romanUcPeriod"/>
            </a:pPr>
            <a:r>
              <a:rPr lang="de-DE" dirty="0" err="1" smtClean="0">
                <a:latin typeface="Constantia" panose="02030602050306030303" pitchFamily="18" charset="0"/>
              </a:rPr>
              <a:t>Simulations</a:t>
            </a:r>
            <a:r>
              <a:rPr lang="de-DE" dirty="0" smtClean="0">
                <a:latin typeface="Constantia" panose="02030602050306030303" pitchFamily="18" charset="0"/>
              </a:rPr>
              <a:t> in CST </a:t>
            </a:r>
            <a:r>
              <a:rPr lang="de-DE" dirty="0" err="1" smtClean="0">
                <a:latin typeface="Constantia" panose="02030602050306030303" pitchFamily="18" charset="0"/>
              </a:rPr>
              <a:t>to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confirm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the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results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of</a:t>
            </a:r>
            <a:r>
              <a:rPr lang="de-DE" dirty="0" smtClean="0">
                <a:latin typeface="Constantia" panose="02030602050306030303" pitchFamily="18" charset="0"/>
              </a:rPr>
              <a:t> TL </a:t>
            </a:r>
            <a:r>
              <a:rPr lang="de-DE" dirty="0" err="1" smtClean="0">
                <a:latin typeface="Constantia" panose="02030602050306030303" pitchFamily="18" charset="0"/>
              </a:rPr>
              <a:t>approach</a:t>
            </a:r>
            <a:endParaRPr lang="de-DE" dirty="0" smtClean="0">
              <a:latin typeface="Constantia" panose="02030602050306030303" pitchFamily="18" charset="0"/>
            </a:endParaRPr>
          </a:p>
          <a:p>
            <a:pPr marL="571500" indent="-571500">
              <a:buAutoNum type="romanUcPeriod"/>
            </a:pPr>
            <a:r>
              <a:rPr lang="de-DE" dirty="0" err="1" smtClean="0">
                <a:latin typeface="Constantia" panose="02030602050306030303" pitchFamily="18" charset="0"/>
              </a:rPr>
              <a:t>Vacuum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related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considerations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to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modify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the</a:t>
            </a:r>
            <a:r>
              <a:rPr lang="de-DE" dirty="0" smtClean="0">
                <a:latin typeface="Constantia" panose="02030602050306030303" pitchFamily="18" charset="0"/>
              </a:rPr>
              <a:t> design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onstantia" panose="02030602050306030303" pitchFamily="18" charset="0"/>
              </a:rPr>
              <a:t>Design </a:t>
            </a:r>
            <a:r>
              <a:rPr lang="de-DE" dirty="0" err="1" smtClean="0">
                <a:latin typeface="Constantia" panose="02030602050306030303" pitchFamily="18" charset="0"/>
              </a:rPr>
              <a:t>Procedure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3809" t="21323" r="20317" b="39453"/>
          <a:stretch/>
        </p:blipFill>
        <p:spPr>
          <a:xfrm>
            <a:off x="4512790" y="4040822"/>
            <a:ext cx="3890319" cy="2392719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979170" y="4395631"/>
            <a:ext cx="2731769" cy="1143002"/>
            <a:chOff x="392430" y="4396740"/>
            <a:chExt cx="2731769" cy="1143002"/>
          </a:xfrm>
        </p:grpSpPr>
        <p:sp>
          <p:nvSpPr>
            <p:cNvPr id="16" name="Rectangle 15"/>
            <p:cNvSpPr/>
            <p:nvPr/>
          </p:nvSpPr>
          <p:spPr>
            <a:xfrm>
              <a:off x="2286000" y="4396740"/>
              <a:ext cx="617220" cy="7467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71500" y="439674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71500" y="514350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202180" y="439674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2180" y="514350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71500" y="439674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79120" y="488442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92430" y="465582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92430" y="486156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903220" y="4396740"/>
              <a:ext cx="0" cy="74676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83980" y="5170410"/>
              <a:ext cx="1140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𝜀</a:t>
              </a:r>
              <a:r>
                <a:rPr lang="en-GB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el-GR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μ</a:t>
              </a:r>
              <a:r>
                <a:rPr lang="de-DE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de-DE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de-DE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Z</a:t>
              </a:r>
              <a:r>
                <a:rPr lang="de-DE" baseline="-25000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f</a:t>
              </a:r>
              <a:endParaRPr lang="en-GB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16280" y="4502550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</a:t>
            </a:r>
            <a:r>
              <a:rPr lang="de-DE" baseline="-25000" dirty="0" err="1" smtClean="0"/>
              <a:t>g</a:t>
            </a:r>
            <a:endParaRPr lang="en-GB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543049" y="4042179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l</a:t>
            </a:r>
            <a:r>
              <a:rPr lang="de-DE" baseline="-25000" dirty="0" smtClean="0">
                <a:latin typeface="Constantia" panose="02030602050306030303" pitchFamily="18" charset="0"/>
              </a:rPr>
              <a:t>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62122" y="3975899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l</a:t>
            </a:r>
            <a:r>
              <a:rPr lang="de-DE" baseline="-25000" dirty="0" err="1" smtClean="0">
                <a:latin typeface="Constantia" panose="02030602050306030303" pitchFamily="18" charset="0"/>
              </a:rPr>
              <a:t>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82310" y="5164622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𝜀</a:t>
            </a:r>
            <a:r>
              <a:rPr lang="en-GB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de-DE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de-D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Z</a:t>
            </a:r>
            <a:r>
              <a:rPr lang="de-DE" baseline="-25000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0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814500" y="4813401"/>
            <a:ext cx="2493080" cy="504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591019" y="4494469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l</a:t>
            </a:r>
            <a:r>
              <a:rPr lang="de-DE" baseline="-25000" dirty="0" smtClean="0">
                <a:latin typeface="Constantia" panose="02030602050306030303" pitchFamily="18" charset="0"/>
              </a:rPr>
              <a:t>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7375285" y="4838601"/>
            <a:ext cx="2675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368540" y="4516179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l</a:t>
            </a:r>
            <a:r>
              <a:rPr lang="de-DE" baseline="-25000" dirty="0" err="1" smtClean="0">
                <a:latin typeface="Constantia" panose="02030602050306030303" pitchFamily="18" charset="0"/>
              </a:rPr>
              <a:t>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07580" y="4899358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R</a:t>
            </a:r>
            <a:r>
              <a:rPr lang="de-DE" baseline="-25000" dirty="0" err="1" smtClean="0">
                <a:latin typeface="Constantia" panose="02030602050306030303" pitchFamily="18" charset="0"/>
              </a:rPr>
              <a:t>if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673340" y="4605361"/>
            <a:ext cx="0" cy="55753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7749540" y="4121603"/>
            <a:ext cx="22860" cy="1041291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703289" y="4961991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R</a:t>
            </a:r>
            <a:r>
              <a:rPr lang="de-DE" baseline="-25000" dirty="0" err="1" smtClean="0">
                <a:latin typeface="Constantia" panose="02030602050306030303" pitchFamily="18" charset="0"/>
              </a:rPr>
              <a:t>iv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69709" y="4127735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R</a:t>
            </a:r>
            <a:r>
              <a:rPr lang="de-DE" baseline="-25000" dirty="0" err="1" smtClean="0">
                <a:latin typeface="Constantia" panose="02030602050306030303" pitchFamily="18" charset="0"/>
              </a:rPr>
              <a:t>o</a:t>
            </a:r>
            <a:r>
              <a:rPr lang="de-DE" baseline="-25000" dirty="0" err="1">
                <a:latin typeface="Constantia" panose="02030602050306030303" pitchFamily="18" charset="0"/>
              </a:rPr>
              <a:t>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4739640" y="4924293"/>
            <a:ext cx="15240" cy="3128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5263361" y="4560092"/>
            <a:ext cx="22860" cy="677089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232880" y="4932444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R</a:t>
            </a:r>
            <a:r>
              <a:rPr lang="de-DE" baseline="-25000" dirty="0" err="1" smtClean="0">
                <a:latin typeface="Constantia" panose="02030602050306030303" pitchFamily="18" charset="0"/>
              </a:rPr>
              <a:t>ov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9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/>
          <a:srcRect l="6073" t="4023" r="7010"/>
          <a:stretch/>
        </p:blipFill>
        <p:spPr>
          <a:xfrm>
            <a:off x="4689043" y="1156728"/>
            <a:ext cx="3292500" cy="2052036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903137"/>
              </p:ext>
            </p:extLst>
          </p:nvPr>
        </p:nvGraphicFramePr>
        <p:xfrm>
          <a:off x="172320" y="3368200"/>
          <a:ext cx="5620430" cy="3108960"/>
        </p:xfrm>
        <a:graphic>
          <a:graphicData uri="http://schemas.openxmlformats.org/drawingml/2006/table">
            <a:tbl>
              <a:tblPr firstRow="1" bandRow="1"/>
              <a:tblGrid>
                <a:gridCol w="1787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67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6507">
                  <a:extLst>
                    <a:ext uri="{9D8B030D-6E8A-4147-A177-3AD203B41FA5}">
                      <a16:colId xmlns:a16="http://schemas.microsoft.com/office/drawing/2014/main" val="4270038682"/>
                    </a:ext>
                  </a:extLst>
                </a:gridCol>
              </a:tblGrid>
              <a:tr h="5024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Design Parameters</a:t>
                      </a:r>
                      <a:endParaRPr lang="en-US" sz="18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Scaled Fermi-Lab design+ capacitive loading</a:t>
                      </a:r>
                      <a:endParaRPr lang="en-US" sz="18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Our design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14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Lf (cm)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11</a:t>
                      </a:r>
                      <a:endParaRPr lang="en-US" sz="1800" baseline="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-25000" dirty="0" smtClean="0">
                          <a:latin typeface="Constantia" panose="02030602050306030303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767"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Lv</a:t>
                      </a: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(cm)</a:t>
                      </a:r>
                      <a:endParaRPr lang="en-US" sz="18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77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88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Rif (cm)</a:t>
                      </a:r>
                      <a:endParaRPr lang="en-US" sz="1800" b="1" baseline="-2500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13.4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Rof</a:t>
                      </a:r>
                      <a:r>
                        <a:rPr lang="en-GB" sz="18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(cm)</a:t>
                      </a:r>
                      <a:endParaRPr lang="en-US" sz="1800" b="1" baseline="-2500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34.6</a:t>
                      </a:r>
                      <a:endParaRPr lang="en-US" sz="18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9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Riv</a:t>
                      </a:r>
                      <a:r>
                        <a:rPr lang="en-GB" sz="18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8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(cm)</a:t>
                      </a:r>
                      <a:endParaRPr lang="en-US" sz="18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7.5</a:t>
                      </a:r>
                      <a:endParaRPr lang="en-US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7.5</a:t>
                      </a:r>
                      <a:endParaRPr lang="en-US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914">
                <a:tc>
                  <a:txBody>
                    <a:bodyPr/>
                    <a:lstStyle/>
                    <a:p>
                      <a:r>
                        <a:rPr lang="en-US" sz="1800" b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Rov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(cm)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16</a:t>
                      </a:r>
                      <a:endParaRPr lang="en-US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anose="02030602050306030303" pitchFamily="18" charset="0"/>
                        </a:rPr>
                        <a:t>18</a:t>
                      </a:r>
                      <a:endParaRPr lang="en-US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57194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1" y="67583"/>
            <a:ext cx="7886700" cy="1325563"/>
          </a:xfrm>
        </p:spPr>
        <p:txBody>
          <a:bodyPr/>
          <a:lstStyle/>
          <a:p>
            <a:r>
              <a:rPr lang="de-DE" dirty="0" smtClean="0">
                <a:latin typeface="Constantia" panose="02030602050306030303" pitchFamily="18" charset="0"/>
              </a:rPr>
              <a:t>TL Analysis </a:t>
            </a:r>
            <a:r>
              <a:rPr lang="de-DE" dirty="0" err="1" smtClean="0">
                <a:latin typeface="Constantia" panose="02030602050306030303" pitchFamily="18" charset="0"/>
              </a:rPr>
              <a:t>Results</a:t>
            </a:r>
            <a:r>
              <a:rPr lang="de-DE" dirty="0" smtClean="0">
                <a:latin typeface="Constantia" panose="02030602050306030303" pitchFamily="18" charset="0"/>
              </a:rPr>
              <a:t> (1)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6619" t="3631" r="6383" b="-1383"/>
          <a:stretch/>
        </p:blipFill>
        <p:spPr>
          <a:xfrm>
            <a:off x="659435" y="1176561"/>
            <a:ext cx="3636339" cy="205241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925229" y="5343807"/>
            <a:ext cx="2731769" cy="1143002"/>
            <a:chOff x="392430" y="4396740"/>
            <a:chExt cx="2731769" cy="1143002"/>
          </a:xfrm>
        </p:grpSpPr>
        <p:sp>
          <p:nvSpPr>
            <p:cNvPr id="11" name="Rectangle 10"/>
            <p:cNvSpPr/>
            <p:nvPr/>
          </p:nvSpPr>
          <p:spPr>
            <a:xfrm>
              <a:off x="2286000" y="4396740"/>
              <a:ext cx="617220" cy="7467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71500" y="439674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1500" y="5143500"/>
              <a:ext cx="16306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02180" y="439674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2180" y="5143500"/>
              <a:ext cx="70104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1500" y="439674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79120" y="4884420"/>
              <a:ext cx="0" cy="259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92430" y="465582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2430" y="4861560"/>
              <a:ext cx="3886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903220" y="4396740"/>
              <a:ext cx="0" cy="74676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983980" y="5170410"/>
              <a:ext cx="1140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𝜀</a:t>
              </a:r>
              <a:r>
                <a:rPr lang="en-GB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en-GB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el-GR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μ</a:t>
              </a:r>
              <a:r>
                <a:rPr lang="de-DE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r </a:t>
              </a:r>
              <a:r>
                <a:rPr lang="de-DE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de-DE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Z</a:t>
              </a:r>
              <a:r>
                <a:rPr lang="de-DE" baseline="-25000" dirty="0" err="1" smtClean="0">
                  <a:latin typeface="Constantia" panose="02030602050306030303" pitchFamily="18" charset="0"/>
                  <a:ea typeface="Cambria Math" panose="02040503050406030204" pitchFamily="18" charset="0"/>
                </a:rPr>
                <a:t>f</a:t>
              </a:r>
              <a:endParaRPr lang="en-GB" baseline="-250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610343" y="5332496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l</a:t>
            </a:r>
            <a:r>
              <a:rPr lang="de-DE" baseline="-25000" dirty="0" smtClean="0">
                <a:latin typeface="Constantia" panose="02030602050306030303" pitchFamily="18" charset="0"/>
              </a:rPr>
              <a:t>v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8369" y="6112798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𝜀</a:t>
            </a:r>
            <a:r>
              <a:rPr lang="en-GB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de-DE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de-D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de-DE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Z</a:t>
            </a:r>
            <a:r>
              <a:rPr lang="de-DE" baseline="-25000" dirty="0" smtClean="0">
                <a:latin typeface="Constantia" panose="02030602050306030303" pitchFamily="18" charset="0"/>
                <a:ea typeface="Cambria Math" panose="02040503050406030204" pitchFamily="18" charset="0"/>
              </a:rPr>
              <a:t>0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02357" y="5316897"/>
            <a:ext cx="12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onstantia" panose="02030602050306030303" pitchFamily="18" charset="0"/>
              </a:rPr>
              <a:t>l</a:t>
            </a:r>
            <a:r>
              <a:rPr lang="de-DE" baseline="-25000" dirty="0" err="1" smtClean="0">
                <a:latin typeface="Constantia" panose="02030602050306030303" pitchFamily="18" charset="0"/>
              </a:rPr>
              <a:t>f</a:t>
            </a:r>
            <a:endParaRPr lang="en-GB" baseline="-25000" dirty="0">
              <a:latin typeface="Constantia" panose="020306020503060303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53432" y="5240249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</a:t>
            </a:r>
            <a:r>
              <a:rPr lang="de-DE" baseline="-25000" dirty="0" err="1" smtClean="0"/>
              <a:t>g</a:t>
            </a:r>
            <a:endParaRPr lang="en-GB" baseline="-25000" dirty="0"/>
          </a:p>
        </p:txBody>
      </p:sp>
      <p:sp>
        <p:nvSpPr>
          <p:cNvPr id="29" name="Down Arrow 28"/>
          <p:cNvSpPr/>
          <p:nvPr/>
        </p:nvSpPr>
        <p:spPr>
          <a:xfrm rot="10800000">
            <a:off x="6842829" y="3101898"/>
            <a:ext cx="153620" cy="2494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10800000">
            <a:off x="2639080" y="3051100"/>
            <a:ext cx="210572" cy="281529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119539" y="5273322"/>
            <a:ext cx="165284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876355" y="5267535"/>
            <a:ext cx="540310" cy="2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226820" y="1252626"/>
            <a:ext cx="3334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Scaled Fermi-Lab </a:t>
            </a:r>
            <a:r>
              <a:rPr lang="en-GB" dirty="0" err="1" smtClean="0"/>
              <a:t>design+capacitive</a:t>
            </a:r>
            <a:r>
              <a:rPr lang="en-GB" dirty="0" smtClean="0"/>
              <a:t> loading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5296234" y="1281861"/>
            <a:ext cx="1417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Our design</a:t>
            </a:r>
            <a:endParaRPr lang="en-GB" dirty="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463549"/>
              </p:ext>
            </p:extLst>
          </p:nvPr>
        </p:nvGraphicFramePr>
        <p:xfrm>
          <a:off x="6008024" y="3579634"/>
          <a:ext cx="2658701" cy="1479000"/>
        </p:xfrm>
        <a:graphic>
          <a:graphicData uri="http://schemas.openxmlformats.org/drawingml/2006/table">
            <a:tbl>
              <a:tblPr firstRow="1" bandRow="1"/>
              <a:tblGrid>
                <a:gridCol w="1306105">
                  <a:extLst>
                    <a:ext uri="{9D8B030D-6E8A-4147-A177-3AD203B41FA5}">
                      <a16:colId xmlns:a16="http://schemas.microsoft.com/office/drawing/2014/main" val="1759352663"/>
                    </a:ext>
                  </a:extLst>
                </a:gridCol>
                <a:gridCol w="1352596">
                  <a:extLst>
                    <a:ext uri="{9D8B030D-6E8A-4147-A177-3AD203B41FA5}">
                      <a16:colId xmlns:a16="http://schemas.microsoft.com/office/drawing/2014/main" val="3190649710"/>
                    </a:ext>
                  </a:extLst>
                </a:gridCol>
              </a:tblGrid>
              <a:tr h="4991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RF Parameters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Scaled Fermi-Lab design</a:t>
                      </a:r>
                      <a:endParaRPr lang="en-US" sz="14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746078"/>
                  </a:ext>
                </a:extLst>
              </a:tr>
              <a:tr h="20335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de-DE" sz="14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(MHz)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onstantia" panose="02030602050306030303" pitchFamily="18" charset="0"/>
                        </a:rPr>
                        <a:t>38-52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128056"/>
                  </a:ext>
                </a:extLst>
              </a:tr>
              <a:tr h="351240">
                <a:tc>
                  <a:txBody>
                    <a:bodyPr/>
                    <a:lstStyle/>
                    <a:p>
                      <a:r>
                        <a:rPr lang="de-DE" sz="14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Tuning </a:t>
                      </a:r>
                      <a:r>
                        <a:rPr lang="de-DE" sz="1400" b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range</a:t>
                      </a:r>
                      <a:endParaRPr lang="en-US" sz="14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onstantia" panose="02030602050306030303" pitchFamily="18" charset="0"/>
                        </a:rPr>
                        <a:t>31%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752691"/>
                  </a:ext>
                </a:extLst>
              </a:tr>
              <a:tr h="20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R/Q</a:t>
                      </a:r>
                      <a:endParaRPr lang="en-US" sz="1400" b="1" i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onstantia" panose="02030602050306030303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147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ontent Placeholder 6"/>
          <p:cNvPicPr>
            <a:picLocks noChangeAspect="1"/>
          </p:cNvPicPr>
          <p:nvPr/>
        </p:nvPicPr>
        <p:blipFill rotWithShape="1">
          <a:blip r:embed="rId2"/>
          <a:srcRect l="6715" r="7101"/>
          <a:stretch/>
        </p:blipFill>
        <p:spPr>
          <a:xfrm>
            <a:off x="4579866" y="1161674"/>
            <a:ext cx="3497005" cy="2038268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408151"/>
              </p:ext>
            </p:extLst>
          </p:nvPr>
        </p:nvGraphicFramePr>
        <p:xfrm>
          <a:off x="850171" y="3437222"/>
          <a:ext cx="5771126" cy="2560320"/>
        </p:xfrm>
        <a:graphic>
          <a:graphicData uri="http://schemas.openxmlformats.org/drawingml/2006/table">
            <a:tbl>
              <a:tblPr firstRow="1" bandRow="1"/>
              <a:tblGrid>
                <a:gridCol w="1407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7171">
                  <a:extLst>
                    <a:ext uri="{9D8B030D-6E8A-4147-A177-3AD203B41FA5}">
                      <a16:colId xmlns:a16="http://schemas.microsoft.com/office/drawing/2014/main" val="3296925878"/>
                    </a:ext>
                  </a:extLst>
                </a:gridCol>
                <a:gridCol w="1457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9698">
                  <a:extLst>
                    <a:ext uri="{9D8B030D-6E8A-4147-A177-3AD203B41FA5}">
                      <a16:colId xmlns:a16="http://schemas.microsoft.com/office/drawing/2014/main" val="4270038682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RF Parameters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Scaled Fermi-Lab design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Scaled Fermi-Lab design+Capacitive Loading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Our design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(MHz)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38-52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Constantia" panose="02030602050306030303" pitchFamily="18" charset="0"/>
                        </a:rPr>
                        <a:t> 37.49-44.87</a:t>
                      </a:r>
                      <a:endParaRPr lang="en-US" sz="16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Constantia" panose="02030602050306030303" pitchFamily="18" charset="0"/>
                        </a:rPr>
                        <a:t> 37.94-40.14</a:t>
                      </a:r>
                      <a:endParaRPr lang="en-US" sz="16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767">
                <a:tc>
                  <a:txBody>
                    <a:bodyPr/>
                    <a:lstStyle/>
                    <a:p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Tuning </a:t>
                      </a:r>
                      <a:r>
                        <a:rPr lang="de-DE" sz="1600" b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range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31%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18%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5.7%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R/Q</a:t>
                      </a:r>
                      <a:endParaRPr lang="en-US" sz="1600" b="1" i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</a:rPr>
                        <a:t>43</a:t>
                      </a:r>
                      <a:endParaRPr lang="en-US" sz="16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</a:rPr>
                        <a:t>40</a:t>
                      </a:r>
                      <a:endParaRPr lang="en-US" sz="16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1" y="67583"/>
            <a:ext cx="7886700" cy="1325563"/>
          </a:xfrm>
        </p:spPr>
        <p:txBody>
          <a:bodyPr/>
          <a:lstStyle/>
          <a:p>
            <a:r>
              <a:rPr lang="de-DE" dirty="0" smtClean="0">
                <a:latin typeface="Constantia" panose="02030602050306030303" pitchFamily="18" charset="0"/>
              </a:rPr>
              <a:t>TL Analysis </a:t>
            </a:r>
            <a:r>
              <a:rPr lang="de-DE" dirty="0" err="1" smtClean="0">
                <a:latin typeface="Constantia" panose="02030602050306030303" pitchFamily="18" charset="0"/>
              </a:rPr>
              <a:t>Results</a:t>
            </a:r>
            <a:r>
              <a:rPr lang="de-DE" dirty="0" smtClean="0">
                <a:latin typeface="Constantia" panose="02030602050306030303" pitchFamily="18" charset="0"/>
              </a:rPr>
              <a:t> (2) 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4486"/>
            <a:ext cx="2057400" cy="365125"/>
          </a:xfrm>
        </p:spPr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6619" t="3631" r="7089"/>
          <a:stretch/>
        </p:blipFill>
        <p:spPr>
          <a:xfrm>
            <a:off x="659436" y="1176562"/>
            <a:ext cx="3606800" cy="2023380"/>
          </a:xfrm>
          <a:prstGeom prst="rect">
            <a:avLst/>
          </a:prstGeom>
        </p:spPr>
      </p:pic>
      <p:sp>
        <p:nvSpPr>
          <p:cNvPr id="29" name="Down Arrow 28"/>
          <p:cNvSpPr/>
          <p:nvPr/>
        </p:nvSpPr>
        <p:spPr>
          <a:xfrm rot="10800000">
            <a:off x="6825082" y="3055978"/>
            <a:ext cx="170078" cy="26641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10800000">
            <a:off x="2639080" y="3040864"/>
            <a:ext cx="210572" cy="281529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516880" y="1393146"/>
            <a:ext cx="147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Our design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930168" y="1264922"/>
            <a:ext cx="2523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Scaled Fermi-Lab design+ capacitive loading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1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Constantia" panose="02030602050306030303" pitchFamily="18" charset="0"/>
              </a:rPr>
              <a:t>PS Landau </a:t>
            </a:r>
            <a:r>
              <a:rPr lang="de-DE" dirty="0" err="1" smtClean="0">
                <a:latin typeface="Constantia" panose="02030602050306030303" pitchFamily="18" charset="0"/>
              </a:rPr>
              <a:t>Cavity</a:t>
            </a:r>
            <a:r>
              <a:rPr lang="de-DE" dirty="0" smtClean="0">
                <a:latin typeface="Constantia" panose="02030602050306030303" pitchFamily="18" charset="0"/>
              </a:rPr>
              <a:t> vs. PS 40 MHz </a:t>
            </a:r>
            <a:r>
              <a:rPr lang="de-DE" dirty="0" err="1" smtClean="0">
                <a:latin typeface="Constantia" panose="02030602050306030303" pitchFamily="18" charset="0"/>
              </a:rPr>
              <a:t>Cavity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and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Tunable</a:t>
            </a:r>
            <a:r>
              <a:rPr lang="de-DE" dirty="0" smtClean="0">
                <a:latin typeface="Constantia" panose="02030602050306030303" pitchFamily="18" charset="0"/>
              </a:rPr>
              <a:t> </a:t>
            </a:r>
            <a:r>
              <a:rPr lang="de-DE" dirty="0" err="1" smtClean="0">
                <a:latin typeface="Constantia" panose="02030602050306030303" pitchFamily="18" charset="0"/>
              </a:rPr>
              <a:t>Cavities</a:t>
            </a:r>
            <a:endParaRPr lang="en-GB" dirty="0">
              <a:latin typeface="Constantia" panose="02030602050306030303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D5F5-0481-4084-ABBD-3F1CB1F48E1C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Nasrin Esfahani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E2B8-45B4-49FC-973C-C697ECD89CA0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218662"/>
              </p:ext>
            </p:extLst>
          </p:nvPr>
        </p:nvGraphicFramePr>
        <p:xfrm>
          <a:off x="492029" y="2186990"/>
          <a:ext cx="7305973" cy="3657600"/>
        </p:xfrm>
        <a:graphic>
          <a:graphicData uri="http://schemas.openxmlformats.org/drawingml/2006/table">
            <a:tbl>
              <a:tblPr firstRow="1" bandRow="1"/>
              <a:tblGrid>
                <a:gridCol w="2215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8658">
                  <a:extLst>
                    <a:ext uri="{9D8B030D-6E8A-4147-A177-3AD203B41FA5}">
                      <a16:colId xmlns:a16="http://schemas.microsoft.com/office/drawing/2014/main" val="4249956644"/>
                    </a:ext>
                  </a:extLst>
                </a:gridCol>
                <a:gridCol w="1688658">
                  <a:extLst>
                    <a:ext uri="{9D8B030D-6E8A-4147-A177-3AD203B41FA5}">
                      <a16:colId xmlns:a16="http://schemas.microsoft.com/office/drawing/2014/main" val="4270038682"/>
                    </a:ext>
                  </a:extLst>
                </a:gridCol>
                <a:gridCol w="1713444">
                  <a:extLst>
                    <a:ext uri="{9D8B030D-6E8A-4147-A177-3AD203B41FA5}">
                      <a16:colId xmlns:a16="http://schemas.microsoft.com/office/drawing/2014/main" val="2823433385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RF Parameters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SSC LEB Cavity [1]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Our Design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PS 40 MH</a:t>
                      </a:r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z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(MHz)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47-60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Constantia" panose="02030602050306030303" pitchFamily="18" charset="0"/>
                        </a:rPr>
                        <a:t> 37.94-40.14</a:t>
                      </a:r>
                      <a:endParaRPr lang="en-US" sz="1600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40.053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767">
                <a:tc>
                  <a:txBody>
                    <a:bodyPr/>
                    <a:lstStyle/>
                    <a:p>
                      <a:r>
                        <a:rPr lang="de-DE" sz="1600" b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Tuning </a:t>
                      </a:r>
                      <a:r>
                        <a:rPr lang="de-DE" sz="1600" b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range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20%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5.7%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Fixed Frequency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 (k</a:t>
                      </a:r>
                      <a:r>
                        <a:rPr lang="el-GR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Ω</a:t>
                      </a: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160</a:t>
                      </a:r>
                      <a:endParaRPr lang="en-GB" sz="1800" baseline="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256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330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i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R/Q</a:t>
                      </a:r>
                      <a:endParaRPr lang="en-US" sz="1600" b="1" i="1" baseline="-2500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32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40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33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139">
                <a:tc>
                  <a:txBody>
                    <a:bodyPr/>
                    <a:lstStyle/>
                    <a:p>
                      <a:r>
                        <a:rPr lang="en-US" sz="1600" b="1" i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Q</a:t>
                      </a:r>
                      <a:endParaRPr lang="en-US" sz="1600" b="1" i="1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5000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6400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10000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518804"/>
                  </a:ext>
                </a:extLst>
              </a:tr>
              <a:tr h="285139">
                <a:tc>
                  <a:txBody>
                    <a:bodyPr/>
                    <a:lstStyle/>
                    <a:p>
                      <a:r>
                        <a:rPr lang="en-US" sz="1600" b="1" i="1" baseline="0" dirty="0" err="1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Vgap</a:t>
                      </a:r>
                      <a:r>
                        <a:rPr lang="en-US" sz="1600" b="1" i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 (kV)</a:t>
                      </a:r>
                      <a:endParaRPr lang="en-US" sz="1600" b="1" i="1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120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50 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300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704459"/>
                  </a:ext>
                </a:extLst>
              </a:tr>
              <a:tr h="285139">
                <a:tc>
                  <a:txBody>
                    <a:bodyPr/>
                    <a:lstStyle/>
                    <a:p>
                      <a:r>
                        <a:rPr lang="en-US" sz="1600" b="1" i="1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P 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(kW)</a:t>
                      </a:r>
                      <a:endParaRPr lang="en-US" sz="1600" b="1" i="0" baseline="0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45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5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140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92909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9735" y="5899752"/>
            <a:ext cx="4292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dirty="0">
                <a:latin typeface="Constantia" panose="02030602050306030303" pitchFamily="18" charset="0"/>
              </a:rPr>
              <a:t>[1] ieeexplore.ieee.org/document/164524/</a:t>
            </a:r>
          </a:p>
        </p:txBody>
      </p:sp>
    </p:spTree>
    <p:extLst>
      <p:ext uri="{BB962C8B-B14F-4D97-AF65-F5344CB8AC3E}">
        <p14:creationId xmlns:p14="http://schemas.microsoft.com/office/powerpoint/2010/main" val="134201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.pptx" id="{230A83DE-9582-48BC-8EDA-DF6899870F44}" vid="{F41E13CF-7B8F-415F-AC51-189E85BDA40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.pptx" id="{230A83DE-9582-48BC-8EDA-DF6899870F44}" vid="{753B1E6F-4453-44C9-88F8-6A4B2BBA6F9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</Template>
  <TotalTime>3869</TotalTime>
  <Words>876</Words>
  <Application>Microsoft Office PowerPoint</Application>
  <PresentationFormat>On-screen Show (4:3)</PresentationFormat>
  <Paragraphs>270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Constantia</vt:lpstr>
      <vt:lpstr>Symbol</vt:lpstr>
      <vt:lpstr>Office Theme</vt:lpstr>
      <vt:lpstr>1_Office Theme</vt:lpstr>
      <vt:lpstr>PowerPoint Presentation</vt:lpstr>
      <vt:lpstr>Overview </vt:lpstr>
      <vt:lpstr>Short survey of λ/4 cavities  with on-axis tuner(1) </vt:lpstr>
      <vt:lpstr>Short survey of λ/4 cavities  with on-axis tuner(2) </vt:lpstr>
      <vt:lpstr>PS Landau Cavity </vt:lpstr>
      <vt:lpstr>Design Procedure</vt:lpstr>
      <vt:lpstr>TL Analysis Results (1) </vt:lpstr>
      <vt:lpstr>TL Analysis Results (2) </vt:lpstr>
      <vt:lpstr>PS Landau Cavity vs. PS 40 MHz Cavity and Tunable Cavities</vt:lpstr>
      <vt:lpstr>PS Landau Cavity; CST Model</vt:lpstr>
      <vt:lpstr>CST Model vs TL Analysis</vt:lpstr>
      <vt:lpstr>Conclusions </vt:lpstr>
      <vt:lpstr>Outlook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Nasrin Nasresfahani</dc:creator>
  <cp:lastModifiedBy>Nasrin Nasresfahani</cp:lastModifiedBy>
  <cp:revision>94</cp:revision>
  <cp:lastPrinted>2018-03-13T15:51:15Z</cp:lastPrinted>
  <dcterms:created xsi:type="dcterms:W3CDTF">2018-02-28T12:39:01Z</dcterms:created>
  <dcterms:modified xsi:type="dcterms:W3CDTF">2018-03-22T14:49:19Z</dcterms:modified>
</cp:coreProperties>
</file>