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  <p:sldMasterId id="2147483879" r:id="rId2"/>
    <p:sldMasterId id="2147483884" r:id="rId3"/>
  </p:sldMasterIdLst>
  <p:notesMasterIdLst>
    <p:notesMasterId r:id="rId14"/>
  </p:notesMasterIdLst>
  <p:handoutMasterIdLst>
    <p:handoutMasterId r:id="rId15"/>
  </p:handoutMasterIdLst>
  <p:sldIdLst>
    <p:sldId id="1254" r:id="rId4"/>
    <p:sldId id="1229" r:id="rId5"/>
    <p:sldId id="1277" r:id="rId6"/>
    <p:sldId id="1280" r:id="rId7"/>
    <p:sldId id="1279" r:id="rId8"/>
    <p:sldId id="1253" r:id="rId9"/>
    <p:sldId id="1278" r:id="rId10"/>
    <p:sldId id="1276" r:id="rId11"/>
    <p:sldId id="1273" r:id="rId12"/>
    <p:sldId id="1231" r:id="rId13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6" orient="horz" pos="3936" userDrawn="1">
          <p15:clr>
            <a:srgbClr val="A4A3A4"/>
          </p15:clr>
        </p15:guide>
        <p15:guide id="7" orient="horz" pos="336" userDrawn="1">
          <p15:clr>
            <a:srgbClr val="A4A3A4"/>
          </p15:clr>
        </p15:guide>
        <p15:guide id="10" pos="336" userDrawn="1">
          <p15:clr>
            <a:srgbClr val="A4A3A4"/>
          </p15:clr>
        </p15:guide>
        <p15:guide id="12" pos="5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C0504D"/>
    <a:srgbClr val="D0D8E8"/>
    <a:srgbClr val="EAEFF7"/>
    <a:srgbClr val="D2DEEF"/>
    <a:srgbClr val="0000FF"/>
    <a:srgbClr val="4F81BD"/>
    <a:srgbClr val="16165D"/>
    <a:srgbClr val="008000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879" autoAdjust="0"/>
    <p:restoredTop sz="95948" autoAdjust="0"/>
  </p:normalViewPr>
  <p:slideViewPr>
    <p:cSldViewPr>
      <p:cViewPr varScale="1">
        <p:scale>
          <a:sx n="109" d="100"/>
          <a:sy n="109" d="100"/>
        </p:scale>
        <p:origin x="162" y="96"/>
      </p:cViewPr>
      <p:guideLst>
        <p:guide orient="horz"/>
        <p:guide orient="horz" pos="3936"/>
        <p:guide orient="horz" pos="336"/>
        <p:guide pos="336"/>
        <p:guide pos="5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9626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084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37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578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758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421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78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766763"/>
            <a:ext cx="554355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16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766763"/>
            <a:ext cx="554355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174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721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jpeg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236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8454" y="6505600"/>
            <a:ext cx="8191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  <a:latin typeface="Constantia" pitchFamily="18" charset="0"/>
              </a:rPr>
              <a:t>H. Damerau, S. Hancock, CERN/GSI Meeting on RF Manipulations and LLRF in Hadron Synchrotrons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935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440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5631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552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84480" y="376238"/>
            <a:ext cx="8628940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143001"/>
            <a:ext cx="9493287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56" y="274638"/>
            <a:ext cx="670690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812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35311" y="4811058"/>
            <a:ext cx="863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302166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335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18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080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509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253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59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07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729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6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965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915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004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43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411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282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Master-Titelformat zu bearbeiten.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714" r:id="rId13"/>
    <p:sldLayoutId id="2147483718" r:id="rId14"/>
    <p:sldLayoutId id="2147483860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76199"/>
            <a:ext cx="89154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844083"/>
            <a:fld id="{80312B61-8FBB-43B8-A6DD-B3B75C37806A}" type="slidenum">
              <a:rPr lang="en-US" sz="1400" smtClean="0">
                <a:solidFill>
                  <a:prstClr val="black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pPr defTabSz="844083"/>
              <a:t>‹#›</a:t>
            </a:fld>
            <a:endParaRPr lang="en-US" sz="1400" dirty="0">
              <a:solidFill>
                <a:prstClr val="black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01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Master-Titelformat zu bearbeiten.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87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  <p:sldLayoutId id="2147483897" r:id="rId13"/>
    <p:sldLayoutId id="2147483898" r:id="rId14"/>
    <p:sldLayoutId id="2147483899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eamdocs.fnal.gov/AD-public/DocDB/ShowDocument?docid=611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Departments\AB\Groups\RF\Machines\PS\LIU\LandauRFSystem\Literatur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beamdocs.fnal.gov/AD-public/DocDB/ShowDocument?docid=611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59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294967295"/>
          </p:nvPr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Heiko\Presentations\2012-02_PerformanceOfInjectorsChamonix\LIUThankYouBack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5311" y="4811058"/>
            <a:ext cx="863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5107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56" y="2541494"/>
            <a:ext cx="9426594" cy="1344706"/>
          </a:xfrm>
        </p:spPr>
        <p:txBody>
          <a:bodyPr>
            <a:normAutofit/>
          </a:bodyPr>
          <a:lstStyle/>
          <a:p>
            <a:r>
              <a:rPr lang="en-GB" sz="4000" dirty="0" smtClean="0">
                <a:latin typeface="Constantia" panose="02030602050306030303" pitchFamily="18" charset="0"/>
              </a:rPr>
              <a:t>Discussions with </a:t>
            </a:r>
            <a:r>
              <a:rPr lang="en-GB" sz="4000" dirty="0" err="1" smtClean="0">
                <a:latin typeface="Constantia" panose="02030602050306030303" pitchFamily="18" charset="0"/>
              </a:rPr>
              <a:t>Fermilab</a:t>
            </a:r>
            <a:r>
              <a:rPr lang="en-GB" sz="4000" dirty="0" smtClean="0">
                <a:latin typeface="Constantia" panose="02030602050306030303" pitchFamily="18" charset="0"/>
              </a:rPr>
              <a:t> and MD     studies in view of Landau RF system</a:t>
            </a:r>
            <a:endParaRPr lang="en-US" sz="4000" dirty="0">
              <a:latin typeface="Constantia" panose="02030602050306030303" pitchFamily="18" charset="0"/>
              <a:cs typeface="Bookman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4340411"/>
            <a:ext cx="9426594" cy="1374589"/>
          </a:xfrm>
        </p:spPr>
        <p:txBody>
          <a:bodyPr>
            <a:normAutofit/>
          </a:bodyPr>
          <a:lstStyle/>
          <a:p>
            <a:r>
              <a:rPr lang="en-US" sz="1900" dirty="0" smtClean="0">
                <a:latin typeface="Constantia" panose="02030602050306030303" pitchFamily="18" charset="0"/>
              </a:rPr>
              <a:t>H. Damerau</a:t>
            </a:r>
          </a:p>
          <a:p>
            <a:r>
              <a:rPr lang="en-US" sz="2100" dirty="0" smtClean="0">
                <a:latin typeface="Constantia" panose="02030602050306030303" pitchFamily="18" charset="0"/>
              </a:rPr>
              <a:t>PS Landau RF System Study Group</a:t>
            </a:r>
          </a:p>
          <a:p>
            <a:r>
              <a:rPr lang="en-US" sz="2100" dirty="0" smtClean="0">
                <a:latin typeface="Constantia" panose="02030602050306030303" pitchFamily="18" charset="0"/>
              </a:rPr>
              <a:t>22/03/2018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3400" y="990600"/>
            <a:ext cx="8839200" cy="4694465"/>
          </a:xfrm>
        </p:spPr>
        <p:txBody>
          <a:bodyPr/>
          <a:lstStyle/>
          <a:p>
            <a:pPr marL="361950" indent="-185738">
              <a:spcBef>
                <a:spcPts val="0"/>
              </a:spcBef>
              <a:buClr>
                <a:srgbClr val="1F497D"/>
              </a:buClr>
            </a:pPr>
            <a:r>
              <a:rPr lang="en-US" dirty="0" smtClean="0">
                <a:solidFill>
                  <a:srgbClr val="C0504D"/>
                </a:solidFill>
                <a:latin typeface="Symbol" panose="05050102010706020507" pitchFamily="18" charset="2"/>
              </a:rPr>
              <a:t>l</a:t>
            </a:r>
            <a:r>
              <a:rPr lang="en-US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/4 resonator</a:t>
            </a:r>
            <a:r>
              <a:rPr lang="en-US" dirty="0" smtClean="0">
                <a:latin typeface="Constantia" panose="02030602050306030303" pitchFamily="18" charset="0"/>
              </a:rPr>
              <a:t> with perpendicular ferrite biasing on axis</a:t>
            </a:r>
          </a:p>
          <a:p>
            <a:pPr marL="361950" indent="-185738">
              <a:spcBef>
                <a:spcPts val="0"/>
              </a:spcBef>
            </a:pPr>
            <a:r>
              <a:rPr lang="en-US" dirty="0" smtClean="0">
                <a:latin typeface="Constantia" panose="02030602050306030303" pitchFamily="18" charset="0"/>
              </a:rPr>
              <a:t>Skype chat with Robyn </a:t>
            </a:r>
            <a:r>
              <a:rPr lang="en-US" dirty="0" err="1" smtClean="0">
                <a:latin typeface="Constantia" panose="02030602050306030303" pitchFamily="18" charset="0"/>
              </a:rPr>
              <a:t>Madrak</a:t>
            </a:r>
            <a:r>
              <a:rPr lang="en-US" dirty="0" smtClean="0">
                <a:latin typeface="Constantia" panose="02030602050306030303" pitchFamily="18" charset="0"/>
              </a:rPr>
              <a:t>, Bill </a:t>
            </a:r>
            <a:r>
              <a:rPr lang="en-US" dirty="0" err="1" smtClean="0">
                <a:latin typeface="Constantia" panose="02030602050306030303" pitchFamily="18" charset="0"/>
              </a:rPr>
              <a:t>Pellico</a:t>
            </a:r>
            <a:r>
              <a:rPr lang="en-US" dirty="0">
                <a:latin typeface="Constantia" panose="02030602050306030303" pitchFamily="18" charset="0"/>
              </a:rPr>
              <a:t>, Cheng-Yang </a:t>
            </a:r>
            <a:r>
              <a:rPr lang="en-US" dirty="0" smtClean="0">
                <a:latin typeface="Constantia" panose="02030602050306030303" pitchFamily="18" charset="0"/>
              </a:rPr>
              <a:t>Tan</a:t>
            </a:r>
            <a:endParaRPr lang="en-US" b="1" dirty="0" smtClean="0">
              <a:latin typeface="Constantia" panose="02030602050306030303" pitchFamily="18" charset="0"/>
            </a:endParaRPr>
          </a:p>
          <a:p>
            <a:pPr marL="536575" lvl="1" indent="-182563"/>
            <a:r>
              <a:rPr lang="en-US" b="1" dirty="0" smtClean="0">
                <a:latin typeface="Constantia" panose="02030602050306030303" pitchFamily="18" charset="0"/>
              </a:rPr>
              <a:t>Push technical limits to achieve ~100 kV gap voltage, frequency range 75…106 MHz</a:t>
            </a:r>
          </a:p>
          <a:p>
            <a:pPr marL="536575" lvl="1" indent="-182563"/>
            <a:r>
              <a:rPr lang="en-US" b="1" dirty="0" smtClean="0">
                <a:latin typeface="Constantia" panose="02030602050306030303" pitchFamily="18" charset="0"/>
              </a:rPr>
              <a:t>Garnet material: AL800 (National Magnetics Group, only vendor), </a:t>
            </a:r>
            <a:r>
              <a:rPr lang="en-US" b="1" i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>
                <a:latin typeface="Constantia" panose="02030602050306030303" pitchFamily="18" charset="0"/>
              </a:rPr>
              <a:t> </a:t>
            </a:r>
            <a:r>
              <a:rPr lang="en-US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 1.5…3.5, ring sectors</a:t>
            </a:r>
          </a:p>
          <a:p>
            <a:pPr marL="536575" lvl="1" indent="-182563"/>
            <a:r>
              <a:rPr lang="en-US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HOM cavity to suppress higher-order line resonances</a:t>
            </a:r>
          </a:p>
          <a:p>
            <a:pPr marL="536575" lvl="1" indent="-182563"/>
            <a:r>
              <a:rPr lang="en-US" b="1" dirty="0">
                <a:latin typeface="Constantia" panose="02030602050306030303" pitchFamily="18" charset="0"/>
              </a:rPr>
              <a:t>No fast feedback around amplifier and no passive gap short-circuit</a:t>
            </a:r>
          </a:p>
          <a:p>
            <a:pPr marL="536575" lvl="1" indent="-182563">
              <a:spcBef>
                <a:spcPts val="400"/>
              </a:spcBef>
            </a:pPr>
            <a:r>
              <a:rPr lang="en-US" b="1" dirty="0" smtClean="0">
                <a:latin typeface="Constantia" panose="02030602050306030303" pitchFamily="18" charset="0"/>
              </a:rPr>
              <a:t>Installation of 2</a:t>
            </a:r>
            <a:r>
              <a:rPr lang="en-US" b="1" baseline="30000" dirty="0" smtClean="0">
                <a:latin typeface="Constantia" panose="02030602050306030303" pitchFamily="18" charset="0"/>
              </a:rPr>
              <a:t>nd</a:t>
            </a:r>
            <a:r>
              <a:rPr lang="en-US" b="1" dirty="0" smtClean="0">
                <a:latin typeface="Constantia" panose="02030602050306030303" pitchFamily="18" charset="0"/>
              </a:rPr>
              <a:t> prototype cavity in the FNAL Booster this year</a:t>
            </a:r>
          </a:p>
          <a:p>
            <a:pPr marL="536575" lvl="1" indent="-182563"/>
            <a:endParaRPr lang="en-US" b="1" dirty="0" smtClean="0"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2926928" y="4592693"/>
            <a:ext cx="2857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C.Y. Tan et al, FNAL </a:t>
            </a:r>
            <a:r>
              <a:rPr lang="en-GB" sz="1600" b="1" dirty="0">
                <a:solidFill>
                  <a:prstClr val="black"/>
                </a:solidFill>
                <a:latin typeface="Constantia" panose="02030602050306030303" pitchFamily="18" charset="0"/>
              </a:rPr>
              <a:t>design document </a:t>
            </a:r>
            <a:r>
              <a:rPr lang="en-GB" sz="16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(</a:t>
            </a:r>
            <a:r>
              <a:rPr lang="en-GB" sz="1600" b="1" dirty="0" smtClean="0">
                <a:solidFill>
                  <a:prstClr val="black"/>
                </a:solidFill>
                <a:latin typeface="Constantia" panose="02030602050306030303" pitchFamily="18" charset="0"/>
                <a:hlinkClick r:id="rId3"/>
              </a:rPr>
              <a:t>link</a:t>
            </a:r>
            <a:r>
              <a:rPr lang="en-GB" sz="16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)</a:t>
            </a:r>
            <a:endParaRPr lang="en-US" sz="1600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1020" y="3275454"/>
            <a:ext cx="3484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b="1" dirty="0">
                <a:solidFill>
                  <a:prstClr val="black"/>
                </a:solidFill>
                <a:latin typeface="Constantia" panose="02030602050306030303" pitchFamily="18" charset="0"/>
              </a:rPr>
              <a:t>FNAL Booster 2</a:t>
            </a:r>
            <a:r>
              <a:rPr lang="en-GB" sz="1800" b="1" baseline="30000" dirty="0">
                <a:solidFill>
                  <a:prstClr val="black"/>
                </a:solidFill>
                <a:latin typeface="Constantia" panose="02030602050306030303" pitchFamily="18" charset="0"/>
              </a:rPr>
              <a:t>nd</a:t>
            </a:r>
            <a:r>
              <a:rPr lang="en-GB" sz="1800" b="1" dirty="0">
                <a:solidFill>
                  <a:prstClr val="black"/>
                </a:solidFill>
                <a:latin typeface="Constantia" panose="02030602050306030303" pitchFamily="18" charset="0"/>
              </a:rPr>
              <a:t> harmonic RF</a:t>
            </a:r>
            <a:endParaRPr lang="en-US" sz="1800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Discussions with </a:t>
            </a:r>
            <a:r>
              <a:rPr lang="en-GB" sz="3200" b="1" dirty="0" err="1" smtClean="0">
                <a:solidFill>
                  <a:srgbClr val="1F497D"/>
                </a:solidFill>
                <a:latin typeface="Constantia" pitchFamily="18" charset="0"/>
              </a:rPr>
              <a:t>Fermilab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4" name="Picture 13"/>
          <p:cNvPicPr/>
          <p:nvPr/>
        </p:nvPicPr>
        <p:blipFill rotWithShape="1">
          <a:blip r:embed="rId4"/>
          <a:srcRect r="50000"/>
          <a:stretch/>
        </p:blipFill>
        <p:spPr>
          <a:xfrm>
            <a:off x="927789" y="3627119"/>
            <a:ext cx="3195638" cy="2697480"/>
          </a:xfrm>
          <a:prstGeom prst="rect">
            <a:avLst/>
          </a:prstGeom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sp>
        <p:nvSpPr>
          <p:cNvPr id="16" name="Text Placeholder 3"/>
          <p:cNvSpPr txBox="1">
            <a:spLocks/>
          </p:cNvSpPr>
          <p:nvPr/>
        </p:nvSpPr>
        <p:spPr>
          <a:xfrm>
            <a:off x="4672800" y="3490686"/>
            <a:ext cx="4572000" cy="30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2" indent="-285750" fontAlgn="auto">
              <a:buFont typeface="Symbol" panose="05050102010706020507" pitchFamily="18" charset="2"/>
              <a:buChar char="®"/>
            </a:pPr>
            <a:r>
              <a:rPr lang="en-US" dirty="0" smtClean="0">
                <a:latin typeface="Constantia" panose="02030602050306030303" pitchFamily="18" charset="0"/>
              </a:rPr>
              <a:t>Scaling </a:t>
            </a:r>
            <a:r>
              <a:rPr lang="en-US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simplified</a:t>
            </a:r>
            <a:r>
              <a:rPr lang="en-US" dirty="0" smtClean="0">
                <a:latin typeface="Constantia" panose="02030602050306030303" pitchFamily="18" charset="0"/>
              </a:rPr>
              <a:t> FNAL </a:t>
            </a:r>
            <a:r>
              <a:rPr lang="en-US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 PS </a:t>
            </a:r>
            <a:r>
              <a:rPr lang="en-US" dirty="0" smtClean="0">
                <a:latin typeface="Constantia" panose="02030602050306030303" pitchFamily="18" charset="0"/>
              </a:rPr>
              <a:t>design to ~46 MHz by R. </a:t>
            </a:r>
            <a:r>
              <a:rPr lang="en-US" dirty="0" err="1" smtClean="0">
                <a:latin typeface="Constantia" panose="02030602050306030303" pitchFamily="18" charset="0"/>
              </a:rPr>
              <a:t>Madrak</a:t>
            </a:r>
            <a:r>
              <a:rPr lang="en-US" dirty="0" smtClean="0">
                <a:latin typeface="Constantia" panose="02030602050306030303" pitchFamily="18" charset="0"/>
              </a:rPr>
              <a:t> using CST</a:t>
            </a:r>
          </a:p>
          <a:p>
            <a:pPr marL="627063" lvl="1" indent="-180975" fontAlgn="auto">
              <a:tabLst>
                <a:tab pos="446088" algn="l"/>
              </a:tabLst>
            </a:pPr>
            <a:r>
              <a:rPr lang="en-US" b="1" i="1" dirty="0" err="1" smtClean="0">
                <a:latin typeface="Constantia" panose="02030602050306030303" pitchFamily="18" charset="0"/>
              </a:rPr>
              <a:t>R</a:t>
            </a:r>
            <a:r>
              <a:rPr lang="en-US" b="1" baseline="-25000" dirty="0" err="1" smtClean="0">
                <a:latin typeface="Constantia" panose="02030602050306030303" pitchFamily="18" charset="0"/>
              </a:rPr>
              <a:t>shunt</a:t>
            </a:r>
            <a:r>
              <a:rPr lang="en-US" b="1" dirty="0" smtClean="0">
                <a:latin typeface="Constantia" panose="02030602050306030303" pitchFamily="18" charset="0"/>
              </a:rPr>
              <a:t>:			~100 k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r>
              <a:rPr lang="en-US" b="1" dirty="0" smtClean="0">
                <a:latin typeface="Constantia" panose="02030602050306030303" pitchFamily="18" charset="0"/>
              </a:rPr>
              <a:t> </a:t>
            </a:r>
            <a:r>
              <a:rPr lang="en-US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 ~180</a:t>
            </a:r>
            <a:r>
              <a:rPr lang="en-US" b="1" dirty="0" smtClean="0">
                <a:latin typeface="Constantia" panose="02030602050306030303" pitchFamily="18" charset="0"/>
              </a:rPr>
              <a:t> k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pPr marL="627063" lvl="1" indent="-180975" fontAlgn="auto"/>
            <a:r>
              <a:rPr lang="en-US" b="1" i="1" dirty="0" smtClean="0">
                <a:latin typeface="Constantia" panose="02030602050306030303" pitchFamily="18" charset="0"/>
              </a:rPr>
              <a:t>R</a:t>
            </a:r>
            <a:r>
              <a:rPr lang="en-US" b="1" dirty="0" smtClean="0">
                <a:latin typeface="Constantia" panose="02030602050306030303" pitchFamily="18" charset="0"/>
              </a:rPr>
              <a:t>/</a:t>
            </a:r>
            <a:r>
              <a:rPr lang="en-US" b="1" i="1" dirty="0" smtClean="0">
                <a:latin typeface="Constantia" panose="02030602050306030303" pitchFamily="18" charset="0"/>
              </a:rPr>
              <a:t>Q</a:t>
            </a:r>
            <a:r>
              <a:rPr lang="en-US" b="1" dirty="0" smtClean="0">
                <a:latin typeface="Constantia" panose="02030602050306030303" pitchFamily="18" charset="0"/>
              </a:rPr>
              <a:t>:			~32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r>
              <a:rPr lang="en-US" b="1" dirty="0" smtClean="0">
                <a:latin typeface="Constantia" panose="02030602050306030303" pitchFamily="18" charset="0"/>
              </a:rPr>
              <a:t> </a:t>
            </a:r>
            <a:r>
              <a:rPr lang="en-US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 ~41 </a:t>
            </a:r>
            <a:r>
              <a:rPr lang="en-US" b="1" dirty="0" smtClean="0">
                <a:latin typeface="Symbol" panose="05050102010706020507" pitchFamily="18" charset="2"/>
                <a:sym typeface="Symbol" panose="05050102010706020507" pitchFamily="18" charset="2"/>
              </a:rPr>
              <a:t>W</a:t>
            </a:r>
          </a:p>
          <a:p>
            <a:pPr marL="627063" lvl="1" indent="-180975" fontAlgn="auto"/>
            <a:r>
              <a:rPr lang="en-US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Tuning range:	~30%</a:t>
            </a:r>
          </a:p>
          <a:p>
            <a:pPr marL="627063" lvl="1" indent="-180975" fontAlgn="auto"/>
            <a:r>
              <a:rPr lang="en-US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Twice larger ferrite rings</a:t>
            </a:r>
          </a:p>
          <a:p>
            <a:pPr marL="627063" lvl="1" indent="-180975" fontAlgn="auto"/>
            <a:endParaRPr lang="en-US" b="1" dirty="0">
              <a:latin typeface="Constantia" panose="02030602050306030303" pitchFamily="18" charset="0"/>
              <a:sym typeface="Symbol" panose="05050102010706020507" pitchFamily="18" charset="2"/>
            </a:endParaRPr>
          </a:p>
          <a:p>
            <a:pPr marL="461962" indent="-285750" fontAlgn="auto">
              <a:buFont typeface="Symbol" panose="05050102010706020507" pitchFamily="18" charset="2"/>
              <a:buChar char="®"/>
            </a:pPr>
            <a:r>
              <a:rPr lang="en-US" dirty="0" smtClean="0">
                <a:latin typeface="Constantia" panose="02030602050306030303" pitchFamily="18" charset="0"/>
              </a:rPr>
              <a:t>Next Skype meeting with larger participation from CERN</a:t>
            </a:r>
            <a:endParaRPr lang="en-US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37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3400" y="990600"/>
            <a:ext cx="8839200" cy="4694465"/>
          </a:xfrm>
        </p:spPr>
        <p:txBody>
          <a:bodyPr/>
          <a:lstStyle/>
          <a:p>
            <a:pPr marL="361950" indent="-185738">
              <a:spcBef>
                <a:spcPts val="0"/>
              </a:spcBef>
              <a:buClrTx/>
            </a:pPr>
            <a:endParaRPr lang="en-US" sz="2100" dirty="0" smtClean="0">
              <a:solidFill>
                <a:srgbClr val="1F497D"/>
              </a:solidFill>
              <a:latin typeface="Constantia" panose="02030602050306030303" pitchFamily="18" charset="0"/>
            </a:endParaRPr>
          </a:p>
          <a:p>
            <a:pPr marL="449263" indent="-273050">
              <a:spcBef>
                <a:spcPts val="0"/>
              </a:spcBef>
              <a:buClrTx/>
            </a:pPr>
            <a:r>
              <a:rPr lang="en-US" sz="2100" dirty="0" smtClean="0">
                <a:solidFill>
                  <a:srgbClr val="1F497D"/>
                </a:solidFill>
                <a:latin typeface="Symbol" panose="05050102010706020507" pitchFamily="18" charset="2"/>
              </a:rPr>
              <a:t>l</a:t>
            </a:r>
            <a:r>
              <a:rPr lang="en-US" sz="2100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/4 </a:t>
            </a:r>
            <a:r>
              <a:rPr lang="en-US" sz="2100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resonator with </a:t>
            </a:r>
            <a:r>
              <a:rPr lang="en-US" sz="2100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on-axis tuner</a:t>
            </a:r>
          </a:p>
          <a:p>
            <a:pPr marL="663563" lvl="1" indent="-285750"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anose="02030602050306030303" pitchFamily="18" charset="0"/>
              </a:rPr>
              <a:t>Nasrin working on simulations and modeling of cavity</a:t>
            </a:r>
            <a:endParaRPr lang="en-US" sz="1800" b="1" dirty="0">
              <a:latin typeface="Constantia" panose="02030602050306030303" pitchFamily="18" charset="0"/>
            </a:endParaRPr>
          </a:p>
          <a:p>
            <a:pPr marL="449263" indent="-273050"/>
            <a:r>
              <a:rPr lang="en-US" sz="2100" dirty="0" err="1">
                <a:solidFill>
                  <a:srgbClr val="1F497D"/>
                </a:solidFill>
                <a:latin typeface="Constantia" panose="02030602050306030303" pitchFamily="18" charset="0"/>
              </a:rPr>
              <a:t>Finemet</a:t>
            </a:r>
            <a:r>
              <a:rPr lang="en-US" sz="2100" dirty="0">
                <a:solidFill>
                  <a:srgbClr val="1F497D"/>
                </a:solidFill>
                <a:latin typeface="Constantia" panose="02030602050306030303" pitchFamily="18" charset="0"/>
              </a:rPr>
              <a:t>-based </a:t>
            </a:r>
            <a:r>
              <a:rPr lang="en-US" sz="2100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cavity</a:t>
            </a:r>
            <a:endParaRPr lang="en-US" sz="2100" dirty="0">
              <a:solidFill>
                <a:srgbClr val="1F497D"/>
              </a:solidFill>
              <a:latin typeface="Constantia" panose="02030602050306030303" pitchFamily="18" charset="0"/>
            </a:endParaRPr>
          </a:p>
          <a:p>
            <a:pPr marL="663563" lvl="1" indent="-285750">
              <a:buFont typeface="Symbol" panose="05050102010706020507" pitchFamily="18" charset="2"/>
              <a:buChar char="®"/>
            </a:pPr>
            <a:r>
              <a:rPr lang="en-US" sz="1800" b="1" dirty="0">
                <a:latin typeface="Constantia" panose="02030602050306030303" pitchFamily="18" charset="0"/>
              </a:rPr>
              <a:t>Ideas by Mauro: Use </a:t>
            </a:r>
            <a:r>
              <a:rPr lang="en-US" sz="1800" b="1" dirty="0" err="1">
                <a:latin typeface="Constantia" panose="02030602050306030303" pitchFamily="18" charset="0"/>
              </a:rPr>
              <a:t>Finemet</a:t>
            </a:r>
            <a:r>
              <a:rPr lang="en-US" sz="1800" b="1" dirty="0">
                <a:latin typeface="Constantia" panose="02030602050306030303" pitchFamily="18" charset="0"/>
              </a:rPr>
              <a:t> with ‘compensated’ capacitance</a:t>
            </a:r>
          </a:p>
          <a:p>
            <a:pPr marL="663563" lvl="1" indent="-285750">
              <a:buFont typeface="Symbol" panose="05050102010706020507" pitchFamily="18" charset="2"/>
              <a:buChar char="®"/>
            </a:pPr>
            <a:r>
              <a:rPr lang="en-US" sz="1800" b="1" dirty="0">
                <a:latin typeface="Constantia" panose="02030602050306030303" pitchFamily="18" charset="0"/>
              </a:rPr>
              <a:t>Test with PSB cell: </a:t>
            </a:r>
            <a:r>
              <a:rPr lang="en-US" sz="1800" b="1" i="1" dirty="0" err="1" smtClean="0">
                <a:latin typeface="Constantia" panose="02030602050306030303" pitchFamily="18" charset="0"/>
              </a:rPr>
              <a:t>R</a:t>
            </a:r>
            <a:r>
              <a:rPr lang="en-US" sz="1800" b="1" baseline="-25000" dirty="0" err="1" smtClean="0">
                <a:latin typeface="Constantia" panose="02030602050306030303" pitchFamily="18" charset="0"/>
              </a:rPr>
              <a:t>shunt</a:t>
            </a:r>
            <a:r>
              <a:rPr lang="en-US" sz="1800" b="1" dirty="0" smtClean="0">
                <a:latin typeface="Constantia" panose="02030602050306030303" pitchFamily="18" charset="0"/>
              </a:rPr>
              <a:t> </a:t>
            </a:r>
            <a:r>
              <a:rPr lang="en-US" sz="18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 </a:t>
            </a:r>
            <a:r>
              <a:rPr lang="en-US" sz="1800" b="1" dirty="0" smtClean="0">
                <a:latin typeface="Constantia" panose="02030602050306030303" pitchFamily="18" charset="0"/>
              </a:rPr>
              <a:t>400 </a:t>
            </a:r>
            <a:r>
              <a:rPr lang="en-US" sz="1800" b="1" dirty="0">
                <a:latin typeface="Symbol" panose="05050102010706020507" pitchFamily="18" charset="2"/>
              </a:rPr>
              <a:t>W</a:t>
            </a:r>
            <a:r>
              <a:rPr lang="en-US" sz="1800" b="1" dirty="0">
                <a:latin typeface="Constantia" panose="02030602050306030303" pitchFamily="18" charset="0"/>
              </a:rPr>
              <a:t> per cell at 40 </a:t>
            </a:r>
            <a:r>
              <a:rPr lang="en-US" sz="1800" b="1" dirty="0" smtClean="0">
                <a:latin typeface="Constantia" panose="02030602050306030303" pitchFamily="18" charset="0"/>
              </a:rPr>
              <a:t>MHz, ~15…30 kV/m, bandwidth adjustable according to needs</a:t>
            </a:r>
            <a:endParaRPr lang="en-US" sz="1800" b="1" dirty="0">
              <a:latin typeface="Constantia" panose="02030602050306030303" pitchFamily="18" charset="0"/>
            </a:endParaRPr>
          </a:p>
          <a:p>
            <a:pPr marL="449263" indent="-273050"/>
            <a:r>
              <a:rPr lang="en-US" sz="2100" dirty="0" err="1" smtClean="0">
                <a:solidFill>
                  <a:srgbClr val="1F497D"/>
                </a:solidFill>
                <a:latin typeface="Constantia" panose="02030602050306030303" pitchFamily="18" charset="0"/>
              </a:rPr>
              <a:t>Vaccum</a:t>
            </a:r>
            <a:r>
              <a:rPr lang="en-US" sz="2100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 resonator with external tuners</a:t>
            </a:r>
            <a:endParaRPr lang="en-US" sz="2100" dirty="0">
              <a:solidFill>
                <a:srgbClr val="1F497D"/>
              </a:solidFill>
              <a:latin typeface="Constantia" panose="02030602050306030303" pitchFamily="18" charset="0"/>
            </a:endParaRPr>
          </a:p>
          <a:p>
            <a:pPr marL="663563" lvl="1" indent="-285750"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anose="02030602050306030303" pitchFamily="18" charset="0"/>
              </a:rPr>
              <a:t>No estimates yet</a:t>
            </a:r>
            <a:endParaRPr lang="en-US" sz="1800" b="1" dirty="0">
              <a:latin typeface="Constantia" panose="02030602050306030303" pitchFamily="18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Status of cavity options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1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Some initial questions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990600"/>
            <a:ext cx="9067800" cy="77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Preference 30 MHz/40 MHz for LHC-type beams?</a:t>
            </a: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Benefit of extending frequency range below transition?</a:t>
            </a: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Worth including the options of </a:t>
            </a:r>
            <a:r>
              <a:rPr lang="en-GB" sz="2100" b="1" i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h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 = 64?</a:t>
            </a: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 smtClean="0">
              <a:solidFill>
                <a:srgbClr val="000000"/>
              </a:solidFill>
              <a:latin typeface="Constantia" panose="02030602050306030303" pitchFamily="18" charset="0"/>
              <a:cs typeface="Arial" panose="020B0604020202020204" pitchFamily="34" charset="0"/>
              <a:sym typeface="Wingdings" pitchFamily="2" charset="2"/>
            </a:endParaRP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err="1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Tunable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 narrow-band cavity versus wide-band system?</a:t>
            </a:r>
          </a:p>
          <a:p>
            <a:pPr marL="0" lvl="1" algn="l" defTabSz="844083">
              <a:spcBef>
                <a:spcPct val="20000"/>
              </a:spcBef>
            </a:pPr>
            <a:endParaRPr lang="en-GB" sz="2100" b="1" dirty="0" smtClean="0">
              <a:solidFill>
                <a:srgbClr val="000000"/>
              </a:solidFill>
              <a:latin typeface="Constantia" panose="02030602050306030303" pitchFamily="18" charset="0"/>
              <a:cs typeface="Arial" panose="020B0604020202020204" pitchFamily="34" charset="0"/>
              <a:sym typeface="Wingdings" pitchFamily="2" charset="2"/>
            </a:endParaRP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Basic cavity and amplifier parameters: </a:t>
            </a:r>
            <a:r>
              <a:rPr lang="en-GB" sz="2100" b="1" i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R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/</a:t>
            </a:r>
            <a:r>
              <a:rPr lang="en-GB" sz="2100" b="1" i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Q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, </a:t>
            </a:r>
            <a:r>
              <a:rPr lang="en-GB" sz="2100" b="1" i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Q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, amplifier coupling?</a:t>
            </a: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Cavity types feasible in standard short straight section?</a:t>
            </a: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Particularities of feedbacks compared to existing RF systems?</a:t>
            </a:r>
          </a:p>
          <a:p>
            <a:pPr marL="0" lvl="1" algn="l" defTabSz="844083">
              <a:spcBef>
                <a:spcPct val="20000"/>
              </a:spcBef>
            </a:pPr>
            <a:endParaRPr lang="en-GB" sz="2100" b="1" dirty="0">
              <a:solidFill>
                <a:srgbClr val="000000"/>
              </a:solidFill>
              <a:latin typeface="Constantia" panose="02030602050306030303" pitchFamily="18" charset="0"/>
              <a:cs typeface="Arial" panose="020B0604020202020204" pitchFamily="34" charset="0"/>
              <a:sym typeface="Wingdings" pitchFamily="2" charset="2"/>
            </a:endParaRPr>
          </a:p>
          <a:p>
            <a:pPr marL="342900" lvl="1" indent="-342900" algn="l" defTabSz="844083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Try to find answers without launching detailed simulations</a:t>
            </a:r>
          </a:p>
          <a:p>
            <a:pPr marL="800100" lvl="2" indent="-342900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Estimates/</a:t>
            </a:r>
            <a:r>
              <a:rPr lang="en-GB" sz="2100" b="1" dirty="0" err="1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scalings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 for beam dynamics questions</a:t>
            </a:r>
          </a:p>
          <a:p>
            <a:pPr marL="800100" lvl="2" indent="-342900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Cavity/amplifier/feedback based on experience, literature, simple models (</a:t>
            </a:r>
            <a:r>
              <a:rPr lang="en-GB" sz="2100" b="1" dirty="0" err="1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e.g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, transmission line, lumped elements) </a:t>
            </a:r>
          </a:p>
          <a:p>
            <a:pPr marL="800100" lvl="2" indent="-342900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 smtClean="0">
              <a:solidFill>
                <a:srgbClr val="000000"/>
              </a:solidFill>
              <a:latin typeface="Constantia" panose="02030602050306030303" pitchFamily="18" charset="0"/>
              <a:cs typeface="Arial" panose="020B0604020202020204" pitchFamily="34" charset="0"/>
              <a:sym typeface="Wingdings" pitchFamily="2" charset="2"/>
            </a:endParaRP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 smtClean="0">
              <a:solidFill>
                <a:srgbClr val="000000"/>
              </a:solidFill>
              <a:latin typeface="Constantia" panose="02030602050306030303" pitchFamily="18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2" name="TextBox 1"/>
          <p:cNvSpPr txBox="1"/>
          <p:nvPr/>
        </p:nvSpPr>
        <p:spPr>
          <a:xfrm rot="21227815">
            <a:off x="1068090" y="1374152"/>
            <a:ext cx="7795147" cy="446276"/>
          </a:xfrm>
          <a:prstGeom prst="rect">
            <a:avLst/>
          </a:prstGeom>
          <a:solidFill>
            <a:srgbClr val="1F497D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Cavity parameters usable for first beam dynamics estimates?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1227815">
            <a:off x="1070729" y="3647739"/>
            <a:ext cx="6893747" cy="446276"/>
          </a:xfrm>
          <a:prstGeom prst="rect">
            <a:avLst/>
          </a:prstGeom>
          <a:solidFill>
            <a:srgbClr val="1F497D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Also usable to start amplifier and feedback estimates?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799" y="5802124"/>
            <a:ext cx="7246279" cy="446276"/>
          </a:xfrm>
          <a:prstGeom prst="rect">
            <a:avLst/>
          </a:prstGeom>
          <a:solidFill>
            <a:srgbClr val="1F497D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Simulations started for </a:t>
            </a:r>
            <a:r>
              <a:rPr lang="en-US" dirty="0" smtClean="0">
                <a:solidFill>
                  <a:schemeClr val="bg1"/>
                </a:solidFill>
                <a:latin typeface="Symbol" panose="05050102010706020507" pitchFamily="18" charset="2"/>
              </a:rPr>
              <a:t>l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/4 resonator with on-axis tuner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35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0" y="0"/>
            <a:ext cx="99059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Input </a:t>
            </a:r>
            <a:r>
              <a:rPr lang="en-US" sz="3200" b="1" dirty="0">
                <a:solidFill>
                  <a:srgbClr val="1F497D"/>
                </a:solidFill>
                <a:latin typeface="Constantia" pitchFamily="18" charset="0"/>
              </a:rPr>
              <a:t>from </a:t>
            </a: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MDs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 </a:t>
            </a: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for RF system parameters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79569" y="1143000"/>
            <a:ext cx="803103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40 MHz cavity as Landau RF system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Re-check capabilities with new anode power supplies</a:t>
            </a:r>
          </a:p>
          <a:p>
            <a:pPr marL="742950" lvl="1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Try quadrupole damping during the ramp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Show damping during part of the ramp</a:t>
            </a:r>
            <a:endParaRPr lang="en-US" sz="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628650" lvl="1" indent="-1714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Stabilization with 20 MHz, 40 MHz (and 80 MHz)</a:t>
            </a:r>
            <a:endParaRPr lang="en-GB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Confirm beam stability from synchrotron frequency spread for different harmonic number ratios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Relevant for choice  30 MHz or 40 MHz</a:t>
            </a:r>
          </a:p>
          <a:p>
            <a:pPr marL="628650" lvl="1" indent="-1714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Quadrupole coupled-bunch measurements with 21 bunches</a:t>
            </a: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Full machine may give clearer idea of driving impedance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direct impact of Landau RF system parameters expected</a:t>
            </a:r>
            <a:endParaRPr lang="en-US" sz="1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9829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999" y="3495600"/>
            <a:ext cx="3319149" cy="23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600" y="3495600"/>
            <a:ext cx="3319149" cy="23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000" y="1036800"/>
            <a:ext cx="3319149" cy="2340000"/>
          </a:xfrm>
          <a:prstGeom prst="rect">
            <a:avLst/>
          </a:prstGeom>
        </p:spPr>
      </p:pic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Tests with existing RF installations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849974" y="609600"/>
            <a:ext cx="85226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Synchrotron frequency spread versus emittance</a:t>
            </a: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751" y="1028700"/>
            <a:ext cx="3311321" cy="2340000"/>
          </a:xfrm>
          <a:prstGeom prst="rect">
            <a:avLst/>
          </a:prstGeom>
        </p:spPr>
      </p:pic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849974" y="5867400"/>
            <a:ext cx="85226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Stabilization with 10 MHz/20 MHz at large voltage ratios?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Important input for 30 MHz or 40 MHz choice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 MDs early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52600" y="1479525"/>
            <a:ext cx="1219200" cy="30777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Transition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85048" y="1374344"/>
            <a:ext cx="1219200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Arrival at flat-top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1862138" y="1724025"/>
            <a:ext cx="452437" cy="47625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3990975" y="1840706"/>
            <a:ext cx="52655" cy="36302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17090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Possible harmonic number ratio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849974" y="609600"/>
            <a:ext cx="85226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Synchrotron frequency, </a:t>
            </a:r>
            <a:r>
              <a:rPr lang="en-GB" sz="2100" b="1" i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spread versus emittance</a:t>
            </a: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849" y="1038225"/>
            <a:ext cx="3319150" cy="23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849" y="3495675"/>
            <a:ext cx="3319150" cy="234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751" y="1028700"/>
            <a:ext cx="3311321" cy="234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922" y="3495675"/>
            <a:ext cx="3319150" cy="2340000"/>
          </a:xfrm>
          <a:prstGeom prst="rect">
            <a:avLst/>
          </a:prstGeom>
        </p:spPr>
      </p:pic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849974" y="5867400"/>
            <a:ext cx="85226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baseline="30000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nd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harmonic too inefficient for significantly increase </a:t>
            </a:r>
            <a:r>
              <a:rPr lang="en-GB" sz="2100" b="1" i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spread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Keep only 3</a:t>
            </a:r>
            <a:r>
              <a:rPr lang="en-GB" sz="2100" b="1" baseline="30000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rd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(30 MHz) and 4</a:t>
            </a:r>
            <a:r>
              <a:rPr lang="en-GB" sz="2100" b="1" baseline="30000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(40 MHz) options</a:t>
            </a: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52600" y="1479525"/>
            <a:ext cx="1219200" cy="30777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Transition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85048" y="1374344"/>
            <a:ext cx="1219200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onstantia" pitchFamily="18" charset="0"/>
              </a:rPr>
              <a:t>Arrival at flat-top</a:t>
            </a:r>
            <a:endParaRPr lang="en-GB" sz="14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1862138" y="1724025"/>
            <a:ext cx="452437" cy="47625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3990975" y="1840706"/>
            <a:ext cx="52655" cy="36302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47749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References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1131277"/>
            <a:ext cx="8839200" cy="77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Collection of documents (please contribute) of existing systems, e.g., also </a:t>
            </a:r>
            <a:r>
              <a:rPr lang="en-GB" sz="2100" b="1" dirty="0" smtClean="0">
                <a:solidFill>
                  <a:srgbClr val="1F497D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including technical drawings of the LAMPFII cavity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:</a:t>
            </a:r>
          </a:p>
          <a:p>
            <a:pPr marL="316531" lvl="1" indent="-316531" algn="l" defTabSz="844083">
              <a:spcBef>
                <a:spcPct val="200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  <a:hlinkClick r:id="rId3" action="ppaction://hlinkfile"/>
              </a:rPr>
              <a:t>\\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  <a:hlinkClick r:id="rId3" action="ppaction://hlinkfile"/>
              </a:rPr>
              <a:t>cern.ch\dfs\Departments\AB\Groups\RF\Machines\PS\LIU\LandauRFSystem\Literature</a:t>
            </a:r>
            <a:endParaRPr lang="en-GB" sz="2100" b="1" dirty="0" smtClean="0">
              <a:solidFill>
                <a:srgbClr val="000000"/>
              </a:solidFill>
              <a:latin typeface="Constantia" panose="02030602050306030303" pitchFamily="18" charset="0"/>
              <a:cs typeface="Arial" panose="020B0604020202020204" pitchFamily="34" charset="0"/>
              <a:sym typeface="Wingdings" pitchFamily="2" charset="2"/>
            </a:endParaRP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000000"/>
              </a:solidFill>
              <a:latin typeface="Constantia" panose="02030602050306030303" pitchFamily="18" charset="0"/>
              <a:cs typeface="Arial" panose="020B0604020202020204" pitchFamily="34" charset="0"/>
              <a:sym typeface="Wingdings" pitchFamily="2" charset="2"/>
            </a:endParaRP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Detailed description of development at </a:t>
            </a:r>
            <a:r>
              <a:rPr lang="en-GB" sz="2100" b="1" dirty="0" err="1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Fermilab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</a:rPr>
              <a:t>:</a:t>
            </a:r>
          </a:p>
          <a:p>
            <a:pPr marL="316531" lvl="1" indent="-316531" algn="l" defTabSz="844083">
              <a:spcBef>
                <a:spcPct val="200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  <a:hlinkClick r:id="rId4"/>
              </a:rPr>
              <a:t>http://</a:t>
            </a:r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" panose="020B0604020202020204" pitchFamily="34" charset="0"/>
                <a:sym typeface="Wingdings" pitchFamily="2" charset="2"/>
                <a:hlinkClick r:id="rId4"/>
              </a:rPr>
              <a:t>beamdocs.fnal.gov/AD-public/DocDB/ShowDocument?docid=6113</a:t>
            </a:r>
            <a:endParaRPr lang="en-GB" sz="2100" b="1" dirty="0" smtClean="0">
              <a:solidFill>
                <a:srgbClr val="000000"/>
              </a:solidFill>
              <a:latin typeface="Constantia" panose="02030602050306030303" pitchFamily="18" charset="0"/>
              <a:cs typeface="Arial" panose="020B0604020202020204" pitchFamily="34" charset="0"/>
              <a:sym typeface="Wingdings" pitchFamily="2" charset="2"/>
            </a:endParaRP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000000"/>
              </a:solidFill>
              <a:latin typeface="Constantia" panose="02030602050306030303" pitchFamily="18" charset="0"/>
              <a:cs typeface="Arial" panose="020B0604020202020204" pitchFamily="34" charset="0"/>
              <a:sym typeface="Wingdings" pitchFamily="2" charset="2"/>
            </a:endParaRP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 smtClean="0">
              <a:solidFill>
                <a:srgbClr val="000000"/>
              </a:solidFill>
              <a:latin typeface="Constantia" panose="02030602050306030303" pitchFamily="18" charset="0"/>
              <a:cs typeface="Arial" panose="020B0604020202020204" pitchFamily="34" charset="0"/>
              <a:sym typeface="Wingdings" pitchFamily="2" charset="2"/>
            </a:endParaRPr>
          </a:p>
          <a:p>
            <a:pPr marL="316531" lvl="1" indent="-316531" algn="l" defTabSz="844083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 smtClean="0">
              <a:solidFill>
                <a:srgbClr val="000000"/>
              </a:solidFill>
              <a:latin typeface="Constantia" panose="02030602050306030303" pitchFamily="18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9829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Leere Präsentatio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70630</TotalTime>
  <Words>537</Words>
  <Application>Microsoft Office PowerPoint</Application>
  <PresentationFormat>A4 Paper (210x297 mm)</PresentationFormat>
  <Paragraphs>92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Bookman Old Style</vt:lpstr>
      <vt:lpstr>Calibri</vt:lpstr>
      <vt:lpstr>Constantia</vt:lpstr>
      <vt:lpstr>Lucida Grande</vt:lpstr>
      <vt:lpstr>Symbol</vt:lpstr>
      <vt:lpstr>Times New Roman</vt:lpstr>
      <vt:lpstr>Wingdings</vt:lpstr>
      <vt:lpstr>Leere Präsentation</vt:lpstr>
      <vt:lpstr>LIU_PowerPoint_Template</vt:lpstr>
      <vt:lpstr>2_Leere Präsentation</vt:lpstr>
      <vt:lpstr>PowerPoint Presentation</vt:lpstr>
      <vt:lpstr>Discussions with Fermilab and MD     studies in view of Landau RF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2305</cp:revision>
  <cp:lastPrinted>2018-03-01T08:29:03Z</cp:lastPrinted>
  <dcterms:created xsi:type="dcterms:W3CDTF">2004-02-08T17:46:25Z</dcterms:created>
  <dcterms:modified xsi:type="dcterms:W3CDTF">2018-03-22T12:11:41Z</dcterms:modified>
</cp:coreProperties>
</file>