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ti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60" r:id="rId1"/>
  </p:sldMasterIdLst>
  <p:notesMasterIdLst>
    <p:notesMasterId r:id="rId48"/>
  </p:notesMasterIdLst>
  <p:handoutMasterIdLst>
    <p:handoutMasterId r:id="rId49"/>
  </p:handoutMasterIdLst>
  <p:sldIdLst>
    <p:sldId id="338" r:id="rId2"/>
    <p:sldId id="463" r:id="rId3"/>
    <p:sldId id="464" r:id="rId4"/>
    <p:sldId id="486" r:id="rId5"/>
    <p:sldId id="394" r:id="rId6"/>
    <p:sldId id="472" r:id="rId7"/>
    <p:sldId id="367" r:id="rId8"/>
    <p:sldId id="473" r:id="rId9"/>
    <p:sldId id="474" r:id="rId10"/>
    <p:sldId id="400" r:id="rId11"/>
    <p:sldId id="471" r:id="rId12"/>
    <p:sldId id="451" r:id="rId13"/>
    <p:sldId id="460" r:id="rId14"/>
    <p:sldId id="475" r:id="rId15"/>
    <p:sldId id="408" r:id="rId16"/>
    <p:sldId id="402" r:id="rId17"/>
    <p:sldId id="411" r:id="rId18"/>
    <p:sldId id="409" r:id="rId19"/>
    <p:sldId id="410" r:id="rId20"/>
    <p:sldId id="412" r:id="rId21"/>
    <p:sldId id="444" r:id="rId22"/>
    <p:sldId id="445" r:id="rId23"/>
    <p:sldId id="449" r:id="rId24"/>
    <p:sldId id="446" r:id="rId25"/>
    <p:sldId id="447" r:id="rId26"/>
    <p:sldId id="450" r:id="rId27"/>
    <p:sldId id="417" r:id="rId28"/>
    <p:sldId id="401" r:id="rId29"/>
    <p:sldId id="413" r:id="rId30"/>
    <p:sldId id="461" r:id="rId31"/>
    <p:sldId id="483" r:id="rId32"/>
    <p:sldId id="484" r:id="rId33"/>
    <p:sldId id="485" r:id="rId34"/>
    <p:sldId id="462" r:id="rId35"/>
    <p:sldId id="481" r:id="rId36"/>
    <p:sldId id="487" r:id="rId37"/>
    <p:sldId id="414" r:id="rId38"/>
    <p:sldId id="415" r:id="rId39"/>
    <p:sldId id="403" r:id="rId40"/>
    <p:sldId id="416" r:id="rId41"/>
    <p:sldId id="362" r:id="rId42"/>
    <p:sldId id="348" r:id="rId43"/>
    <p:sldId id="421" r:id="rId44"/>
    <p:sldId id="422" r:id="rId45"/>
    <p:sldId id="488" r:id="rId46"/>
    <p:sldId id="477" r:id="rId47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2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33CC"/>
    <a:srgbClr val="9D0380"/>
    <a:srgbClr val="80205E"/>
    <a:srgbClr val="005828"/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72" autoAdjust="0"/>
    <p:restoredTop sz="89400" autoAdjust="0"/>
  </p:normalViewPr>
  <p:slideViewPr>
    <p:cSldViewPr snapToGrid="0" snapToObjects="1">
      <p:cViewPr>
        <p:scale>
          <a:sx n="75" d="100"/>
          <a:sy n="75" d="100"/>
        </p:scale>
        <p:origin x="1350" y="100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2088" y="-128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4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3F5B3BF-D9F3-4E95-B71D-1E367DE8B973}" type="datetimeFigureOut">
              <a:rPr lang="en-GB" smtClean="0"/>
              <a:t>03/07/2018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245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245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C41F9635-494B-4BBC-A0A9-927193F26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30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9" y="1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7/3/2018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5"/>
            <a:ext cx="5335270" cy="4466987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9" y="9428585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055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80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13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6499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1841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459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33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857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32C37-1304-4880-A958-9165C5DDA1E1}" type="datetime1">
              <a:rPr lang="en-US" smtClean="0"/>
              <a:t>7/3/2018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A2E3B-32E6-4014-8A67-F0A11937079F}" type="datetime1">
              <a:rPr lang="en-US" smtClean="0"/>
              <a:t>7/3/2018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4D91E-3B5A-4805-8951-CC8B86D5D4DE}" type="datetime1">
              <a:rPr lang="en-US" smtClean="0"/>
              <a:t>7/3/2018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B9A5-259C-4924-AF17-2E3736499041}" type="datetime1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DE602-1342-4B90-BEEE-E6916D4D718F}" type="datetime1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901A-27B0-4105-B959-146AA0A884F6}" type="datetime1">
              <a:rPr lang="en-US" smtClean="0"/>
              <a:t>7/3/2018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61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31A2D-81A5-4EEA-9CE2-7F41B1BF0001}" type="datetime1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CE93E-3112-4083-84BB-2F2D2763448E}" type="datetime1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CD25F-EB88-4927-B272-D99CF7D2E20B}" type="datetime1">
              <a:rPr lang="en-US" smtClean="0"/>
              <a:t>7/3/2018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73691-495B-4559-A784-B424B33E5E18}" type="datetime1">
              <a:rPr lang="en-US" smtClean="0"/>
              <a:t>7/3/2018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7/3/2018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12192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12192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BDE7F-2A2F-45D2-8407-49A59CB8A9C3}" type="datetime1">
              <a:rPr lang="en-US" smtClean="0"/>
              <a:t>7/3/2018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Image 4" descr="bande-01.eps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cxnSp>
        <p:nvCxnSpPr>
          <p:cNvPr id="10" name="Gerade Verbindung 29"/>
          <p:cNvCxnSpPr/>
          <p:nvPr userDrawn="1"/>
        </p:nvCxnSpPr>
        <p:spPr>
          <a:xfrm flipV="1">
            <a:off x="0" y="836712"/>
            <a:ext cx="12192000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0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2.jpeg"/><Relationship Id="rId7" Type="http://schemas.openxmlformats.org/officeDocument/2006/relationships/image" Target="../media/image14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image" Target="../media/image15.pn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12" Type="http://schemas.openxmlformats.org/officeDocument/2006/relationships/image" Target="../media/image1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7.jpeg"/><Relationship Id="rId11" Type="http://schemas.openxmlformats.org/officeDocument/2006/relationships/image" Target="../media/image13.png"/><Relationship Id="rId5" Type="http://schemas.openxmlformats.org/officeDocument/2006/relationships/image" Target="../media/image46.jpeg"/><Relationship Id="rId10" Type="http://schemas.openxmlformats.org/officeDocument/2006/relationships/image" Target="../media/image12.png"/><Relationship Id="rId4" Type="http://schemas.openxmlformats.org/officeDocument/2006/relationships/image" Target="../media/image45.jpeg"/><Relationship Id="rId9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4.png"/><Relationship Id="rId11" Type="http://schemas.openxmlformats.org/officeDocument/2006/relationships/image" Target="../media/image54.jpeg"/><Relationship Id="rId5" Type="http://schemas.openxmlformats.org/officeDocument/2006/relationships/image" Target="../media/image13.png"/><Relationship Id="rId10" Type="http://schemas.openxmlformats.org/officeDocument/2006/relationships/image" Target="../media/image53.jpeg"/><Relationship Id="rId4" Type="http://schemas.openxmlformats.org/officeDocument/2006/relationships/image" Target="../media/image12.png"/><Relationship Id="rId9" Type="http://schemas.openxmlformats.org/officeDocument/2006/relationships/image" Target="../media/image52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5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7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9.emf"/><Relationship Id="rId4" Type="http://schemas.openxmlformats.org/officeDocument/2006/relationships/oleObject" Target="../embeddings/oleObject2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64.png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3.jpeg"/><Relationship Id="rId5" Type="http://schemas.openxmlformats.org/officeDocument/2006/relationships/image" Target="../media/image61.png"/><Relationship Id="rId4" Type="http://schemas.openxmlformats.org/officeDocument/2006/relationships/oleObject" Target="../embeddings/oleObject3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8.emf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2.emf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3264851"/>
            <a:ext cx="121920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Technology challenges: Superconducting accelerator magnets</a:t>
            </a:r>
          </a:p>
          <a:p>
            <a:pPr algn="ctr"/>
            <a:r>
              <a:rPr lang="en-US" sz="3200" dirty="0" smtClean="0"/>
              <a:t>PART II/II</a:t>
            </a:r>
            <a:endParaRPr lang="en-GB" sz="3200" dirty="0"/>
          </a:p>
          <a:p>
            <a:pPr algn="ctr"/>
            <a:endParaRPr lang="en-US" sz="2100" b="1" dirty="0"/>
          </a:p>
          <a:p>
            <a:pPr algn="ctr"/>
            <a:r>
              <a:rPr lang="en-US" sz="2100" b="1" dirty="0"/>
              <a:t>Daniel </a:t>
            </a:r>
            <a:r>
              <a:rPr lang="en-US" sz="2100" b="1" dirty="0" smtClean="0"/>
              <a:t>Schoerling</a:t>
            </a:r>
          </a:p>
          <a:p>
            <a:pPr algn="ctr"/>
            <a:r>
              <a:rPr lang="en-US" sz="2100" b="1" dirty="0" smtClean="0"/>
              <a:t>daniel.schoerling@cern.ch</a:t>
            </a:r>
            <a:endParaRPr lang="en-US" sz="2100" b="1" dirty="0"/>
          </a:p>
          <a:p>
            <a:pPr algn="ctr"/>
            <a:r>
              <a:rPr lang="en-US" sz="2100" b="1" dirty="0" smtClean="0"/>
              <a:t>2</a:t>
            </a:r>
            <a:r>
              <a:rPr lang="en-US" sz="2100" b="1" baseline="30000" dirty="0" smtClean="0"/>
              <a:t>nd</a:t>
            </a:r>
            <a:r>
              <a:rPr lang="en-US" sz="2100" b="1" dirty="0" smtClean="0"/>
              <a:t> and 3</a:t>
            </a:r>
            <a:r>
              <a:rPr lang="en-US" sz="2100" b="1" baseline="30000" dirty="0" smtClean="0"/>
              <a:t>rd</a:t>
            </a:r>
            <a:r>
              <a:rPr lang="en-US" sz="2100" b="1" dirty="0" smtClean="0"/>
              <a:t> of July 2018</a:t>
            </a:r>
          </a:p>
          <a:p>
            <a:pPr algn="ctr"/>
            <a:r>
              <a:rPr lang="en-US" sz="2100" b="1" dirty="0" smtClean="0"/>
              <a:t>Summer Student Lecture</a:t>
            </a:r>
          </a:p>
          <a:p>
            <a:pPr algn="ctr"/>
            <a:endParaRPr lang="en-US" sz="2100" b="1" dirty="0"/>
          </a:p>
          <a:p>
            <a:pPr algn="ctr"/>
            <a:r>
              <a:rPr lang="en-US" sz="2100" b="1" dirty="0" smtClean="0"/>
              <a:t>Thanks to many colleagues, in particular Paolo </a:t>
            </a:r>
            <a:r>
              <a:rPr lang="en-US" sz="2100" b="1" dirty="0" err="1" smtClean="0"/>
              <a:t>Ferracin</a:t>
            </a:r>
            <a:r>
              <a:rPr lang="en-US" sz="2100" b="1" dirty="0" smtClean="0"/>
              <a:t> for the material they have given to me</a:t>
            </a:r>
            <a:endParaRPr lang="en-US" sz="2100" b="1" dirty="0"/>
          </a:p>
          <a:p>
            <a:pPr algn="ctr"/>
            <a:endParaRPr lang="en-US" sz="1400" b="1" dirty="0"/>
          </a:p>
        </p:txBody>
      </p:sp>
      <p:pic>
        <p:nvPicPr>
          <p:cNvPr id="7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915" y="520257"/>
            <a:ext cx="1745112" cy="172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36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endParaRPr lang="en-US" sz="4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400" y="0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Coil design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542813" y="1187540"/>
            <a:ext cx="111063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Question: A magnet shall reach a bore field of 16 T with a load line margin of 14% (example of FCC). </a:t>
            </a:r>
          </a:p>
          <a:p>
            <a:r>
              <a:rPr lang="en-US" b="1" dirty="0" smtClean="0"/>
              <a:t>What is the field this magnet could potentially reach?</a:t>
            </a:r>
            <a:endParaRPr lang="en-GB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845" y="2060684"/>
            <a:ext cx="6549110" cy="3983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11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Circuit protection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428018" y="1118679"/>
            <a:ext cx="6446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LHC MBs are powered in 8 sectors, each with 154 MBs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stored energy is 1.1 GJ: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</a:t>
            </a:r>
            <a:r>
              <a:rPr lang="en-US" dirty="0" smtClean="0"/>
              <a:t>Corresponds to the kinetic energy of a fully loaded jumbo jet at start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6849" y="836713"/>
            <a:ext cx="4316986" cy="5134045"/>
          </a:xfrm>
          <a:prstGeom prst="rect">
            <a:avLst/>
          </a:prstGeom>
        </p:spPr>
      </p:pic>
      <p:pic>
        <p:nvPicPr>
          <p:cNvPr id="6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6274" y="3212357"/>
            <a:ext cx="220980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813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Magnet quench protection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5773" y="1003646"/>
            <a:ext cx="3584759" cy="27495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89"/>
          <a:stretch/>
        </p:blipFill>
        <p:spPr bwMode="auto">
          <a:xfrm>
            <a:off x="8155773" y="3614384"/>
            <a:ext cx="3768044" cy="247563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428017" y="1118679"/>
            <a:ext cx="726656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case a quench occurs, the stored energy does not allow to be extracted within the required time (few tens of </a:t>
            </a:r>
            <a:r>
              <a:rPr lang="en-US" dirty="0" err="1" smtClean="0"/>
              <a:t>ms</a:t>
            </a:r>
            <a:r>
              <a:rPr lang="en-US" dirty="0" smtClean="0"/>
              <a:t>): too large voltages (several kV-MV, depending on the circuit) would be required</a:t>
            </a:r>
          </a:p>
          <a:p>
            <a:r>
              <a:rPr lang="en-US" dirty="0"/>
              <a:t> </a:t>
            </a:r>
            <a:r>
              <a:rPr lang="en-US" dirty="0" smtClean="0"/>
              <a:t>  	</a:t>
            </a:r>
            <a:r>
              <a:rPr lang="en-US" i="1" dirty="0" smtClean="0"/>
              <a:t>U</a:t>
            </a:r>
            <a:r>
              <a:rPr lang="en-US" dirty="0" smtClean="0"/>
              <a:t> = </a:t>
            </a:r>
            <a:r>
              <a:rPr lang="en-US" i="1" dirty="0" err="1" smtClean="0"/>
              <a:t>L</a:t>
            </a:r>
            <a:r>
              <a:rPr lang="en-US" dirty="0" err="1" smtClean="0"/>
              <a:t>d</a:t>
            </a:r>
            <a:r>
              <a:rPr lang="en-US" i="1" dirty="0" err="1" smtClean="0"/>
              <a:t>I</a:t>
            </a:r>
            <a:r>
              <a:rPr lang="en-US" dirty="0" smtClean="0"/>
              <a:t>/</a:t>
            </a:r>
            <a:r>
              <a:rPr lang="en-US" dirty="0" err="1" smtClean="0"/>
              <a:t>d</a:t>
            </a:r>
            <a:r>
              <a:rPr lang="en-US" i="1" dirty="0" err="1" smtClean="0"/>
              <a:t>t</a:t>
            </a:r>
            <a:r>
              <a:rPr lang="en-US" i="1" dirty="0" smtClean="0"/>
              <a:t> </a:t>
            </a:r>
            <a:r>
              <a:rPr lang="en-US" dirty="0" smtClean="0"/>
              <a:t>(LHC MB: </a:t>
            </a:r>
            <a:r>
              <a:rPr lang="en-US" i="1" dirty="0" smtClean="0"/>
              <a:t>L</a:t>
            </a:r>
            <a:r>
              <a:rPr lang="en-US" dirty="0" smtClean="0"/>
              <a:t> = 98.7 </a:t>
            </a:r>
            <a:r>
              <a:rPr lang="en-US" dirty="0" err="1" smtClean="0"/>
              <a:t>mH</a:t>
            </a:r>
            <a:r>
              <a:rPr lang="en-US" dirty="0" smtClean="0"/>
              <a:t>/magnet, </a:t>
            </a:r>
            <a:r>
              <a:rPr lang="en-US" i="1" dirty="0" smtClean="0"/>
              <a:t>I</a:t>
            </a:r>
            <a:r>
              <a:rPr lang="en-US" dirty="0" smtClean="0"/>
              <a:t> =11.85 kA)</a:t>
            </a:r>
          </a:p>
          <a:p>
            <a:pPr lvl="2"/>
            <a:r>
              <a:rPr lang="en-US" dirty="0" smtClean="0">
                <a:sym typeface="Symbol" panose="05050102010706020507" pitchFamily="18" charset="2"/>
              </a:rPr>
              <a:t>A discharge in 0.1 s would yields a voltage of ~12 kV</a:t>
            </a:r>
          </a:p>
          <a:p>
            <a:pPr lvl="2"/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Alternative: </a:t>
            </a:r>
            <a:r>
              <a:rPr lang="en-US" dirty="0" smtClean="0"/>
              <a:t>stored energy is damped into the entire magnet by quenching it: upper theoretical limit can be calculated with adiabatic model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1390" y="3753180"/>
            <a:ext cx="1981368" cy="235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69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Quench heater</a:t>
            </a:r>
            <a:endParaRPr lang="en-US" sz="4000" dirty="0"/>
          </a:p>
        </p:txBody>
      </p:sp>
      <p:pic>
        <p:nvPicPr>
          <p:cNvPr id="5" name="Picture 7" descr="\\Thunder\Supercon\Collaborations\LARP_HQ\HQ Production Fabrication\Magnet Structures\Structural Hardware Pix\HQ-1_Coilpack\DSC072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861" y="3507114"/>
            <a:ext cx="3278222" cy="2459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7" b="48274"/>
          <a:stretch>
            <a:fillRect/>
          </a:stretch>
        </p:blipFill>
        <p:spPr bwMode="auto">
          <a:xfrm>
            <a:off x="4681133" y="3501552"/>
            <a:ext cx="7118518" cy="2464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004" y="1427688"/>
            <a:ext cx="120136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case a quench is detected, the magnet will be quenched (brought to normal conducting) within ~40 </a:t>
            </a:r>
            <a:r>
              <a:rPr lang="en-US" dirty="0" err="1" smtClean="0"/>
              <a:t>ms</a:t>
            </a:r>
            <a:r>
              <a:rPr lang="en-US" dirty="0" smtClean="0"/>
              <a:t> everywhere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final peak temperature for a given magnet depends on the time span to quench the magnet and the stored energy density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630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How to protect the magnets?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55601" y="1405235"/>
            <a:ext cx="6870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Which parameters determine the final temperature after quench of a magnet connected in series and operated at nominal field?</a:t>
            </a:r>
            <a:endParaRPr lang="en-GB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5014" y="836713"/>
            <a:ext cx="4316986" cy="513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92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What is around the coils?</a:t>
            </a:r>
            <a:endParaRPr lang="en-US" sz="4000" dirty="0"/>
          </a:p>
        </p:txBody>
      </p:sp>
      <p:sp>
        <p:nvSpPr>
          <p:cNvPr id="2" name="Rectangle 1"/>
          <p:cNvSpPr/>
          <p:nvPr/>
        </p:nvSpPr>
        <p:spPr>
          <a:xfrm>
            <a:off x="500742" y="1824555"/>
            <a:ext cx="660490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How do </a:t>
            </a:r>
            <a:r>
              <a:rPr lang="en-GB" dirty="0" smtClean="0"/>
              <a:t>keep the coils in place despite the large forces?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How do we keep them cool?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How we ensure that they perform well in the tunnel: testing!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2" descr="C:\Work\Courses_Schools\USPAS\2012_01_Austin\Units\Unit4_PF\Slides\HQ-C06_Section-2400dpi-color-Etch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230" y="1027503"/>
            <a:ext cx="4207513" cy="498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855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8" y="2195304"/>
            <a:ext cx="4318746" cy="36135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2400" y="0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Mechanical structure</a:t>
            </a:r>
            <a:endParaRPr lang="en-US" sz="4000" dirty="0"/>
          </a:p>
        </p:txBody>
      </p:sp>
      <p:pic>
        <p:nvPicPr>
          <p:cNvPr id="5" name="Picture 5" descr="tevatron_for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6" t="4536" r="28372" b="4330"/>
          <a:stretch>
            <a:fillRect/>
          </a:stretch>
        </p:blipFill>
        <p:spPr bwMode="auto">
          <a:xfrm>
            <a:off x="8348894" y="2195305"/>
            <a:ext cx="3619949" cy="36135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tevatron_flux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6" t="4536" r="27597" b="4124"/>
          <a:stretch>
            <a:fillRect/>
          </a:stretch>
        </p:blipFill>
        <p:spPr bwMode="auto">
          <a:xfrm>
            <a:off x="4542748" y="2195305"/>
            <a:ext cx="3652212" cy="36135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xyz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511" y="5258234"/>
            <a:ext cx="420687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925307"/>
            <a:ext cx="109921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The </a:t>
            </a:r>
            <a:r>
              <a:rPr lang="en-GB" dirty="0" err="1"/>
              <a:t>e.m</a:t>
            </a:r>
            <a:r>
              <a:rPr lang="en-GB" dirty="0"/>
              <a:t>. forces in a dipole/quadrupole magnet tend to push the coil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Towards the mid plane in the vertical-azimuthal direction (</a:t>
            </a:r>
            <a:r>
              <a:rPr lang="en-GB" i="1" dirty="0" err="1"/>
              <a:t>F</a:t>
            </a:r>
            <a:r>
              <a:rPr lang="en-GB" baseline="-25000" dirty="0" err="1"/>
              <a:t>y</a:t>
            </a:r>
            <a:r>
              <a:rPr lang="en-GB" dirty="0"/>
              <a:t> , </a:t>
            </a:r>
            <a:r>
              <a:rPr lang="en-GB" i="1" dirty="0" smtClean="0"/>
              <a:t>F</a:t>
            </a:r>
            <a:r>
              <a:rPr lang="en-GB" baseline="-25000" dirty="0" smtClean="0">
                <a:sym typeface="Symbol" panose="05050102010706020507" pitchFamily="18" charset="2"/>
              </a:rPr>
              <a:t></a:t>
            </a:r>
            <a:r>
              <a:rPr lang="en-GB" dirty="0" smtClean="0"/>
              <a:t> </a:t>
            </a:r>
            <a:r>
              <a:rPr lang="en-GB" dirty="0"/>
              <a:t>&lt; 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Outwards in the radial-horizontal direction (</a:t>
            </a:r>
            <a:r>
              <a:rPr lang="en-GB" i="1" dirty="0" err="1"/>
              <a:t>F</a:t>
            </a:r>
            <a:r>
              <a:rPr lang="en-GB" baseline="-25000" dirty="0" err="1"/>
              <a:t>x</a:t>
            </a:r>
            <a:r>
              <a:rPr lang="en-GB" dirty="0"/>
              <a:t> , </a:t>
            </a:r>
            <a:r>
              <a:rPr lang="en-GB" i="1" dirty="0"/>
              <a:t>F</a:t>
            </a:r>
            <a:r>
              <a:rPr lang="en-GB" baseline="-25000" dirty="0"/>
              <a:t>r</a:t>
            </a:r>
            <a:r>
              <a:rPr lang="en-GB" dirty="0"/>
              <a:t> &gt; 0)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9397092" y="1317621"/>
                <a:ext cx="10887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7092" y="1317621"/>
                <a:ext cx="108876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147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17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0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What to do to avoid movement and tensile stress?</a:t>
            </a:r>
            <a:endParaRPr lang="en-US" sz="4000" dirty="0"/>
          </a:p>
        </p:txBody>
      </p:sp>
      <p:pic>
        <p:nvPicPr>
          <p:cNvPr id="7" name="Picture 4" descr="LHC_9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550" y="3327400"/>
            <a:ext cx="4479925" cy="243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LHC_0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3351213"/>
            <a:ext cx="4475162" cy="243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8399463" y="5486400"/>
            <a:ext cx="22352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400"/>
              <a:t>Displacement scaling = 50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706563" y="2971800"/>
            <a:ext cx="1603375" cy="3079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400"/>
              <a:t>LHC dipole at 0 T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635750" y="2970213"/>
            <a:ext cx="1604963" cy="3079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400"/>
              <a:t>LHC dipole at 9 T</a:t>
            </a:r>
          </a:p>
        </p:txBody>
      </p:sp>
      <p:sp>
        <p:nvSpPr>
          <p:cNvPr id="2" name="Rectangle 1"/>
          <p:cNvSpPr/>
          <p:nvPr/>
        </p:nvSpPr>
        <p:spPr>
          <a:xfrm>
            <a:off x="1463040" y="1011208"/>
            <a:ext cx="96677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Effect of </a:t>
            </a:r>
            <a:r>
              <a:rPr lang="en-GB" dirty="0" err="1"/>
              <a:t>e.m</a:t>
            </a:r>
            <a:r>
              <a:rPr lang="en-GB" dirty="0"/>
              <a:t> forces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change in coil </a:t>
            </a:r>
            <a:r>
              <a:rPr lang="en-GB" dirty="0" smtClean="0"/>
              <a:t>shape: effect </a:t>
            </a:r>
            <a:r>
              <a:rPr lang="en-GB" dirty="0"/>
              <a:t>on field 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displacement of the </a:t>
            </a:r>
            <a:r>
              <a:rPr lang="en-GB" dirty="0" smtClean="0"/>
              <a:t>conductor: potential </a:t>
            </a:r>
            <a:r>
              <a:rPr lang="en-GB" dirty="0"/>
              <a:t>release of frictional energy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Nb-Ti</a:t>
            </a:r>
            <a:r>
              <a:rPr lang="en-GB" dirty="0"/>
              <a:t> magnets: possible damage of </a:t>
            </a:r>
            <a:r>
              <a:rPr lang="en-GB" dirty="0" smtClean="0"/>
              <a:t>polyimide insulation </a:t>
            </a:r>
            <a:r>
              <a:rPr lang="en-GB" dirty="0"/>
              <a:t>at~150-200 MPa.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magnets: possible conductor degradation at about 150-200 MPa.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All the components must be below stress limits.</a:t>
            </a:r>
          </a:p>
        </p:txBody>
      </p:sp>
    </p:spTree>
    <p:extLst>
      <p:ext uri="{BB962C8B-B14F-4D97-AF65-F5344CB8AC3E}">
        <p14:creationId xmlns:p14="http://schemas.microsoft.com/office/powerpoint/2010/main" val="18948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18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7926" y="1239084"/>
            <a:ext cx="708521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err="1"/>
              <a:t>Nb-Ti</a:t>
            </a:r>
            <a:r>
              <a:rPr lang="en-GB" b="1" dirty="0"/>
              <a:t> LHC MB </a:t>
            </a:r>
          </a:p>
          <a:p>
            <a:r>
              <a:rPr lang="en-GB" dirty="0" smtClean="0"/>
              <a:t>Values for a central field of 8.33 T</a:t>
            </a: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 err="1"/>
              <a:t>F</a:t>
            </a:r>
            <a:r>
              <a:rPr lang="en-GB" baseline="-25000" dirty="0" err="1"/>
              <a:t>x</a:t>
            </a:r>
            <a:r>
              <a:rPr lang="en-GB" dirty="0"/>
              <a:t> = 340 t per </a:t>
            </a:r>
            <a:r>
              <a:rPr lang="en-GB" dirty="0" smtClean="0"/>
              <a:t>meter: ~</a:t>
            </a:r>
            <a:r>
              <a:rPr lang="en-GB" dirty="0"/>
              <a:t>300 compact </a:t>
            </a:r>
            <a:r>
              <a:rPr lang="en-GB" dirty="0" smtClean="0"/>
              <a:t>cars/m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Precision of coil positioning: 20-50 </a:t>
            </a:r>
            <a:r>
              <a:rPr lang="en-GB" dirty="0" err="1"/>
              <a:t>μm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 err="1"/>
              <a:t>F</a:t>
            </a:r>
            <a:r>
              <a:rPr lang="en-GB" baseline="-25000" dirty="0" err="1"/>
              <a:t>z</a:t>
            </a:r>
            <a:r>
              <a:rPr lang="en-GB" dirty="0"/>
              <a:t> = 27 </a:t>
            </a:r>
            <a:r>
              <a:rPr lang="en-GB" dirty="0" smtClean="0"/>
              <a:t>t: ~</a:t>
            </a:r>
            <a:r>
              <a:rPr lang="en-GB" dirty="0"/>
              <a:t>weight of the cold mass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b="1" dirty="0" smtClean="0"/>
              <a:t>Nb</a:t>
            </a:r>
            <a:r>
              <a:rPr lang="en-GB" b="1" baseline="-25000" dirty="0" smtClean="0"/>
              <a:t>3</a:t>
            </a:r>
            <a:r>
              <a:rPr lang="en-GB" b="1" dirty="0" smtClean="0"/>
              <a:t>Sn dipole (Fresca-2)</a:t>
            </a:r>
          </a:p>
          <a:p>
            <a:r>
              <a:rPr lang="en-US" dirty="0" smtClean="0"/>
              <a:t>Values for a central field of 13 T</a:t>
            </a:r>
            <a:endParaRPr lang="en-GB" dirty="0" smtClean="0"/>
          </a:p>
          <a:p>
            <a:r>
              <a:rPr lang="en-GB" i="1" dirty="0" err="1" smtClean="0"/>
              <a:t>F</a:t>
            </a:r>
            <a:r>
              <a:rPr lang="en-GB" baseline="-25000" dirty="0" err="1" smtClean="0"/>
              <a:t>x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770 </a:t>
            </a:r>
            <a:r>
              <a:rPr lang="en-GB" dirty="0"/>
              <a:t>t per </a:t>
            </a:r>
            <a:r>
              <a:rPr lang="en-GB" dirty="0" smtClean="0"/>
              <a:t>meter and quadrant </a:t>
            </a:r>
            <a:endParaRPr lang="en-GB" dirty="0"/>
          </a:p>
          <a:p>
            <a:r>
              <a:rPr lang="en-GB" i="1" dirty="0" err="1"/>
              <a:t>F</a:t>
            </a:r>
            <a:r>
              <a:rPr lang="en-GB" baseline="-25000" dirty="0" err="1"/>
              <a:t>z</a:t>
            </a:r>
            <a:r>
              <a:rPr lang="en-GB" dirty="0"/>
              <a:t> = </a:t>
            </a:r>
            <a:r>
              <a:rPr lang="en-GB" dirty="0" smtClean="0"/>
              <a:t>72 t/octant </a:t>
            </a:r>
            <a:endParaRPr lang="en-GB" dirty="0"/>
          </a:p>
          <a:p>
            <a:r>
              <a:rPr lang="en-GB" dirty="0"/>
              <a:t>These forces are applied to an objet with </a:t>
            </a:r>
            <a:r>
              <a:rPr lang="en-GB" dirty="0" smtClean="0"/>
              <a:t>a </a:t>
            </a:r>
          </a:p>
          <a:p>
            <a:r>
              <a:rPr lang="en-GB" dirty="0" smtClean="0"/>
              <a:t>cross-section </a:t>
            </a:r>
            <a:r>
              <a:rPr lang="en-GB" dirty="0"/>
              <a:t>of 150x100 mm </a:t>
            </a:r>
            <a:endParaRPr lang="en-GB" dirty="0" smtClean="0"/>
          </a:p>
          <a:p>
            <a:r>
              <a:rPr lang="en-GB" dirty="0" smtClean="0"/>
              <a:t>and </a:t>
            </a:r>
            <a:r>
              <a:rPr lang="en-GB" dirty="0"/>
              <a:t>by the way, it is brittle</a:t>
            </a:r>
          </a:p>
        </p:txBody>
      </p:sp>
      <p:pic>
        <p:nvPicPr>
          <p:cNvPr id="9" name="Picture 4" descr="LHC_collared_co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7717" y="1112253"/>
            <a:ext cx="2519363" cy="1312863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http://3.bp.blogspot.com/-GzQ-zSXBkSQ/UmagcXlZCfI/AAAAAAAACg8/OIaRuMwZhc4/s1600/DSC002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79" b="27855"/>
          <a:stretch>
            <a:fillRect/>
          </a:stretch>
        </p:blipFill>
        <p:spPr bwMode="auto">
          <a:xfrm>
            <a:off x="9437717" y="2560052"/>
            <a:ext cx="2519363" cy="59690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0283" y="3640945"/>
            <a:ext cx="3341717" cy="2012625"/>
          </a:xfrm>
          <a:prstGeom prst="rect">
            <a:avLst/>
          </a:prstGeom>
        </p:spPr>
      </p:pic>
      <p:pic>
        <p:nvPicPr>
          <p:cNvPr id="12" name="Picture 11" descr="E:\work\ASC2016\Paper ER Fresca2\20160901_114539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73090" y="3629123"/>
            <a:ext cx="3196590" cy="19316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3091" y="1008065"/>
            <a:ext cx="3196590" cy="2245920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" y="0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Mechanical structure: Examples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3665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19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0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How to do to avoid movement and tensile stress?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34" t="1257" r="479" b="14139"/>
          <a:stretch/>
        </p:blipFill>
        <p:spPr>
          <a:xfrm>
            <a:off x="1120129" y="1077925"/>
            <a:ext cx="9951742" cy="479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20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12192000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Part II/II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311268" y="1565741"/>
            <a:ext cx="8968919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500" b="1" dirty="0" smtClean="0"/>
              <a:t>Part 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Superconductivity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Electromagnetic coil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Coil manufacture</a:t>
            </a:r>
          </a:p>
          <a:p>
            <a:pPr>
              <a:spcAft>
                <a:spcPts val="600"/>
              </a:spcAft>
            </a:pPr>
            <a:r>
              <a:rPr lang="en-US" sz="2500" b="1" dirty="0" smtClean="0"/>
              <a:t>Part 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Margins and quench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Structural design and assembly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Testing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Outlook, what brings the </a:t>
            </a:r>
            <a:r>
              <a:rPr lang="en-US" sz="2500" dirty="0" smtClean="0"/>
              <a:t>future</a:t>
            </a:r>
            <a:r>
              <a:rPr lang="en-US" sz="25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0721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20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123444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How to do to avoid movement and tensile stress?</a:t>
            </a:r>
            <a:endParaRPr lang="en-US" sz="4000" dirty="0"/>
          </a:p>
        </p:txBody>
      </p:sp>
      <p:pic>
        <p:nvPicPr>
          <p:cNvPr id="7" name="Content Placeholder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496304"/>
            <a:ext cx="2880000" cy="2880000"/>
          </a:xfrm>
          <a:prstGeom prst="rect">
            <a:avLst/>
          </a:prstGeom>
        </p:spPr>
      </p:pic>
      <p:pic>
        <p:nvPicPr>
          <p:cNvPr id="8" name="Content Placeholder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40223" y="1496304"/>
            <a:ext cx="2880000" cy="288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8044" y="1496304"/>
            <a:ext cx="2880000" cy="288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5865" y="1496304"/>
            <a:ext cx="2880000" cy="28800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794745" y="4757264"/>
            <a:ext cx="15953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No </a:t>
            </a:r>
            <a:r>
              <a:rPr lang="en-GB" dirty="0" smtClean="0"/>
              <a:t>pre-stress</a:t>
            </a:r>
          </a:p>
          <a:p>
            <a:r>
              <a:rPr lang="en-GB" dirty="0" smtClean="0"/>
              <a:t>No </a:t>
            </a:r>
            <a:r>
              <a:rPr lang="en-GB" dirty="0" err="1"/>
              <a:t>e.m</a:t>
            </a:r>
            <a:r>
              <a:rPr lang="en-GB" dirty="0"/>
              <a:t>. force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712036" y="4776260"/>
            <a:ext cx="1736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dirty="0"/>
              <a:t>No </a:t>
            </a:r>
            <a:r>
              <a:rPr lang="en-GB" altLang="en-US" dirty="0" smtClean="0"/>
              <a:t>pre-stress</a:t>
            </a:r>
          </a:p>
          <a:p>
            <a:r>
              <a:rPr lang="en-GB" altLang="en-US" dirty="0" smtClean="0"/>
              <a:t>With </a:t>
            </a:r>
            <a:r>
              <a:rPr lang="en-GB" altLang="en-US" dirty="0" err="1"/>
              <a:t>e.m</a:t>
            </a:r>
            <a:r>
              <a:rPr lang="en-GB" altLang="en-US" dirty="0"/>
              <a:t>. force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6843620" y="4776260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Pre-stress</a:t>
            </a:r>
          </a:p>
          <a:p>
            <a:r>
              <a:rPr lang="en-GB" dirty="0" smtClean="0"/>
              <a:t>No </a:t>
            </a:r>
            <a:r>
              <a:rPr lang="en-GB" dirty="0" err="1"/>
              <a:t>e.m</a:t>
            </a:r>
            <a:r>
              <a:rPr lang="en-GB" dirty="0"/>
              <a:t>. force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815673" y="4772688"/>
            <a:ext cx="16850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Pre-stress</a:t>
            </a:r>
          </a:p>
          <a:p>
            <a:r>
              <a:rPr lang="en-GB" dirty="0" smtClean="0"/>
              <a:t>with </a:t>
            </a:r>
            <a:r>
              <a:rPr lang="en-GB" dirty="0" err="1"/>
              <a:t>e.m</a:t>
            </a:r>
            <a:r>
              <a:rPr lang="en-GB" dirty="0"/>
              <a:t>. force</a:t>
            </a:r>
          </a:p>
        </p:txBody>
      </p:sp>
    </p:spTree>
    <p:extLst>
      <p:ext uri="{BB962C8B-B14F-4D97-AF65-F5344CB8AC3E}">
        <p14:creationId xmlns:p14="http://schemas.microsoft.com/office/powerpoint/2010/main" val="14886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 descr="Presentation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0" t="33888" r="24010" b="33681"/>
          <a:stretch>
            <a:fillRect/>
          </a:stretch>
        </p:blipFill>
        <p:spPr bwMode="auto">
          <a:xfrm>
            <a:off x="9551988" y="4816418"/>
            <a:ext cx="252412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ollars_op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0" t="16576" r="4546" b="3279"/>
          <a:stretch>
            <a:fillRect/>
          </a:stretch>
        </p:blipFill>
        <p:spPr bwMode="auto">
          <a:xfrm>
            <a:off x="7254875" y="4741863"/>
            <a:ext cx="2217738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ssc_collars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" t="1491" r="69464" b="68510"/>
          <a:stretch>
            <a:fillRect/>
          </a:stretch>
        </p:blipFill>
        <p:spPr bwMode="auto">
          <a:xfrm>
            <a:off x="8734425" y="3318236"/>
            <a:ext cx="1354138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ssc_collared_coi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608" b="52460"/>
          <a:stretch>
            <a:fillRect/>
          </a:stretch>
        </p:blipFill>
        <p:spPr bwMode="auto">
          <a:xfrm>
            <a:off x="10339388" y="3062650"/>
            <a:ext cx="1357312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ssc_collars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03" b="49326"/>
          <a:stretch>
            <a:fillRect/>
          </a:stretch>
        </p:blipFill>
        <p:spPr bwMode="auto">
          <a:xfrm>
            <a:off x="7466013" y="3195999"/>
            <a:ext cx="1223962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Tevatron_collared_coi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" t="4802" r="55029" b="40913"/>
          <a:stretch>
            <a:fillRect/>
          </a:stretch>
        </p:blipFill>
        <p:spPr bwMode="auto">
          <a:xfrm>
            <a:off x="9932989" y="1200923"/>
            <a:ext cx="1762125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1" descr="Tevatron_collars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79" b="43056"/>
          <a:stretch>
            <a:fillRect/>
          </a:stretch>
        </p:blipFill>
        <p:spPr bwMode="auto">
          <a:xfrm>
            <a:off x="7499351" y="1227909"/>
            <a:ext cx="18319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9117014" y="888286"/>
            <a:ext cx="1019175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9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10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11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13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600" dirty="0" err="1">
                <a:solidFill>
                  <a:schemeClr val="tx1"/>
                </a:solidFill>
              </a:rPr>
              <a:t>Tevatron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9410700" y="2953111"/>
            <a:ext cx="546100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9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10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11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13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600">
                <a:solidFill>
                  <a:schemeClr val="tx1"/>
                </a:solidFill>
              </a:rPr>
              <a:t>SSC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9536519" y="4452938"/>
            <a:ext cx="623888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9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10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11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13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LHC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88157" y="1783643"/>
            <a:ext cx="659526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Implemented for the first time in </a:t>
            </a:r>
            <a:r>
              <a:rPr lang="en-GB" dirty="0" err="1" smtClean="0"/>
              <a:t>Tevatron</a:t>
            </a:r>
            <a:r>
              <a:rPr lang="en-GB" dirty="0" smtClean="0"/>
              <a:t>, since </a:t>
            </a:r>
            <a:r>
              <a:rPr lang="en-GB" dirty="0"/>
              <a:t>then, almost always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Composed by stainless-steel or </a:t>
            </a:r>
            <a:r>
              <a:rPr lang="en-GB" dirty="0" smtClean="0"/>
              <a:t>aluminium </a:t>
            </a:r>
            <a:r>
              <a:rPr lang="en-GB" dirty="0"/>
              <a:t>laminations few mm thick.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By clamping the coils, the collars provide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coil pre-stressing;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rigid support against </a:t>
            </a:r>
            <a:r>
              <a:rPr lang="en-GB" dirty="0" err="1"/>
              <a:t>e.m</a:t>
            </a:r>
            <a:r>
              <a:rPr lang="en-GB" dirty="0"/>
              <a:t>. forces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precise cavity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0" y="0"/>
            <a:ext cx="123444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GB" sz="4000" dirty="0"/>
              <a:t>Mechanics of superconducting </a:t>
            </a:r>
            <a:r>
              <a:rPr lang="en-GB" sz="4000" dirty="0" smtClean="0"/>
              <a:t>magnets: Collars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429367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03" r="36722"/>
          <a:stretch>
            <a:fillRect/>
          </a:stretch>
        </p:blipFill>
        <p:spPr bwMode="auto">
          <a:xfrm>
            <a:off x="1984375" y="1449127"/>
            <a:ext cx="4418013" cy="462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536824" y="960178"/>
            <a:ext cx="3057247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800" dirty="0">
                <a:latin typeface="+mj-lt"/>
              </a:rPr>
              <a:t>Collaring of a dipole magnet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770687" y="958590"/>
            <a:ext cx="37274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800" dirty="0">
                <a:latin typeface="+mj-lt"/>
              </a:rPr>
              <a:t>Collaring of a quadrupole magnet</a:t>
            </a:r>
          </a:p>
        </p:txBody>
      </p:sp>
      <p:grpSp>
        <p:nvGrpSpPr>
          <p:cNvPr id="8" name="Group 9"/>
          <p:cNvGrpSpPr>
            <a:grpSpLocks/>
          </p:cNvGrpSpPr>
          <p:nvPr/>
        </p:nvGrpSpPr>
        <p:grpSpPr bwMode="auto">
          <a:xfrm>
            <a:off x="6570663" y="5390890"/>
            <a:ext cx="4110037" cy="633412"/>
            <a:chOff x="237" y="3462"/>
            <a:chExt cx="2798" cy="431"/>
          </a:xfrm>
        </p:grpSpPr>
        <p:pic>
          <p:nvPicPr>
            <p:cNvPr id="9" name="Picture 10"/>
            <p:cNvPicPr>
              <a:picLocks noChangeAspect="1" noChangeArrowheads="1"/>
            </p:cNvPicPr>
            <p:nvPr/>
          </p:nvPicPr>
          <p:blipFill>
            <a:blip r:embed="rId8">
              <a:lum bright="30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824"/>
            <a:stretch>
              <a:fillRect/>
            </a:stretch>
          </p:blipFill>
          <p:spPr bwMode="auto">
            <a:xfrm>
              <a:off x="237" y="3516"/>
              <a:ext cx="947" cy="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8619"/>
            <a:stretch>
              <a:fillRect/>
            </a:stretch>
          </p:blipFill>
          <p:spPr bwMode="auto">
            <a:xfrm>
              <a:off x="1189" y="3462"/>
              <a:ext cx="1846" cy="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10">
            <a:lum bright="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5" t="18262" r="6033" b="43678"/>
          <a:stretch>
            <a:fillRect/>
          </a:stretch>
        </p:blipFill>
        <p:spPr bwMode="auto">
          <a:xfrm>
            <a:off x="6599237" y="4535228"/>
            <a:ext cx="4064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6" r="14836" b="19368"/>
          <a:stretch>
            <a:fillRect/>
          </a:stretch>
        </p:blipFill>
        <p:spPr bwMode="auto">
          <a:xfrm>
            <a:off x="6597650" y="1453890"/>
            <a:ext cx="4056063" cy="291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0" y="0"/>
            <a:ext cx="123444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GB" sz="4000" dirty="0"/>
              <a:t>Mechanics of superconducting </a:t>
            </a:r>
            <a:r>
              <a:rPr lang="en-GB" sz="4000" dirty="0" smtClean="0"/>
              <a:t>magnets: Collars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17605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23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12344400" cy="836712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GB" sz="4000" dirty="0"/>
              <a:t>Mechanics of superconducting </a:t>
            </a:r>
            <a:r>
              <a:rPr lang="en-GB" sz="4000" dirty="0" smtClean="0"/>
              <a:t>magnets: Shell structure</a:t>
            </a:r>
            <a:endParaRPr lang="en-GB" sz="4000" dirty="0"/>
          </a:p>
        </p:txBody>
      </p:sp>
      <p:pic>
        <p:nvPicPr>
          <p:cNvPr id="8" name="Picture 7" descr="DSCN309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454" r="1733" b="8729"/>
          <a:stretch/>
        </p:blipFill>
        <p:spPr>
          <a:xfrm>
            <a:off x="943583" y="2511829"/>
            <a:ext cx="4116918" cy="3558232"/>
          </a:xfrm>
          <a:prstGeom prst="rect">
            <a:avLst/>
          </a:prstGeom>
        </p:spPr>
      </p:pic>
      <p:pic>
        <p:nvPicPr>
          <p:cNvPr id="13" name="Image 5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472" y="956805"/>
            <a:ext cx="4529848" cy="375957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1" y="956805"/>
            <a:ext cx="62354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Alternative structure, principle is based on different contraction coefficients: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large scale infrastructure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Only part of pre-stress is applied at ambient temperature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1000066"/>
              </p:ext>
            </p:extLst>
          </p:nvPr>
        </p:nvGraphicFramePr>
        <p:xfrm>
          <a:off x="8561319" y="4825324"/>
          <a:ext cx="5730875" cy="1408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8" name="Document" r:id="rId5" imgW="5730132" imgH="1408763" progId="Word.Document.12">
                  <p:embed/>
                </p:oleObj>
              </mc:Choice>
              <mc:Fallback>
                <p:oleObj name="Document" r:id="rId5" imgW="5730132" imgH="14087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561319" y="4825324"/>
                        <a:ext cx="5730875" cy="1408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336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24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166843"/>
            <a:ext cx="845542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Iron </a:t>
            </a:r>
            <a:r>
              <a:rPr lang="en-GB" dirty="0"/>
              <a:t>yoke are </a:t>
            </a:r>
            <a:r>
              <a:rPr lang="en-GB" dirty="0" smtClean="0"/>
              <a:t>also made </a:t>
            </a:r>
            <a:r>
              <a:rPr lang="en-GB" dirty="0"/>
              <a:t>in laminations (several mm thick</a:t>
            </a:r>
            <a:r>
              <a:rPr lang="en-GB" dirty="0" smtClean="0"/>
              <a:t>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Magnetic </a:t>
            </a:r>
            <a:r>
              <a:rPr lang="en-GB" dirty="0" smtClean="0"/>
              <a:t>function: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contains and enhances the magnetic field.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Structural function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tight contact with the collar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it contributes to increase the rigidity of the coil support structure and limit radial displacement.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Holes are included in the yoke design for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Correction of saturation effect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Cooling channel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Assembly features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Electrical bus</a:t>
            </a:r>
          </a:p>
        </p:txBody>
      </p:sp>
      <p:pic>
        <p:nvPicPr>
          <p:cNvPr id="6" name="Picture 8" descr="Presentation 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0" t="8542" r="14412" b="7742"/>
          <a:stretch>
            <a:fillRect/>
          </a:stretch>
        </p:blipFill>
        <p:spPr bwMode="auto">
          <a:xfrm>
            <a:off x="8455429" y="1870363"/>
            <a:ext cx="3200400" cy="30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123444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GB" sz="4000" dirty="0"/>
              <a:t>Mechanics of superconducting </a:t>
            </a:r>
            <a:r>
              <a:rPr lang="en-GB" sz="4000" dirty="0" smtClean="0"/>
              <a:t>magnets: Iron yoke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57000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25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44384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shell constitutes a containment structure for the liquid Helium.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It is composed by two half shells of stainless steel welded around the yoke with high tension (about 150 MPa for the LHC dipole).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With the iron yoke, it contributes to create a rigid boundary to the collared coil.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necessary, during the welding process, the welding press can impose the desired curvature on the cold </a:t>
            </a:r>
            <a:r>
              <a:rPr lang="en-GB" dirty="0" smtClean="0"/>
              <a:t>mass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the LHC dipole the nominal </a:t>
            </a:r>
            <a:r>
              <a:rPr lang="en-GB" dirty="0" err="1"/>
              <a:t>sagitta</a:t>
            </a:r>
            <a:r>
              <a:rPr lang="en-GB" dirty="0"/>
              <a:t> is of 9.14 </a:t>
            </a:r>
            <a:r>
              <a:rPr lang="en-GB" dirty="0" smtClean="0"/>
              <a:t>mm over ~14.3 m </a:t>
            </a:r>
            <a:endParaRPr lang="en-GB" dirty="0"/>
          </a:p>
        </p:txBody>
      </p:sp>
      <p:pic>
        <p:nvPicPr>
          <p:cNvPr id="6" name="Picture 4" descr="Presentation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8" t="6320" r="12553"/>
          <a:stretch>
            <a:fillRect/>
          </a:stretch>
        </p:blipFill>
        <p:spPr bwMode="auto">
          <a:xfrm>
            <a:off x="9082881" y="1093212"/>
            <a:ext cx="2808288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6197803"/>
              </p:ext>
            </p:extLst>
          </p:nvPr>
        </p:nvGraphicFramePr>
        <p:xfrm>
          <a:off x="9013031" y="4112636"/>
          <a:ext cx="3079750" cy="190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8" name="VISIO" r:id="rId4" imgW="7400520" imgH="4590360" progId="Visio.Drawing.5">
                  <p:embed/>
                </p:oleObj>
              </mc:Choice>
              <mc:Fallback>
                <p:oleObj name="VISIO" r:id="rId4" imgW="7400520" imgH="4590360" progId="Visio.Drawing.5">
                  <p:embed/>
                  <p:pic>
                    <p:nvPicPr>
                      <p:cNvPr id="4198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3031" y="4112636"/>
                        <a:ext cx="3079750" cy="1909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3444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GB" sz="4000" dirty="0" smtClean="0"/>
              <a:t>Cold mass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49390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26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123444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GB" sz="4000" dirty="0" smtClean="0"/>
              <a:t>Cold mass</a:t>
            </a:r>
            <a:endParaRPr lang="en-GB" sz="40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6" t="9068" r="9766"/>
          <a:stretch>
            <a:fillRect/>
          </a:stretch>
        </p:blipFill>
        <p:spPr bwMode="auto">
          <a:xfrm>
            <a:off x="6124576" y="3081338"/>
            <a:ext cx="3989388" cy="300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2902060"/>
              </p:ext>
            </p:extLst>
          </p:nvPr>
        </p:nvGraphicFramePr>
        <p:xfrm>
          <a:off x="6127752" y="865189"/>
          <a:ext cx="3979863" cy="213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46" name="Photo Editor Photo" r:id="rId4" imgW="12193702" imgH="9752381" progId="MSPhotoEd.3">
                  <p:embed/>
                </p:oleObj>
              </mc:Choice>
              <mc:Fallback>
                <p:oleObj name="Photo Editor Photo" r:id="rId4" imgW="12193702" imgH="9752381" progId="MSPhotoEd.3">
                  <p:embed/>
                  <p:pic>
                    <p:nvPicPr>
                      <p:cNvPr id="44036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0894" r="49104" b="15056"/>
                      <a:stretch>
                        <a:fillRect/>
                      </a:stretch>
                    </p:blipFill>
                    <p:spPr bwMode="auto">
                      <a:xfrm>
                        <a:off x="6127752" y="865189"/>
                        <a:ext cx="3979863" cy="213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3"/>
          <a:stretch>
            <a:fillRect/>
          </a:stretch>
        </p:blipFill>
        <p:spPr bwMode="auto">
          <a:xfrm>
            <a:off x="2159001" y="863601"/>
            <a:ext cx="3892550" cy="265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/>
          <p:cNvPicPr>
            <a:picLocks noGrp="1"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54"/>
          <a:stretch>
            <a:fillRect/>
          </a:stretch>
        </p:blipFill>
        <p:spPr bwMode="auto">
          <a:xfrm>
            <a:off x="2171701" y="3613152"/>
            <a:ext cx="3881438" cy="247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114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27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0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An overview of the infrastructure (bldg. 180)…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838" y="690797"/>
            <a:ext cx="9961124" cy="5461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09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52400" y="0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err="1" smtClean="0"/>
              <a:t>Cryo</a:t>
            </a:r>
            <a:r>
              <a:rPr lang="en-US" sz="4000" dirty="0" smtClean="0"/>
              <a:t>-magnets!</a:t>
            </a:r>
            <a:endParaRPr lang="en-US" sz="40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8622707"/>
              </p:ext>
            </p:extLst>
          </p:nvPr>
        </p:nvGraphicFramePr>
        <p:xfrm>
          <a:off x="746443" y="4658043"/>
          <a:ext cx="5730875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1" name="Document" r:id="rId3" imgW="5730132" imgH="1412008" progId="Word.Document.12">
                  <p:embed/>
                </p:oleObj>
              </mc:Choice>
              <mc:Fallback>
                <p:oleObj name="Document" r:id="rId3" imgW="5730132" imgH="141200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6443" y="4658043"/>
                        <a:ext cx="5730875" cy="140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810"/>
          <a:stretch/>
        </p:blipFill>
        <p:spPr>
          <a:xfrm>
            <a:off x="335640" y="1359535"/>
            <a:ext cx="5760000" cy="27756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429"/>
          <a:stretch/>
        </p:blipFill>
        <p:spPr bwMode="auto">
          <a:xfrm>
            <a:off x="6095640" y="986626"/>
            <a:ext cx="5730875" cy="41423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7374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52400" y="0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Testing</a:t>
            </a: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86794" y="1014153"/>
            <a:ext cx="7053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magnets to be installed in a machine have to go through testing. A detailed test plan is elaborated. Main points: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Electrical integrity (test voltage 1-2 kV)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Performance (field, field quality): Reduce training!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Memory after thermal cycle: Keep memory!</a:t>
            </a:r>
          </a:p>
          <a:p>
            <a:endParaRPr lang="en-GB" dirty="0"/>
          </a:p>
        </p:txBody>
      </p:sp>
      <p:pic>
        <p:nvPicPr>
          <p:cNvPr id="10" name="Content Placeholder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18"/>
          <a:stretch/>
        </p:blipFill>
        <p:spPr>
          <a:xfrm>
            <a:off x="6619385" y="1426492"/>
            <a:ext cx="5251190" cy="419760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619385" y="352529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dirty="0"/>
              <a:t>MQXFS01 test</a:t>
            </a:r>
            <a:br>
              <a:rPr lang="en-GB" dirty="0"/>
            </a:br>
            <a:r>
              <a:rPr lang="en-GB" dirty="0"/>
              <a:t>First test of </a:t>
            </a:r>
            <a:r>
              <a:rPr lang="en-GB" dirty="0" err="1"/>
              <a:t>HiLumi</a:t>
            </a:r>
            <a:r>
              <a:rPr lang="en-GB" dirty="0"/>
              <a:t> Nb3Sn IR quadrupole </a:t>
            </a:r>
          </a:p>
        </p:txBody>
      </p:sp>
    </p:spTree>
    <p:extLst>
      <p:ext uri="{BB962C8B-B14F-4D97-AF65-F5344CB8AC3E}">
        <p14:creationId xmlns:p14="http://schemas.microsoft.com/office/powerpoint/2010/main" val="151856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12192000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Recap from last lecture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271" y="3686194"/>
            <a:ext cx="4254500" cy="23931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272" y="928588"/>
            <a:ext cx="4254500" cy="266794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1104488"/>
            <a:ext cx="69358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Technical low-temperature superconductors (</a:t>
            </a:r>
            <a:r>
              <a:rPr lang="en-US" dirty="0" err="1" smtClean="0"/>
              <a:t>Nb-Ti</a:t>
            </a:r>
            <a:r>
              <a:rPr lang="en-US" dirty="0" smtClean="0"/>
              <a:t>, Nb</a:t>
            </a:r>
            <a:r>
              <a:rPr lang="en-US" baseline="-25000" dirty="0" smtClean="0"/>
              <a:t>3</a:t>
            </a:r>
            <a:r>
              <a:rPr lang="en-US" dirty="0" smtClean="0"/>
              <a:t>Sn) are </a:t>
            </a:r>
            <a:r>
              <a:rPr lang="en-US" dirty="0" err="1" smtClean="0"/>
              <a:t>multifilamentary</a:t>
            </a:r>
            <a:r>
              <a:rPr lang="en-US" dirty="0" smtClean="0"/>
              <a:t> wires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Rutherford cables are made of typically out of ~30-40 wires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Insulation: polyimide (</a:t>
            </a:r>
            <a:r>
              <a:rPr lang="en-US" dirty="0" err="1" smtClean="0"/>
              <a:t>Nb-Ti</a:t>
            </a:r>
            <a:r>
              <a:rPr lang="en-US" dirty="0" smtClean="0"/>
              <a:t>), S2-glass/mica (Nb</a:t>
            </a:r>
            <a:r>
              <a:rPr lang="en-US" baseline="-25000" dirty="0" smtClean="0"/>
              <a:t>3</a:t>
            </a:r>
            <a:r>
              <a:rPr lang="en-US" dirty="0" smtClean="0"/>
              <a:t>Sn)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Electromagnetic coil design to optimize the field quality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469333" y="3319532"/>
            <a:ext cx="1647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Courtesy of GL Sabbi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281939" y="5800575"/>
            <a:ext cx="38347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CERN machine: up to 40 strands, and up to ~5 m/min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29" t="50767" r="-444"/>
          <a:stretch/>
        </p:blipFill>
        <p:spPr>
          <a:xfrm>
            <a:off x="2101175" y="3025302"/>
            <a:ext cx="2451370" cy="252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96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30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17251" y="1035996"/>
            <a:ext cx="649483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Main </a:t>
            </a:r>
            <a:r>
              <a:rPr lang="en-GB" b="1" dirty="0"/>
              <a:t>causes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Frictional motion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E.m</a:t>
            </a:r>
            <a:r>
              <a:rPr lang="en-GB" dirty="0"/>
              <a:t>. </a:t>
            </a:r>
            <a:r>
              <a:rPr lang="en-GB" dirty="0" smtClean="0"/>
              <a:t>forces </a:t>
            </a:r>
            <a:r>
              <a:rPr lang="en-GB" dirty="0">
                <a:sym typeface="Symbol" panose="05050102010706020507" pitchFamily="18" charset="2"/>
              </a:rPr>
              <a:t> </a:t>
            </a:r>
            <a:r>
              <a:rPr lang="en-GB" dirty="0" smtClean="0"/>
              <a:t>motion </a:t>
            </a:r>
            <a:r>
              <a:rPr lang="en-GB" dirty="0" smtClean="0">
                <a:sym typeface="Symbol" panose="05050102010706020507" pitchFamily="18" charset="2"/>
              </a:rPr>
              <a:t></a:t>
            </a:r>
            <a:r>
              <a:rPr lang="en-GB" dirty="0" smtClean="0"/>
              <a:t> </a:t>
            </a:r>
            <a:r>
              <a:rPr lang="en-GB" dirty="0"/>
              <a:t>quench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Coil locked by friction in a secure state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Epoxy failure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E.m</a:t>
            </a:r>
            <a:r>
              <a:rPr lang="en-GB" dirty="0"/>
              <a:t>. </a:t>
            </a:r>
            <a:r>
              <a:rPr lang="en-GB" dirty="0" smtClean="0"/>
              <a:t>forces</a:t>
            </a:r>
            <a:r>
              <a:rPr lang="en-GB" dirty="0">
                <a:sym typeface="Symbol" panose="05050102010706020507" pitchFamily="18" charset="2"/>
              </a:rPr>
              <a:t> </a:t>
            </a:r>
            <a:r>
              <a:rPr lang="en-GB" dirty="0" smtClean="0"/>
              <a:t> epoxy </a:t>
            </a:r>
            <a:r>
              <a:rPr lang="en-GB" dirty="0"/>
              <a:t>cracking </a:t>
            </a:r>
            <a:r>
              <a:rPr lang="en-GB" dirty="0">
                <a:sym typeface="Symbol" panose="05050102010706020507" pitchFamily="18" charset="2"/>
              </a:rPr>
              <a:t></a:t>
            </a:r>
            <a:r>
              <a:rPr lang="en-GB" dirty="0" smtClean="0"/>
              <a:t> </a:t>
            </a:r>
            <a:r>
              <a:rPr lang="en-GB" dirty="0"/>
              <a:t>quench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Once epoxy locally fractured, further cracking appears only when the </a:t>
            </a:r>
            <a:r>
              <a:rPr lang="en-GB" dirty="0" err="1"/>
              <a:t>e.m</a:t>
            </a:r>
            <a:r>
              <a:rPr lang="en-GB" dirty="0"/>
              <a:t>. stress is increased.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Magnets operate with </a:t>
            </a:r>
            <a:r>
              <a:rPr lang="en-GB" dirty="0" smtClean="0"/>
              <a:t>margin: Nominal current </a:t>
            </a:r>
            <a:r>
              <a:rPr lang="en-GB" dirty="0"/>
              <a:t>reached with few quenches.</a:t>
            </a:r>
          </a:p>
          <a:p>
            <a:endParaRPr lang="en-GB" dirty="0" smtClean="0"/>
          </a:p>
          <a:p>
            <a:r>
              <a:rPr lang="en-GB" dirty="0" smtClean="0"/>
              <a:t>In </a:t>
            </a:r>
            <a:r>
              <a:rPr lang="en-GB" dirty="0"/>
              <a:t>general, very emotional </a:t>
            </a:r>
            <a:r>
              <a:rPr lang="en-GB" dirty="0" smtClean="0"/>
              <a:t>process!</a:t>
            </a:r>
          </a:p>
        </p:txBody>
      </p:sp>
      <p:pic>
        <p:nvPicPr>
          <p:cNvPr id="6" name="Picture 10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74013" y="1035996"/>
            <a:ext cx="3865562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7" name="Picture 4" descr="LHC_9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158" y="4126202"/>
            <a:ext cx="3595417" cy="1959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400" y="0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Training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4512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31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182" y="945428"/>
            <a:ext cx="7535636" cy="502997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52400" y="0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Testing of magnets: Horizontal test station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2071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32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400" y="0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Testing of magnets: Vertical test station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9572" y="898072"/>
            <a:ext cx="7792856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78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33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851" y="997663"/>
            <a:ext cx="7634299" cy="5094834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52400" y="0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Testing of magnets: Vertical test station</a:t>
            </a:r>
          </a:p>
        </p:txBody>
      </p:sp>
    </p:spTree>
    <p:extLst>
      <p:ext uri="{BB962C8B-B14F-4D97-AF65-F5344CB8AC3E}">
        <p14:creationId xmlns:p14="http://schemas.microsoft.com/office/powerpoint/2010/main" val="93107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34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0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Memory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616" y="1143330"/>
            <a:ext cx="9173567" cy="467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28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38" y="5151"/>
            <a:ext cx="11089531" cy="6852849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1747769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defTabSz="542925"/>
            <a:r>
              <a:rPr lang="en-US" sz="2200" dirty="0" smtClean="0">
                <a:solidFill>
                  <a:schemeClr val="bg1"/>
                </a:solidFill>
              </a:rPr>
              <a:t>The LHC dipole magnet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5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3164" y="997803"/>
            <a:ext cx="6229351" cy="51337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65" t="3800" r="20287" b="8000"/>
          <a:stretch/>
        </p:blipFill>
        <p:spPr>
          <a:xfrm>
            <a:off x="2160476" y="3943441"/>
            <a:ext cx="1735133" cy="16817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42829" y="5688838"/>
            <a:ext cx="885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Times" pitchFamily="18" charset="0"/>
              </a:rPr>
              <a:t>11 T dipole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Times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Hi-</a:t>
            </a:r>
            <a:r>
              <a:rPr lang="en-US" sz="4000" dirty="0" err="1" smtClean="0"/>
              <a:t>Lumi</a:t>
            </a:r>
            <a:r>
              <a:rPr lang="en-US" sz="4000" dirty="0" smtClean="0"/>
              <a:t> LHC at CERN</a:t>
            </a:r>
            <a:endParaRPr lang="en-US" sz="4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149" y="3114673"/>
            <a:ext cx="4337267" cy="59367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5132" y="1237028"/>
            <a:ext cx="56605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Achieve </a:t>
            </a:r>
            <a:r>
              <a:rPr lang="en-GB" dirty="0"/>
              <a:t>instantaneous luminosities a factor of five larger than the LHC nominal </a:t>
            </a:r>
            <a:r>
              <a:rPr lang="en-GB" dirty="0" smtClean="0"/>
              <a:t>value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</a:t>
            </a:r>
            <a:r>
              <a:rPr lang="en-GB" dirty="0" smtClean="0"/>
              <a:t>nable </a:t>
            </a:r>
            <a:r>
              <a:rPr lang="en-GB" dirty="0"/>
              <a:t>the experiments to enlarge their data sample by one order of magnitude compared with the LHC baseline programme</a:t>
            </a:r>
          </a:p>
        </p:txBody>
      </p:sp>
    </p:spTree>
    <p:extLst>
      <p:ext uri="{BB962C8B-B14F-4D97-AF65-F5344CB8AC3E}">
        <p14:creationId xmlns:p14="http://schemas.microsoft.com/office/powerpoint/2010/main" val="361014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LHC, what next? FCC!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r="-173"/>
          <a:stretch/>
        </p:blipFill>
        <p:spPr>
          <a:xfrm>
            <a:off x="6096000" y="1006985"/>
            <a:ext cx="4490824" cy="49374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71245" y="1407137"/>
            <a:ext cx="4427984" cy="3831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200" b="1" kern="0" dirty="0" smtClean="0"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>
              <a:spcBef>
                <a:spcPts val="1200"/>
              </a:spcBef>
              <a:defRPr/>
            </a:pPr>
            <a:endParaRPr lang="en-US" sz="300" kern="0" dirty="0" smtClean="0">
              <a:cs typeface="Calibri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kern="0" dirty="0" smtClean="0">
                <a:cs typeface="Calibri" pitchFamily="34" charset="0"/>
              </a:rPr>
              <a:t>80-100 </a:t>
            </a:r>
            <a:r>
              <a:rPr lang="en-US" kern="0" dirty="0">
                <a:cs typeface="Calibri" pitchFamily="34" charset="0"/>
              </a:rPr>
              <a:t>km tunnel infrastructure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i="1" kern="0" dirty="0" smtClean="0">
                <a:latin typeface="Arial"/>
                <a:cs typeface="Calibri" pitchFamily="34" charset="0"/>
              </a:rPr>
              <a:t>pp</a:t>
            </a:r>
            <a:r>
              <a:rPr lang="en-US" kern="0" dirty="0" smtClean="0">
                <a:latin typeface="Arial"/>
                <a:cs typeface="Calibri" pitchFamily="34" charset="0"/>
              </a:rPr>
              <a:t>-collider (</a:t>
            </a:r>
            <a:r>
              <a:rPr lang="en-US" i="1" kern="0" dirty="0" smtClean="0">
                <a:latin typeface="Arial"/>
                <a:cs typeface="Calibri" pitchFamily="34" charset="0"/>
              </a:rPr>
              <a:t>FCC-</a:t>
            </a:r>
            <a:r>
              <a:rPr lang="en-US" i="1" kern="0" dirty="0" err="1" smtClean="0">
                <a:latin typeface="Arial"/>
                <a:cs typeface="Calibri" pitchFamily="34" charset="0"/>
              </a:rPr>
              <a:t>hh</a:t>
            </a:r>
            <a:r>
              <a:rPr lang="en-US" kern="0" dirty="0" smtClean="0">
                <a:latin typeface="Arial"/>
                <a:cs typeface="Calibri" pitchFamily="34" charset="0"/>
              </a:rPr>
              <a:t>)</a:t>
            </a:r>
            <a:endParaRPr lang="en-US" i="1" kern="0" dirty="0" smtClean="0"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kern="0" baseline="30000" dirty="0" err="1" smtClean="0">
                <a:latin typeface="Arial"/>
                <a:cs typeface="Calibri" pitchFamily="34" charset="0"/>
              </a:rPr>
              <a:t>+</a:t>
            </a:r>
            <a:r>
              <a:rPr lang="en-US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kern="0" baseline="30000" dirty="0" smtClean="0">
                <a:latin typeface="Arial"/>
                <a:cs typeface="Calibri" pitchFamily="34" charset="0"/>
              </a:rPr>
              <a:t>-</a:t>
            </a:r>
            <a:r>
              <a:rPr lang="en-US" kern="0" dirty="0" smtClean="0">
                <a:latin typeface="Arial"/>
                <a:cs typeface="Calibri" pitchFamily="34" charset="0"/>
              </a:rPr>
              <a:t> </a:t>
            </a:r>
            <a:r>
              <a:rPr lang="en-US" kern="0" dirty="0">
                <a:latin typeface="Arial"/>
                <a:cs typeface="Calibri" pitchFamily="34" charset="0"/>
              </a:rPr>
              <a:t>collider </a:t>
            </a:r>
            <a:r>
              <a:rPr lang="en-US" kern="0" dirty="0" smtClean="0">
                <a:latin typeface="Arial"/>
                <a:cs typeface="Calibri" pitchFamily="34" charset="0"/>
              </a:rPr>
              <a:t>(</a:t>
            </a:r>
            <a:r>
              <a:rPr lang="en-US" i="1" kern="0" dirty="0" smtClean="0">
                <a:latin typeface="Arial"/>
                <a:cs typeface="Calibri" pitchFamily="34" charset="0"/>
              </a:rPr>
              <a:t>FCC-</a:t>
            </a:r>
            <a:r>
              <a:rPr lang="en-US" i="1" kern="0" dirty="0" err="1" smtClean="0">
                <a:latin typeface="Arial"/>
                <a:cs typeface="Calibri" pitchFamily="34" charset="0"/>
              </a:rPr>
              <a:t>ee</a:t>
            </a:r>
            <a:r>
              <a:rPr lang="en-US" kern="0" dirty="0" smtClean="0">
                <a:latin typeface="Arial"/>
                <a:cs typeface="Calibri" pitchFamily="34" charset="0"/>
              </a:rPr>
              <a:t>) as potential first step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i="1" kern="0" dirty="0">
                <a:cs typeface="Calibri" pitchFamily="34" charset="0"/>
              </a:rPr>
              <a:t>p-e</a:t>
            </a:r>
            <a:r>
              <a:rPr lang="en-US" kern="0" dirty="0">
                <a:cs typeface="Calibri" pitchFamily="34" charset="0"/>
              </a:rPr>
              <a:t> (</a:t>
            </a:r>
            <a:r>
              <a:rPr lang="en-US" i="1" kern="0" dirty="0">
                <a:cs typeface="Calibri" pitchFamily="34" charset="0"/>
              </a:rPr>
              <a:t>FCC-he</a:t>
            </a:r>
            <a:r>
              <a:rPr lang="en-US" kern="0" dirty="0">
                <a:cs typeface="Calibri" pitchFamily="34" charset="0"/>
              </a:rPr>
              <a:t>) </a:t>
            </a:r>
            <a:r>
              <a:rPr lang="en-US" kern="0" dirty="0" smtClean="0">
                <a:cs typeface="Calibri" pitchFamily="34" charset="0"/>
              </a:rPr>
              <a:t>option</a:t>
            </a:r>
          </a:p>
          <a:p>
            <a:pPr>
              <a:spcBef>
                <a:spcPts val="1200"/>
              </a:spcBef>
              <a:defRPr/>
            </a:pPr>
            <a:endParaRPr lang="en-US" kern="0" dirty="0" smtClean="0">
              <a:cs typeface="Calibri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kern="0" dirty="0" smtClean="0">
                <a:cs typeface="Calibri" pitchFamily="34" charset="0"/>
              </a:rPr>
              <a:t>HE-LHC with </a:t>
            </a:r>
            <a:r>
              <a:rPr lang="en-US" i="1" kern="0" dirty="0" smtClean="0">
                <a:cs typeface="Calibri" pitchFamily="34" charset="0"/>
              </a:rPr>
              <a:t>FCC-</a:t>
            </a:r>
            <a:r>
              <a:rPr lang="en-US" i="1" kern="0" dirty="0" err="1" smtClean="0">
                <a:cs typeface="Calibri" pitchFamily="34" charset="0"/>
              </a:rPr>
              <a:t>hh</a:t>
            </a:r>
            <a:r>
              <a:rPr lang="en-US" i="1" kern="0" dirty="0" smtClean="0">
                <a:cs typeface="Calibri" pitchFamily="34" charset="0"/>
              </a:rPr>
              <a:t> </a:t>
            </a:r>
            <a:r>
              <a:rPr lang="en-US" kern="0" dirty="0" smtClean="0">
                <a:cs typeface="Calibri" pitchFamily="34" charset="0"/>
              </a:rPr>
              <a:t>technology</a:t>
            </a:r>
            <a:endParaRPr lang="en-US" kern="0" dirty="0"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01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FCC versus LHC dipole</a:t>
            </a:r>
            <a:endParaRPr lang="en-US" sz="4000" dirty="0"/>
          </a:p>
        </p:txBody>
      </p:sp>
      <p:sp>
        <p:nvSpPr>
          <p:cNvPr id="7" name="Content Placeholder 7"/>
          <p:cNvSpPr txBox="1">
            <a:spLocks/>
          </p:cNvSpPr>
          <p:nvPr/>
        </p:nvSpPr>
        <p:spPr>
          <a:xfrm>
            <a:off x="4149176" y="1594064"/>
            <a:ext cx="4248209" cy="184736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0">
              <a:buClr>
                <a:schemeClr val="tx1"/>
              </a:buClr>
              <a:buFont typeface="Arial"/>
              <a:buNone/>
            </a:pPr>
            <a:r>
              <a:rPr lang="en-US" sz="1800" dirty="0" smtClean="0"/>
              <a:t>Twice the magnetic field </a:t>
            </a:r>
            <a:r>
              <a:rPr lang="en-US" sz="1800" dirty="0" smtClean="0">
                <a:sym typeface="Wingdings" panose="05000000000000000000" pitchFamily="2" charset="2"/>
              </a:rPr>
              <a:t> </a:t>
            </a:r>
          </a:p>
          <a:p>
            <a:pPr marL="493713" lvl="1" indent="-311150">
              <a:buClr>
                <a:schemeClr val="tx1"/>
              </a:buClr>
            </a:pPr>
            <a:r>
              <a:rPr lang="en-US" sz="1800" dirty="0" smtClean="0">
                <a:sym typeface="Wingdings" panose="05000000000000000000" pitchFamily="2" charset="2"/>
              </a:rPr>
              <a:t>2 x more Ampere turns</a:t>
            </a:r>
          </a:p>
          <a:p>
            <a:pPr marL="493713" lvl="1" indent="-311150">
              <a:buClr>
                <a:schemeClr val="tx1"/>
              </a:buClr>
            </a:pPr>
            <a:r>
              <a:rPr lang="en-US" sz="1800" dirty="0" smtClean="0">
                <a:sym typeface="Wingdings" panose="05000000000000000000" pitchFamily="2" charset="2"/>
              </a:rPr>
              <a:t>4 x higher forces/m</a:t>
            </a:r>
          </a:p>
          <a:p>
            <a:pPr marL="493713" lvl="1" indent="-311150">
              <a:buClr>
                <a:schemeClr val="tx1"/>
              </a:buClr>
            </a:pPr>
            <a:r>
              <a:rPr lang="en-US" sz="1800" dirty="0" smtClean="0">
                <a:sym typeface="Wingdings" panose="05000000000000000000" pitchFamily="2" charset="2"/>
              </a:rPr>
              <a:t>~6 x more stored energy/m</a:t>
            </a:r>
            <a:endParaRPr lang="en-US" sz="1800" dirty="0" smtClean="0"/>
          </a:p>
          <a:p>
            <a:pPr marL="182563" indent="0">
              <a:buClr>
                <a:schemeClr val="tx1"/>
              </a:buClr>
              <a:buFont typeface="Arial"/>
              <a:buNone/>
            </a:pPr>
            <a:r>
              <a:rPr lang="en-US" sz="1800" dirty="0" smtClean="0"/>
              <a:t>4 x more magnets</a:t>
            </a:r>
          </a:p>
          <a:p>
            <a:pPr marL="182563" indent="0">
              <a:buClr>
                <a:schemeClr val="tx1"/>
              </a:buClr>
              <a:buFont typeface="Arial"/>
              <a:buNone/>
            </a:pPr>
            <a:endParaRPr lang="en-US"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3425607" y="4178841"/>
            <a:ext cx="47820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Prototypes will be built.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94090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1" y="4900501"/>
            <a:ext cx="1371600" cy="123852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de-CH" sz="4000" dirty="0" smtClean="0"/>
              <a:t>Magnet Design Options: Future </a:t>
            </a:r>
            <a:r>
              <a:rPr lang="de-CH" sz="4000" dirty="0" err="1" smtClean="0"/>
              <a:t>Circular</a:t>
            </a:r>
            <a:r>
              <a:rPr lang="de-CH" sz="4000" dirty="0" smtClean="0"/>
              <a:t> </a:t>
            </a:r>
            <a:r>
              <a:rPr lang="de-CH" sz="4000" dirty="0" err="1" smtClean="0"/>
              <a:t>Collider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8" name="Picture 7" descr="Block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900" y="2574311"/>
            <a:ext cx="2494800" cy="129855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 bwMode="auto">
          <a:xfrm>
            <a:off x="2026008" y="1232276"/>
            <a:ext cx="2494800" cy="1285520"/>
            <a:chOff x="0" y="0"/>
            <a:chExt cx="58150" cy="30522"/>
          </a:xfrm>
        </p:grpSpPr>
        <p:pic>
          <p:nvPicPr>
            <p:cNvPr id="10" name="Immagine 17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35"/>
            <a:stretch>
              <a:fillRect/>
            </a:stretch>
          </p:blipFill>
          <p:spPr bwMode="auto">
            <a:xfrm>
              <a:off x="0" y="0"/>
              <a:ext cx="32447" cy="305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1" r="12381"/>
            <a:stretch>
              <a:fillRect/>
            </a:stretch>
          </p:blipFill>
          <p:spPr bwMode="auto">
            <a:xfrm>
              <a:off x="34099" y="1458"/>
              <a:ext cx="24051" cy="26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11" descr="Common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683" y="3928339"/>
            <a:ext cx="2627757" cy="129135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-28754" y="1551870"/>
            <a:ext cx="1768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Cosine-theta</a:t>
            </a:r>
            <a:r>
              <a:rPr lang="fr-CH" dirty="0" smtClean="0"/>
              <a:t> (</a:t>
            </a:r>
            <a:r>
              <a:rPr lang="fr-CH" dirty="0" err="1" smtClean="0"/>
              <a:t>baseline</a:t>
            </a:r>
            <a:r>
              <a:rPr lang="fr-CH" dirty="0" smtClean="0"/>
              <a:t>)</a:t>
            </a:r>
            <a:endParaRPr lang="fr-CH" dirty="0"/>
          </a:p>
        </p:txBody>
      </p:sp>
      <p:sp>
        <p:nvSpPr>
          <p:cNvPr id="14" name="TextBox 13"/>
          <p:cNvSpPr txBox="1"/>
          <p:nvPr/>
        </p:nvSpPr>
        <p:spPr>
          <a:xfrm>
            <a:off x="-44752" y="3086771"/>
            <a:ext cx="2026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Block-type </a:t>
            </a:r>
            <a:r>
              <a:rPr lang="fr-CH" dirty="0" err="1" smtClean="0"/>
              <a:t>coils</a:t>
            </a:r>
            <a:endParaRPr lang="fr-CH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4316527"/>
            <a:ext cx="165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Common-</a:t>
            </a:r>
            <a:r>
              <a:rPr lang="fr-CH" dirty="0" err="1" smtClean="0"/>
              <a:t>coils</a:t>
            </a:r>
            <a:endParaRPr lang="fr-CH" dirty="0"/>
          </a:p>
        </p:txBody>
      </p:sp>
      <p:sp>
        <p:nvSpPr>
          <p:cNvPr id="16" name="TextBox 15"/>
          <p:cNvSpPr txBox="1"/>
          <p:nvPr/>
        </p:nvSpPr>
        <p:spPr>
          <a:xfrm>
            <a:off x="2276325" y="5254403"/>
            <a:ext cx="2194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2015 </a:t>
            </a:r>
            <a:r>
              <a:rPr lang="fr-CH" dirty="0" smtClean="0"/>
              <a:t>           </a:t>
            </a:r>
            <a:r>
              <a:rPr lang="fr-CH" dirty="0"/>
              <a:t>2017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289784" y="2554917"/>
            <a:ext cx="6934731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25"/>
              </a:spcAft>
            </a:pPr>
            <a:r>
              <a:rPr lang="en-US" dirty="0"/>
              <a:t>Magnet length			</a:t>
            </a:r>
            <a:r>
              <a:rPr lang="en-US" dirty="0" smtClean="0"/>
              <a:t>	14.3 </a:t>
            </a:r>
            <a:r>
              <a:rPr lang="en-US" dirty="0"/>
              <a:t>m</a:t>
            </a:r>
          </a:p>
          <a:p>
            <a:pPr>
              <a:spcAft>
                <a:spcPts val="225"/>
              </a:spcAft>
            </a:pPr>
            <a:r>
              <a:rPr lang="en-US" dirty="0"/>
              <a:t>Free physical aperture 			50 </a:t>
            </a:r>
            <a:r>
              <a:rPr lang="en-US" dirty="0" smtClean="0"/>
              <a:t>mm</a:t>
            </a:r>
          </a:p>
          <a:p>
            <a:pPr>
              <a:spcAft>
                <a:spcPts val="225"/>
              </a:spcAft>
            </a:pPr>
            <a:r>
              <a:rPr lang="en-US" dirty="0" smtClean="0"/>
              <a:t>Inter-beam distance			204 mm</a:t>
            </a:r>
            <a:endParaRPr lang="en-US" dirty="0"/>
          </a:p>
          <a:p>
            <a:pPr>
              <a:spcAft>
                <a:spcPts val="225"/>
              </a:spcAft>
            </a:pPr>
            <a:r>
              <a:rPr lang="en-US" dirty="0" smtClean="0"/>
              <a:t>Field amplitude	 </a:t>
            </a:r>
            <a:r>
              <a:rPr lang="en-US" dirty="0"/>
              <a:t>			16 T</a:t>
            </a:r>
          </a:p>
          <a:p>
            <a:pPr>
              <a:spcAft>
                <a:spcPts val="225"/>
              </a:spcAft>
            </a:pPr>
            <a:r>
              <a:rPr lang="en-US" dirty="0"/>
              <a:t>Margin on the load-line @ 1.9K		14 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173502" y="890310"/>
            <a:ext cx="2520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 800 mm  </a:t>
            </a:r>
            <a:r>
              <a:rPr lang="fr-CH" dirty="0" smtClean="0"/>
              <a:t>     600 mm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023900" y="1232276"/>
            <a:ext cx="1349439" cy="0"/>
          </a:xfrm>
          <a:prstGeom prst="straightConnector1">
            <a:avLst/>
          </a:prstGeom>
          <a:ln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3528800" y="1225599"/>
            <a:ext cx="921370" cy="1"/>
          </a:xfrm>
          <a:prstGeom prst="straightConnector1">
            <a:avLst/>
          </a:prstGeom>
          <a:ln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443287" y="5794836"/>
            <a:ext cx="3445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CCT </a:t>
            </a:r>
            <a:r>
              <a:rPr lang="fr-CH" sz="800" dirty="0"/>
              <a:t>(PSI </a:t>
            </a:r>
            <a:r>
              <a:rPr lang="fr-CH" sz="800" dirty="0" err="1"/>
              <a:t>with</a:t>
            </a:r>
            <a:r>
              <a:rPr lang="fr-CH" sz="800" dirty="0"/>
              <a:t> LBNL and CERN</a:t>
            </a:r>
            <a:r>
              <a:rPr lang="fr-CH" sz="800" dirty="0" smtClean="0"/>
              <a:t>)</a:t>
            </a:r>
            <a:endParaRPr lang="fr-CH" sz="800" dirty="0"/>
          </a:p>
        </p:txBody>
      </p:sp>
    </p:spTree>
    <p:extLst>
      <p:ext uri="{BB962C8B-B14F-4D97-AF65-F5344CB8AC3E}">
        <p14:creationId xmlns:p14="http://schemas.microsoft.com/office/powerpoint/2010/main" val="310146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smtClean="0"/>
              <a:t>Recap Magnet design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356111" y="1773234"/>
            <a:ext cx="85150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The field can be expressed as (simple) series of coefficients</a:t>
            </a:r>
          </a:p>
          <a:p>
            <a:r>
              <a:rPr lang="en-GB" dirty="0"/>
              <a:t>So, each coefficient corresponds to a “pure” multipolar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208314" y="2732782"/>
                <a:ext cx="5606022" cy="15105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out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in</m:t>
                              </m:r>
                            </m:sub>
                          </m:sSub>
                        </m:e>
                      </m:d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func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𝐽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out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in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(2−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ref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e>
                      </m:func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=3, 5, 7,…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8314" y="2732782"/>
                <a:ext cx="5606022" cy="151054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4119" y="2322880"/>
            <a:ext cx="2478487" cy="2247281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59799" y="2444927"/>
            <a:ext cx="11834384" cy="2086252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64711" y="254847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Dipole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97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2082" y="1003300"/>
            <a:ext cx="6994018" cy="507430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de-CH" sz="4000" dirty="0" smtClean="0"/>
              <a:t>High-</a:t>
            </a:r>
            <a:r>
              <a:rPr lang="de-CH" sz="4000" dirty="0" err="1" smtClean="0"/>
              <a:t>Temperature</a:t>
            </a:r>
            <a:r>
              <a:rPr lang="de-CH" sz="4000" dirty="0" smtClean="0"/>
              <a:t> </a:t>
            </a:r>
            <a:r>
              <a:rPr lang="de-CH" sz="4000" dirty="0" err="1" smtClean="0"/>
              <a:t>Superconductors</a:t>
            </a:r>
            <a:endParaRPr lang="en-US" sz="4000" dirty="0"/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0" y="1003300"/>
            <a:ext cx="4982082" cy="184736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8313" indent="-285750">
              <a:buClr>
                <a:schemeClr val="tx1"/>
              </a:buClr>
            </a:pPr>
            <a:r>
              <a:rPr lang="en-US" sz="1800" dirty="0" smtClean="0"/>
              <a:t>High-temperature superconductor  promise much higher fields</a:t>
            </a:r>
          </a:p>
          <a:p>
            <a:pPr marL="468313" indent="-285750">
              <a:buClr>
                <a:schemeClr val="tx1"/>
              </a:buClr>
            </a:pPr>
            <a:r>
              <a:rPr lang="en-US" sz="1800" dirty="0" smtClean="0"/>
              <a:t>Technology is currently being developed</a:t>
            </a:r>
          </a:p>
          <a:p>
            <a:pPr marL="468313" indent="-285750">
              <a:buClr>
                <a:schemeClr val="tx1"/>
              </a:buClr>
            </a:pPr>
            <a:r>
              <a:rPr lang="en-US" sz="1800" dirty="0" smtClean="0"/>
              <a:t>Main challenge: Reduce cost!</a:t>
            </a:r>
          </a:p>
          <a:p>
            <a:pPr marL="468313" indent="-285750">
              <a:buClr>
                <a:schemeClr val="tx1"/>
              </a:buClr>
            </a:pPr>
            <a:endParaRPr lang="en-US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876" y="3080500"/>
            <a:ext cx="4248209" cy="284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67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Other superconducting magnets in accelerators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3287" y="1079620"/>
            <a:ext cx="59327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Experimental magnets (large solenoids)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Insertion devices for reducing the beam emittance and creating synchrotron radiation: Very active field of R&amp;D for storage rings and FELs (ESRF, Soleil, etc…. and European XFEL, </a:t>
            </a:r>
            <a:r>
              <a:rPr lang="en-US" dirty="0" err="1" smtClean="0"/>
              <a:t>SwissFel</a:t>
            </a:r>
            <a:r>
              <a:rPr lang="en-US" dirty="0" smtClean="0"/>
              <a:t>,…)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6562" r="9097" b="2660"/>
          <a:stretch/>
        </p:blipFill>
        <p:spPr>
          <a:xfrm>
            <a:off x="7305548" y="3046790"/>
            <a:ext cx="4432300" cy="28245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317" y="3345092"/>
            <a:ext cx="5093083" cy="28451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78928" y="981450"/>
            <a:ext cx="2213072" cy="211618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1224356"/>
            <a:ext cx="3994019" cy="120032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791498" y="2279949"/>
            <a:ext cx="3187430" cy="28989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8608523" y="2449802"/>
            <a:ext cx="1481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D. Schoerling et al.</a:t>
            </a:r>
            <a:endParaRPr lang="en-GB" sz="1200" dirty="0"/>
          </a:p>
        </p:txBody>
      </p:sp>
      <p:sp>
        <p:nvSpPr>
          <p:cNvPr id="16" name="Rectangle 15"/>
          <p:cNvSpPr/>
          <p:nvPr/>
        </p:nvSpPr>
        <p:spPr>
          <a:xfrm>
            <a:off x="6011694" y="5940648"/>
            <a:ext cx="65061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David Attwood, Soft </a:t>
            </a:r>
            <a:r>
              <a:rPr lang="en-GB" sz="1200" dirty="0"/>
              <a:t>X-Rays and Extreme Ultraviolet Radiation: Principles and Applications</a:t>
            </a:r>
          </a:p>
        </p:txBody>
      </p:sp>
    </p:spTree>
    <p:extLst>
      <p:ext uri="{BB962C8B-B14F-4D97-AF65-F5344CB8AC3E}">
        <p14:creationId xmlns:p14="http://schemas.microsoft.com/office/powerpoint/2010/main" val="350541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en-GB" sz="4000" dirty="0" smtClean="0"/>
              <a:t>Concluding remarks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972000"/>
            <a:ext cx="121920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Superconducting magnet design </a:t>
            </a:r>
            <a:r>
              <a:rPr lang="en-GB" dirty="0" smtClean="0"/>
              <a:t>and manufacture is a very diverse field. It starts with superconductors </a:t>
            </a:r>
            <a:r>
              <a:rPr lang="en-GB" dirty="0"/>
              <a:t>(materials, wires, cables, and their electric and thermal </a:t>
            </a:r>
            <a:r>
              <a:rPr lang="en-GB" dirty="0" smtClean="0"/>
              <a:t>properties), continues with </a:t>
            </a:r>
            <a:r>
              <a:rPr lang="en-US" dirty="0" smtClean="0"/>
              <a:t>electromagnetic design, thermal calculations, mechanics, protection, stability, etc…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Cooling requires cryogenic, a field of applied science by its own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The manufacture requires cost modelling, industrialization, complex project management, etc.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We live in exciting times for superconducting accelerator magnets: First Nb</a:t>
            </a:r>
            <a:r>
              <a:rPr lang="en-US" baseline="-25000" dirty="0" smtClean="0"/>
              <a:t>3</a:t>
            </a:r>
            <a:r>
              <a:rPr lang="en-US" dirty="0" smtClean="0"/>
              <a:t>Sn magnets to be installed in HL-LHC, new field record of 14.6 T achieved with Fresca-2, first 16 T magnets for FCC to be manufactured from now on, first HTS dipole to be tested in background field, HTS </a:t>
            </a:r>
            <a:r>
              <a:rPr lang="en-US" dirty="0" err="1" smtClean="0"/>
              <a:t>undulator</a:t>
            </a:r>
            <a:r>
              <a:rPr lang="en-US" dirty="0" smtClean="0"/>
              <a:t> to be build, … 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90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en-GB" sz="4000" dirty="0" smtClean="0"/>
              <a:t>Literature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5088" r="14737"/>
          <a:stretch/>
        </p:blipFill>
        <p:spPr>
          <a:xfrm>
            <a:off x="279400" y="891404"/>
            <a:ext cx="1693334" cy="239606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434085" y="1914298"/>
            <a:ext cx="7413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Martin N. Wilson, Superconducting Magnets, 1983: The classical book! Excellent introduction to the engineering of superconducting magnets.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2000" r="12000"/>
          <a:stretch/>
        </p:blipFill>
        <p:spPr>
          <a:xfrm>
            <a:off x="279400" y="3481693"/>
            <a:ext cx="1769533" cy="232833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434085" y="4482930"/>
            <a:ext cx="85547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Stephan Russenschuck, Field computation, 2010: The book for all questions related to electromagnetic calculations!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541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en-GB" sz="4000" dirty="0" smtClean="0"/>
              <a:t>Literature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3434085" y="1609928"/>
            <a:ext cx="7413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Werner </a:t>
            </a:r>
            <a:r>
              <a:rPr lang="en-GB" dirty="0" err="1" smtClean="0"/>
              <a:t>Buckel</a:t>
            </a:r>
            <a:r>
              <a:rPr lang="en-GB" dirty="0" smtClean="0"/>
              <a:t> and Reinhold </a:t>
            </a:r>
            <a:r>
              <a:rPr lang="en-GB" dirty="0" err="1" smtClean="0"/>
              <a:t>Kleiner</a:t>
            </a:r>
            <a:r>
              <a:rPr lang="en-GB" dirty="0" smtClean="0"/>
              <a:t>, Superconductivity, 2015: Very accessible and comprehensive introduction to superconductivity!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434085" y="4326272"/>
            <a:ext cx="85547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Daniel Schoerling and Alexander Zlobin, Nb</a:t>
            </a:r>
            <a:r>
              <a:rPr lang="en-GB" baseline="-25000" dirty="0" smtClean="0"/>
              <a:t>3</a:t>
            </a:r>
            <a:r>
              <a:rPr lang="en-GB" dirty="0" smtClean="0"/>
              <a:t>Sn accelerator magnets: Designs, technologies, and performance, 2018 (to be published): Review of all so far built Nb</a:t>
            </a:r>
            <a:r>
              <a:rPr lang="en-GB" baseline="-25000" dirty="0" smtClean="0"/>
              <a:t>3</a:t>
            </a:r>
            <a:r>
              <a:rPr lang="en-GB" dirty="0" smtClean="0"/>
              <a:t>Sn dipole magnets.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784" y="1032933"/>
            <a:ext cx="1464868" cy="21004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784" y="3533734"/>
            <a:ext cx="1464868" cy="222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95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en-GB" sz="4000" dirty="0" smtClean="0"/>
              <a:t>Literature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3434085" y="1864815"/>
            <a:ext cx="74132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Oliver Bruning, Lucio Rossi (editors</a:t>
            </a:r>
            <a:r>
              <a:rPr lang="en-GB" dirty="0"/>
              <a:t>), High Luminosity Large Hadron Collider, </a:t>
            </a:r>
            <a:r>
              <a:rPr lang="en-GB" dirty="0" smtClean="0"/>
              <a:t>The </a:t>
            </a:r>
            <a:r>
              <a:rPr lang="en-GB" dirty="0"/>
              <a:t>New Machine For Illuminating The Mysteries Of </a:t>
            </a:r>
            <a:r>
              <a:rPr lang="en-GB" dirty="0" smtClean="0"/>
              <a:t>Universe</a:t>
            </a:r>
            <a:r>
              <a:rPr lang="en-GB" smtClean="0"/>
              <a:t>: Introduction </a:t>
            </a:r>
            <a:r>
              <a:rPr lang="en-GB" dirty="0" smtClean="0"/>
              <a:t>to HL-LHC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382988"/>
            <a:ext cx="1366970" cy="196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53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38" y="5151"/>
            <a:ext cx="11089531" cy="6852849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1747769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defTabSz="542925"/>
            <a:r>
              <a:rPr lang="en-US" sz="2200" dirty="0" smtClean="0">
                <a:solidFill>
                  <a:schemeClr val="bg1"/>
                </a:solidFill>
              </a:rPr>
              <a:t>The LHC dipole magnet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55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How much superconductor is in the cable?</a:t>
            </a:r>
            <a:endParaRPr lang="en-US" sz="4000" dirty="0"/>
          </a:p>
        </p:txBody>
      </p:sp>
      <p:pic>
        <p:nvPicPr>
          <p:cNvPr id="5" name="Picture 2" descr="C:\USPAS\2011_01_Austin\New_material\HQ-C06_Section-2400dpi-color-Etch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40" r="15909" b="1549"/>
          <a:stretch>
            <a:fillRect/>
          </a:stretch>
        </p:blipFill>
        <p:spPr bwMode="auto">
          <a:xfrm>
            <a:off x="1848254" y="880255"/>
            <a:ext cx="8667345" cy="5210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8229601" y="1012017"/>
            <a:ext cx="2144713" cy="3381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Filling ratio: 0.25-0.3</a:t>
            </a:r>
          </a:p>
        </p:txBody>
      </p:sp>
    </p:spTree>
    <p:extLst>
      <p:ext uri="{BB962C8B-B14F-4D97-AF65-F5344CB8AC3E}">
        <p14:creationId xmlns:p14="http://schemas.microsoft.com/office/powerpoint/2010/main" val="97885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29" t="50767" r="-444"/>
          <a:stretch/>
        </p:blipFill>
        <p:spPr>
          <a:xfrm>
            <a:off x="1421860" y="1247302"/>
            <a:ext cx="2451370" cy="25224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7501" y="955794"/>
            <a:ext cx="6672034" cy="502236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73337" y="4481036"/>
            <a:ext cx="52130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LHC main dipole at nominal operation:</a:t>
            </a:r>
          </a:p>
          <a:p>
            <a:r>
              <a:rPr lang="en-US" dirty="0" smtClean="0"/>
              <a:t>   </a:t>
            </a:r>
            <a:r>
              <a:rPr lang="en-US" i="1" dirty="0" smtClean="0"/>
              <a:t>B</a:t>
            </a:r>
            <a:r>
              <a:rPr lang="en-US" baseline="-25000" dirty="0" smtClean="0"/>
              <a:t>op</a:t>
            </a:r>
            <a:r>
              <a:rPr lang="en-US" dirty="0" smtClean="0"/>
              <a:t> = 8.33 T, </a:t>
            </a:r>
            <a:r>
              <a:rPr lang="en-US" i="1" dirty="0" err="1" smtClean="0"/>
              <a:t>I</a:t>
            </a:r>
            <a:r>
              <a:rPr lang="en-US" baseline="-25000" dirty="0" err="1" smtClean="0"/>
              <a:t>op</a:t>
            </a:r>
            <a:r>
              <a:rPr lang="en-US" dirty="0" smtClean="0"/>
              <a:t> = 11 850 A, </a:t>
            </a:r>
            <a:r>
              <a:rPr lang="en-US" i="1" dirty="0" err="1" smtClean="0"/>
              <a:t>J</a:t>
            </a:r>
            <a:r>
              <a:rPr lang="en-US" baseline="-25000" dirty="0" err="1" smtClean="0"/>
              <a:t>eng</a:t>
            </a:r>
            <a:r>
              <a:rPr lang="en-US" dirty="0" smtClean="0"/>
              <a:t> = ~450 A/mm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How to select the </a:t>
            </a:r>
            <a:r>
              <a:rPr lang="en-US" sz="4000" i="1" dirty="0" smtClean="0"/>
              <a:t>J</a:t>
            </a:r>
            <a:r>
              <a:rPr lang="en-US" sz="4000" dirty="0" smtClean="0"/>
              <a:t> in the coil?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680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9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223" y="1010916"/>
            <a:ext cx="8154000" cy="4959590"/>
          </a:xfrm>
          <a:prstGeom prst="rect">
            <a:avLst/>
          </a:prstGeom>
        </p:spPr>
      </p:pic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How to select the </a:t>
            </a:r>
            <a:r>
              <a:rPr lang="en-US" sz="4000" i="1" dirty="0" smtClean="0"/>
              <a:t>J</a:t>
            </a:r>
            <a:r>
              <a:rPr lang="en-US" sz="4000" dirty="0" smtClean="0"/>
              <a:t> in the coil?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1268" y="1176634"/>
            <a:ext cx="4563527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/>
              <a:t>Why margins?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Reach design field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Limit number of training quenches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Avoid quenches during operation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Margins: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Load line margin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Temperature margin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Current margin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spcAft>
                <a:spcPts val="600"/>
              </a:spcAft>
            </a:pPr>
            <a:r>
              <a:rPr lang="en-US" dirty="0" smtClean="0"/>
              <a:t>How to select the margins? Typically, designs</a:t>
            </a:r>
            <a:r>
              <a:rPr lang="en-GB" dirty="0" smtClean="0"/>
              <a:t> are done for load line margin (LHC &amp; FCC: 14%)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How is it selected? Empirically: long discussions and many prototypes!</a:t>
            </a:r>
            <a:endParaRPr lang="en-GB" dirty="0" smtClean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520690" y="3611880"/>
            <a:ext cx="4857750" cy="1337310"/>
          </a:xfrm>
          <a:prstGeom prst="line">
            <a:avLst/>
          </a:prstGeom>
          <a:ln w="165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10378440" y="3369542"/>
            <a:ext cx="869677" cy="242338"/>
          </a:xfrm>
          <a:prstGeom prst="line">
            <a:avLst/>
          </a:prstGeom>
          <a:ln w="165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Freeform 82"/>
          <p:cNvSpPr/>
          <p:nvPr/>
        </p:nvSpPr>
        <p:spPr>
          <a:xfrm>
            <a:off x="9103057" y="1351128"/>
            <a:ext cx="2497540" cy="3275463"/>
          </a:xfrm>
          <a:custGeom>
            <a:avLst/>
            <a:gdLst>
              <a:gd name="connsiteX0" fmla="*/ 0 w 2497540"/>
              <a:gd name="connsiteY0" fmla="*/ 0 h 3275463"/>
              <a:gd name="connsiteX1" fmla="*/ 832513 w 2497540"/>
              <a:gd name="connsiteY1" fmla="*/ 1665027 h 3275463"/>
              <a:gd name="connsiteX2" fmla="*/ 1801504 w 2497540"/>
              <a:gd name="connsiteY2" fmla="*/ 2825087 h 3275463"/>
              <a:gd name="connsiteX3" fmla="*/ 2497540 w 2497540"/>
              <a:gd name="connsiteY3" fmla="*/ 3275463 h 3275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7540" h="3275463">
                <a:moveTo>
                  <a:pt x="0" y="0"/>
                </a:moveTo>
                <a:cubicBezTo>
                  <a:pt x="266131" y="597089"/>
                  <a:pt x="532262" y="1194179"/>
                  <a:pt x="832513" y="1665027"/>
                </a:cubicBezTo>
                <a:cubicBezTo>
                  <a:pt x="1132764" y="2135875"/>
                  <a:pt x="1524000" y="2556681"/>
                  <a:pt x="1801504" y="2825087"/>
                </a:cubicBezTo>
                <a:cubicBezTo>
                  <a:pt x="2079009" y="3093493"/>
                  <a:pt x="2288274" y="3184478"/>
                  <a:pt x="2497540" y="3275463"/>
                </a:cubicBezTo>
              </a:path>
            </a:pathLst>
          </a:custGeom>
          <a:noFill/>
          <a:ln w="165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Freeform 85"/>
          <p:cNvSpPr/>
          <p:nvPr/>
        </p:nvSpPr>
        <p:spPr>
          <a:xfrm>
            <a:off x="9894627" y="1323833"/>
            <a:ext cx="1705970" cy="2524836"/>
          </a:xfrm>
          <a:custGeom>
            <a:avLst/>
            <a:gdLst>
              <a:gd name="connsiteX0" fmla="*/ 0 w 1705970"/>
              <a:gd name="connsiteY0" fmla="*/ 0 h 2524836"/>
              <a:gd name="connsiteX1" fmla="*/ 600501 w 1705970"/>
              <a:gd name="connsiteY1" fmla="*/ 1146412 h 2524836"/>
              <a:gd name="connsiteX2" fmla="*/ 1705970 w 1705970"/>
              <a:gd name="connsiteY2" fmla="*/ 2524836 h 2524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05970" h="2524836">
                <a:moveTo>
                  <a:pt x="0" y="0"/>
                </a:moveTo>
                <a:cubicBezTo>
                  <a:pt x="158086" y="362803"/>
                  <a:pt x="316173" y="725606"/>
                  <a:pt x="600501" y="1146412"/>
                </a:cubicBezTo>
                <a:cubicBezTo>
                  <a:pt x="884829" y="1567218"/>
                  <a:pt x="1295399" y="2046027"/>
                  <a:pt x="1705970" y="2524836"/>
                </a:cubicBezTo>
              </a:path>
            </a:pathLst>
          </a:custGeom>
          <a:noFill/>
          <a:ln w="1651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8" name="Straight Connector 87"/>
          <p:cNvCxnSpPr/>
          <p:nvPr/>
        </p:nvCxnSpPr>
        <p:spPr>
          <a:xfrm>
            <a:off x="10387762" y="2302122"/>
            <a:ext cx="0" cy="1247481"/>
          </a:xfrm>
          <a:prstGeom prst="line">
            <a:avLst/>
          </a:prstGeom>
          <a:ln w="57150">
            <a:solidFill>
              <a:srgbClr val="00B05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452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83" grpId="0" animBg="1"/>
      <p:bldP spid="8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875342"/>
            <a:ext cx="7049900" cy="511274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Margin on the load line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29" t="50767" r="-444"/>
          <a:stretch/>
        </p:blipFill>
        <p:spPr>
          <a:xfrm>
            <a:off x="1421860" y="1247302"/>
            <a:ext cx="2451370" cy="252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87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Temperature margin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29" t="50767" r="-444"/>
          <a:stretch/>
        </p:blipFill>
        <p:spPr>
          <a:xfrm>
            <a:off x="1192353" y="1247302"/>
            <a:ext cx="2451370" cy="25224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999" y="1054621"/>
            <a:ext cx="6907601" cy="496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68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64215</TotalTime>
  <Words>1704</Words>
  <Application>Microsoft Office PowerPoint</Application>
  <PresentationFormat>Widescreen</PresentationFormat>
  <Paragraphs>291</Paragraphs>
  <Slides>46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46</vt:i4>
      </vt:variant>
    </vt:vector>
  </HeadingPairs>
  <TitlesOfParts>
    <vt:vector size="58" baseType="lpstr">
      <vt:lpstr>ＭＳ Ｐゴシック</vt:lpstr>
      <vt:lpstr>Arial</vt:lpstr>
      <vt:lpstr>Book Antiqua</vt:lpstr>
      <vt:lpstr>Calibri</vt:lpstr>
      <vt:lpstr>Cambria Math</vt:lpstr>
      <vt:lpstr>Symbol</vt:lpstr>
      <vt:lpstr>Times</vt:lpstr>
      <vt:lpstr>Wingdings</vt:lpstr>
      <vt:lpstr>CERN(4-3)</vt:lpstr>
      <vt:lpstr>Document</vt:lpstr>
      <vt:lpstr>VISIO</vt:lpstr>
      <vt:lpstr>Photo Editor Photo</vt:lpstr>
      <vt:lpstr>PowerPoint Presentation</vt:lpstr>
      <vt:lpstr>Part II/II</vt:lpstr>
      <vt:lpstr>Recap from last lecture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Schoerling</cp:lastModifiedBy>
  <cp:revision>1393</cp:revision>
  <cp:lastPrinted>2017-05-18T12:02:10Z</cp:lastPrinted>
  <dcterms:created xsi:type="dcterms:W3CDTF">2012-11-30T11:04:26Z</dcterms:created>
  <dcterms:modified xsi:type="dcterms:W3CDTF">2018-07-03T07:53:07Z</dcterms:modified>
</cp:coreProperties>
</file>