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7" r:id="rId2"/>
    <p:sldId id="265" r:id="rId3"/>
    <p:sldId id="274" r:id="rId4"/>
    <p:sldId id="262" r:id="rId5"/>
    <p:sldId id="278" r:id="rId6"/>
    <p:sldId id="279" r:id="rId7"/>
    <p:sldId id="258" r:id="rId8"/>
    <p:sldId id="275" r:id="rId9"/>
    <p:sldId id="276" r:id="rId10"/>
    <p:sldId id="277" r:id="rId11"/>
    <p:sldId id="287" r:id="rId12"/>
    <p:sldId id="288" r:id="rId13"/>
    <p:sldId id="289" r:id="rId14"/>
    <p:sldId id="290" r:id="rId15"/>
    <p:sldId id="284" r:id="rId16"/>
    <p:sldId id="286" r:id="rId17"/>
    <p:sldId id="259" r:id="rId18"/>
    <p:sldId id="261" r:id="rId19"/>
    <p:sldId id="285" r:id="rId20"/>
    <p:sldId id="260" r:id="rId21"/>
    <p:sldId id="268" r:id="rId22"/>
    <p:sldId id="271" r:id="rId23"/>
    <p:sldId id="273" r:id="rId24"/>
    <p:sldId id="283" r:id="rId25"/>
    <p:sldId id="280" r:id="rId26"/>
  </p:sldIdLst>
  <p:sldSz cx="9906000" cy="6858000" type="A4"/>
  <p:notesSz cx="6865938" cy="9998075"/>
  <p:defaultTextStyle>
    <a:defPPr>
      <a:defRPr lang="en-US"/>
    </a:defPPr>
    <a:lvl1pPr marL="0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5813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31626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7439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63252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9065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94878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10691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26504" algn="l" defTabSz="1031626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BB07"/>
    <a:srgbClr val="FFFF66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70" d="100"/>
          <a:sy n="70" d="100"/>
        </p:scale>
        <p:origin x="-292" y="-4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F:\_alain\t2k\upgrades\ND280-upgrades\testbeam\upgrade-cost-table-testbea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9.3085739282589675E-2"/>
          <c:y val="5.1400554097404488E-2"/>
          <c:w val="0.68985870516185477"/>
          <c:h val="0.89719889180519097"/>
        </c:manualLayout>
      </c:layout>
      <c:scatterChart>
        <c:scatterStyle val="smoothMarker"/>
        <c:varyColors val="0"/>
        <c:ser>
          <c:idx val="0"/>
          <c:order val="0"/>
          <c:tx>
            <c:v>range vs kinetic Energy</c:v>
          </c:tx>
          <c:marker>
            <c:symbol val="none"/>
          </c:marker>
          <c:xVal>
            <c:numRef>
              <c:f>Sheet2!$B$43:$B$67</c:f>
              <c:numCache>
                <c:formatCode>General</c:formatCode>
                <c:ptCount val="25"/>
                <c:pt idx="0">
                  <c:v>10</c:v>
                </c:pt>
                <c:pt idx="1">
                  <c:v>15</c:v>
                </c:pt>
                <c:pt idx="2">
                  <c:v>20</c:v>
                </c:pt>
                <c:pt idx="3">
                  <c:v>25</c:v>
                </c:pt>
                <c:pt idx="4">
                  <c:v>30</c:v>
                </c:pt>
                <c:pt idx="5">
                  <c:v>35</c:v>
                </c:pt>
                <c:pt idx="6">
                  <c:v>40</c:v>
                </c:pt>
                <c:pt idx="7">
                  <c:v>45</c:v>
                </c:pt>
                <c:pt idx="8">
                  <c:v>50</c:v>
                </c:pt>
                <c:pt idx="9">
                  <c:v>65</c:v>
                </c:pt>
                <c:pt idx="10">
                  <c:v>70</c:v>
                </c:pt>
                <c:pt idx="11">
                  <c:v>75</c:v>
                </c:pt>
                <c:pt idx="12">
                  <c:v>80</c:v>
                </c:pt>
                <c:pt idx="13">
                  <c:v>85</c:v>
                </c:pt>
                <c:pt idx="14">
                  <c:v>90</c:v>
                </c:pt>
                <c:pt idx="15">
                  <c:v>95</c:v>
                </c:pt>
                <c:pt idx="16">
                  <c:v>100</c:v>
                </c:pt>
                <c:pt idx="17">
                  <c:v>125</c:v>
                </c:pt>
                <c:pt idx="18">
                  <c:v>150</c:v>
                </c:pt>
                <c:pt idx="19">
                  <c:v>160</c:v>
                </c:pt>
                <c:pt idx="20">
                  <c:v>200</c:v>
                </c:pt>
                <c:pt idx="21">
                  <c:v>225</c:v>
                </c:pt>
                <c:pt idx="22">
                  <c:v>250</c:v>
                </c:pt>
                <c:pt idx="23">
                  <c:v>275</c:v>
                </c:pt>
                <c:pt idx="24">
                  <c:v>294.81953290000001</c:v>
                </c:pt>
              </c:numCache>
            </c:numRef>
          </c:xVal>
          <c:yVal>
            <c:numRef>
              <c:f>Sheet2!$D$43:$D$67</c:f>
              <c:numCache>
                <c:formatCode>General</c:formatCode>
                <c:ptCount val="25"/>
                <c:pt idx="0">
                  <c:v>0.185</c:v>
                </c:pt>
                <c:pt idx="1">
                  <c:v>0.25700000000000001</c:v>
                </c:pt>
                <c:pt idx="2">
                  <c:v>0.432</c:v>
                </c:pt>
                <c:pt idx="3">
                  <c:v>0.64700000000000002</c:v>
                </c:pt>
                <c:pt idx="4">
                  <c:v>0.9</c:v>
                </c:pt>
                <c:pt idx="5">
                  <c:v>1.19</c:v>
                </c:pt>
                <c:pt idx="6">
                  <c:v>1.51</c:v>
                </c:pt>
                <c:pt idx="7">
                  <c:v>1.87</c:v>
                </c:pt>
                <c:pt idx="8">
                  <c:v>2.2679999999999998</c:v>
                </c:pt>
                <c:pt idx="9">
                  <c:v>3.6389999999999998</c:v>
                </c:pt>
                <c:pt idx="10">
                  <c:v>4.1529999999999996</c:v>
                </c:pt>
                <c:pt idx="11">
                  <c:v>4.7060000000000004</c:v>
                </c:pt>
                <c:pt idx="12">
                  <c:v>5.2839999999999998</c:v>
                </c:pt>
                <c:pt idx="13">
                  <c:v>5.8890000000000002</c:v>
                </c:pt>
                <c:pt idx="14">
                  <c:v>6.5149999999999997</c:v>
                </c:pt>
                <c:pt idx="15">
                  <c:v>7.1829999999999998</c:v>
                </c:pt>
                <c:pt idx="16">
                  <c:v>7.87</c:v>
                </c:pt>
                <c:pt idx="17">
                  <c:v>11.7</c:v>
                </c:pt>
                <c:pt idx="18">
                  <c:v>16.100000000000001</c:v>
                </c:pt>
                <c:pt idx="19">
                  <c:v>18.02</c:v>
                </c:pt>
                <c:pt idx="20">
                  <c:v>26.5</c:v>
                </c:pt>
                <c:pt idx="21">
                  <c:v>32.4</c:v>
                </c:pt>
                <c:pt idx="22">
                  <c:v>38.700000000000003</c:v>
                </c:pt>
                <c:pt idx="23">
                  <c:v>45.5</c:v>
                </c:pt>
                <c:pt idx="24">
                  <c:v>51.05</c:v>
                </c:pt>
              </c:numCache>
            </c:numRef>
          </c:yVal>
          <c:smooth val="1"/>
        </c:ser>
        <c:ser>
          <c:idx val="1"/>
          <c:order val="1"/>
          <c:tx>
            <c:v>range vs momentum</c:v>
          </c:tx>
          <c:marker>
            <c:symbol val="none"/>
          </c:marker>
          <c:xVal>
            <c:numRef>
              <c:f>Sheet2!$C$43:$C$67</c:f>
              <c:numCache>
                <c:formatCode>General</c:formatCode>
                <c:ptCount val="25"/>
                <c:pt idx="0">
                  <c:v>137.33171520082314</c:v>
                </c:pt>
                <c:pt idx="1">
                  <c:v>168.41912005470164</c:v>
                </c:pt>
                <c:pt idx="2">
                  <c:v>194.73058311420937</c:v>
                </c:pt>
                <c:pt idx="3">
                  <c:v>218.0022935659164</c:v>
                </c:pt>
                <c:pt idx="4">
                  <c:v>239.12339910598462</c:v>
                </c:pt>
                <c:pt idx="5">
                  <c:v>258.62134482675634</c:v>
                </c:pt>
                <c:pt idx="6">
                  <c:v>276.83930356797242</c:v>
                </c:pt>
                <c:pt idx="7">
                  <c:v>294.0153057240388</c:v>
                </c:pt>
                <c:pt idx="8">
                  <c:v>310.32241298365801</c:v>
                </c:pt>
                <c:pt idx="9">
                  <c:v>355.19712836677047</c:v>
                </c:pt>
                <c:pt idx="10">
                  <c:v>369.07993714099388</c:v>
                </c:pt>
                <c:pt idx="11">
                  <c:v>382.52450901870327</c:v>
                </c:pt>
                <c:pt idx="12">
                  <c:v>395.57553008243571</c:v>
                </c:pt>
                <c:pt idx="13">
                  <c:v>408.27074350239695</c:v>
                </c:pt>
                <c:pt idx="14">
                  <c:v>420.64236591194663</c:v>
                </c:pt>
                <c:pt idx="15">
                  <c:v>432.71815307426147</c:v>
                </c:pt>
                <c:pt idx="16">
                  <c:v>444.52221541785735</c:v>
                </c:pt>
                <c:pt idx="17">
                  <c:v>500.12498437890503</c:v>
                </c:pt>
                <c:pt idx="18">
                  <c:v>551.27125809350878</c:v>
                </c:pt>
                <c:pt idx="19">
                  <c:v>570.75388741558299</c:v>
                </c:pt>
                <c:pt idx="20">
                  <c:v>644.36014774348052</c:v>
                </c:pt>
                <c:pt idx="21">
                  <c:v>687.5499981819504</c:v>
                </c:pt>
                <c:pt idx="22">
                  <c:v>729.04046526924685</c:v>
                </c:pt>
                <c:pt idx="23">
                  <c:v>769.10662459765615</c:v>
                </c:pt>
                <c:pt idx="24">
                  <c:v>800.00000043735884</c:v>
                </c:pt>
              </c:numCache>
            </c:numRef>
          </c:xVal>
          <c:yVal>
            <c:numRef>
              <c:f>Sheet2!$D$43:$D$67</c:f>
              <c:numCache>
                <c:formatCode>General</c:formatCode>
                <c:ptCount val="25"/>
                <c:pt idx="0">
                  <c:v>0.185</c:v>
                </c:pt>
                <c:pt idx="1">
                  <c:v>0.25700000000000001</c:v>
                </c:pt>
                <c:pt idx="2">
                  <c:v>0.432</c:v>
                </c:pt>
                <c:pt idx="3">
                  <c:v>0.64700000000000002</c:v>
                </c:pt>
                <c:pt idx="4">
                  <c:v>0.9</c:v>
                </c:pt>
                <c:pt idx="5">
                  <c:v>1.19</c:v>
                </c:pt>
                <c:pt idx="6">
                  <c:v>1.51</c:v>
                </c:pt>
                <c:pt idx="7">
                  <c:v>1.87</c:v>
                </c:pt>
                <c:pt idx="8">
                  <c:v>2.2679999999999998</c:v>
                </c:pt>
                <c:pt idx="9">
                  <c:v>3.6389999999999998</c:v>
                </c:pt>
                <c:pt idx="10">
                  <c:v>4.1529999999999996</c:v>
                </c:pt>
                <c:pt idx="11">
                  <c:v>4.7060000000000004</c:v>
                </c:pt>
                <c:pt idx="12">
                  <c:v>5.2839999999999998</c:v>
                </c:pt>
                <c:pt idx="13">
                  <c:v>5.8890000000000002</c:v>
                </c:pt>
                <c:pt idx="14">
                  <c:v>6.5149999999999997</c:v>
                </c:pt>
                <c:pt idx="15">
                  <c:v>7.1829999999999998</c:v>
                </c:pt>
                <c:pt idx="16">
                  <c:v>7.87</c:v>
                </c:pt>
                <c:pt idx="17">
                  <c:v>11.7</c:v>
                </c:pt>
                <c:pt idx="18">
                  <c:v>16.100000000000001</c:v>
                </c:pt>
                <c:pt idx="19">
                  <c:v>18.02</c:v>
                </c:pt>
                <c:pt idx="20">
                  <c:v>26.5</c:v>
                </c:pt>
                <c:pt idx="21">
                  <c:v>32.4</c:v>
                </c:pt>
                <c:pt idx="22">
                  <c:v>38.700000000000003</c:v>
                </c:pt>
                <c:pt idx="23">
                  <c:v>45.5</c:v>
                </c:pt>
                <c:pt idx="24">
                  <c:v>51.05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1005504"/>
        <c:axId val="77094912"/>
      </c:scatterChart>
      <c:valAx>
        <c:axId val="231005504"/>
        <c:scaling>
          <c:logBase val="10"/>
          <c:orientation val="minMax"/>
          <c:min val="10"/>
        </c:scaling>
        <c:delete val="0"/>
        <c:axPos val="b"/>
        <c:minorGridlines/>
        <c:numFmt formatCode="General" sourceLinked="1"/>
        <c:majorTickMark val="out"/>
        <c:minorTickMark val="none"/>
        <c:tickLblPos val="nextTo"/>
        <c:txPr>
          <a:bodyPr anchor="t"/>
          <a:lstStyle/>
          <a:p>
            <a:pPr>
              <a:defRPr sz="1400" b="1"/>
            </a:pPr>
            <a:endParaRPr lang="en-US"/>
          </a:p>
        </c:txPr>
        <c:crossAx val="77094912"/>
        <c:crosses val="autoZero"/>
        <c:crossBetween val="midCat"/>
      </c:valAx>
      <c:valAx>
        <c:axId val="77094912"/>
        <c:scaling>
          <c:logBase val="10"/>
          <c:orientation val="minMax"/>
        </c:scaling>
        <c:delete val="0"/>
        <c:axPos val="l"/>
        <c:majorGridlines/>
        <c:min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 b="1"/>
            </a:pPr>
            <a:endParaRPr lang="en-US"/>
          </a:p>
        </c:txPr>
        <c:crossAx val="231005504"/>
        <c:crosses val="autoZero"/>
        <c:crossBetween val="midCat"/>
      </c:valAx>
      <c:spPr>
        <a:solidFill>
          <a:srgbClr val="FFFFCC"/>
        </a:solidFill>
      </c:spPr>
    </c:plotArea>
    <c:legend>
      <c:legendPos val="r"/>
      <c:layout>
        <c:manualLayout>
          <c:xMode val="edge"/>
          <c:yMode val="edge"/>
          <c:x val="0.78941054981434944"/>
          <c:y val="0.28549899933599959"/>
          <c:w val="0.21058945018565062"/>
          <c:h val="0.19985712368910066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0.00297</cdr:x>
      <cdr:y>0.07653</cdr:y>
    </cdr:from>
    <cdr:to>
      <cdr:x>0.08922</cdr:x>
      <cdr:y>0.23529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27375" y="374732"/>
          <a:ext cx="794968" cy="777396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40000"/>
            <a:lumOff val="60000"/>
          </a:schemeClr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800" dirty="0"/>
            <a:t>Range </a:t>
          </a:r>
          <a:endParaRPr lang="en-GB" sz="1800" dirty="0" smtClean="0"/>
        </a:p>
        <a:p xmlns:a="http://schemas.openxmlformats.org/drawingml/2006/main">
          <a:r>
            <a:rPr lang="en-GB" sz="1800" dirty="0" smtClean="0"/>
            <a:t>(</a:t>
          </a:r>
          <a:r>
            <a:rPr lang="en-GB" sz="1800" dirty="0"/>
            <a:t>cm</a:t>
          </a:r>
          <a:r>
            <a:rPr lang="en-GB" sz="1800" dirty="0" smtClean="0"/>
            <a:t>)</a:t>
          </a:r>
        </a:p>
      </cdr:txBody>
    </cdr:sp>
  </cdr:relSizeAnchor>
  <cdr:relSizeAnchor xmlns:cdr="http://schemas.openxmlformats.org/drawingml/2006/chartDrawing">
    <cdr:from>
      <cdr:x>0.80446</cdr:x>
      <cdr:y>0.63527</cdr:y>
    </cdr:from>
    <cdr:to>
      <cdr:x>0.99219</cdr:x>
      <cdr:y>0.77786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414727" y="3110627"/>
          <a:ext cx="1730289" cy="698198"/>
        </a:xfrm>
        <a:prstGeom xmlns:a="http://schemas.openxmlformats.org/drawingml/2006/main" prst="rect">
          <a:avLst/>
        </a:prstGeom>
        <a:solidFill xmlns:a="http://schemas.openxmlformats.org/drawingml/2006/main">
          <a:schemeClr val="accent1">
            <a:lumMod val="20000"/>
            <a:lumOff val="80000"/>
          </a:schemeClr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400" b="1" dirty="0">
              <a:solidFill>
                <a:srgbClr val="0070C0"/>
              </a:solidFill>
            </a:rPr>
            <a:t>Kinetic Energy</a:t>
          </a:r>
          <a:r>
            <a:rPr lang="en-GB" sz="1400" b="1" baseline="0" dirty="0">
              <a:solidFill>
                <a:srgbClr val="0070C0"/>
              </a:solidFill>
            </a:rPr>
            <a:t> (MeV)  </a:t>
          </a:r>
        </a:p>
        <a:p xmlns:a="http://schemas.openxmlformats.org/drawingml/2006/main">
          <a:r>
            <a:rPr lang="en-GB" sz="1400" b="1" baseline="0" dirty="0">
              <a:solidFill>
                <a:srgbClr val="C00000"/>
              </a:solidFill>
            </a:rPr>
            <a:t>Momentum (MeV/c)</a:t>
          </a:r>
          <a:endParaRPr lang="en-GB" sz="1400" b="1" dirty="0">
            <a:solidFill>
              <a:srgbClr val="C00000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9375" y="0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052D4-602B-4B69-AEAD-03BBEF6930FC}" type="datetimeFigureOut">
              <a:rPr lang="en-GB" smtClean="0"/>
              <a:t>20/03/2018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25488" y="749300"/>
            <a:ext cx="5414962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7388" y="4749800"/>
            <a:ext cx="5492750" cy="44989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96425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9375" y="9496425"/>
            <a:ext cx="2974975" cy="5000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FF194-4CAD-4E61-9BBF-07EF900138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4221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45FB4-4024-4EBA-83B0-27574D3310AF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20 March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6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348E-F993-45EA-850F-8619FEFABF34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20 March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9826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F1D5C-5F9D-46C6-8E41-D3E064D222EE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20 March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0140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F00EA2-E952-43AC-A5B5-9D3D64F4622D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20 March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911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207CBC-52D1-4122-9FFE-2814FF0D0D73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20 March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34417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348CDF-3ECB-4F28-98FA-3EE0621A1392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20 March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807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6A044D-535B-4476-BE08-6C32D914AA8C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20 March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175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B7D96-F396-48AC-B71F-5A643CE18295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20 March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9566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101322" y="6392220"/>
            <a:ext cx="1315335" cy="367150"/>
          </a:xfrm>
        </p:spPr>
        <p:txBody>
          <a:bodyPr/>
          <a:lstStyle/>
          <a:p>
            <a:fld id="{C4BB023F-4ECC-4220-8543-BD7D5EEA1876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20 March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15230" y="6399331"/>
            <a:ext cx="4631764" cy="315035"/>
          </a:xfrm>
        </p:spPr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A.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SuperFGD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test beam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419631" y="6394246"/>
            <a:ext cx="2311400" cy="365125"/>
          </a:xfrm>
        </p:spPr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229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C8DA88-20DC-4FA8-94E7-96C9FB844E7C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20 March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7538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26BE1-B615-494E-9D66-BF58D3EC4F6C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20 March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4969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1322" y="6309320"/>
            <a:ext cx="1315335" cy="367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9B721B94-6681-4633-9CEA-F61E16EB4237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20 March 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61496" y="6309321"/>
            <a:ext cx="5363095" cy="3409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fr-CH" dirty="0" smtClean="0">
                <a:solidFill>
                  <a:prstClr val="black">
                    <a:tint val="75000"/>
                  </a:prstClr>
                </a:solidFill>
              </a:rPr>
              <a:t>A. Blondel </a:t>
            </a:r>
            <a:r>
              <a:rPr lang="fr-CH" dirty="0" err="1" smtClean="0">
                <a:solidFill>
                  <a:prstClr val="black">
                    <a:tint val="75000"/>
                  </a:prstClr>
                </a:solidFill>
              </a:rPr>
              <a:t>SuperFGD</a:t>
            </a:r>
            <a:r>
              <a:rPr lang="fr-CH" dirty="0" smtClean="0">
                <a:solidFill>
                  <a:prstClr val="black">
                    <a:tint val="75000"/>
                  </a:prstClr>
                </a:solidFill>
              </a:rPr>
              <a:t> test </a:t>
            </a:r>
            <a:r>
              <a:rPr lang="fr-CH" dirty="0" err="1" smtClean="0">
                <a:solidFill>
                  <a:prstClr val="black">
                    <a:tint val="75000"/>
                  </a:prstClr>
                </a:solidFill>
              </a:rPr>
              <a:t>beam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46994" y="630932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2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967875"/>
            <a:ext cx="1052567" cy="903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70157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physics.nist.gov/PhysRefData/Star/Text/PSTAR.html" TargetMode="Externa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488504" y="16624"/>
                <a:ext cx="9073007" cy="6863417"/>
              </a:xfrm>
              <a:prstGeom prst="rect">
                <a:avLst/>
              </a:prstGeom>
              <a:solidFill>
                <a:schemeClr val="bg2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b="1" dirty="0"/>
                  <a:t>R</a:t>
                </a:r>
                <a:r>
                  <a:rPr lang="en-GB" b="1" dirty="0" smtClean="0"/>
                  <a:t>esults </a:t>
                </a:r>
                <a:r>
                  <a:rPr lang="en-GB" b="1" dirty="0"/>
                  <a:t>to be obtained from test </a:t>
                </a:r>
                <a:r>
                  <a:rPr lang="en-GB" b="1" dirty="0" smtClean="0"/>
                  <a:t>beam</a:t>
                </a:r>
              </a:p>
              <a:p>
                <a:endParaRPr lang="en-GB" b="1" dirty="0" smtClean="0"/>
              </a:p>
              <a:p>
                <a:r>
                  <a:rPr lang="en-GB" b="1" dirty="0" smtClean="0"/>
                  <a:t>-1- </a:t>
                </a:r>
                <a:r>
                  <a:rPr lang="en-GB" dirty="0"/>
                  <a:t>general illumination of detector with e.g. few GeV muon beam to get more data on alignment, pulse height uniformity and resolution, effective time resolution, </a:t>
                </a:r>
                <a:r>
                  <a:rPr lang="en-GB" dirty="0" smtClean="0"/>
                  <a:t>position resolution, calibration </a:t>
                </a:r>
                <a:r>
                  <a:rPr lang="en-GB" dirty="0"/>
                  <a:t>procedure etc... </a:t>
                </a:r>
                <a:r>
                  <a:rPr lang="en-GB" dirty="0" smtClean="0"/>
                  <a:t/>
                </a:r>
                <a:br>
                  <a:rPr lang="en-GB" dirty="0" smtClean="0"/>
                </a:br>
                <a:r>
                  <a:rPr lang="en-GB" b="1" dirty="0" smtClean="0">
                    <a:solidFill>
                      <a:srgbClr val="0070C0"/>
                    </a:solidFill>
                  </a:rPr>
                  <a:t>check performance of detector with baby-MIND electronics. </a:t>
                </a:r>
              </a:p>
              <a:p>
                <a:endParaRPr lang="fr-CH" b="1" dirty="0" smtClean="0">
                  <a:solidFill>
                    <a:srgbClr val="0070C0"/>
                  </a:solidFill>
                </a:endParaRPr>
              </a:p>
              <a:p>
                <a:r>
                  <a:rPr lang="en-GB" b="1" dirty="0" smtClean="0"/>
                  <a:t>-2- </a:t>
                </a:r>
                <a:r>
                  <a:rPr lang="en-GB" dirty="0"/>
                  <a:t>obtain a sample of converted gammas to study the two track separation </a:t>
                </a:r>
                <a:br>
                  <a:rPr lang="en-GB" dirty="0"/>
                </a:br>
                <a:r>
                  <a:rPr lang="en-GB" dirty="0"/>
                  <a:t>and the e/gamma PID ability of the device. </a:t>
                </a:r>
              </a:p>
              <a:p>
                <a:r>
                  <a:rPr lang="en-GB" b="1" dirty="0">
                    <a:solidFill>
                      <a:srgbClr val="0070C0"/>
                    </a:solidFill>
                  </a:rPr>
                  <a:t>Need magnets – Essential for </a:t>
                </a:r>
                <a:r>
                  <a:rPr lang="en-GB" b="1" dirty="0">
                    <a:solidFill>
                      <a:srgbClr val="0070C0"/>
                    </a:solidFill>
                    <a:sym typeface="Symbol"/>
                  </a:rPr>
                  <a:t></a:t>
                </a:r>
                <a:r>
                  <a:rPr lang="en-GB" b="1" baseline="-25000" dirty="0">
                    <a:solidFill>
                      <a:srgbClr val="0070C0"/>
                    </a:solidFill>
                    <a:sym typeface="Symbol"/>
                  </a:rPr>
                  <a:t>e</a:t>
                </a:r>
                <a:r>
                  <a:rPr lang="en-GB" b="1" dirty="0">
                    <a:solidFill>
                      <a:srgbClr val="0070C0"/>
                    </a:solidFill>
                    <a:sym typeface="Symbol"/>
                  </a:rPr>
                  <a:t> and </a:t>
                </a:r>
                <a:r>
                  <a:rPr lang="en-GB" b="1" baseline="-25000" dirty="0">
                    <a:solidFill>
                      <a:srgbClr val="0070C0"/>
                    </a:solidFill>
                    <a:sym typeface="Symbol"/>
                  </a:rPr>
                  <a:t>e</a:t>
                </a:r>
                <a:r>
                  <a:rPr lang="en-GB" b="1" dirty="0">
                    <a:solidFill>
                      <a:srgbClr val="0070C0"/>
                    </a:solidFill>
                    <a:sym typeface="Symbol"/>
                  </a:rPr>
                  <a:t>  cross-sections</a:t>
                </a:r>
                <a:r>
                  <a:rPr lang="en-GB" dirty="0">
                    <a:solidFill>
                      <a:srgbClr val="0070C0"/>
                    </a:solidFill>
                  </a:rPr>
                  <a:t/>
                </a:r>
                <a:br>
                  <a:rPr lang="en-GB" dirty="0">
                    <a:solidFill>
                      <a:srgbClr val="0070C0"/>
                    </a:solidFill>
                  </a:rPr>
                </a:br>
                <a:endParaRPr lang="en-GB" b="1" dirty="0">
                  <a:solidFill>
                    <a:srgbClr val="0070C0"/>
                  </a:solidFill>
                </a:endParaRPr>
              </a:p>
              <a:p>
                <a:r>
                  <a:rPr lang="en-GB" b="1" dirty="0" smtClean="0"/>
                  <a:t>-3-</a:t>
                </a:r>
                <a:r>
                  <a:rPr lang="en-GB" dirty="0" smtClean="0"/>
                  <a:t> test performance of Baby-MIND electronics in 0.2 T magnetic field </a:t>
                </a:r>
                <a:br>
                  <a:rPr lang="en-GB" dirty="0" smtClean="0"/>
                </a:br>
                <a:r>
                  <a:rPr lang="en-GB" dirty="0" smtClean="0"/>
                  <a:t>could be done separately but may as well do it if we can. </a:t>
                </a:r>
              </a:p>
              <a:p>
                <a:endParaRPr lang="en-GB" dirty="0" smtClean="0"/>
              </a:p>
              <a:p>
                <a:r>
                  <a:rPr lang="en-GB" b="1" dirty="0" smtClean="0"/>
                  <a:t>-4- </a:t>
                </a:r>
                <a:r>
                  <a:rPr lang="en-GB" dirty="0"/>
                  <a:t>exposure </a:t>
                </a:r>
                <a:r>
                  <a:rPr lang="en-GB" dirty="0" smtClean="0"/>
                  <a:t>to {p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  <a:sym typeface="Symbol"/>
                      </a:rPr>
                      <m:t></m:t>
                    </m:r>
                  </m:oMath>
                </a14:m>
                <a:r>
                  <a:rPr lang="en-GB" baseline="30000" dirty="0"/>
                  <a:t>+</a:t>
                </a:r>
                <a:r>
                  <a:rPr lang="en-GB" dirty="0"/>
                  <a:t> </a:t>
                </a:r>
                <a:r>
                  <a:rPr lang="en-GB" dirty="0" smtClean="0"/>
                  <a:t>e</a:t>
                </a:r>
                <a:r>
                  <a:rPr lang="en-GB" baseline="30000" dirty="0" smtClean="0"/>
                  <a:t>+</a:t>
                </a:r>
                <a:r>
                  <a:rPr lang="en-GB" dirty="0" smtClean="0"/>
                  <a:t> } and {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  <a:sym typeface="Symbol"/>
                      </a:rPr>
                      <m:t></m:t>
                    </m:r>
                  </m:oMath>
                </a14:m>
                <a:r>
                  <a:rPr lang="en-GB" baseline="30000" dirty="0"/>
                  <a:t>- </a:t>
                </a:r>
                <a:r>
                  <a:rPr lang="en-GB" dirty="0" smtClean="0"/>
                  <a:t>e</a:t>
                </a:r>
                <a:r>
                  <a:rPr lang="en-GB" baseline="30000" dirty="0" smtClean="0"/>
                  <a:t>- </a:t>
                </a:r>
                <a:r>
                  <a:rPr lang="en-GB" dirty="0" smtClean="0"/>
                  <a:t>} in momentum (0.5 </a:t>
                </a:r>
                <a:r>
                  <a:rPr lang="en-GB" dirty="0"/>
                  <a:t>to 3 </a:t>
                </a:r>
                <a:r>
                  <a:rPr lang="en-GB" dirty="0" smtClean="0"/>
                  <a:t>GeV/c ) </a:t>
                </a:r>
                <a:r>
                  <a:rPr lang="en-GB" dirty="0"/>
                  <a:t>to measure </a:t>
                </a:r>
                <a:r>
                  <a:rPr lang="en-GB" dirty="0" smtClean="0"/>
                  <a:t>energy </a:t>
                </a:r>
                <a:r>
                  <a:rPr lang="en-GB" dirty="0"/>
                  <a:t>loss and </a:t>
                </a:r>
                <a:r>
                  <a:rPr lang="en-GB" dirty="0" smtClean="0"/>
                  <a:t>time </a:t>
                </a:r>
                <a:r>
                  <a:rPr lang="en-GB" dirty="0"/>
                  <a:t>resolution</a:t>
                </a:r>
                <a:r>
                  <a:rPr lang="en-GB" dirty="0" smtClean="0"/>
                  <a:t>.  Try to acquire a sample of stopping </a:t>
                </a:r>
                <a:r>
                  <a:rPr lang="en-GB" dirty="0" err="1" smtClean="0"/>
                  <a:t>pions</a:t>
                </a:r>
                <a:r>
                  <a:rPr lang="en-GB" dirty="0" smtClean="0"/>
                  <a:t> and muons of both signs to study response to stopping particles and </a:t>
                </a:r>
                <a:r>
                  <a:rPr lang="en-GB" b="1" dirty="0" smtClean="0">
                    <a:solidFill>
                      <a:srgbClr val="0070C0"/>
                    </a:solidFill>
                  </a:rPr>
                  <a:t>required dynamic range</a:t>
                </a:r>
              </a:p>
              <a:p>
                <a:r>
                  <a:rPr lang="fr-CH" b="1" dirty="0">
                    <a:solidFill>
                      <a:srgbClr val="0070C0"/>
                    </a:solidFill>
                  </a:rPr>
                  <a:t>Joint </a:t>
                </a:r>
                <a:r>
                  <a:rPr lang="fr-CH" b="1" dirty="0" err="1">
                    <a:solidFill>
                      <a:srgbClr val="0070C0"/>
                    </a:solidFill>
                  </a:rPr>
                  <a:t>operation</a:t>
                </a:r>
                <a:r>
                  <a:rPr lang="fr-CH" b="1" dirty="0">
                    <a:solidFill>
                      <a:srgbClr val="0070C0"/>
                    </a:solidFill>
                  </a:rPr>
                  <a:t> </a:t>
                </a:r>
                <a:r>
                  <a:rPr lang="fr-CH" b="1" dirty="0" err="1">
                    <a:solidFill>
                      <a:srgbClr val="0070C0"/>
                    </a:solidFill>
                  </a:rPr>
                  <a:t>with</a:t>
                </a:r>
                <a:r>
                  <a:rPr lang="fr-CH" b="1" dirty="0">
                    <a:solidFill>
                      <a:srgbClr val="0070C0"/>
                    </a:solidFill>
                  </a:rPr>
                  <a:t> TOF </a:t>
                </a:r>
                <a:r>
                  <a:rPr lang="fr-CH" b="1" dirty="0" err="1">
                    <a:solidFill>
                      <a:srgbClr val="0070C0"/>
                    </a:solidFill>
                  </a:rPr>
                  <a:t>would</a:t>
                </a:r>
                <a:r>
                  <a:rPr lang="fr-CH" b="1" dirty="0">
                    <a:solidFill>
                      <a:srgbClr val="0070C0"/>
                    </a:solidFill>
                  </a:rPr>
                  <a:t> </a:t>
                </a:r>
                <a:r>
                  <a:rPr lang="fr-CH" b="1" dirty="0" err="1">
                    <a:solidFill>
                      <a:srgbClr val="0070C0"/>
                    </a:solidFill>
                  </a:rPr>
                  <a:t>be</a:t>
                </a:r>
                <a:r>
                  <a:rPr lang="fr-CH" b="1" dirty="0">
                    <a:solidFill>
                      <a:srgbClr val="0070C0"/>
                    </a:solidFill>
                  </a:rPr>
                  <a:t> </a:t>
                </a:r>
                <a:r>
                  <a:rPr lang="fr-CH" b="1" dirty="0" err="1">
                    <a:solidFill>
                      <a:srgbClr val="0070C0"/>
                    </a:solidFill>
                  </a:rPr>
                  <a:t>very</a:t>
                </a:r>
                <a:r>
                  <a:rPr lang="fr-CH" b="1" dirty="0">
                    <a:solidFill>
                      <a:srgbClr val="0070C0"/>
                    </a:solidFill>
                  </a:rPr>
                  <a:t> </a:t>
                </a:r>
                <a:r>
                  <a:rPr lang="fr-CH" b="1" dirty="0" err="1">
                    <a:solidFill>
                      <a:srgbClr val="0070C0"/>
                    </a:solidFill>
                  </a:rPr>
                  <a:t>useful</a:t>
                </a:r>
                <a:endParaRPr lang="en-GB" b="1" dirty="0">
                  <a:solidFill>
                    <a:srgbClr val="0070C0"/>
                  </a:solidFill>
                </a:endParaRPr>
              </a:p>
              <a:p>
                <a:endParaRPr lang="fr-CH" dirty="0" smtClean="0"/>
              </a:p>
              <a:p>
                <a:r>
                  <a:rPr lang="en-GB" b="1" dirty="0" smtClean="0"/>
                  <a:t>-5-  </a:t>
                </a:r>
                <a:r>
                  <a:rPr lang="en-GB" dirty="0" smtClean="0"/>
                  <a:t>exposure </a:t>
                </a:r>
                <a:r>
                  <a:rPr lang="en-GB" dirty="0"/>
                  <a:t>to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/>
                        <a:sym typeface="Symbol"/>
                      </a:rPr>
                      <m:t></m:t>
                    </m:r>
                  </m:oMath>
                </a14:m>
                <a:r>
                  <a:rPr lang="en-GB" baseline="30000" dirty="0" smtClean="0"/>
                  <a:t>+</a:t>
                </a:r>
                <a:r>
                  <a:rPr lang="en-GB" dirty="0" smtClean="0"/>
                  <a:t> and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/>
                        <a:sym typeface="Symbol"/>
                      </a:rPr>
                      <m:t></m:t>
                    </m:r>
                  </m:oMath>
                </a14:m>
                <a:r>
                  <a:rPr lang="en-GB" baseline="30000" dirty="0" smtClean="0"/>
                  <a:t>- </a:t>
                </a:r>
                <a:r>
                  <a:rPr lang="en-GB" dirty="0" smtClean="0"/>
                  <a:t>beams </a:t>
                </a:r>
                <a:r>
                  <a:rPr lang="en-GB" dirty="0"/>
                  <a:t>to observe a number of elastic scattering events e.g. </a:t>
                </a:r>
                <a:endParaRPr lang="en-GB" dirty="0" smtClean="0"/>
              </a:p>
              <a:p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  <a:sym typeface="Symbol"/>
                      </a:rPr>
                      <m:t></m:t>
                    </m:r>
                  </m:oMath>
                </a14:m>
                <a:r>
                  <a:rPr lang="en-GB" b="1" baseline="30000" dirty="0"/>
                  <a:t>+</a:t>
                </a:r>
                <a:r>
                  <a:rPr lang="en-GB" b="1" dirty="0"/>
                  <a:t> </a:t>
                </a:r>
                <a:r>
                  <a:rPr lang="en-GB" b="1" dirty="0" smtClean="0"/>
                  <a:t>p  </a:t>
                </a:r>
                <a:r>
                  <a:rPr lang="en-GB" b="1" dirty="0" smtClean="0">
                    <a:sym typeface="Symbol"/>
                  </a:rPr>
                  <a:t>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  <a:sym typeface="Symbol"/>
                      </a:rPr>
                      <m:t></m:t>
                    </m:r>
                  </m:oMath>
                </a14:m>
                <a:r>
                  <a:rPr lang="en-GB" b="1" baseline="30000" dirty="0"/>
                  <a:t>+</a:t>
                </a:r>
                <a:r>
                  <a:rPr lang="en-GB" b="1" dirty="0"/>
                  <a:t> </a:t>
                </a:r>
                <a:r>
                  <a:rPr lang="en-GB" b="1" dirty="0" smtClean="0"/>
                  <a:t>p  </a:t>
                </a:r>
                <a:r>
                  <a:rPr lang="en-GB" b="1" dirty="0" smtClean="0">
                    <a:solidFill>
                      <a:srgbClr val="0070C0"/>
                    </a:solidFill>
                  </a:rPr>
                  <a:t>(</a:t>
                </a:r>
                <a:r>
                  <a:rPr lang="en-GB" b="1" dirty="0" err="1" smtClean="0">
                    <a:solidFill>
                      <a:srgbClr val="0070C0"/>
                    </a:solidFill>
                  </a:rPr>
                  <a:t>kinematically</a:t>
                </a:r>
                <a:r>
                  <a:rPr lang="en-GB" b="1" dirty="0" smtClean="0">
                    <a:solidFill>
                      <a:srgbClr val="0070C0"/>
                    </a:solidFill>
                  </a:rPr>
                  <a:t> constrained reaction!</a:t>
                </a:r>
                <a:r>
                  <a:rPr lang="en-GB" dirty="0" smtClean="0"/>
                  <a:t>) and higher energy events with many tracks </a:t>
                </a:r>
                <a:r>
                  <a:rPr lang="en-GB" b="1" dirty="0" smtClean="0">
                    <a:solidFill>
                      <a:srgbClr val="0070C0"/>
                    </a:solidFill>
                  </a:rPr>
                  <a:t>(multi track separation) </a:t>
                </a:r>
                <a:endParaRPr lang="en-GB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504" y="16624"/>
                <a:ext cx="9073007" cy="6863417"/>
              </a:xfrm>
              <a:prstGeom prst="rect">
                <a:avLst/>
              </a:prstGeom>
              <a:blipFill rotWithShape="1">
                <a:blip r:embed="rId7"/>
                <a:stretch>
                  <a:fillRect l="-672" t="-444" r="-1210" b="-6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EB-D28F-450A-B3D2-64E6EB194741}" type="datetime3">
              <a:rPr lang="en-US" smtClean="0"/>
              <a:t>20 March 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A. </a:t>
            </a:r>
            <a:r>
              <a:rPr lang="en-GB" dirty="0" err="1" smtClean="0"/>
              <a:t>Blondel</a:t>
            </a:r>
            <a:r>
              <a:rPr lang="en-GB" dirty="0" smtClean="0"/>
              <a:t> </a:t>
            </a:r>
            <a:r>
              <a:rPr lang="en-GB" dirty="0" err="1" smtClean="0"/>
              <a:t>SuperFGD</a:t>
            </a:r>
            <a:r>
              <a:rPr lang="en-GB" dirty="0" smtClean="0"/>
              <a:t> test beam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8D80-EF88-4B1C-A473-D1D9E951D4F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274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769244" y="3047245"/>
            <a:ext cx="3061797" cy="4631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3" r="6446"/>
          <a:stretch/>
        </p:blipFill>
        <p:spPr bwMode="auto">
          <a:xfrm rot="16200000">
            <a:off x="399628" y="-397799"/>
            <a:ext cx="3979073" cy="4711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12642" y="3645024"/>
            <a:ext cx="1031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x-y </a:t>
            </a:r>
            <a:r>
              <a:rPr lang="fr-CH" dirty="0" err="1" smtClean="0"/>
              <a:t>view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640634" y="6454616"/>
            <a:ext cx="1074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x-z  </a:t>
            </a:r>
            <a:r>
              <a:rPr lang="fr-CH" dirty="0" err="1" smtClean="0"/>
              <a:t>view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961114" y="764708"/>
            <a:ext cx="38043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MNP17 </a:t>
            </a:r>
            <a:r>
              <a:rPr lang="fr-CH" b="1" dirty="0" err="1" smtClean="0"/>
              <a:t>magnet</a:t>
            </a:r>
            <a:r>
              <a:rPr lang="fr-CH" b="1" dirty="0" smtClean="0"/>
              <a:t> </a:t>
            </a:r>
          </a:p>
          <a:p>
            <a:r>
              <a:rPr lang="fr-CH" dirty="0" smtClean="0"/>
              <a:t>(laid </a:t>
            </a:r>
            <a:r>
              <a:rPr lang="fr-CH" dirty="0" err="1" smtClean="0"/>
              <a:t>with</a:t>
            </a:r>
            <a:r>
              <a:rPr lang="fr-CH" dirty="0" smtClean="0"/>
              <a:t> B vertical </a:t>
            </a:r>
            <a:r>
              <a:rPr lang="fr-CH" dirty="0" err="1" smtClean="0"/>
              <a:t>normally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… horizontal </a:t>
            </a:r>
            <a:r>
              <a:rPr lang="fr-CH" dirty="0" err="1" smtClean="0"/>
              <a:t>possibility</a:t>
            </a:r>
            <a:r>
              <a:rPr lang="fr-CH" dirty="0" smtClean="0"/>
              <a:t>?)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37F84-2617-4AF1-8CCB-E93CEBA4E8A2}" type="datetime3">
              <a:rPr lang="en-US" smtClean="0"/>
              <a:t>20 March 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Blondel SuperFGD test beam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8D80-EF88-4B1C-A473-D1D9E951D4F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31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3" r="6446"/>
          <a:stretch/>
        </p:blipFill>
        <p:spPr bwMode="auto">
          <a:xfrm rot="16200000">
            <a:off x="399628" y="-397799"/>
            <a:ext cx="3979073" cy="4711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12642" y="3645024"/>
            <a:ext cx="1031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x-y </a:t>
            </a:r>
            <a:r>
              <a:rPr lang="fr-CH" dirty="0" err="1" smtClean="0"/>
              <a:t>view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961114" y="764708"/>
            <a:ext cx="38043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MNP17 </a:t>
            </a:r>
            <a:r>
              <a:rPr lang="fr-CH" b="1" dirty="0" err="1" smtClean="0"/>
              <a:t>magnet</a:t>
            </a:r>
            <a:r>
              <a:rPr lang="fr-CH" b="1" dirty="0" smtClean="0"/>
              <a:t> </a:t>
            </a:r>
          </a:p>
          <a:p>
            <a:r>
              <a:rPr lang="fr-CH" dirty="0" smtClean="0"/>
              <a:t>(laid </a:t>
            </a:r>
            <a:r>
              <a:rPr lang="fr-CH" dirty="0" err="1" smtClean="0"/>
              <a:t>with</a:t>
            </a:r>
            <a:r>
              <a:rPr lang="fr-CH" dirty="0" smtClean="0"/>
              <a:t> B vertical </a:t>
            </a:r>
            <a:r>
              <a:rPr lang="fr-CH" dirty="0" err="1" smtClean="0"/>
              <a:t>normally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                 … horizontal </a:t>
            </a:r>
            <a:r>
              <a:rPr lang="fr-CH" dirty="0" err="1" smtClean="0"/>
              <a:t>possibility</a:t>
            </a:r>
            <a:r>
              <a:rPr lang="fr-CH" dirty="0" smtClean="0"/>
              <a:t>?)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A37F84-2617-4AF1-8CCB-E93CEBA4E8A2}" type="datetime3">
              <a:rPr lang="en-US" smtClean="0"/>
              <a:t>20 March 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Blondel SuperFGD test beam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8D80-EF88-4B1C-A473-D1D9E951D4F9}" type="slidenum">
              <a:rPr lang="en-GB" smtClean="0"/>
              <a:t>11</a:t>
            </a:fld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1712640" y="2924944"/>
            <a:ext cx="864096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5457056" y="2492896"/>
            <a:ext cx="43413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question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there</a:t>
            </a:r>
            <a:r>
              <a:rPr lang="fr-CH" dirty="0" smtClean="0"/>
              <a:t> a few </a:t>
            </a:r>
            <a:r>
              <a:rPr lang="fr-CH" dirty="0" err="1" smtClean="0"/>
              <a:t>bolting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holes</a:t>
            </a:r>
            <a:r>
              <a:rPr lang="fr-CH" dirty="0" smtClean="0"/>
              <a:t> on the surface of the </a:t>
            </a:r>
            <a:r>
              <a:rPr lang="fr-CH" dirty="0" err="1" smtClean="0"/>
              <a:t>magnet</a:t>
            </a:r>
            <a:r>
              <a:rPr lang="fr-CH" dirty="0" smtClean="0"/>
              <a:t> pole</a:t>
            </a:r>
          </a:p>
          <a:p>
            <a:r>
              <a:rPr lang="fr-CH" dirty="0" smtClean="0"/>
              <a:t>or </a:t>
            </a:r>
            <a:r>
              <a:rPr lang="fr-CH" dirty="0" err="1" smtClean="0"/>
              <a:t>somewhere</a:t>
            </a:r>
            <a:r>
              <a:rPr lang="fr-CH" dirty="0" smtClean="0"/>
              <a:t> </a:t>
            </a:r>
            <a:r>
              <a:rPr lang="fr-CH" dirty="0" err="1" smtClean="0"/>
              <a:t>else</a:t>
            </a:r>
            <a:r>
              <a:rPr lang="fr-CH" dirty="0" smtClean="0"/>
              <a:t> on the </a:t>
            </a:r>
            <a:r>
              <a:rPr lang="fr-CH" dirty="0" err="1" smtClean="0"/>
              <a:t>magnet</a:t>
            </a:r>
            <a:r>
              <a:rPr lang="fr-CH" dirty="0" smtClean="0"/>
              <a:t>, </a:t>
            </a:r>
          </a:p>
          <a:p>
            <a:r>
              <a:rPr lang="fr-CH" dirty="0" smtClean="0"/>
              <a:t>to design the suppor</a:t>
            </a:r>
            <a:r>
              <a:rPr lang="fr-CH" dirty="0"/>
              <a:t>t</a:t>
            </a:r>
            <a:r>
              <a:rPr lang="fr-CH" dirty="0" smtClean="0"/>
              <a:t>?</a:t>
            </a:r>
          </a:p>
        </p:txBody>
      </p:sp>
      <p:sp>
        <p:nvSpPr>
          <p:cNvPr id="10" name="Rectangle 9"/>
          <p:cNvSpPr/>
          <p:nvPr/>
        </p:nvSpPr>
        <p:spPr>
          <a:xfrm>
            <a:off x="1568625" y="2850867"/>
            <a:ext cx="1175390" cy="47789"/>
          </a:xfrm>
          <a:prstGeom prst="rect">
            <a:avLst/>
          </a:prstGeom>
          <a:solidFill>
            <a:srgbClr val="FFC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984682" y="2676917"/>
            <a:ext cx="374332" cy="1739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180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101322" y="4007505"/>
            <a:ext cx="1315335" cy="367150"/>
          </a:xfrm>
        </p:spPr>
        <p:txBody>
          <a:bodyPr/>
          <a:lstStyle/>
          <a:p>
            <a:fld id="{C4BB023F-4ECC-4220-8543-BD7D5EEA1876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20 March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A.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SuperFGD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test beam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56837" y="274933"/>
            <a:ext cx="4573966" cy="6918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40634" y="4069901"/>
            <a:ext cx="1074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x-z  </a:t>
            </a:r>
            <a:r>
              <a:rPr lang="fr-CH" dirty="0" err="1" smtClean="0"/>
              <a:t>view</a:t>
            </a:r>
            <a:endParaRPr lang="en-GB" dirty="0"/>
          </a:p>
        </p:txBody>
      </p:sp>
      <p:grpSp>
        <p:nvGrpSpPr>
          <p:cNvPr id="17" name="Group 16"/>
          <p:cNvGrpSpPr/>
          <p:nvPr/>
        </p:nvGrpSpPr>
        <p:grpSpPr>
          <a:xfrm rot="19794831">
            <a:off x="2982848" y="3092844"/>
            <a:ext cx="1584177" cy="3402064"/>
            <a:chOff x="2432719" y="3195288"/>
            <a:chExt cx="1584177" cy="3402064"/>
          </a:xfrm>
        </p:grpSpPr>
        <p:sp>
          <p:nvSpPr>
            <p:cNvPr id="8" name="Rectangle 7"/>
            <p:cNvSpPr/>
            <p:nvPr/>
          </p:nvSpPr>
          <p:spPr>
            <a:xfrm>
              <a:off x="2432720" y="3195288"/>
              <a:ext cx="1584176" cy="34020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Quad Arrow 8"/>
            <p:cNvSpPr/>
            <p:nvPr/>
          </p:nvSpPr>
          <p:spPr>
            <a:xfrm>
              <a:off x="3152799" y="3861048"/>
              <a:ext cx="144017" cy="128716"/>
            </a:xfrm>
            <a:prstGeom prst="quadArrow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3193188" y="3629928"/>
              <a:ext cx="823707" cy="2288070"/>
            </a:xfrm>
            <a:prstGeom prst="roundRect">
              <a:avLst/>
            </a:prstGeom>
            <a:pattFill prst="ltVert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CH" dirty="0" err="1" smtClean="0">
                  <a:solidFill>
                    <a:schemeClr val="tx1"/>
                  </a:solidFill>
                </a:rPr>
                <a:t>Cables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2432720" y="5949280"/>
              <a:ext cx="504056" cy="648072"/>
            </a:xfrm>
            <a:prstGeom prst="rect">
              <a:avLst/>
            </a:prstGeom>
            <a:solidFill>
              <a:srgbClr val="54BB07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50" dirty="0" err="1" smtClean="0"/>
                <a:t>electronics</a:t>
              </a:r>
              <a:endParaRPr lang="en-GB" sz="1050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2432719" y="3331011"/>
              <a:ext cx="804088" cy="2618267"/>
            </a:xfrm>
            <a:prstGeom prst="roundRect">
              <a:avLst/>
            </a:prstGeom>
            <a:pattFill prst="ltVert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CH" dirty="0" err="1" smtClean="0">
                  <a:solidFill>
                    <a:schemeClr val="tx1"/>
                  </a:solidFill>
                </a:rPr>
                <a:t>Cables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 rot="1805169">
              <a:off x="2936776" y="3411313"/>
              <a:ext cx="573074" cy="10597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b="1" dirty="0" smtClean="0"/>
                <a:t>SFGD</a:t>
              </a:r>
            </a:p>
            <a:p>
              <a:pPr algn="ctr"/>
              <a:endParaRPr lang="fr-CH" sz="1400" b="1" dirty="0"/>
            </a:p>
            <a:p>
              <a:pPr algn="ctr"/>
              <a:endParaRPr lang="en-GB" sz="1400" b="1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512840" y="5949280"/>
              <a:ext cx="504056" cy="648072"/>
            </a:xfrm>
            <a:prstGeom prst="rect">
              <a:avLst/>
            </a:prstGeom>
            <a:solidFill>
              <a:srgbClr val="54BB07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50" dirty="0" err="1" smtClean="0"/>
                <a:t>electronics</a:t>
              </a:r>
              <a:endParaRPr lang="en-GB" sz="105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360711" y="3267296"/>
            <a:ext cx="1584177" cy="3402064"/>
            <a:chOff x="2432719" y="3195288"/>
            <a:chExt cx="1584177" cy="3402064"/>
          </a:xfrm>
        </p:grpSpPr>
        <p:sp>
          <p:nvSpPr>
            <p:cNvPr id="19" name="Rectangle 18"/>
            <p:cNvSpPr/>
            <p:nvPr/>
          </p:nvSpPr>
          <p:spPr>
            <a:xfrm>
              <a:off x="2432720" y="3195288"/>
              <a:ext cx="1584176" cy="34020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Quad Arrow 19"/>
            <p:cNvSpPr/>
            <p:nvPr/>
          </p:nvSpPr>
          <p:spPr>
            <a:xfrm>
              <a:off x="3152799" y="3861048"/>
              <a:ext cx="144017" cy="128716"/>
            </a:xfrm>
            <a:prstGeom prst="quadArrow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3193188" y="3629928"/>
              <a:ext cx="823707" cy="2288070"/>
            </a:xfrm>
            <a:prstGeom prst="roundRect">
              <a:avLst/>
            </a:prstGeom>
            <a:pattFill prst="ltVert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CH" dirty="0" err="1" smtClean="0">
                  <a:solidFill>
                    <a:schemeClr val="tx1"/>
                  </a:solidFill>
                </a:rPr>
                <a:t>Cables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432720" y="5949280"/>
              <a:ext cx="504056" cy="648072"/>
            </a:xfrm>
            <a:prstGeom prst="rect">
              <a:avLst/>
            </a:prstGeom>
            <a:solidFill>
              <a:srgbClr val="54BB07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50" dirty="0" err="1" smtClean="0"/>
                <a:t>electronics</a:t>
              </a:r>
              <a:endParaRPr lang="en-GB" sz="1050" dirty="0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2432719" y="3331011"/>
              <a:ext cx="804088" cy="2618267"/>
            </a:xfrm>
            <a:prstGeom prst="roundRect">
              <a:avLst/>
            </a:prstGeom>
            <a:pattFill prst="ltVert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CH" dirty="0" err="1" smtClean="0">
                  <a:solidFill>
                    <a:schemeClr val="tx1"/>
                  </a:solidFill>
                </a:rPr>
                <a:t>Cables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 rot="1805169">
              <a:off x="2936776" y="3411313"/>
              <a:ext cx="573074" cy="10597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b="1" dirty="0" smtClean="0"/>
                <a:t>SFGD</a:t>
              </a:r>
            </a:p>
            <a:p>
              <a:pPr algn="ctr"/>
              <a:endParaRPr lang="fr-CH" sz="1400" b="1" dirty="0"/>
            </a:p>
            <a:p>
              <a:pPr algn="ctr"/>
              <a:endParaRPr lang="en-GB" sz="1400" b="1" dirty="0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3512840" y="5949280"/>
              <a:ext cx="504056" cy="648072"/>
            </a:xfrm>
            <a:prstGeom prst="rect">
              <a:avLst/>
            </a:prstGeom>
            <a:solidFill>
              <a:srgbClr val="54BB07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50" dirty="0" err="1" smtClean="0"/>
                <a:t>electronics</a:t>
              </a:r>
              <a:endParaRPr lang="en-GB" sz="1050" dirty="0"/>
            </a:p>
          </p:txBody>
        </p:sp>
      </p:grpSp>
      <p:grpSp>
        <p:nvGrpSpPr>
          <p:cNvPr id="26" name="Group 25"/>
          <p:cNvGrpSpPr/>
          <p:nvPr/>
        </p:nvGrpSpPr>
        <p:grpSpPr>
          <a:xfrm rot="2448704">
            <a:off x="2127750" y="3040332"/>
            <a:ext cx="1584177" cy="3402064"/>
            <a:chOff x="2432719" y="3195288"/>
            <a:chExt cx="1584177" cy="3402064"/>
          </a:xfrm>
        </p:grpSpPr>
        <p:sp>
          <p:nvSpPr>
            <p:cNvPr id="27" name="Rectangle 26"/>
            <p:cNvSpPr/>
            <p:nvPr/>
          </p:nvSpPr>
          <p:spPr>
            <a:xfrm>
              <a:off x="2432720" y="3195288"/>
              <a:ext cx="1584176" cy="3402064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Quad Arrow 27"/>
            <p:cNvSpPr/>
            <p:nvPr/>
          </p:nvSpPr>
          <p:spPr>
            <a:xfrm>
              <a:off x="3152799" y="3861048"/>
              <a:ext cx="144017" cy="128716"/>
            </a:xfrm>
            <a:prstGeom prst="quadArrow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3193188" y="3629928"/>
              <a:ext cx="823707" cy="2288070"/>
            </a:xfrm>
            <a:prstGeom prst="roundRect">
              <a:avLst/>
            </a:prstGeom>
            <a:pattFill prst="ltVert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CH" dirty="0" err="1" smtClean="0">
                  <a:solidFill>
                    <a:schemeClr val="tx1"/>
                  </a:solidFill>
                </a:rPr>
                <a:t>Cables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432720" y="5949280"/>
              <a:ext cx="504056" cy="648072"/>
            </a:xfrm>
            <a:prstGeom prst="rect">
              <a:avLst/>
            </a:prstGeom>
            <a:solidFill>
              <a:srgbClr val="54BB07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50" dirty="0" err="1" smtClean="0"/>
                <a:t>electronics</a:t>
              </a:r>
              <a:endParaRPr lang="en-GB" sz="1050" dirty="0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2432719" y="3331011"/>
              <a:ext cx="804088" cy="2618267"/>
            </a:xfrm>
            <a:prstGeom prst="roundRect">
              <a:avLst/>
            </a:prstGeom>
            <a:pattFill prst="ltVert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CH" dirty="0" err="1" smtClean="0">
                  <a:solidFill>
                    <a:schemeClr val="tx1"/>
                  </a:solidFill>
                </a:rPr>
                <a:t>Cables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 rot="1805169">
              <a:off x="2936776" y="3411313"/>
              <a:ext cx="573074" cy="10597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b="1" dirty="0" smtClean="0"/>
                <a:t>SFGD</a:t>
              </a:r>
            </a:p>
            <a:p>
              <a:pPr algn="ctr"/>
              <a:endParaRPr lang="fr-CH" sz="1400" b="1" dirty="0"/>
            </a:p>
            <a:p>
              <a:pPr algn="ctr"/>
              <a:endParaRPr lang="en-GB" sz="1400" b="1" dirty="0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512840" y="5949280"/>
              <a:ext cx="504056" cy="648072"/>
            </a:xfrm>
            <a:prstGeom prst="rect">
              <a:avLst/>
            </a:prstGeom>
            <a:solidFill>
              <a:srgbClr val="54BB07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050" dirty="0" err="1" smtClean="0"/>
                <a:t>electronics</a:t>
              </a:r>
              <a:endParaRPr lang="en-GB" sz="1050" dirty="0"/>
            </a:p>
          </p:txBody>
        </p:sp>
      </p:grpSp>
    </p:spTree>
    <p:extLst>
      <p:ext uri="{BB962C8B-B14F-4D97-AF65-F5344CB8AC3E}">
        <p14:creationId xmlns:p14="http://schemas.microsoft.com/office/powerpoint/2010/main" val="4212010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72388" y="-1631819"/>
            <a:ext cx="4573966" cy="6918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A.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SuperFGD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test beam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08584" y="195620"/>
            <a:ext cx="1074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x-z  </a:t>
            </a:r>
            <a:r>
              <a:rPr lang="fr-CH" dirty="0" err="1" smtClean="0"/>
              <a:t>view</a:t>
            </a:r>
            <a:endParaRPr lang="en-GB" dirty="0"/>
          </a:p>
        </p:txBody>
      </p:sp>
      <p:grpSp>
        <p:nvGrpSpPr>
          <p:cNvPr id="54" name="Group 53"/>
          <p:cNvGrpSpPr/>
          <p:nvPr/>
        </p:nvGrpSpPr>
        <p:grpSpPr>
          <a:xfrm>
            <a:off x="2720752" y="1484784"/>
            <a:ext cx="3642511" cy="3237518"/>
            <a:chOff x="2720752" y="1484784"/>
            <a:chExt cx="3642511" cy="3237518"/>
          </a:xfrm>
        </p:grpSpPr>
        <p:sp>
          <p:nvSpPr>
            <p:cNvPr id="36" name="Rectangle 35"/>
            <p:cNvSpPr/>
            <p:nvPr/>
          </p:nvSpPr>
          <p:spPr>
            <a:xfrm>
              <a:off x="2720752" y="1484784"/>
              <a:ext cx="1125157" cy="17281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 rot="17561034">
              <a:off x="4297499" y="1694995"/>
              <a:ext cx="484995" cy="35646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2959774" y="1509681"/>
              <a:ext cx="598326" cy="10597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b="1" dirty="0" smtClean="0"/>
                <a:t>SFGD</a:t>
              </a:r>
            </a:p>
            <a:p>
              <a:pPr algn="ctr"/>
              <a:endParaRPr lang="fr-CH" sz="1400" b="1" dirty="0"/>
            </a:p>
            <a:p>
              <a:pPr algn="ctr"/>
              <a:endParaRPr lang="en-GB" sz="1400" b="1" dirty="0"/>
            </a:p>
          </p:txBody>
        </p:sp>
        <p:sp>
          <p:nvSpPr>
            <p:cNvPr id="9" name="Quad Arrow 8"/>
            <p:cNvSpPr/>
            <p:nvPr/>
          </p:nvSpPr>
          <p:spPr>
            <a:xfrm rot="19175501">
              <a:off x="3176584" y="1995655"/>
              <a:ext cx="150363" cy="128716"/>
            </a:xfrm>
            <a:prstGeom prst="quadArrow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3" name="Group 52"/>
            <p:cNvGrpSpPr/>
            <p:nvPr/>
          </p:nvGrpSpPr>
          <p:grpSpPr>
            <a:xfrm rot="21019344">
              <a:off x="2774274" y="3206085"/>
              <a:ext cx="3588989" cy="1516217"/>
              <a:chOff x="2606447" y="3579167"/>
              <a:chExt cx="3588989" cy="1516217"/>
            </a:xfrm>
          </p:grpSpPr>
          <p:sp>
            <p:nvSpPr>
              <p:cNvPr id="13" name="Rectangle 12"/>
              <p:cNvSpPr/>
              <p:nvPr/>
            </p:nvSpPr>
            <p:spPr>
              <a:xfrm rot="18127024">
                <a:off x="5320232" y="4508215"/>
                <a:ext cx="526267" cy="648072"/>
              </a:xfrm>
              <a:prstGeom prst="rect">
                <a:avLst/>
              </a:prstGeom>
              <a:solidFill>
                <a:srgbClr val="54BB07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1050" dirty="0" err="1" smtClean="0"/>
                  <a:t>electronics</a:t>
                </a:r>
                <a:endParaRPr lang="en-GB" sz="1050" dirty="0"/>
              </a:p>
            </p:txBody>
          </p:sp>
          <p:sp>
            <p:nvSpPr>
              <p:cNvPr id="15" name="Rounded Rectangle 14"/>
              <p:cNvSpPr/>
              <p:nvPr/>
            </p:nvSpPr>
            <p:spPr>
              <a:xfrm rot="18127024">
                <a:off x="3958156" y="2228812"/>
                <a:ext cx="297693" cy="3001111"/>
              </a:xfrm>
              <a:prstGeom prst="roundRect">
                <a:avLst/>
              </a:prstGeom>
              <a:pattFill prst="ltVert">
                <a:fgClr>
                  <a:schemeClr val="bg2">
                    <a:lumMod val="50000"/>
                  </a:schemeClr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fr-CH" dirty="0" err="1" smtClean="0">
                    <a:solidFill>
                      <a:schemeClr val="tx1"/>
                    </a:solidFill>
                  </a:rPr>
                  <a:t>Cables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 rot="18127024">
                <a:off x="5608266" y="4077977"/>
                <a:ext cx="526267" cy="648072"/>
              </a:xfrm>
              <a:prstGeom prst="rect">
                <a:avLst/>
              </a:prstGeom>
              <a:solidFill>
                <a:srgbClr val="54BB07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1050" dirty="0" err="1" smtClean="0"/>
                  <a:t>electronics</a:t>
                </a:r>
                <a:endParaRPr lang="en-GB" sz="1050" dirty="0"/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 rot="18127024">
                <a:off x="4466609" y="2576470"/>
                <a:ext cx="232514" cy="2237908"/>
              </a:xfrm>
              <a:prstGeom prst="roundRect">
                <a:avLst/>
              </a:prstGeom>
              <a:pattFill prst="ltVert">
                <a:fgClr>
                  <a:schemeClr val="bg2">
                    <a:lumMod val="50000"/>
                  </a:schemeClr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fr-CH" dirty="0" err="1" smtClean="0">
                    <a:solidFill>
                      <a:schemeClr val="tx1"/>
                    </a:solidFill>
                  </a:rPr>
                  <a:t>Cables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9" name="Rounded Rectangle 38"/>
            <p:cNvSpPr/>
            <p:nvPr/>
          </p:nvSpPr>
          <p:spPr>
            <a:xfrm>
              <a:off x="3584848" y="1484784"/>
              <a:ext cx="261061" cy="1440160"/>
            </a:xfrm>
            <a:prstGeom prst="roundRect">
              <a:avLst/>
            </a:prstGeom>
            <a:pattFill prst="ltVert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CH" dirty="0" err="1" smtClean="0">
                  <a:solidFill>
                    <a:schemeClr val="tx1"/>
                  </a:solidFill>
                </a:rPr>
                <a:t>Cables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2720753" y="1484784"/>
              <a:ext cx="239022" cy="1515658"/>
            </a:xfrm>
            <a:prstGeom prst="roundRect">
              <a:avLst/>
            </a:prstGeom>
            <a:pattFill prst="ltVert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CH" dirty="0" err="1" smtClean="0">
                  <a:solidFill>
                    <a:schemeClr val="tx1"/>
                  </a:solidFill>
                </a:rPr>
                <a:t>Cables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 rot="5400000">
            <a:off x="432865" y="1717177"/>
            <a:ext cx="3642511" cy="3237518"/>
            <a:chOff x="2720752" y="1484784"/>
            <a:chExt cx="3642511" cy="3237518"/>
          </a:xfrm>
        </p:grpSpPr>
        <p:sp>
          <p:nvSpPr>
            <p:cNvPr id="56" name="Rectangle 55"/>
            <p:cNvSpPr/>
            <p:nvPr/>
          </p:nvSpPr>
          <p:spPr>
            <a:xfrm>
              <a:off x="2720752" y="1484784"/>
              <a:ext cx="1125157" cy="17281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/>
            <p:cNvSpPr/>
            <p:nvPr/>
          </p:nvSpPr>
          <p:spPr>
            <a:xfrm rot="17561034">
              <a:off x="4297499" y="1694995"/>
              <a:ext cx="484995" cy="35646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2959774" y="1509681"/>
              <a:ext cx="598326" cy="10597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b="1" dirty="0" smtClean="0"/>
                <a:t>SFGD</a:t>
              </a:r>
            </a:p>
            <a:p>
              <a:pPr algn="ctr"/>
              <a:endParaRPr lang="fr-CH" sz="1400" b="1" dirty="0"/>
            </a:p>
            <a:p>
              <a:pPr algn="ctr"/>
              <a:endParaRPr lang="en-GB" sz="1400" b="1" dirty="0"/>
            </a:p>
          </p:txBody>
        </p:sp>
        <p:sp>
          <p:nvSpPr>
            <p:cNvPr id="59" name="Quad Arrow 58"/>
            <p:cNvSpPr/>
            <p:nvPr/>
          </p:nvSpPr>
          <p:spPr>
            <a:xfrm rot="19175501">
              <a:off x="3176584" y="1995655"/>
              <a:ext cx="150363" cy="128716"/>
            </a:xfrm>
            <a:prstGeom prst="quadArrow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60" name="Group 59"/>
            <p:cNvGrpSpPr/>
            <p:nvPr/>
          </p:nvGrpSpPr>
          <p:grpSpPr>
            <a:xfrm rot="21019344">
              <a:off x="2774274" y="3206085"/>
              <a:ext cx="3588989" cy="1516217"/>
              <a:chOff x="2606447" y="3579167"/>
              <a:chExt cx="3588989" cy="1516217"/>
            </a:xfrm>
          </p:grpSpPr>
          <p:sp>
            <p:nvSpPr>
              <p:cNvPr id="63" name="Rectangle 62"/>
              <p:cNvSpPr/>
              <p:nvPr/>
            </p:nvSpPr>
            <p:spPr>
              <a:xfrm rot="18127024">
                <a:off x="5320232" y="4508215"/>
                <a:ext cx="526267" cy="648072"/>
              </a:xfrm>
              <a:prstGeom prst="rect">
                <a:avLst/>
              </a:prstGeom>
              <a:solidFill>
                <a:srgbClr val="54BB07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1050" dirty="0" err="1" smtClean="0"/>
                  <a:t>electronics</a:t>
                </a:r>
                <a:endParaRPr lang="en-GB" sz="1050" dirty="0"/>
              </a:p>
            </p:txBody>
          </p:sp>
          <p:sp>
            <p:nvSpPr>
              <p:cNvPr id="64" name="Rounded Rectangle 63"/>
              <p:cNvSpPr/>
              <p:nvPr/>
            </p:nvSpPr>
            <p:spPr>
              <a:xfrm rot="18127024">
                <a:off x="3958156" y="2228812"/>
                <a:ext cx="297693" cy="3001111"/>
              </a:xfrm>
              <a:prstGeom prst="roundRect">
                <a:avLst/>
              </a:prstGeom>
              <a:pattFill prst="ltVert">
                <a:fgClr>
                  <a:schemeClr val="bg2">
                    <a:lumMod val="50000"/>
                  </a:schemeClr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fr-CH" dirty="0" err="1" smtClean="0">
                    <a:solidFill>
                      <a:schemeClr val="tx1"/>
                    </a:solidFill>
                  </a:rPr>
                  <a:t>Cables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>
              <a:xfrm rot="18127024">
                <a:off x="5608266" y="4077977"/>
                <a:ext cx="526267" cy="648072"/>
              </a:xfrm>
              <a:prstGeom prst="rect">
                <a:avLst/>
              </a:prstGeom>
              <a:solidFill>
                <a:srgbClr val="54BB07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1050" dirty="0" err="1" smtClean="0"/>
                  <a:t>electronics</a:t>
                </a:r>
                <a:endParaRPr lang="en-GB" sz="1050" dirty="0"/>
              </a:p>
            </p:txBody>
          </p:sp>
          <p:sp>
            <p:nvSpPr>
              <p:cNvPr id="66" name="Rounded Rectangle 65"/>
              <p:cNvSpPr/>
              <p:nvPr/>
            </p:nvSpPr>
            <p:spPr>
              <a:xfrm rot="18127024">
                <a:off x="4466609" y="2576470"/>
                <a:ext cx="232514" cy="2237908"/>
              </a:xfrm>
              <a:prstGeom prst="roundRect">
                <a:avLst/>
              </a:prstGeom>
              <a:pattFill prst="ltVert">
                <a:fgClr>
                  <a:schemeClr val="bg2">
                    <a:lumMod val="50000"/>
                  </a:schemeClr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fr-CH" dirty="0" err="1" smtClean="0">
                    <a:solidFill>
                      <a:schemeClr val="tx1"/>
                    </a:solidFill>
                  </a:rPr>
                  <a:t>Cables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1" name="Rounded Rectangle 60"/>
            <p:cNvSpPr/>
            <p:nvPr/>
          </p:nvSpPr>
          <p:spPr>
            <a:xfrm>
              <a:off x="3584848" y="1484784"/>
              <a:ext cx="261061" cy="1440160"/>
            </a:xfrm>
            <a:prstGeom prst="roundRect">
              <a:avLst/>
            </a:prstGeom>
            <a:pattFill prst="ltVert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CH" dirty="0" err="1" smtClean="0">
                  <a:solidFill>
                    <a:schemeClr val="tx1"/>
                  </a:solidFill>
                </a:rPr>
                <a:t>Cables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2720753" y="1484784"/>
              <a:ext cx="239022" cy="1515658"/>
            </a:xfrm>
            <a:prstGeom prst="roundRect">
              <a:avLst/>
            </a:prstGeom>
            <a:pattFill prst="ltVert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CH" dirty="0" err="1" smtClean="0">
                  <a:solidFill>
                    <a:schemeClr val="tx1"/>
                  </a:solidFill>
                </a:rPr>
                <a:t>Cables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rot="1803137">
            <a:off x="1990433" y="1993064"/>
            <a:ext cx="3642511" cy="3237518"/>
            <a:chOff x="2720752" y="1484784"/>
            <a:chExt cx="3642511" cy="3237518"/>
          </a:xfrm>
        </p:grpSpPr>
        <p:sp>
          <p:nvSpPr>
            <p:cNvPr id="68" name="Rectangle 67"/>
            <p:cNvSpPr/>
            <p:nvPr/>
          </p:nvSpPr>
          <p:spPr>
            <a:xfrm>
              <a:off x="2720752" y="1484784"/>
              <a:ext cx="1125157" cy="172819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Rectangle 68"/>
            <p:cNvSpPr/>
            <p:nvPr/>
          </p:nvSpPr>
          <p:spPr>
            <a:xfrm rot="17561034">
              <a:off x="4297499" y="1694995"/>
              <a:ext cx="484995" cy="3564666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2959774" y="1509681"/>
              <a:ext cx="598326" cy="105974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CH" sz="1400" b="1" dirty="0" smtClean="0"/>
                <a:t>SFGD</a:t>
              </a:r>
            </a:p>
            <a:p>
              <a:pPr algn="ctr"/>
              <a:endParaRPr lang="fr-CH" sz="1400" b="1" dirty="0"/>
            </a:p>
            <a:p>
              <a:pPr algn="ctr"/>
              <a:endParaRPr lang="en-GB" sz="1400" b="1" dirty="0"/>
            </a:p>
          </p:txBody>
        </p:sp>
        <p:sp>
          <p:nvSpPr>
            <p:cNvPr id="71" name="Quad Arrow 70"/>
            <p:cNvSpPr/>
            <p:nvPr/>
          </p:nvSpPr>
          <p:spPr>
            <a:xfrm rot="19175501">
              <a:off x="3176584" y="1995655"/>
              <a:ext cx="150363" cy="128716"/>
            </a:xfrm>
            <a:prstGeom prst="quadArrow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72" name="Group 71"/>
            <p:cNvGrpSpPr/>
            <p:nvPr/>
          </p:nvGrpSpPr>
          <p:grpSpPr>
            <a:xfrm rot="21019344">
              <a:off x="2774274" y="3206085"/>
              <a:ext cx="3588989" cy="1516217"/>
              <a:chOff x="2606447" y="3579167"/>
              <a:chExt cx="3588989" cy="1516217"/>
            </a:xfrm>
          </p:grpSpPr>
          <p:sp>
            <p:nvSpPr>
              <p:cNvPr id="75" name="Rectangle 74"/>
              <p:cNvSpPr/>
              <p:nvPr/>
            </p:nvSpPr>
            <p:spPr>
              <a:xfrm rot="18127024">
                <a:off x="5320232" y="4508215"/>
                <a:ext cx="526267" cy="648072"/>
              </a:xfrm>
              <a:prstGeom prst="rect">
                <a:avLst/>
              </a:prstGeom>
              <a:solidFill>
                <a:srgbClr val="54BB07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1050" dirty="0" err="1" smtClean="0"/>
                  <a:t>electronics</a:t>
                </a:r>
                <a:endParaRPr lang="en-GB" sz="1050" dirty="0"/>
              </a:p>
            </p:txBody>
          </p:sp>
          <p:sp>
            <p:nvSpPr>
              <p:cNvPr id="76" name="Rounded Rectangle 75"/>
              <p:cNvSpPr/>
              <p:nvPr/>
            </p:nvSpPr>
            <p:spPr>
              <a:xfrm rot="18127024">
                <a:off x="3958156" y="2228812"/>
                <a:ext cx="297693" cy="3001111"/>
              </a:xfrm>
              <a:prstGeom prst="roundRect">
                <a:avLst/>
              </a:prstGeom>
              <a:pattFill prst="ltVert">
                <a:fgClr>
                  <a:schemeClr val="bg2">
                    <a:lumMod val="50000"/>
                  </a:schemeClr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fr-CH" dirty="0" err="1" smtClean="0">
                    <a:solidFill>
                      <a:schemeClr val="tx1"/>
                    </a:solidFill>
                  </a:rPr>
                  <a:t>Cables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 rot="18127024">
                <a:off x="5608266" y="4077977"/>
                <a:ext cx="526267" cy="648072"/>
              </a:xfrm>
              <a:prstGeom prst="rect">
                <a:avLst/>
              </a:prstGeom>
              <a:solidFill>
                <a:srgbClr val="54BB07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1050" dirty="0" err="1" smtClean="0"/>
                  <a:t>electronics</a:t>
                </a:r>
                <a:endParaRPr lang="en-GB" sz="1050" dirty="0"/>
              </a:p>
            </p:txBody>
          </p:sp>
          <p:sp>
            <p:nvSpPr>
              <p:cNvPr id="78" name="Rounded Rectangle 77"/>
              <p:cNvSpPr/>
              <p:nvPr/>
            </p:nvSpPr>
            <p:spPr>
              <a:xfrm rot="18127024">
                <a:off x="4466609" y="2576470"/>
                <a:ext cx="232514" cy="2237908"/>
              </a:xfrm>
              <a:prstGeom prst="roundRect">
                <a:avLst/>
              </a:prstGeom>
              <a:pattFill prst="ltVert">
                <a:fgClr>
                  <a:schemeClr val="bg2">
                    <a:lumMod val="50000"/>
                  </a:schemeClr>
                </a:fgClr>
                <a:bgClr>
                  <a:schemeClr val="bg1"/>
                </a:bgClr>
              </a:patt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fr-CH" dirty="0" err="1" smtClean="0">
                    <a:solidFill>
                      <a:schemeClr val="tx1"/>
                    </a:solidFill>
                  </a:rPr>
                  <a:t>Cables</a:t>
                </a:r>
                <a:endParaRPr lang="en-GB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73" name="Rounded Rectangle 72"/>
            <p:cNvSpPr/>
            <p:nvPr/>
          </p:nvSpPr>
          <p:spPr>
            <a:xfrm>
              <a:off x="3584848" y="1484784"/>
              <a:ext cx="261061" cy="1440160"/>
            </a:xfrm>
            <a:prstGeom prst="roundRect">
              <a:avLst/>
            </a:prstGeom>
            <a:pattFill prst="ltVert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CH" dirty="0" err="1" smtClean="0">
                  <a:solidFill>
                    <a:schemeClr val="tx1"/>
                  </a:solidFill>
                </a:rPr>
                <a:t>Cables</a:t>
              </a:r>
              <a:endParaRPr lang="en-GB" dirty="0">
                <a:solidFill>
                  <a:schemeClr val="tx1"/>
                </a:solidFill>
              </a:endParaRPr>
            </a:p>
          </p:txBody>
        </p:sp>
        <p:sp>
          <p:nvSpPr>
            <p:cNvPr id="74" name="Rounded Rectangle 73"/>
            <p:cNvSpPr/>
            <p:nvPr/>
          </p:nvSpPr>
          <p:spPr>
            <a:xfrm>
              <a:off x="2720753" y="1484784"/>
              <a:ext cx="239022" cy="1515658"/>
            </a:xfrm>
            <a:prstGeom prst="roundRect">
              <a:avLst/>
            </a:prstGeom>
            <a:pattFill prst="ltVert">
              <a:fgClr>
                <a:schemeClr val="bg2">
                  <a:lumMod val="50000"/>
                </a:schemeClr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fr-CH" dirty="0" err="1" smtClean="0">
                  <a:solidFill>
                    <a:schemeClr val="tx1"/>
                  </a:solidFill>
                </a:rPr>
                <a:t>Cables</a:t>
              </a:r>
              <a:endParaRPr lang="en-GB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11" name="Straight Connector 10"/>
          <p:cNvCxnSpPr/>
          <p:nvPr/>
        </p:nvCxnSpPr>
        <p:spPr>
          <a:xfrm>
            <a:off x="3249896" y="195620"/>
            <a:ext cx="18908" cy="5609644"/>
          </a:xfrm>
          <a:prstGeom prst="line">
            <a:avLst/>
          </a:prstGeom>
          <a:ln w="19050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16515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101322" y="4007505"/>
            <a:ext cx="1315335" cy="367150"/>
          </a:xfrm>
        </p:spPr>
        <p:txBody>
          <a:bodyPr/>
          <a:lstStyle/>
          <a:p>
            <a:fld id="{C4BB023F-4ECC-4220-8543-BD7D5EEA1876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20 March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A.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SuperFGD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test beam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56837" y="274933"/>
            <a:ext cx="4573966" cy="6918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640634" y="4069901"/>
            <a:ext cx="10746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x-z  </a:t>
            </a:r>
            <a:r>
              <a:rPr lang="fr-CH" dirty="0" err="1" smtClean="0"/>
              <a:t>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2200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B023F-4ECC-4220-8543-BD7D5EEA1876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20 March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174" y="941946"/>
            <a:ext cx="9527651" cy="52233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12840" y="836712"/>
            <a:ext cx="53201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example</a:t>
            </a:r>
            <a:r>
              <a:rPr lang="fr-CH" dirty="0" smtClean="0"/>
              <a:t> of </a:t>
            </a:r>
            <a:r>
              <a:rPr lang="fr-CH" dirty="0" err="1" smtClean="0"/>
              <a:t>set-up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last </a:t>
            </a:r>
            <a:r>
              <a:rPr lang="fr-CH" dirty="0" err="1" smtClean="0"/>
              <a:t>year</a:t>
            </a:r>
            <a:r>
              <a:rPr lang="fr-CH" dirty="0" smtClean="0"/>
              <a:t> </a:t>
            </a:r>
            <a:r>
              <a:rPr lang="fr-CH" dirty="0" err="1" smtClean="0"/>
              <a:t>using</a:t>
            </a:r>
            <a:r>
              <a:rPr lang="fr-CH" dirty="0" smtClean="0"/>
              <a:t> a </a:t>
            </a:r>
            <a:r>
              <a:rPr lang="fr-CH" dirty="0" err="1" smtClean="0"/>
              <a:t>magnet</a:t>
            </a:r>
            <a:r>
              <a:rPr lang="fr-CH" dirty="0" smtClean="0"/>
              <a:t>, </a:t>
            </a:r>
          </a:p>
          <a:p>
            <a:r>
              <a:rPr lang="fr-CH" dirty="0" smtClean="0"/>
              <a:t>and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another</a:t>
            </a:r>
            <a:r>
              <a:rPr lang="fr-CH" dirty="0" smtClean="0"/>
              <a:t> detector test </a:t>
            </a:r>
            <a:r>
              <a:rPr lang="fr-CH" dirty="0" err="1" smtClean="0"/>
              <a:t>upstream</a:t>
            </a:r>
            <a:r>
              <a:rPr lang="fr-CH" dirty="0" smtClean="0"/>
              <a:t>, </a:t>
            </a:r>
          </a:p>
          <a:p>
            <a:r>
              <a:rPr lang="fr-CH" dirty="0" err="1" smtClean="0"/>
              <a:t>there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2.9m free </a:t>
            </a:r>
            <a:r>
              <a:rPr lang="fr-CH" dirty="0" err="1" smtClean="0"/>
              <a:t>space</a:t>
            </a:r>
            <a:r>
              <a:rPr lang="fr-CH" dirty="0" smtClean="0"/>
              <a:t> in front of the </a:t>
            </a:r>
            <a:r>
              <a:rPr lang="fr-CH" dirty="0" err="1" smtClean="0"/>
              <a:t>magnet</a:t>
            </a:r>
            <a:r>
              <a:rPr lang="fr-CH" dirty="0" smtClean="0"/>
              <a:t>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593936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BB023F-4ECC-4220-8543-BD7D5EEA1876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20 March 2018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A0531-307C-4F1B-B8C4-03EEF5B3DFB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08821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48544" y="980732"/>
            <a:ext cx="903189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Detector </a:t>
            </a:r>
            <a:r>
              <a:rPr lang="fr-CH" b="1" dirty="0" err="1" smtClean="0"/>
              <a:t>shape</a:t>
            </a:r>
            <a:endParaRPr lang="fr-CH" b="1" dirty="0" smtClean="0"/>
          </a:p>
          <a:p>
            <a:endParaRPr lang="fr-CH" b="1" dirty="0"/>
          </a:p>
          <a:p>
            <a:r>
              <a:rPr lang="fr-CH" b="1" dirty="0" err="1" smtClean="0"/>
              <a:t>Especially</a:t>
            </a:r>
            <a:r>
              <a:rPr lang="fr-CH" b="1" dirty="0" smtClean="0"/>
              <a:t> for the photon conversions in </a:t>
            </a:r>
            <a:r>
              <a:rPr lang="fr-CH" b="1" dirty="0" err="1" smtClean="0"/>
              <a:t>magnetic</a:t>
            </a:r>
            <a:r>
              <a:rPr lang="fr-CH" b="1" dirty="0" smtClean="0"/>
              <a:t> </a:t>
            </a:r>
            <a:r>
              <a:rPr lang="fr-CH" b="1" dirty="0" err="1" smtClean="0"/>
              <a:t>field</a:t>
            </a:r>
            <a:r>
              <a:rPr lang="fr-CH" b="1" dirty="0" smtClean="0"/>
              <a:t> </a:t>
            </a:r>
            <a:r>
              <a:rPr lang="fr-CH" b="1" dirty="0" err="1" smtClean="0"/>
              <a:t>it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</a:t>
            </a:r>
            <a:r>
              <a:rPr lang="fr-CH" b="1" dirty="0" err="1" smtClean="0"/>
              <a:t>better</a:t>
            </a:r>
            <a:r>
              <a:rPr lang="fr-CH" b="1" dirty="0" smtClean="0"/>
              <a:t> to have a </a:t>
            </a:r>
            <a:r>
              <a:rPr lang="fr-CH" b="1" dirty="0" err="1" smtClean="0"/>
              <a:t>deeper</a:t>
            </a:r>
            <a:r>
              <a:rPr lang="fr-CH" b="1" dirty="0" smtClean="0"/>
              <a:t> </a:t>
            </a:r>
          </a:p>
          <a:p>
            <a:r>
              <a:rPr lang="fr-CH" b="1" dirty="0" smtClean="0"/>
              <a:t>and </a:t>
            </a:r>
            <a:r>
              <a:rPr lang="fr-CH" b="1" dirty="0" err="1" smtClean="0"/>
              <a:t>thinner</a:t>
            </a:r>
            <a:r>
              <a:rPr lang="fr-CH" b="1" dirty="0" smtClean="0"/>
              <a:t> detector </a:t>
            </a:r>
            <a:endParaRPr lang="en-GB" b="1" dirty="0"/>
          </a:p>
        </p:txBody>
      </p:sp>
      <p:grpSp>
        <p:nvGrpSpPr>
          <p:cNvPr id="26" name="Group 25"/>
          <p:cNvGrpSpPr/>
          <p:nvPr/>
        </p:nvGrpSpPr>
        <p:grpSpPr>
          <a:xfrm>
            <a:off x="2720752" y="2636912"/>
            <a:ext cx="5760640" cy="2592288"/>
            <a:chOff x="2720752" y="2636912"/>
            <a:chExt cx="5760640" cy="2592288"/>
          </a:xfrm>
        </p:grpSpPr>
        <p:sp>
          <p:nvSpPr>
            <p:cNvPr id="5" name="Parallelogram 4"/>
            <p:cNvSpPr/>
            <p:nvPr/>
          </p:nvSpPr>
          <p:spPr>
            <a:xfrm flipV="1">
              <a:off x="2720752" y="2636912"/>
              <a:ext cx="5760640" cy="1656184"/>
            </a:xfrm>
            <a:prstGeom prst="parallelogram">
              <a:avLst>
                <a:gd name="adj" fmla="val 53571"/>
              </a:avLst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2720752" y="2636912"/>
              <a:ext cx="0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593577" y="4293096"/>
              <a:ext cx="0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8481392" y="4293096"/>
              <a:ext cx="0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2720752" y="3573016"/>
              <a:ext cx="872825" cy="16561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593577" y="5229200"/>
              <a:ext cx="488781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Rectangle 17"/>
            <p:cNvSpPr/>
            <p:nvPr/>
          </p:nvSpPr>
          <p:spPr>
            <a:xfrm>
              <a:off x="3593577" y="4293096"/>
              <a:ext cx="4887815" cy="93610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Parallelogram 18"/>
            <p:cNvSpPr/>
            <p:nvPr/>
          </p:nvSpPr>
          <p:spPr>
            <a:xfrm rot="16200000">
              <a:off x="1866738" y="3502357"/>
              <a:ext cx="2592288" cy="861397"/>
            </a:xfrm>
            <a:prstGeom prst="parallelogram">
              <a:avLst>
                <a:gd name="adj" fmla="val 18950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0" name="Right Arrow 19"/>
          <p:cNvSpPr/>
          <p:nvPr/>
        </p:nvSpPr>
        <p:spPr>
          <a:xfrm>
            <a:off x="704528" y="3717032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843127" y="3264949"/>
            <a:ext cx="7761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beam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5405546" y="5229200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52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8481392" y="4561093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8</a:t>
            </a:r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2603180" y="3983136"/>
            <a:ext cx="4443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22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67E48-18BC-4302-B78B-818AB8935E5E}" type="datetime3">
              <a:rPr lang="en-US" smtClean="0"/>
              <a:t>20 March 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Blondel SuperFGD test beam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8D80-EF88-4B1C-A473-D1D9E951D4F9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97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720752" y="2636912"/>
            <a:ext cx="5760640" cy="2592288"/>
            <a:chOff x="2720752" y="2636912"/>
            <a:chExt cx="5760640" cy="2592288"/>
          </a:xfrm>
        </p:grpSpPr>
        <p:sp>
          <p:nvSpPr>
            <p:cNvPr id="3" name="Parallelogram 2"/>
            <p:cNvSpPr/>
            <p:nvPr/>
          </p:nvSpPr>
          <p:spPr>
            <a:xfrm flipV="1">
              <a:off x="2720752" y="2636912"/>
              <a:ext cx="5760640" cy="1656184"/>
            </a:xfrm>
            <a:prstGeom prst="parallelogram">
              <a:avLst>
                <a:gd name="adj" fmla="val 53571"/>
              </a:avLst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720752" y="2636912"/>
              <a:ext cx="0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3593577" y="4293096"/>
              <a:ext cx="0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8481392" y="4293096"/>
              <a:ext cx="0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720752" y="3573016"/>
              <a:ext cx="872825" cy="16561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593577" y="5229200"/>
              <a:ext cx="488781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3593577" y="4293096"/>
              <a:ext cx="4887815" cy="93610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Parallelogram 9"/>
            <p:cNvSpPr/>
            <p:nvPr/>
          </p:nvSpPr>
          <p:spPr>
            <a:xfrm rot="16200000">
              <a:off x="1866738" y="3502357"/>
              <a:ext cx="2592288" cy="861397"/>
            </a:xfrm>
            <a:prstGeom prst="parallelogram">
              <a:avLst>
                <a:gd name="adj" fmla="val 18950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640633" y="2060848"/>
            <a:ext cx="5608240" cy="3600400"/>
            <a:chOff x="1640632" y="2348880"/>
            <a:chExt cx="5608240" cy="3600400"/>
          </a:xfrm>
        </p:grpSpPr>
        <p:sp>
          <p:nvSpPr>
            <p:cNvPr id="12" name="Arc 11"/>
            <p:cNvSpPr/>
            <p:nvPr/>
          </p:nvSpPr>
          <p:spPr>
            <a:xfrm>
              <a:off x="1928664" y="4149080"/>
              <a:ext cx="4896544" cy="1800200"/>
            </a:xfrm>
            <a:prstGeom prst="arc">
              <a:avLst/>
            </a:prstGeom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Arc 12"/>
            <p:cNvSpPr/>
            <p:nvPr/>
          </p:nvSpPr>
          <p:spPr>
            <a:xfrm flipV="1">
              <a:off x="1640632" y="2348880"/>
              <a:ext cx="5608240" cy="1800200"/>
            </a:xfrm>
            <a:prstGeom prst="arc">
              <a:avLst/>
            </a:prstGeom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Right Arrow 13"/>
          <p:cNvSpPr/>
          <p:nvPr/>
        </p:nvSpPr>
        <p:spPr>
          <a:xfrm>
            <a:off x="776536" y="3717032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04528" y="3264949"/>
            <a:ext cx="16489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 photon </a:t>
            </a:r>
            <a:r>
              <a:rPr lang="fr-CH" dirty="0" err="1" smtClean="0"/>
              <a:t>beam</a:t>
            </a:r>
            <a:endParaRPr lang="en-GB" dirty="0"/>
          </a:p>
        </p:txBody>
      </p:sp>
      <p:sp>
        <p:nvSpPr>
          <p:cNvPr id="16" name="Down Arrow 15"/>
          <p:cNvSpPr/>
          <p:nvPr/>
        </p:nvSpPr>
        <p:spPr>
          <a:xfrm>
            <a:off x="5097018" y="1484784"/>
            <a:ext cx="360040" cy="792088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547904" y="1619218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>
                <a:solidFill>
                  <a:srgbClr val="FF0000"/>
                </a:solidFill>
              </a:rPr>
              <a:t>B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BA1F-3961-4A47-924F-CEF3254E34E3}" type="datetime3">
              <a:rPr lang="en-US" smtClean="0"/>
              <a:t>20 March 2018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Blondel SuperFGD test beam</a:t>
            </a:r>
            <a:endParaRPr lang="en-GB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8D80-EF88-4B1C-A473-D1D9E951D4F9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0447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2720752" y="2636912"/>
            <a:ext cx="5760640" cy="2592288"/>
            <a:chOff x="2720752" y="2636912"/>
            <a:chExt cx="5760640" cy="2592288"/>
          </a:xfrm>
        </p:grpSpPr>
        <p:sp>
          <p:nvSpPr>
            <p:cNvPr id="3" name="Parallelogram 2"/>
            <p:cNvSpPr/>
            <p:nvPr/>
          </p:nvSpPr>
          <p:spPr>
            <a:xfrm flipV="1">
              <a:off x="2720752" y="2636912"/>
              <a:ext cx="5760640" cy="1656184"/>
            </a:xfrm>
            <a:prstGeom prst="parallelogram">
              <a:avLst>
                <a:gd name="adj" fmla="val 53571"/>
              </a:avLst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2720752" y="2636912"/>
              <a:ext cx="0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Connector 4"/>
            <p:cNvCxnSpPr/>
            <p:nvPr/>
          </p:nvCxnSpPr>
          <p:spPr>
            <a:xfrm>
              <a:off x="3593577" y="4293096"/>
              <a:ext cx="0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8481392" y="4293096"/>
              <a:ext cx="0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2720752" y="3573016"/>
              <a:ext cx="872825" cy="16561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593577" y="5229200"/>
              <a:ext cx="488781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3593577" y="4293096"/>
              <a:ext cx="4887815" cy="93610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Parallelogram 9"/>
            <p:cNvSpPr/>
            <p:nvPr/>
          </p:nvSpPr>
          <p:spPr>
            <a:xfrm rot="16200000">
              <a:off x="1866738" y="3502357"/>
              <a:ext cx="2592288" cy="861397"/>
            </a:xfrm>
            <a:prstGeom prst="parallelogram">
              <a:avLst>
                <a:gd name="adj" fmla="val 18950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1640633" y="2060848"/>
            <a:ext cx="5608240" cy="3600400"/>
            <a:chOff x="1640632" y="2348880"/>
            <a:chExt cx="5608240" cy="3600400"/>
          </a:xfrm>
        </p:grpSpPr>
        <p:sp>
          <p:nvSpPr>
            <p:cNvPr id="12" name="Arc 11"/>
            <p:cNvSpPr/>
            <p:nvPr/>
          </p:nvSpPr>
          <p:spPr>
            <a:xfrm>
              <a:off x="1928664" y="4149080"/>
              <a:ext cx="4896544" cy="1800200"/>
            </a:xfrm>
            <a:prstGeom prst="arc">
              <a:avLst/>
            </a:prstGeom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Arc 12"/>
            <p:cNvSpPr/>
            <p:nvPr/>
          </p:nvSpPr>
          <p:spPr>
            <a:xfrm flipV="1">
              <a:off x="1640632" y="2348880"/>
              <a:ext cx="5608240" cy="1800200"/>
            </a:xfrm>
            <a:prstGeom prst="arc">
              <a:avLst/>
            </a:prstGeom>
            <a:ln w="9525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Right Arrow 13"/>
          <p:cNvSpPr/>
          <p:nvPr/>
        </p:nvSpPr>
        <p:spPr>
          <a:xfrm>
            <a:off x="776536" y="3717032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704528" y="3264949"/>
            <a:ext cx="17579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 </a:t>
            </a:r>
            <a:r>
              <a:rPr lang="fr-CH" dirty="0" err="1" smtClean="0"/>
              <a:t>electron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endParaRPr lang="en-GB" dirty="0"/>
          </a:p>
        </p:txBody>
      </p:sp>
      <p:sp>
        <p:nvSpPr>
          <p:cNvPr id="16" name="Down Arrow 15"/>
          <p:cNvSpPr/>
          <p:nvPr/>
        </p:nvSpPr>
        <p:spPr>
          <a:xfrm>
            <a:off x="5097018" y="1484784"/>
            <a:ext cx="360040" cy="792088"/>
          </a:xfrm>
          <a:prstGeom prst="down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547904" y="1619218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>
                <a:solidFill>
                  <a:srgbClr val="FF0000"/>
                </a:solidFill>
              </a:rPr>
              <a:t>B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8BA1F-3961-4A47-924F-CEF3254E34E3}" type="datetime3">
              <a:rPr lang="en-US" smtClean="0"/>
              <a:t>20 March 2018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Blondel SuperFGD test beam</a:t>
            </a:r>
            <a:endParaRPr lang="en-GB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8D80-EF88-4B1C-A473-D1D9E951D4F9}" type="slidenum">
              <a:rPr lang="en-GB" smtClean="0"/>
              <a:t>19</a:t>
            </a:fld>
            <a:endParaRPr lang="en-GB"/>
          </a:p>
        </p:txBody>
      </p:sp>
      <p:sp>
        <p:nvSpPr>
          <p:cNvPr id="21" name="Arc 20"/>
          <p:cNvSpPr/>
          <p:nvPr/>
        </p:nvSpPr>
        <p:spPr>
          <a:xfrm flipV="1">
            <a:off x="128464" y="2060848"/>
            <a:ext cx="5904656" cy="1800200"/>
          </a:xfrm>
          <a:prstGeom prst="arc">
            <a:avLst/>
          </a:prstGeom>
          <a:ln w="952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186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866158"/>
            <a:ext cx="9777536" cy="5468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0DFADC-A45C-4C02-83AA-D995FE907474}" type="datetime3">
              <a:rPr lang="en-US" smtClean="0"/>
              <a:t>20 March 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Blondel SuperFGD test beam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8D80-EF88-4B1C-A473-D1D9E951D4F9}" type="slidenum">
              <a:rPr lang="en-GB" smtClean="0"/>
              <a:t>2</a:t>
            </a:fld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4232920" y="5445224"/>
            <a:ext cx="5620513" cy="1015663"/>
          </a:xfrm>
          <a:prstGeom prst="rect">
            <a:avLst/>
          </a:prstGeom>
          <a:solidFill>
            <a:srgbClr val="FFFF66"/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Aim</a:t>
            </a:r>
            <a:r>
              <a:rPr lang="fr-CH" b="1" dirty="0" smtClean="0"/>
              <a:t> </a:t>
            </a:r>
            <a:r>
              <a:rPr lang="fr-CH" b="1" dirty="0" err="1" smtClean="0"/>
              <a:t>is</a:t>
            </a:r>
            <a:r>
              <a:rPr lang="fr-CH" b="1" dirty="0" smtClean="0"/>
              <a:t> to </a:t>
            </a:r>
            <a:r>
              <a:rPr lang="fr-CH" b="1" dirty="0" err="1" smtClean="0"/>
              <a:t>make</a:t>
            </a:r>
            <a:r>
              <a:rPr lang="fr-CH" b="1" dirty="0" smtClean="0"/>
              <a:t> use of the </a:t>
            </a:r>
            <a:r>
              <a:rPr lang="fr-CH" b="1" dirty="0" err="1" smtClean="0"/>
              <a:t>June</a:t>
            </a:r>
            <a:r>
              <a:rPr lang="fr-CH" b="1" dirty="0" smtClean="0"/>
              <a:t>-July </a:t>
            </a:r>
            <a:r>
              <a:rPr lang="fr-CH" b="1" dirty="0" err="1" smtClean="0"/>
              <a:t>period</a:t>
            </a:r>
            <a:r>
              <a:rPr lang="fr-CH" b="1" dirty="0" smtClean="0"/>
              <a:t>. </a:t>
            </a:r>
          </a:p>
          <a:p>
            <a:r>
              <a:rPr lang="fr-CH" b="1" dirty="0" err="1" smtClean="0"/>
              <a:t>possibility</a:t>
            </a:r>
            <a:r>
              <a:rPr lang="fr-CH" b="1" dirty="0" smtClean="0"/>
              <a:t> to </a:t>
            </a:r>
            <a:r>
              <a:rPr lang="fr-CH" b="1" dirty="0" err="1" smtClean="0"/>
              <a:t>run</a:t>
            </a:r>
            <a:r>
              <a:rPr lang="fr-CH" b="1" dirty="0" smtClean="0"/>
              <a:t> </a:t>
            </a:r>
            <a:r>
              <a:rPr lang="fr-CH" b="1" dirty="0" err="1" smtClean="0"/>
              <a:t>also</a:t>
            </a:r>
            <a:r>
              <a:rPr lang="fr-CH" b="1" dirty="0" smtClean="0"/>
              <a:t> in 22 August – 19 </a:t>
            </a:r>
            <a:r>
              <a:rPr lang="fr-CH" b="1" dirty="0" err="1" smtClean="0"/>
              <a:t>September</a:t>
            </a:r>
            <a:r>
              <a:rPr lang="fr-CH" b="1" dirty="0" smtClean="0"/>
              <a:t> </a:t>
            </a:r>
          </a:p>
          <a:p>
            <a:r>
              <a:rPr lang="fr-CH" b="1" dirty="0" err="1" smtClean="0"/>
              <a:t>period</a:t>
            </a:r>
            <a:r>
              <a:rPr lang="fr-CH" b="1" dirty="0"/>
              <a:t> </a:t>
            </a:r>
            <a:r>
              <a:rPr lang="fr-CH" b="1" dirty="0" err="1" smtClean="0"/>
              <a:t>parasitically</a:t>
            </a:r>
            <a:r>
              <a:rPr lang="fr-CH" b="1" dirty="0" smtClean="0"/>
              <a:t> to TPC and </a:t>
            </a:r>
            <a:r>
              <a:rPr lang="fr-CH" b="1" dirty="0" err="1" smtClean="0"/>
              <a:t>EnuBET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62794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2072680" y="1700808"/>
            <a:ext cx="5760640" cy="2592288"/>
            <a:chOff x="2720752" y="2636912"/>
            <a:chExt cx="5760640" cy="2592288"/>
          </a:xfrm>
        </p:grpSpPr>
        <p:sp>
          <p:nvSpPr>
            <p:cNvPr id="16" name="Parallelogram 15"/>
            <p:cNvSpPr/>
            <p:nvPr/>
          </p:nvSpPr>
          <p:spPr>
            <a:xfrm flipV="1">
              <a:off x="2720752" y="2636912"/>
              <a:ext cx="5760640" cy="1656184"/>
            </a:xfrm>
            <a:prstGeom prst="parallelogram">
              <a:avLst>
                <a:gd name="adj" fmla="val 53571"/>
              </a:avLst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2720752" y="2636912"/>
              <a:ext cx="0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593577" y="4293096"/>
              <a:ext cx="0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8481392" y="4293096"/>
              <a:ext cx="0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720752" y="3573016"/>
              <a:ext cx="872825" cy="16561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593577" y="5229200"/>
              <a:ext cx="488781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3593577" y="4293096"/>
              <a:ext cx="4887815" cy="93610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Parallelogram 22"/>
            <p:cNvSpPr/>
            <p:nvPr/>
          </p:nvSpPr>
          <p:spPr>
            <a:xfrm rot="16200000">
              <a:off x="1866738" y="3502357"/>
              <a:ext cx="2592288" cy="861397"/>
            </a:xfrm>
            <a:prstGeom prst="parallelogram">
              <a:avLst>
                <a:gd name="adj" fmla="val 18950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504728" y="2659295"/>
            <a:ext cx="5148572" cy="1417781"/>
            <a:chOff x="2720752" y="3933056"/>
            <a:chExt cx="3240360" cy="1008112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2720752" y="4149080"/>
              <a:ext cx="1800200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4520952" y="4149080"/>
              <a:ext cx="1440160" cy="792088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4520952" y="3933056"/>
              <a:ext cx="288032" cy="216024"/>
            </a:xfrm>
            <a:prstGeom prst="line">
              <a:avLst/>
            </a:prstGeom>
            <a:ln w="38100"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Right Arrow 24"/>
          <p:cNvSpPr/>
          <p:nvPr/>
        </p:nvSpPr>
        <p:spPr>
          <a:xfrm>
            <a:off x="632520" y="2800963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560512" y="2348880"/>
            <a:ext cx="12971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pion </a:t>
            </a:r>
            <a:r>
              <a:rPr lang="fr-CH" dirty="0" err="1" smtClean="0"/>
              <a:t>beam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3934889" y="2459236"/>
            <a:ext cx="4106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Symbol"/>
              </a:rPr>
              <a:t></a:t>
            </a:r>
            <a:r>
              <a:rPr lang="en-GB" baseline="30000" dirty="0" smtClean="0">
                <a:sym typeface="Symbol"/>
              </a:rPr>
              <a:t>+</a:t>
            </a:r>
            <a:endParaRPr lang="en-GB" baseline="30000" dirty="0"/>
          </a:p>
        </p:txBody>
      </p:sp>
      <p:sp>
        <p:nvSpPr>
          <p:cNvPr id="28" name="TextBox 27"/>
          <p:cNvSpPr txBox="1"/>
          <p:nvPr/>
        </p:nvSpPr>
        <p:spPr>
          <a:xfrm>
            <a:off x="6918574" y="3356992"/>
            <a:ext cx="4106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Symbol"/>
              </a:rPr>
              <a:t></a:t>
            </a:r>
            <a:r>
              <a:rPr lang="en-GB" baseline="30000" dirty="0" smtClean="0">
                <a:sym typeface="Symbol"/>
              </a:rPr>
              <a:t>+</a:t>
            </a:r>
            <a:endParaRPr lang="en-GB" baseline="30000" dirty="0"/>
          </a:p>
        </p:txBody>
      </p:sp>
      <p:sp>
        <p:nvSpPr>
          <p:cNvPr id="29" name="TextBox 28"/>
          <p:cNvSpPr txBox="1"/>
          <p:nvPr/>
        </p:nvSpPr>
        <p:spPr>
          <a:xfrm>
            <a:off x="5822697" y="2528900"/>
            <a:ext cx="3193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p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TextBox 29"/>
              <p:cNvSpPr txBox="1"/>
              <p:nvPr/>
            </p:nvSpPr>
            <p:spPr>
              <a:xfrm>
                <a:off x="1159204" y="764704"/>
                <a:ext cx="772134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/>
                  <a:t>we </a:t>
                </a:r>
                <a:r>
                  <a:rPr lang="fr-CH" dirty="0" err="1" smtClean="0"/>
                  <a:t>can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also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get</a:t>
                </a:r>
                <a:r>
                  <a:rPr lang="fr-CH" dirty="0" smtClean="0"/>
                  <a:t> a </a:t>
                </a:r>
                <a:r>
                  <a:rPr lang="fr-CH" dirty="0"/>
                  <a:t> </a:t>
                </a:r>
                <a:r>
                  <a:rPr lang="fr-CH" dirty="0" err="1"/>
                  <a:t>nice</a:t>
                </a:r>
                <a:r>
                  <a:rPr lang="fr-CH" dirty="0"/>
                  <a:t> 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sample</a:t>
                </a:r>
                <a:r>
                  <a:rPr lang="fr-CH" dirty="0" smtClean="0"/>
                  <a:t> of </a:t>
                </a:r>
                <a:r>
                  <a:rPr lang="fr-CH" dirty="0" err="1" smtClean="0"/>
                  <a:t>low</a:t>
                </a:r>
                <a:r>
                  <a:rPr lang="fr-CH" dirty="0" smtClean="0"/>
                  <a:t> </a:t>
                </a:r>
                <a:r>
                  <a:rPr lang="fr-CH" dirty="0" err="1" smtClean="0"/>
                  <a:t>energy</a:t>
                </a:r>
                <a:r>
                  <a:rPr lang="fr-CH" dirty="0" smtClean="0"/>
                  <a:t> protons </a:t>
                </a:r>
                <a:r>
                  <a:rPr lang="fr-CH" dirty="0" err="1" smtClean="0"/>
                  <a:t>from</a:t>
                </a:r>
                <a:r>
                  <a:rPr lang="fr-CH" dirty="0" smtClean="0"/>
                  <a:t> </a:t>
                </a:r>
                <a14:m>
                  <m:oMath xmlns:m="http://schemas.openxmlformats.org/officeDocument/2006/math">
                    <m:r>
                      <a:rPr lang="fr-CH" b="0" i="0" smtClean="0">
                        <a:latin typeface="Cambria Math"/>
                        <a:sym typeface="Symbol"/>
                      </a:rPr>
                      <m:t> </m:t>
                    </m:r>
                    <m:r>
                      <a:rPr lang="en-GB" b="1" i="1">
                        <a:latin typeface="Cambria Math"/>
                        <a:sym typeface="Symbol"/>
                      </a:rPr>
                      <m:t></m:t>
                    </m:r>
                  </m:oMath>
                </a14:m>
                <a:r>
                  <a:rPr lang="en-GB" b="1" baseline="30000" dirty="0"/>
                  <a:t>+</a:t>
                </a:r>
                <a:r>
                  <a:rPr lang="en-GB" b="1" dirty="0"/>
                  <a:t> p  </a:t>
                </a:r>
                <a:r>
                  <a:rPr lang="en-GB" b="1" dirty="0">
                    <a:sym typeface="Symbol"/>
                  </a:rPr>
                  <a:t> </a:t>
                </a:r>
                <a14:m>
                  <m:oMath xmlns:m="http://schemas.openxmlformats.org/officeDocument/2006/math">
                    <m:r>
                      <a:rPr lang="en-GB" b="1" i="1">
                        <a:latin typeface="Cambria Math"/>
                        <a:sym typeface="Symbol"/>
                      </a:rPr>
                      <m:t></m:t>
                    </m:r>
                  </m:oMath>
                </a14:m>
                <a:r>
                  <a:rPr lang="en-GB" b="1" baseline="30000" dirty="0"/>
                  <a:t>+</a:t>
                </a:r>
                <a:r>
                  <a:rPr lang="en-GB" b="1" dirty="0"/>
                  <a:t> p </a:t>
                </a:r>
                <a:endParaRPr lang="en-GB" dirty="0"/>
              </a:p>
            </p:txBody>
          </p:sp>
        </mc:Choice>
        <mc:Fallback xmlns=""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9203" y="764704"/>
                <a:ext cx="7663636" cy="400110"/>
              </a:xfrm>
              <a:prstGeom prst="rect">
                <a:avLst/>
              </a:prstGeom>
              <a:blipFill rotWithShape="1">
                <a:blip r:embed="rId2"/>
                <a:stretch>
                  <a:fillRect l="-796" t="-10606" r="-636" b="-2575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55CCC-FA9F-4094-997D-FFACA1F5099B}" type="datetime3">
              <a:rPr lang="en-US" smtClean="0"/>
              <a:t>20 March 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Blondel SuperFGD test beam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8D80-EF88-4B1C-A473-D1D9E951D4F9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6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2072680" y="1700808"/>
            <a:ext cx="5760640" cy="2592288"/>
            <a:chOff x="2720752" y="2636912"/>
            <a:chExt cx="5760640" cy="2592288"/>
          </a:xfrm>
        </p:grpSpPr>
        <p:sp>
          <p:nvSpPr>
            <p:cNvPr id="16" name="Parallelogram 15"/>
            <p:cNvSpPr/>
            <p:nvPr/>
          </p:nvSpPr>
          <p:spPr>
            <a:xfrm flipV="1">
              <a:off x="2720752" y="2636912"/>
              <a:ext cx="5760640" cy="1656184"/>
            </a:xfrm>
            <a:prstGeom prst="parallelogram">
              <a:avLst>
                <a:gd name="adj" fmla="val 53571"/>
              </a:avLst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2720752" y="2636912"/>
              <a:ext cx="0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3593577" y="4293096"/>
              <a:ext cx="0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8481392" y="4293096"/>
              <a:ext cx="0" cy="9361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>
              <a:off x="2720752" y="3573016"/>
              <a:ext cx="872825" cy="165618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3593577" y="5229200"/>
              <a:ext cx="4887815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1"/>
            <p:cNvSpPr/>
            <p:nvPr/>
          </p:nvSpPr>
          <p:spPr>
            <a:xfrm>
              <a:off x="3593577" y="4293096"/>
              <a:ext cx="4887815" cy="93610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Parallelogram 22"/>
            <p:cNvSpPr/>
            <p:nvPr/>
          </p:nvSpPr>
          <p:spPr>
            <a:xfrm rot="16200000">
              <a:off x="1866738" y="3502357"/>
              <a:ext cx="2592288" cy="861397"/>
            </a:xfrm>
            <a:prstGeom prst="parallelogram">
              <a:avLst>
                <a:gd name="adj" fmla="val 189504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Right Arrow 24"/>
          <p:cNvSpPr/>
          <p:nvPr/>
        </p:nvSpPr>
        <p:spPr>
          <a:xfrm>
            <a:off x="632520" y="2800963"/>
            <a:ext cx="129614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16496" y="2348880"/>
            <a:ext cx="15422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proton </a:t>
            </a:r>
            <a:r>
              <a:rPr lang="fr-CH" dirty="0" err="1" smtClean="0"/>
              <a:t>beam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6918574" y="3356992"/>
            <a:ext cx="4106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ym typeface="Symbol"/>
              </a:rPr>
              <a:t></a:t>
            </a:r>
            <a:r>
              <a:rPr lang="en-GB" baseline="30000" dirty="0" smtClean="0">
                <a:sym typeface="Symbol"/>
              </a:rPr>
              <a:t>+</a:t>
            </a:r>
            <a:endParaRPr lang="en-GB" baseline="30000" dirty="0"/>
          </a:p>
        </p:txBody>
      </p:sp>
      <p:sp>
        <p:nvSpPr>
          <p:cNvPr id="30" name="TextBox 29"/>
          <p:cNvSpPr txBox="1"/>
          <p:nvPr/>
        </p:nvSpPr>
        <p:spPr>
          <a:xfrm>
            <a:off x="1159205" y="764704"/>
            <a:ext cx="67117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Or </a:t>
            </a:r>
            <a:r>
              <a:rPr lang="fr-CH" dirty="0" err="1" smtClean="0"/>
              <a:t>simply</a:t>
            </a:r>
            <a:r>
              <a:rPr lang="fr-CH" dirty="0" smtClean="0"/>
              <a:t> </a:t>
            </a:r>
            <a:r>
              <a:rPr lang="fr-CH" dirty="0" err="1" smtClean="0"/>
              <a:t>study</a:t>
            </a:r>
            <a:r>
              <a:rPr lang="fr-CH" dirty="0" smtClean="0"/>
              <a:t> </a:t>
            </a:r>
            <a:r>
              <a:rPr lang="fr-CH" dirty="0" err="1" smtClean="0"/>
              <a:t>stopping</a:t>
            </a:r>
            <a:r>
              <a:rPr lang="fr-CH" dirty="0" smtClean="0"/>
              <a:t> protons for </a:t>
            </a:r>
            <a:r>
              <a:rPr lang="fr-CH" dirty="0" err="1" smtClean="0"/>
              <a:t>momenta</a:t>
            </a:r>
            <a:r>
              <a:rPr lang="fr-CH" dirty="0" smtClean="0"/>
              <a:t> 500-800 MeV/c</a:t>
            </a:r>
            <a:endParaRPr lang="en-GB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2432722" y="2852936"/>
            <a:ext cx="35283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2720754" y="2636916"/>
            <a:ext cx="45719" cy="164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>
          <a:xfrm>
            <a:off x="2792762" y="2636916"/>
            <a:ext cx="45719" cy="164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/>
          <p:cNvSpPr/>
          <p:nvPr/>
        </p:nvSpPr>
        <p:spPr>
          <a:xfrm>
            <a:off x="2864768" y="2616881"/>
            <a:ext cx="72008" cy="184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2936778" y="2636916"/>
            <a:ext cx="45719" cy="164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3008786" y="2636916"/>
            <a:ext cx="45719" cy="164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3080793" y="2636916"/>
            <a:ext cx="45719" cy="164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3152800" y="2688886"/>
            <a:ext cx="45719" cy="112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3224810" y="2539680"/>
            <a:ext cx="72008" cy="261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 flipH="1">
            <a:off x="3210228" y="2548935"/>
            <a:ext cx="576064" cy="261288"/>
            <a:chOff x="2873152" y="2692076"/>
            <a:chExt cx="576064" cy="261288"/>
          </a:xfrm>
        </p:grpSpPr>
        <p:sp>
          <p:nvSpPr>
            <p:cNvPr id="47" name="Rectangle 46"/>
            <p:cNvSpPr/>
            <p:nvPr/>
          </p:nvSpPr>
          <p:spPr>
            <a:xfrm flipH="1">
              <a:off x="2873152" y="2789312"/>
              <a:ext cx="45719" cy="16405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 flipH="1">
              <a:off x="2945160" y="2789312"/>
              <a:ext cx="45719" cy="16405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Rectangle 48"/>
            <p:cNvSpPr/>
            <p:nvPr/>
          </p:nvSpPr>
          <p:spPr>
            <a:xfrm flipH="1">
              <a:off x="3017168" y="2769277"/>
              <a:ext cx="72008" cy="184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 flipH="1">
              <a:off x="3089176" y="2789312"/>
              <a:ext cx="45719" cy="16405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 flipH="1">
              <a:off x="3161184" y="2789312"/>
              <a:ext cx="45719" cy="16405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Rectangle 51"/>
            <p:cNvSpPr/>
            <p:nvPr/>
          </p:nvSpPr>
          <p:spPr>
            <a:xfrm flipH="1">
              <a:off x="3233192" y="2789312"/>
              <a:ext cx="45719" cy="16405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/>
            <p:cNvSpPr/>
            <p:nvPr/>
          </p:nvSpPr>
          <p:spPr>
            <a:xfrm flipH="1">
              <a:off x="3305200" y="2841286"/>
              <a:ext cx="45719" cy="1120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/>
            <p:cNvSpPr/>
            <p:nvPr/>
          </p:nvSpPr>
          <p:spPr>
            <a:xfrm flipH="1">
              <a:off x="3377208" y="2692076"/>
              <a:ext cx="72008" cy="2612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5" name="Group 54"/>
          <p:cNvGrpSpPr/>
          <p:nvPr/>
        </p:nvGrpSpPr>
        <p:grpSpPr>
          <a:xfrm flipH="1">
            <a:off x="3800872" y="2548934"/>
            <a:ext cx="621784" cy="261288"/>
            <a:chOff x="2827433" y="2692076"/>
            <a:chExt cx="621783" cy="261288"/>
          </a:xfrm>
        </p:grpSpPr>
        <p:sp>
          <p:nvSpPr>
            <p:cNvPr id="56" name="Rectangle 55"/>
            <p:cNvSpPr/>
            <p:nvPr/>
          </p:nvSpPr>
          <p:spPr>
            <a:xfrm flipH="1">
              <a:off x="2873152" y="2789312"/>
              <a:ext cx="45719" cy="16405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/>
            <p:cNvSpPr/>
            <p:nvPr/>
          </p:nvSpPr>
          <p:spPr>
            <a:xfrm flipH="1">
              <a:off x="2827433" y="2789312"/>
              <a:ext cx="45719" cy="16405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/>
            <p:cNvSpPr/>
            <p:nvPr/>
          </p:nvSpPr>
          <p:spPr>
            <a:xfrm flipH="1">
              <a:off x="3017168" y="2769277"/>
              <a:ext cx="72008" cy="184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/>
            <p:cNvSpPr/>
            <p:nvPr/>
          </p:nvSpPr>
          <p:spPr>
            <a:xfrm flipH="1">
              <a:off x="3089176" y="2789312"/>
              <a:ext cx="45719" cy="16405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ectangle 59"/>
            <p:cNvSpPr/>
            <p:nvPr/>
          </p:nvSpPr>
          <p:spPr>
            <a:xfrm flipH="1">
              <a:off x="3161184" y="2789312"/>
              <a:ext cx="45719" cy="16405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Rectangle 60"/>
            <p:cNvSpPr/>
            <p:nvPr/>
          </p:nvSpPr>
          <p:spPr>
            <a:xfrm flipH="1">
              <a:off x="3233192" y="2789312"/>
              <a:ext cx="45719" cy="16405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2" name="Rectangle 61"/>
            <p:cNvSpPr/>
            <p:nvPr/>
          </p:nvSpPr>
          <p:spPr>
            <a:xfrm flipH="1">
              <a:off x="3305200" y="2841286"/>
              <a:ext cx="45719" cy="1120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3" name="Rectangle 62"/>
            <p:cNvSpPr/>
            <p:nvPr/>
          </p:nvSpPr>
          <p:spPr>
            <a:xfrm flipH="1">
              <a:off x="3377208" y="2692076"/>
              <a:ext cx="72008" cy="2612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4" name="Rectangle 63"/>
          <p:cNvSpPr/>
          <p:nvPr/>
        </p:nvSpPr>
        <p:spPr>
          <a:xfrm>
            <a:off x="4232922" y="2636916"/>
            <a:ext cx="72008" cy="184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Rectangle 64"/>
          <p:cNvSpPr/>
          <p:nvPr/>
        </p:nvSpPr>
        <p:spPr>
          <a:xfrm>
            <a:off x="4448944" y="2605479"/>
            <a:ext cx="45719" cy="164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Rectangle 65"/>
          <p:cNvSpPr/>
          <p:nvPr/>
        </p:nvSpPr>
        <p:spPr>
          <a:xfrm>
            <a:off x="4520954" y="2605479"/>
            <a:ext cx="45719" cy="164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ectangle 66"/>
          <p:cNvSpPr/>
          <p:nvPr/>
        </p:nvSpPr>
        <p:spPr>
          <a:xfrm>
            <a:off x="4592960" y="2585444"/>
            <a:ext cx="72008" cy="1840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8" name="Rectangle 67"/>
          <p:cNvSpPr/>
          <p:nvPr/>
        </p:nvSpPr>
        <p:spPr>
          <a:xfrm>
            <a:off x="4664970" y="2605479"/>
            <a:ext cx="45719" cy="164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Rectangle 68"/>
          <p:cNvSpPr/>
          <p:nvPr/>
        </p:nvSpPr>
        <p:spPr>
          <a:xfrm>
            <a:off x="4736978" y="2605479"/>
            <a:ext cx="45719" cy="164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4808986" y="2605479"/>
            <a:ext cx="45719" cy="16405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>
            <a:off x="4880994" y="2657449"/>
            <a:ext cx="45719" cy="1120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4953002" y="2508243"/>
            <a:ext cx="72008" cy="2612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3" name="Group 72"/>
          <p:cNvGrpSpPr/>
          <p:nvPr/>
        </p:nvGrpSpPr>
        <p:grpSpPr>
          <a:xfrm flipH="1">
            <a:off x="4938420" y="2517498"/>
            <a:ext cx="576064" cy="261288"/>
            <a:chOff x="2873152" y="2692076"/>
            <a:chExt cx="576064" cy="261288"/>
          </a:xfrm>
        </p:grpSpPr>
        <p:sp>
          <p:nvSpPr>
            <p:cNvPr id="74" name="Rectangle 73"/>
            <p:cNvSpPr/>
            <p:nvPr/>
          </p:nvSpPr>
          <p:spPr>
            <a:xfrm flipH="1">
              <a:off x="2873152" y="2789312"/>
              <a:ext cx="45719" cy="16405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5" name="Rectangle 74"/>
            <p:cNvSpPr/>
            <p:nvPr/>
          </p:nvSpPr>
          <p:spPr>
            <a:xfrm flipH="1">
              <a:off x="2945160" y="2789312"/>
              <a:ext cx="45719" cy="16405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/>
            <p:cNvSpPr/>
            <p:nvPr/>
          </p:nvSpPr>
          <p:spPr>
            <a:xfrm flipH="1">
              <a:off x="3017168" y="2769277"/>
              <a:ext cx="72008" cy="184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Rectangle 76"/>
            <p:cNvSpPr/>
            <p:nvPr/>
          </p:nvSpPr>
          <p:spPr>
            <a:xfrm flipH="1">
              <a:off x="3089176" y="2789312"/>
              <a:ext cx="45719" cy="16405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ectangle 77"/>
            <p:cNvSpPr/>
            <p:nvPr/>
          </p:nvSpPr>
          <p:spPr>
            <a:xfrm flipH="1">
              <a:off x="3161184" y="2789312"/>
              <a:ext cx="45719" cy="16405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9" name="Rectangle 78"/>
            <p:cNvSpPr/>
            <p:nvPr/>
          </p:nvSpPr>
          <p:spPr>
            <a:xfrm flipH="1">
              <a:off x="3233192" y="2789312"/>
              <a:ext cx="45719" cy="164051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Rectangle 79"/>
            <p:cNvSpPr/>
            <p:nvPr/>
          </p:nvSpPr>
          <p:spPr>
            <a:xfrm flipH="1">
              <a:off x="3305200" y="2841286"/>
              <a:ext cx="45719" cy="11207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1" name="Rectangle 80"/>
            <p:cNvSpPr/>
            <p:nvPr/>
          </p:nvSpPr>
          <p:spPr>
            <a:xfrm flipH="1">
              <a:off x="3377208" y="2692076"/>
              <a:ext cx="72008" cy="2612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85" name="Rectangle 84"/>
          <p:cNvSpPr/>
          <p:nvPr/>
        </p:nvSpPr>
        <p:spPr>
          <a:xfrm>
            <a:off x="5843384" y="620688"/>
            <a:ext cx="65150" cy="21580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 85"/>
          <p:cNvSpPr/>
          <p:nvPr/>
        </p:nvSpPr>
        <p:spPr>
          <a:xfrm>
            <a:off x="5843385" y="2525107"/>
            <a:ext cx="45719" cy="2536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>
            <a:off x="5745088" y="2168864"/>
            <a:ext cx="98297" cy="6099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Rectangle 87"/>
          <p:cNvSpPr/>
          <p:nvPr/>
        </p:nvSpPr>
        <p:spPr>
          <a:xfrm>
            <a:off x="5673083" y="2348884"/>
            <a:ext cx="45719" cy="4299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Rectangle 88"/>
          <p:cNvSpPr/>
          <p:nvPr/>
        </p:nvSpPr>
        <p:spPr>
          <a:xfrm>
            <a:off x="5574785" y="2473822"/>
            <a:ext cx="134302" cy="3049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Rectangle 89"/>
          <p:cNvSpPr/>
          <p:nvPr/>
        </p:nvSpPr>
        <p:spPr>
          <a:xfrm>
            <a:off x="5529066" y="2508243"/>
            <a:ext cx="45719" cy="2705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720753" y="2780928"/>
            <a:ext cx="3168352" cy="467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D9B65B-763B-4007-BD23-74F9CDA8AE1E}" type="datetime3">
              <a:rPr lang="en-US" smtClean="0"/>
              <a:t>20 March 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Blondel SuperFGD test beam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8D80-EF88-4B1C-A473-D1D9E951D4F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5106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0413665"/>
              </p:ext>
            </p:extLst>
          </p:nvPr>
        </p:nvGraphicFramePr>
        <p:xfrm>
          <a:off x="344488" y="980732"/>
          <a:ext cx="9217024" cy="48965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208584" y="332656"/>
            <a:ext cx="5179046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Range vs </a:t>
            </a:r>
            <a:r>
              <a:rPr lang="fr-CH" b="1" dirty="0" err="1" smtClean="0"/>
              <a:t>Momentum</a:t>
            </a:r>
            <a:r>
              <a:rPr lang="fr-CH" b="1" dirty="0" smtClean="0"/>
              <a:t> of protons in </a:t>
            </a:r>
            <a:r>
              <a:rPr lang="fr-CH" b="1" dirty="0" err="1" smtClean="0"/>
              <a:t>Polystyrene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208584" y="5733260"/>
            <a:ext cx="8468344" cy="10156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M</a:t>
            </a:r>
            <a:r>
              <a:rPr lang="fr-CH" dirty="0" smtClean="0"/>
              <a:t>aximum </a:t>
            </a:r>
            <a:r>
              <a:rPr lang="fr-CH" dirty="0" err="1" smtClean="0"/>
              <a:t>energy</a:t>
            </a:r>
            <a:r>
              <a:rPr lang="fr-CH" dirty="0" smtClean="0"/>
              <a:t> </a:t>
            </a:r>
            <a:r>
              <a:rPr lang="fr-CH" dirty="0" err="1" smtClean="0"/>
              <a:t>deposition</a:t>
            </a:r>
            <a:r>
              <a:rPr lang="fr-CH" dirty="0" smtClean="0"/>
              <a:t> in a single </a:t>
            </a:r>
            <a:r>
              <a:rPr lang="fr-CH" dirty="0" err="1" smtClean="0"/>
              <a:t>cell</a:t>
            </a:r>
            <a:r>
              <a:rPr lang="fr-CH" dirty="0" smtClean="0"/>
              <a:t>: ~30-45 MeV (22 </a:t>
            </a:r>
            <a:r>
              <a:rPr lang="fr-CH" dirty="0" err="1" smtClean="0"/>
              <a:t>MIPs</a:t>
            </a:r>
            <a:r>
              <a:rPr lang="fr-CH" dirty="0" smtClean="0"/>
              <a:t> = 880 pixels) </a:t>
            </a:r>
          </a:p>
          <a:p>
            <a:r>
              <a:rPr lang="fr-CH" dirty="0"/>
              <a:t>R</a:t>
            </a:r>
            <a:r>
              <a:rPr lang="fr-CH" dirty="0" smtClean="0"/>
              <a:t>ange of  500 MeV/c protons : 12cm</a:t>
            </a:r>
          </a:p>
          <a:p>
            <a:r>
              <a:rPr lang="fr-CH" dirty="0"/>
              <a:t>R</a:t>
            </a:r>
            <a:r>
              <a:rPr lang="fr-CH" dirty="0" smtClean="0"/>
              <a:t>ange of  800 MeV/c protons : 50cm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2475338" y="711538"/>
            <a:ext cx="720159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physics.nist.gov/PhysRefData/Star/Text/PSTAR.html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EF7C4-2FE1-4F1E-B74B-A0D9C1146B35}" type="datetime3">
              <a:rPr lang="en-US" smtClean="0"/>
              <a:t>20 March 2018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Blondel SuperFGD test beam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8D80-EF88-4B1C-A473-D1D9E951D4F9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632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496" y="1484784"/>
            <a:ext cx="9669442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M</a:t>
            </a:r>
            <a:r>
              <a:rPr lang="fr-CH" b="1" dirty="0" smtClean="0"/>
              <a:t>aximum </a:t>
            </a:r>
            <a:r>
              <a:rPr lang="fr-CH" b="1" dirty="0" err="1" smtClean="0"/>
              <a:t>energy</a:t>
            </a:r>
            <a:r>
              <a:rPr lang="fr-CH" b="1" dirty="0" smtClean="0"/>
              <a:t> </a:t>
            </a:r>
            <a:r>
              <a:rPr lang="fr-CH" b="1" dirty="0" err="1" smtClean="0"/>
              <a:t>deposition</a:t>
            </a:r>
            <a:r>
              <a:rPr lang="fr-CH" b="1" dirty="0" smtClean="0"/>
              <a:t> in a single </a:t>
            </a:r>
            <a:r>
              <a:rPr lang="fr-CH" b="1" dirty="0" err="1" smtClean="0"/>
              <a:t>cell</a:t>
            </a:r>
            <a:r>
              <a:rPr lang="fr-CH" b="1" dirty="0" smtClean="0"/>
              <a:t>: ~30-45 MeV (22 </a:t>
            </a:r>
            <a:r>
              <a:rPr lang="fr-CH" b="1" dirty="0" err="1" smtClean="0"/>
              <a:t>MIPs</a:t>
            </a:r>
            <a:r>
              <a:rPr lang="fr-CH" b="1" dirty="0" smtClean="0"/>
              <a:t> = 880 </a:t>
            </a:r>
            <a:r>
              <a:rPr lang="fr-CH" b="1" dirty="0" err="1" smtClean="0"/>
              <a:t>p.e</a:t>
            </a:r>
            <a:r>
              <a:rPr lang="fr-CH" b="1" dirty="0" smtClean="0"/>
              <a:t>.) </a:t>
            </a:r>
          </a:p>
          <a:p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means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the </a:t>
            </a:r>
            <a:r>
              <a:rPr lang="fr-CH" dirty="0" err="1" smtClean="0"/>
              <a:t>MPPCs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/>
              <a:t> </a:t>
            </a:r>
            <a:r>
              <a:rPr lang="fr-CH" dirty="0" err="1" smtClean="0"/>
              <a:t>much</a:t>
            </a:r>
            <a:r>
              <a:rPr lang="fr-CH" dirty="0" smtClean="0"/>
              <a:t> more </a:t>
            </a:r>
            <a:r>
              <a:rPr lang="fr-CH" dirty="0" err="1" smtClean="0"/>
              <a:t>than</a:t>
            </a:r>
            <a:r>
              <a:rPr lang="fr-CH" dirty="0" smtClean="0"/>
              <a:t> 900 pixels. 1600 </a:t>
            </a:r>
            <a:r>
              <a:rPr lang="fr-CH" dirty="0" err="1" smtClean="0"/>
              <a:t>possibly</a:t>
            </a:r>
            <a:r>
              <a:rPr lang="fr-CH" dirty="0" smtClean="0"/>
              <a:t> OK </a:t>
            </a:r>
          </a:p>
          <a:p>
            <a:endParaRPr lang="fr-CH" dirty="0" smtClean="0"/>
          </a:p>
          <a:p>
            <a:r>
              <a:rPr lang="fr-CH" dirty="0" err="1" smtClean="0"/>
              <a:t>Because</a:t>
            </a:r>
            <a:r>
              <a:rPr lang="fr-CH" dirty="0" smtClean="0"/>
              <a:t> of </a:t>
            </a:r>
            <a:r>
              <a:rPr lang="fr-CH" dirty="0" err="1" smtClean="0"/>
              <a:t>scintillator</a:t>
            </a:r>
            <a:r>
              <a:rPr lang="fr-CH" dirty="0" smtClean="0"/>
              <a:t> saturation (</a:t>
            </a:r>
            <a:r>
              <a:rPr lang="fr-CH" dirty="0" err="1" smtClean="0"/>
              <a:t>Birk’s</a:t>
            </a:r>
            <a:r>
              <a:rPr lang="fr-CH" dirty="0" smtClean="0"/>
              <a:t> </a:t>
            </a:r>
            <a:r>
              <a:rPr lang="fr-CH" dirty="0" err="1" smtClean="0"/>
              <a:t>law</a:t>
            </a:r>
            <a:r>
              <a:rPr lang="fr-CH" dirty="0" smtClean="0"/>
              <a:t>) the single </a:t>
            </a:r>
            <a:r>
              <a:rPr lang="fr-CH" dirty="0" err="1" smtClean="0"/>
              <a:t>cell</a:t>
            </a:r>
            <a:r>
              <a:rPr lang="fr-CH" dirty="0" smtClean="0"/>
              <a:t> signal </a:t>
            </a:r>
          </a:p>
          <a:p>
            <a:r>
              <a:rPr lang="fr-CH" dirty="0" err="1" smtClean="0"/>
              <a:t>might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further</a:t>
            </a:r>
            <a:r>
              <a:rPr lang="fr-CH" dirty="0" smtClean="0"/>
              <a:t> </a:t>
            </a:r>
            <a:r>
              <a:rPr lang="fr-CH" dirty="0" err="1" smtClean="0"/>
              <a:t>saturated</a:t>
            </a:r>
            <a:r>
              <a:rPr lang="fr-CH" dirty="0"/>
              <a:t> </a:t>
            </a:r>
            <a:r>
              <a:rPr lang="fr-CH" dirty="0" smtClean="0"/>
              <a:t>(down to ~600 </a:t>
            </a:r>
            <a:r>
              <a:rPr lang="fr-CH" dirty="0" err="1" smtClean="0"/>
              <a:t>p.e</a:t>
            </a:r>
            <a:r>
              <a:rPr lang="fr-CH" dirty="0" smtClean="0"/>
              <a:t>.?)  </a:t>
            </a:r>
            <a:r>
              <a:rPr lang="fr-CH" dirty="0" err="1" smtClean="0"/>
              <a:t>still</a:t>
            </a:r>
            <a:r>
              <a:rPr lang="fr-CH" dirty="0" smtClean="0"/>
              <a:t> 1600 pixels </a:t>
            </a:r>
            <a:r>
              <a:rPr lang="fr-CH" dirty="0" err="1" smtClean="0"/>
              <a:t>needed</a:t>
            </a:r>
            <a:r>
              <a:rPr lang="fr-CH" dirty="0" smtClean="0"/>
              <a:t>, as </a:t>
            </a:r>
            <a:r>
              <a:rPr lang="fr-CH" dirty="0" err="1" smtClean="0"/>
              <a:t>their</a:t>
            </a:r>
            <a:r>
              <a:rPr lang="fr-CH" dirty="0" smtClean="0"/>
              <a:t> </a:t>
            </a:r>
            <a:r>
              <a:rPr lang="fr-CH" dirty="0" err="1" smtClean="0"/>
              <a:t>might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</a:p>
          <a:p>
            <a:r>
              <a:rPr lang="fr-CH" dirty="0" smtClean="0"/>
              <a:t>more </a:t>
            </a:r>
            <a:r>
              <a:rPr lang="fr-CH" dirty="0" err="1" smtClean="0"/>
              <a:t>than</a:t>
            </a:r>
            <a:r>
              <a:rPr lang="fr-CH" dirty="0" smtClean="0"/>
              <a:t> one </a:t>
            </a:r>
            <a:r>
              <a:rPr lang="fr-CH" dirty="0" err="1" smtClean="0"/>
              <a:t>evaporation</a:t>
            </a:r>
            <a:r>
              <a:rPr lang="fr-CH" dirty="0" smtClean="0"/>
              <a:t> proton at vertex.</a:t>
            </a:r>
          </a:p>
          <a:p>
            <a:r>
              <a:rPr lang="fr-CH" dirty="0" smtClean="0"/>
              <a:t>This </a:t>
            </a:r>
            <a:r>
              <a:rPr lang="fr-CH" dirty="0" err="1" smtClean="0"/>
              <a:t>is</a:t>
            </a:r>
            <a:r>
              <a:rPr lang="fr-CH" dirty="0" smtClean="0"/>
              <a:t> not an </a:t>
            </a:r>
            <a:r>
              <a:rPr lang="fr-CH" dirty="0" err="1" smtClean="0"/>
              <a:t>effect</a:t>
            </a:r>
            <a:r>
              <a:rPr lang="fr-CH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well</a:t>
            </a:r>
            <a:r>
              <a:rPr lang="fr-CH" dirty="0" smtClean="0"/>
              <a:t> </a:t>
            </a:r>
            <a:r>
              <a:rPr lang="fr-CH" dirty="0" err="1" smtClean="0"/>
              <a:t>understood</a:t>
            </a:r>
            <a:r>
              <a:rPr lang="fr-CH" dirty="0" smtClean="0"/>
              <a:t>, test </a:t>
            </a:r>
            <a:r>
              <a:rPr lang="fr-CH" dirty="0" err="1" smtClean="0"/>
              <a:t>beam</a:t>
            </a:r>
            <a:r>
              <a:rPr lang="fr-CH" dirty="0" smtClean="0"/>
              <a:t> data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useful</a:t>
            </a:r>
            <a:r>
              <a:rPr lang="fr-CH" dirty="0" smtClean="0"/>
              <a:t>.</a:t>
            </a:r>
          </a:p>
          <a:p>
            <a:endParaRPr lang="fr-CH" dirty="0"/>
          </a:p>
          <a:p>
            <a:r>
              <a:rPr lang="fr-CH" b="1" dirty="0" smtClean="0"/>
              <a:t>Range of  500 MeV/c protons : 11cm</a:t>
            </a:r>
          </a:p>
          <a:p>
            <a:r>
              <a:rPr lang="fr-CH" b="1" dirty="0"/>
              <a:t>R</a:t>
            </a:r>
            <a:r>
              <a:rPr lang="fr-CH" b="1" dirty="0" smtClean="0"/>
              <a:t>ange of  800 MeV/c protons : 51cm</a:t>
            </a:r>
          </a:p>
          <a:p>
            <a:r>
              <a:rPr lang="fr-CH" dirty="0" smtClean="0"/>
              <a:t>The </a:t>
            </a:r>
            <a:r>
              <a:rPr lang="fr-CH" dirty="0" err="1" smtClean="0"/>
              <a:t>lowest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momentum</a:t>
            </a:r>
            <a:r>
              <a:rPr lang="fr-CH" dirty="0" smtClean="0"/>
              <a:t> of the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500 MeV/c, </a:t>
            </a:r>
          </a:p>
          <a:p>
            <a:r>
              <a:rPr lang="fr-CH" dirty="0" err="1"/>
              <a:t>T</a:t>
            </a:r>
            <a:r>
              <a:rPr lang="fr-CH" dirty="0" err="1" smtClean="0"/>
              <a:t>hus</a:t>
            </a:r>
            <a:r>
              <a:rPr lang="fr-CH" dirty="0" smtClean="0"/>
              <a:t>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can</a:t>
            </a:r>
            <a:r>
              <a:rPr lang="fr-CH" dirty="0" smtClean="0"/>
              <a:t> </a:t>
            </a:r>
            <a:r>
              <a:rPr lang="fr-CH" dirty="0" err="1" smtClean="0"/>
              <a:t>essentially</a:t>
            </a:r>
            <a:r>
              <a:rPr lang="fr-CH" dirty="0" smtClean="0"/>
              <a:t> explore all the detector </a:t>
            </a:r>
            <a:r>
              <a:rPr lang="fr-CH" dirty="0" err="1" smtClean="0"/>
              <a:t>with</a:t>
            </a:r>
            <a:r>
              <a:rPr lang="fr-CH" dirty="0" smtClean="0"/>
              <a:t> settings </a:t>
            </a:r>
            <a:r>
              <a:rPr lang="fr-CH" dirty="0" err="1" smtClean="0"/>
              <a:t>from</a:t>
            </a:r>
            <a:r>
              <a:rPr lang="fr-CH" dirty="0" smtClean="0"/>
              <a:t> 500 to 800 MeV/c </a:t>
            </a:r>
          </a:p>
          <a:p>
            <a:endParaRPr lang="fr-CH" dirty="0" smtClean="0"/>
          </a:p>
          <a:p>
            <a:r>
              <a:rPr lang="fr-CH" dirty="0" err="1" smtClean="0"/>
              <a:t>However</a:t>
            </a:r>
            <a:r>
              <a:rPr lang="fr-CH" dirty="0" smtClean="0"/>
              <a:t> 500 MeV/c pions or muons </a:t>
            </a:r>
            <a:r>
              <a:rPr lang="fr-CH" dirty="0" err="1" smtClean="0"/>
              <a:t>will</a:t>
            </a:r>
            <a:r>
              <a:rPr lang="fr-CH" dirty="0" smtClean="0"/>
              <a:t> not stop in the detector </a:t>
            </a:r>
            <a:r>
              <a:rPr lang="fr-CH" dirty="0" err="1" smtClean="0"/>
              <a:t>unless</a:t>
            </a:r>
            <a:r>
              <a:rPr lang="fr-CH" dirty="0" smtClean="0"/>
              <a:t> </a:t>
            </a:r>
            <a:r>
              <a:rPr lang="fr-CH" dirty="0" err="1" smtClean="0"/>
              <a:t>they</a:t>
            </a:r>
            <a:r>
              <a:rPr lang="fr-CH" dirty="0" smtClean="0"/>
              <a:t> </a:t>
            </a:r>
            <a:r>
              <a:rPr lang="fr-CH" dirty="0" err="1" smtClean="0"/>
              <a:t>interact</a:t>
            </a:r>
            <a:endParaRPr lang="fr-CH" dirty="0"/>
          </a:p>
          <a:p>
            <a:r>
              <a:rPr lang="fr-CH" dirty="0" err="1" smtClean="0"/>
              <a:t>Inelastic</a:t>
            </a:r>
            <a:r>
              <a:rPr lang="fr-CH" dirty="0" smtClean="0"/>
              <a:t> multi-</a:t>
            </a:r>
            <a:r>
              <a:rPr lang="fr-CH" dirty="0" err="1" smtClean="0"/>
              <a:t>prong</a:t>
            </a:r>
            <a:r>
              <a:rPr lang="fr-CH" dirty="0" smtClean="0"/>
              <a:t> interactions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interesting</a:t>
            </a:r>
            <a:r>
              <a:rPr lang="fr-CH" dirty="0" smtClean="0"/>
              <a:t> to </a:t>
            </a:r>
            <a:r>
              <a:rPr lang="fr-CH" dirty="0" err="1" smtClean="0"/>
              <a:t>collect</a:t>
            </a:r>
            <a:r>
              <a:rPr lang="fr-CH" dirty="0" smtClean="0"/>
              <a:t>. </a:t>
            </a:r>
          </a:p>
          <a:p>
            <a:r>
              <a:rPr lang="fr-CH" dirty="0" smtClean="0"/>
              <a:t>  </a:t>
            </a:r>
            <a:endParaRPr lang="fr-CH" dirty="0"/>
          </a:p>
        </p:txBody>
      </p:sp>
      <p:sp>
        <p:nvSpPr>
          <p:cNvPr id="3" name="TextBox 2"/>
          <p:cNvSpPr txBox="1"/>
          <p:nvPr/>
        </p:nvSpPr>
        <p:spPr>
          <a:xfrm>
            <a:off x="3736667" y="750810"/>
            <a:ext cx="13316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err="1" smtClean="0"/>
              <a:t>Comments</a:t>
            </a:r>
            <a:endParaRPr lang="en-GB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E4847-5087-4100-92D5-366B72C8CFE2}" type="datetime3">
              <a:rPr lang="en-US" smtClean="0"/>
              <a:t>20 March 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Blondel SuperFGD test beam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8D80-EF88-4B1C-A473-D1D9E951D4F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3394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4775" y="742950"/>
            <a:ext cx="7156450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368824" y="436602"/>
            <a:ext cx="27200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2017 </a:t>
            </a:r>
            <a:r>
              <a:rPr lang="fr-CH" dirty="0" err="1" smtClean="0"/>
              <a:t>EnuBET</a:t>
            </a:r>
            <a:r>
              <a:rPr lang="fr-CH" dirty="0" smtClean="0"/>
              <a:t> test </a:t>
            </a:r>
            <a:r>
              <a:rPr lang="fr-CH" dirty="0" err="1" smtClean="0"/>
              <a:t>set-up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26CA0-9E5F-4C0B-8A27-ED2CAF08CC49}" type="datetime3">
              <a:rPr lang="en-US" smtClean="0"/>
              <a:t>20 March 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A. </a:t>
            </a:r>
            <a:r>
              <a:rPr lang="en-GB" dirty="0" err="1" smtClean="0"/>
              <a:t>Blondel</a:t>
            </a:r>
            <a:r>
              <a:rPr lang="en-GB" dirty="0" smtClean="0"/>
              <a:t> </a:t>
            </a:r>
            <a:r>
              <a:rPr lang="en-GB" dirty="0" err="1" smtClean="0"/>
              <a:t>SuperFGD</a:t>
            </a:r>
            <a:r>
              <a:rPr lang="en-GB" dirty="0" smtClean="0"/>
              <a:t> test beam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8D80-EF88-4B1C-A473-D1D9E951D4F9}" type="slidenum">
              <a:rPr lang="en-GB" smtClean="0"/>
              <a:t>24</a:t>
            </a:fld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6609184" y="4221088"/>
            <a:ext cx="319677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The </a:t>
            </a:r>
            <a:r>
              <a:rPr lang="fr-CH" dirty="0" err="1" smtClean="0"/>
              <a:t>silicon</a:t>
            </a:r>
            <a:r>
              <a:rPr lang="fr-CH" dirty="0" smtClean="0"/>
              <a:t> </a:t>
            </a:r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chambers</a:t>
            </a:r>
            <a:endParaRPr lang="fr-CH" dirty="0" smtClean="0"/>
          </a:p>
          <a:p>
            <a:r>
              <a:rPr lang="fr-CH" dirty="0" err="1" smtClean="0"/>
              <a:t>provide</a:t>
            </a:r>
            <a:r>
              <a:rPr lang="fr-CH" dirty="0" smtClean="0"/>
              <a:t> 50 micron </a:t>
            </a:r>
            <a:r>
              <a:rPr lang="fr-CH" dirty="0" err="1" smtClean="0"/>
              <a:t>resolution</a:t>
            </a:r>
            <a:endParaRPr lang="fr-CH" dirty="0" smtClean="0"/>
          </a:p>
          <a:p>
            <a:endParaRPr lang="fr-CH" dirty="0"/>
          </a:p>
          <a:p>
            <a:r>
              <a:rPr lang="fr-CH" dirty="0" err="1" smtClean="0"/>
              <a:t>useful</a:t>
            </a:r>
            <a:r>
              <a:rPr lang="fr-CH" dirty="0" smtClean="0"/>
              <a:t> for TPC/SFGD?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606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69917" y="11929"/>
            <a:ext cx="5847370" cy="4001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From</a:t>
            </a:r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Baby-MIND </a:t>
            </a:r>
            <a:r>
              <a:rPr lang="fr-CH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electronics</a:t>
            </a:r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to </a:t>
            </a:r>
            <a:r>
              <a:rPr lang="fr-CH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SuperFGD</a:t>
            </a:r>
            <a:r>
              <a:rPr lang="fr-CH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CH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electronics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15552" y="476672"/>
            <a:ext cx="9936951" cy="6247864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For test </a:t>
            </a:r>
            <a:r>
              <a:rPr lang="fr-CH" b="1" dirty="0" err="1" smtClean="0"/>
              <a:t>beam</a:t>
            </a:r>
            <a:r>
              <a:rPr lang="fr-CH" b="1" dirty="0" smtClean="0"/>
              <a:t> in </a:t>
            </a:r>
            <a:r>
              <a:rPr lang="fr-CH" b="1" dirty="0" err="1" smtClean="0"/>
              <a:t>summer</a:t>
            </a:r>
            <a:r>
              <a:rPr lang="fr-CH" b="1" dirty="0" smtClean="0"/>
              <a:t> 2018 </a:t>
            </a:r>
          </a:p>
          <a:p>
            <a:r>
              <a:rPr lang="fr-CH" dirty="0" smtClean="0"/>
              <a:t>8x22x52 cubes (cm</a:t>
            </a:r>
            <a:r>
              <a:rPr lang="fr-CH" baseline="30000" dirty="0" smtClean="0"/>
              <a:t>3</a:t>
            </a:r>
            <a:r>
              <a:rPr lang="fr-CH" dirty="0" smtClean="0"/>
              <a:t>) 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being</a:t>
            </a:r>
            <a:r>
              <a:rPr lang="fr-CH" dirty="0" smtClean="0"/>
              <a:t> </a:t>
            </a:r>
            <a:r>
              <a:rPr lang="fr-CH" dirty="0" err="1" smtClean="0"/>
              <a:t>prepared</a:t>
            </a:r>
            <a:r>
              <a:rPr lang="fr-CH" dirty="0"/>
              <a:t> </a:t>
            </a:r>
            <a:r>
              <a:rPr lang="fr-CH" dirty="0" smtClean="0"/>
              <a:t>@ INR </a:t>
            </a:r>
            <a:r>
              <a:rPr lang="fr-CH" dirty="0" smtClean="0">
                <a:sym typeface="Wingdings" panose="05000000000000000000" pitchFamily="2" charset="2"/>
              </a:rPr>
              <a:t></a:t>
            </a:r>
            <a:r>
              <a:rPr lang="fr-CH" dirty="0" smtClean="0"/>
              <a:t>1736 </a:t>
            </a:r>
            <a:r>
              <a:rPr lang="fr-CH" dirty="0" err="1" smtClean="0"/>
              <a:t>channels</a:t>
            </a:r>
            <a:r>
              <a:rPr lang="fr-CH" dirty="0" smtClean="0"/>
              <a:t>. </a:t>
            </a:r>
            <a:r>
              <a:rPr lang="fr-CH" i="1" dirty="0" smtClean="0"/>
              <a:t>FANTASTIC!</a:t>
            </a:r>
          </a:p>
          <a:p>
            <a:r>
              <a:rPr lang="fr-CH" dirty="0" err="1" smtClean="0"/>
              <a:t>we</a:t>
            </a:r>
            <a:r>
              <a:rPr lang="fr-CH" dirty="0" smtClean="0"/>
              <a:t> have </a:t>
            </a:r>
            <a:r>
              <a:rPr lang="fr-CH" dirty="0" err="1" smtClean="0"/>
              <a:t>begun</a:t>
            </a:r>
            <a:r>
              <a:rPr lang="fr-CH" dirty="0" smtClean="0"/>
              <a:t> production of 13 x 96 </a:t>
            </a:r>
            <a:r>
              <a:rPr lang="fr-CH" dirty="0" err="1" smtClean="0"/>
              <a:t>channels</a:t>
            </a:r>
            <a:r>
              <a:rPr lang="fr-CH" dirty="0"/>
              <a:t> </a:t>
            </a:r>
            <a:r>
              <a:rPr lang="fr-CH" dirty="0" smtClean="0"/>
              <a:t>+ 7x 96 </a:t>
            </a:r>
            <a:r>
              <a:rPr lang="fr-CH" dirty="0" err="1" smtClean="0"/>
              <a:t>spare</a:t>
            </a:r>
            <a:r>
              <a:rPr lang="fr-CH" dirty="0" smtClean="0"/>
              <a:t> </a:t>
            </a:r>
            <a:r>
              <a:rPr lang="fr-CH" dirty="0" err="1" smtClean="0"/>
              <a:t>channels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Baby-MIND </a:t>
            </a:r>
          </a:p>
          <a:p>
            <a:r>
              <a:rPr lang="fr-CH" b="1" dirty="0" smtClean="0">
                <a:sym typeface="Wingdings" panose="05000000000000000000" pitchFamily="2" charset="2"/>
              </a:rPr>
              <a:t> </a:t>
            </a:r>
            <a:r>
              <a:rPr lang="fr-CH" b="1" dirty="0" err="1" smtClean="0">
                <a:sym typeface="Wingdings" panose="05000000000000000000" pitchFamily="2" charset="2"/>
              </a:rPr>
              <a:t>aim</a:t>
            </a:r>
            <a:r>
              <a:rPr lang="fr-CH" b="1" dirty="0" smtClean="0">
                <a:sym typeface="Wingdings" panose="05000000000000000000" pitchFamily="2" charset="2"/>
              </a:rPr>
              <a:t> at full instrumentation of  </a:t>
            </a:r>
            <a:r>
              <a:rPr lang="fr-CH" b="1" dirty="0" err="1" smtClean="0">
                <a:sym typeface="Wingdings" panose="05000000000000000000" pitchFamily="2" charset="2"/>
              </a:rPr>
              <a:t>SuperFGD</a:t>
            </a:r>
            <a:r>
              <a:rPr lang="fr-CH" b="1" dirty="0" smtClean="0">
                <a:sym typeface="Wingdings" panose="05000000000000000000" pitchFamily="2" charset="2"/>
              </a:rPr>
              <a:t> prototype for </a:t>
            </a:r>
            <a:r>
              <a:rPr lang="fr-CH" b="1" dirty="0" err="1" smtClean="0">
                <a:sym typeface="Wingdings" panose="05000000000000000000" pitchFamily="2" charset="2"/>
              </a:rPr>
              <a:t>June</a:t>
            </a:r>
            <a:r>
              <a:rPr lang="fr-CH" b="1" dirty="0" smtClean="0">
                <a:sym typeface="Wingdings" panose="05000000000000000000" pitchFamily="2" charset="2"/>
              </a:rPr>
              <a:t>-July test </a:t>
            </a:r>
            <a:r>
              <a:rPr lang="fr-CH" b="1" dirty="0" err="1" smtClean="0">
                <a:sym typeface="Wingdings" panose="05000000000000000000" pitchFamily="2" charset="2"/>
              </a:rPr>
              <a:t>beam</a:t>
            </a:r>
            <a:r>
              <a:rPr lang="fr-CH" b="1" dirty="0" smtClean="0">
                <a:sym typeface="Wingdings" panose="05000000000000000000" pitchFamily="2" charset="2"/>
              </a:rPr>
              <a:t>. </a:t>
            </a:r>
            <a:endParaRPr lang="fr-CH" b="1" dirty="0" smtClean="0"/>
          </a:p>
          <a:p>
            <a:r>
              <a:rPr lang="fr-CH" dirty="0" err="1" smtClean="0"/>
              <a:t>layout</a:t>
            </a:r>
            <a:r>
              <a:rPr lang="fr-CH" dirty="0" smtClean="0"/>
              <a:t> the </a:t>
            </a:r>
            <a:r>
              <a:rPr lang="fr-CH" dirty="0" err="1" smtClean="0"/>
              <a:t>electronics</a:t>
            </a:r>
            <a:r>
              <a:rPr lang="fr-CH" dirty="0" smtClean="0"/>
              <a:t> </a:t>
            </a:r>
            <a:r>
              <a:rPr lang="fr-CH" dirty="0" err="1" smtClean="0"/>
              <a:t>outside</a:t>
            </a:r>
            <a:r>
              <a:rPr lang="fr-CH" dirty="0" smtClean="0"/>
              <a:t> MNP17 </a:t>
            </a:r>
            <a:r>
              <a:rPr lang="fr-CH" dirty="0" err="1" smtClean="0"/>
              <a:t>magnet</a:t>
            </a:r>
            <a:r>
              <a:rPr lang="fr-CH" dirty="0" smtClean="0"/>
              <a:t> </a:t>
            </a:r>
          </a:p>
          <a:p>
            <a:r>
              <a:rPr lang="fr-CH" dirty="0" smtClean="0"/>
              <a:t>Plan test of the </a:t>
            </a:r>
            <a:r>
              <a:rPr lang="fr-CH" dirty="0" err="1" smtClean="0"/>
              <a:t>effect</a:t>
            </a:r>
            <a:r>
              <a:rPr lang="fr-CH" dirty="0" smtClean="0"/>
              <a:t> of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field</a:t>
            </a:r>
            <a:r>
              <a:rPr lang="fr-CH" dirty="0" smtClean="0"/>
              <a:t> and the timing </a:t>
            </a:r>
            <a:r>
              <a:rPr lang="fr-CH" dirty="0" err="1" smtClean="0"/>
              <a:t>resolution</a:t>
            </a:r>
            <a:r>
              <a:rPr lang="fr-CH" dirty="0" smtClean="0"/>
              <a:t> (</a:t>
            </a:r>
            <a:r>
              <a:rPr lang="fr-CH" dirty="0" err="1" smtClean="0"/>
              <a:t>see</a:t>
            </a:r>
            <a:r>
              <a:rPr lang="fr-CH" dirty="0" smtClean="0"/>
              <a:t> </a:t>
            </a:r>
            <a:r>
              <a:rPr lang="fr-CH" dirty="0" err="1" smtClean="0"/>
              <a:t>below</a:t>
            </a:r>
            <a:r>
              <a:rPr lang="fr-CH" dirty="0" smtClean="0"/>
              <a:t>) </a:t>
            </a:r>
          </a:p>
          <a:p>
            <a:r>
              <a:rPr lang="fr-CH" dirty="0" smtClean="0"/>
              <a:t>DAQ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b="1" dirty="0" smtClean="0"/>
              <a:t> </a:t>
            </a:r>
            <a:r>
              <a:rPr lang="fr-CH" dirty="0" err="1" smtClean="0"/>
              <a:t>that</a:t>
            </a:r>
            <a:r>
              <a:rPr lang="fr-CH" dirty="0" smtClean="0"/>
              <a:t> of Baby-MIND. </a:t>
            </a:r>
            <a:r>
              <a:rPr lang="fr-CH" dirty="0" err="1" smtClean="0"/>
              <a:t>Work</a:t>
            </a:r>
            <a:r>
              <a:rPr lang="fr-CH" dirty="0" smtClean="0"/>
              <a:t> </a:t>
            </a:r>
            <a:r>
              <a:rPr lang="fr-CH" dirty="0" err="1" smtClean="0"/>
              <a:t>already</a:t>
            </a:r>
            <a:r>
              <a:rPr lang="fr-CH" dirty="0" smtClean="0"/>
              <a:t> </a:t>
            </a:r>
            <a:r>
              <a:rPr lang="fr-CH" dirty="0" err="1" smtClean="0"/>
              <a:t>started</a:t>
            </a:r>
            <a:r>
              <a:rPr lang="fr-CH" dirty="0" smtClean="0"/>
              <a:t> to </a:t>
            </a:r>
            <a:r>
              <a:rPr lang="fr-CH" dirty="0" err="1" smtClean="0"/>
              <a:t>include</a:t>
            </a:r>
            <a:r>
              <a:rPr lang="fr-CH" dirty="0" smtClean="0"/>
              <a:t> TOF. (</a:t>
            </a:r>
            <a:r>
              <a:rPr lang="fr-CH" dirty="0" err="1" smtClean="0"/>
              <a:t>Korzenev</a:t>
            </a:r>
            <a:r>
              <a:rPr lang="fr-CH" dirty="0" smtClean="0"/>
              <a:t>)</a:t>
            </a:r>
          </a:p>
          <a:p>
            <a:endParaRPr lang="fr-CH" b="1" dirty="0" smtClean="0"/>
          </a:p>
          <a:p>
            <a:r>
              <a:rPr lang="fr-CH" b="1" dirty="0" err="1" smtClean="0"/>
              <a:t>Towards</a:t>
            </a:r>
            <a:r>
              <a:rPr lang="fr-CH" b="1" dirty="0" smtClean="0"/>
              <a:t> </a:t>
            </a:r>
            <a:r>
              <a:rPr lang="fr-CH" b="1" dirty="0" err="1" smtClean="0"/>
              <a:t>SuperFGD</a:t>
            </a:r>
            <a:r>
              <a:rPr lang="fr-CH" b="1" dirty="0" smtClean="0"/>
              <a:t>  (a first look) </a:t>
            </a:r>
          </a:p>
          <a:p>
            <a:r>
              <a:rPr lang="fr-CH" dirty="0"/>
              <a:t> </a:t>
            </a:r>
            <a:r>
              <a:rPr lang="fr-CH" dirty="0" smtClean="0"/>
              <a:t>-- </a:t>
            </a:r>
            <a:r>
              <a:rPr lang="fr-CH" dirty="0" err="1" smtClean="0"/>
              <a:t>SuperFGD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inside</a:t>
            </a:r>
            <a:r>
              <a:rPr lang="fr-CH" dirty="0" smtClean="0"/>
              <a:t> the </a:t>
            </a:r>
            <a:r>
              <a:rPr lang="fr-CH" dirty="0" err="1" smtClean="0"/>
              <a:t>magnet</a:t>
            </a:r>
            <a:r>
              <a:rPr lang="fr-CH" dirty="0" smtClean="0"/>
              <a:t> </a:t>
            </a:r>
            <a:r>
              <a:rPr lang="fr-CH" dirty="0" err="1" smtClean="0"/>
              <a:t>surrounded</a:t>
            </a:r>
            <a:r>
              <a:rPr lang="fr-CH" dirty="0" smtClean="0"/>
              <a:t> by </a:t>
            </a:r>
            <a:r>
              <a:rPr lang="fr-CH" dirty="0" err="1" smtClean="0"/>
              <a:t>TPCs</a:t>
            </a:r>
            <a:r>
              <a:rPr lang="fr-CH" dirty="0" smtClean="0"/>
              <a:t> </a:t>
            </a:r>
          </a:p>
          <a:p>
            <a:r>
              <a:rPr lang="fr-CH" dirty="0"/>
              <a:t>  </a:t>
            </a:r>
            <a:r>
              <a:rPr lang="fr-CH" dirty="0" smtClean="0"/>
              <a:t>   </a:t>
            </a:r>
            <a:r>
              <a:rPr lang="fr-CH" dirty="0" err="1" smtClean="0"/>
              <a:t>material</a:t>
            </a:r>
            <a:r>
              <a:rPr lang="fr-CH" dirty="0" smtClean="0"/>
              <a:t> budget 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small</a:t>
            </a:r>
            <a:r>
              <a:rPr lang="fr-CH" dirty="0" smtClean="0"/>
              <a:t>, </a:t>
            </a:r>
            <a:r>
              <a:rPr lang="fr-CH" dirty="0" err="1" smtClean="0"/>
              <a:t>avoid</a:t>
            </a:r>
            <a:r>
              <a:rPr lang="fr-CH" dirty="0" smtClean="0"/>
              <a:t> </a:t>
            </a:r>
            <a:r>
              <a:rPr lang="fr-CH" dirty="0" err="1" smtClean="0"/>
              <a:t>copper</a:t>
            </a:r>
            <a:r>
              <a:rPr lang="fr-CH" dirty="0" smtClean="0"/>
              <a:t> and </a:t>
            </a:r>
            <a:r>
              <a:rPr lang="fr-CH" dirty="0" err="1" smtClean="0"/>
              <a:t>cables</a:t>
            </a:r>
            <a:endParaRPr lang="fr-CH" dirty="0" smtClean="0"/>
          </a:p>
          <a:p>
            <a:r>
              <a:rPr lang="fr-CH" dirty="0" smtClean="0"/>
              <a:t>     </a:t>
            </a:r>
            <a:r>
              <a:rPr lang="fr-CH" dirty="0" smtClean="0">
                <a:sym typeface="Wingdings" panose="05000000000000000000" pitchFamily="2" charset="2"/>
              </a:rPr>
              <a:t> </a:t>
            </a:r>
            <a:r>
              <a:rPr lang="fr-CH" dirty="0" err="1" smtClean="0">
                <a:sym typeface="Wingdings" panose="05000000000000000000" pitchFamily="2" charset="2"/>
              </a:rPr>
              <a:t>try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geometry</a:t>
            </a:r>
            <a:r>
              <a:rPr lang="fr-CH" dirty="0" smtClean="0">
                <a:sym typeface="Wingdings" panose="05000000000000000000" pitchFamily="2" charset="2"/>
              </a:rPr>
              <a:t> of </a:t>
            </a:r>
            <a:r>
              <a:rPr lang="fr-CH" dirty="0" err="1" smtClean="0">
                <a:sym typeface="Wingdings" panose="05000000000000000000" pitchFamily="2" charset="2"/>
              </a:rPr>
              <a:t>electronics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directly</a:t>
            </a:r>
            <a:r>
              <a:rPr lang="fr-CH" dirty="0" smtClean="0">
                <a:sym typeface="Wingdings" panose="05000000000000000000" pitchFamily="2" charset="2"/>
              </a:rPr>
              <a:t> set on detector surface. 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      </a:t>
            </a:r>
            <a:r>
              <a:rPr lang="fr-CH" dirty="0" err="1" smtClean="0">
                <a:sym typeface="Wingdings" panose="05000000000000000000" pitchFamily="2" charset="2"/>
              </a:rPr>
              <a:t>re-routing</a:t>
            </a:r>
            <a:r>
              <a:rPr lang="fr-CH" dirty="0" smtClean="0">
                <a:sym typeface="Wingdings" panose="05000000000000000000" pitchFamily="2" charset="2"/>
              </a:rPr>
              <a:t> of (</a:t>
            </a:r>
            <a:r>
              <a:rPr lang="fr-CH" dirty="0" err="1" smtClean="0">
                <a:sym typeface="Wingdings" panose="05000000000000000000" pitchFamily="2" charset="2"/>
              </a:rPr>
              <a:t>hopefully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mostly</a:t>
            </a:r>
            <a:r>
              <a:rPr lang="fr-CH" dirty="0" smtClean="0">
                <a:sym typeface="Wingdings" panose="05000000000000000000" pitchFamily="2" charset="2"/>
              </a:rPr>
              <a:t>) </a:t>
            </a:r>
            <a:r>
              <a:rPr lang="fr-CH" dirty="0" err="1" smtClean="0">
                <a:sym typeface="Wingdings" panose="05000000000000000000" pitchFamily="2" charset="2"/>
              </a:rPr>
              <a:t>same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electronics</a:t>
            </a:r>
            <a:r>
              <a:rPr lang="fr-CH" dirty="0" smtClean="0">
                <a:sym typeface="Wingdings" panose="05000000000000000000" pitchFamily="2" charset="2"/>
              </a:rPr>
              <a:t> on </a:t>
            </a:r>
            <a:r>
              <a:rPr lang="fr-CH" dirty="0" err="1" smtClean="0">
                <a:sym typeface="Wingdings" panose="05000000000000000000" pitchFamily="2" charset="2"/>
              </a:rPr>
              <a:t>different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layout</a:t>
            </a:r>
            <a:r>
              <a:rPr lang="fr-CH" dirty="0" smtClean="0">
                <a:sym typeface="Wingdings" panose="05000000000000000000" pitchFamily="2" charset="2"/>
              </a:rPr>
              <a:t>. </a:t>
            </a:r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--  2’000’000 cubes and 60’000 </a:t>
            </a:r>
            <a:r>
              <a:rPr lang="fr-CH" dirty="0" err="1" smtClean="0">
                <a:sym typeface="Wingdings" panose="05000000000000000000" pitchFamily="2" charset="2"/>
              </a:rPr>
              <a:t>channels</a:t>
            </a:r>
            <a:r>
              <a:rPr lang="fr-CH" dirty="0" smtClean="0">
                <a:sym typeface="Wingdings" panose="05000000000000000000" pitchFamily="2" charset="2"/>
              </a:rPr>
              <a:t>  </a:t>
            </a:r>
          </a:p>
          <a:p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    thermal issues and  communication issues (</a:t>
            </a:r>
            <a:r>
              <a:rPr lang="fr-CH" dirty="0" err="1" smtClean="0">
                <a:sym typeface="Wingdings" panose="05000000000000000000" pitchFamily="2" charset="2"/>
              </a:rPr>
              <a:t>getting</a:t>
            </a:r>
            <a:r>
              <a:rPr lang="fr-CH" dirty="0" smtClean="0">
                <a:sym typeface="Wingdings" panose="05000000000000000000" pitchFamily="2" charset="2"/>
              </a:rPr>
              <a:t> data out) </a:t>
            </a:r>
          </a:p>
          <a:p>
            <a:r>
              <a:rPr lang="fr-CH" dirty="0" smtClean="0">
                <a:sym typeface="Wingdings" panose="05000000000000000000" pitchFamily="2" charset="2"/>
              </a:rPr>
              <a:t> -- </a:t>
            </a:r>
            <a:r>
              <a:rPr lang="fr-CH" dirty="0" err="1" smtClean="0">
                <a:sym typeface="Wingdings" panose="05000000000000000000" pitchFamily="2" charset="2"/>
              </a:rPr>
              <a:t>mechanical</a:t>
            </a:r>
            <a:r>
              <a:rPr lang="fr-CH" dirty="0" smtClean="0">
                <a:sym typeface="Wingdings" panose="05000000000000000000" pitchFamily="2" charset="2"/>
              </a:rPr>
              <a:t> design, </a:t>
            </a:r>
            <a:r>
              <a:rPr lang="fr-CH" dirty="0" err="1" smtClean="0">
                <a:sym typeface="Wingdings" panose="05000000000000000000" pitchFamily="2" charset="2"/>
              </a:rPr>
              <a:t>cooling</a:t>
            </a:r>
            <a:r>
              <a:rPr lang="fr-CH" dirty="0" smtClean="0">
                <a:sym typeface="Wingdings" panose="05000000000000000000" pitchFamily="2" charset="2"/>
              </a:rPr>
              <a:t> system and communication system must </a:t>
            </a:r>
            <a:r>
              <a:rPr lang="fr-CH" dirty="0" err="1" smtClean="0">
                <a:sym typeface="Wingdings" panose="05000000000000000000" pitchFamily="2" charset="2"/>
              </a:rPr>
              <a:t>be</a:t>
            </a:r>
            <a:r>
              <a:rPr lang="fr-CH" dirty="0" smtClean="0">
                <a:sym typeface="Wingdings" panose="05000000000000000000" pitchFamily="2" charset="2"/>
              </a:rPr>
              <a:t> </a:t>
            </a:r>
            <a:r>
              <a:rPr lang="fr-CH" dirty="0" err="1" smtClean="0">
                <a:sym typeface="Wingdings" panose="05000000000000000000" pitchFamily="2" charset="2"/>
              </a:rPr>
              <a:t>integrated</a:t>
            </a:r>
            <a:r>
              <a:rPr lang="fr-CH" dirty="0">
                <a:sym typeface="Wingdings" panose="05000000000000000000" pitchFamily="2" charset="2"/>
              </a:rPr>
              <a:t> </a:t>
            </a:r>
            <a:r>
              <a:rPr lang="fr-CH" dirty="0" smtClean="0">
                <a:sym typeface="Wingdings" panose="05000000000000000000" pitchFamily="2" charset="2"/>
              </a:rPr>
              <a:t>  </a:t>
            </a:r>
            <a:endParaRPr lang="fr-CH" dirty="0" smtClean="0"/>
          </a:p>
          <a:p>
            <a:r>
              <a:rPr lang="fr-CH" dirty="0" smtClean="0"/>
              <a:t> -- 2kG </a:t>
            </a:r>
            <a:r>
              <a:rPr lang="fr-CH" dirty="0" err="1"/>
              <a:t>magnetic</a:t>
            </a:r>
            <a:r>
              <a:rPr lang="fr-CH" dirty="0"/>
              <a:t> </a:t>
            </a:r>
            <a:r>
              <a:rPr lang="fr-CH" dirty="0" err="1" smtClean="0"/>
              <a:t>field</a:t>
            </a:r>
            <a:r>
              <a:rPr lang="fr-CH" dirty="0" smtClean="0"/>
              <a:t> must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tested</a:t>
            </a:r>
            <a:r>
              <a:rPr lang="fr-CH" dirty="0" smtClean="0"/>
              <a:t> </a:t>
            </a:r>
          </a:p>
          <a:p>
            <a:r>
              <a:rPr lang="fr-CH" dirty="0"/>
              <a:t> </a:t>
            </a:r>
            <a:r>
              <a:rPr lang="fr-CH" dirty="0" smtClean="0"/>
              <a:t>-- </a:t>
            </a:r>
            <a:r>
              <a:rPr lang="fr-CH" dirty="0" err="1" smtClean="0"/>
              <a:t>may</a:t>
            </a:r>
            <a:r>
              <a:rPr lang="fr-CH" dirty="0" smtClean="0"/>
              <a:t>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improve</a:t>
            </a:r>
            <a:r>
              <a:rPr lang="fr-CH" dirty="0" smtClean="0"/>
              <a:t> timing </a:t>
            </a:r>
            <a:r>
              <a:rPr lang="fr-CH" dirty="0" err="1" smtClean="0"/>
              <a:t>resolution</a:t>
            </a:r>
            <a:r>
              <a:rPr lang="fr-CH" dirty="0" smtClean="0"/>
              <a:t> (</a:t>
            </a:r>
            <a:r>
              <a:rPr lang="fr-CH" dirty="0" err="1" smtClean="0"/>
              <a:t>establish</a:t>
            </a:r>
            <a:r>
              <a:rPr lang="fr-CH" dirty="0" smtClean="0"/>
              <a:t> </a:t>
            </a:r>
            <a:r>
              <a:rPr lang="fr-CH" dirty="0" err="1" smtClean="0"/>
              <a:t>after</a:t>
            </a:r>
            <a:r>
              <a:rPr lang="fr-CH" dirty="0" smtClean="0"/>
              <a:t> </a:t>
            </a:r>
            <a:r>
              <a:rPr lang="fr-CH" dirty="0" err="1" smtClean="0"/>
              <a:t>summer</a:t>
            </a:r>
            <a:r>
              <a:rPr lang="fr-CH" dirty="0" smtClean="0"/>
              <a:t> test) </a:t>
            </a:r>
          </a:p>
          <a:p>
            <a:r>
              <a:rPr lang="fr-CH" b="1" dirty="0" smtClean="0"/>
              <a:t>A few </a:t>
            </a:r>
            <a:r>
              <a:rPr lang="fr-CH" b="1" dirty="0" err="1" smtClean="0"/>
              <a:t>weeks</a:t>
            </a:r>
            <a:r>
              <a:rPr lang="fr-CH" b="1" dirty="0" smtClean="0"/>
              <a:t> </a:t>
            </a:r>
            <a:r>
              <a:rPr lang="fr-CH" b="1" dirty="0" err="1" smtClean="0"/>
              <a:t>will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</a:t>
            </a:r>
            <a:r>
              <a:rPr lang="fr-CH" b="1" dirty="0" err="1" smtClean="0"/>
              <a:t>necessary</a:t>
            </a:r>
            <a:r>
              <a:rPr lang="fr-CH" b="1" dirty="0" smtClean="0"/>
              <a:t> to </a:t>
            </a:r>
            <a:r>
              <a:rPr lang="fr-CH" b="1" dirty="0" err="1" smtClean="0"/>
              <a:t>define</a:t>
            </a:r>
            <a:r>
              <a:rPr lang="fr-CH" b="1" dirty="0" smtClean="0"/>
              <a:t> full set of questions and </a:t>
            </a:r>
            <a:r>
              <a:rPr lang="fr-CH" b="1" dirty="0" err="1" smtClean="0"/>
              <a:t>required</a:t>
            </a:r>
            <a:r>
              <a:rPr lang="fr-CH" b="1" dirty="0" smtClean="0"/>
              <a:t> extra </a:t>
            </a:r>
            <a:r>
              <a:rPr lang="fr-CH" b="1" dirty="0" err="1" smtClean="0"/>
              <a:t>manpower</a:t>
            </a:r>
            <a:r>
              <a:rPr lang="fr-CH" b="1" dirty="0" smtClean="0"/>
              <a:t>; </a:t>
            </a:r>
          </a:p>
          <a:p>
            <a:r>
              <a:rPr lang="fr-CH" b="1" dirty="0"/>
              <a:t> </a:t>
            </a:r>
            <a:r>
              <a:rPr lang="fr-CH" b="1" dirty="0" smtClean="0"/>
              <a:t>collaboration </a:t>
            </a:r>
            <a:r>
              <a:rPr lang="fr-CH" b="1" dirty="0" err="1" smtClean="0"/>
              <a:t>welcome</a:t>
            </a:r>
            <a:r>
              <a:rPr lang="fr-CH" b="1" dirty="0" smtClean="0"/>
              <a:t>; test </a:t>
            </a:r>
            <a:r>
              <a:rPr lang="fr-CH" b="1" dirty="0" err="1" smtClean="0"/>
              <a:t>beam</a:t>
            </a:r>
            <a:r>
              <a:rPr lang="fr-CH" b="1" dirty="0" smtClean="0"/>
              <a:t> </a:t>
            </a:r>
            <a:r>
              <a:rPr lang="fr-CH" b="1" dirty="0" err="1" smtClean="0"/>
              <a:t>results</a:t>
            </a:r>
            <a:r>
              <a:rPr lang="fr-CH" b="1" dirty="0" smtClean="0"/>
              <a:t> </a:t>
            </a:r>
            <a:r>
              <a:rPr lang="fr-CH" b="1" dirty="0" err="1" smtClean="0"/>
              <a:t>will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important! </a:t>
            </a:r>
            <a:endParaRPr lang="en-GB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F861A6-448A-4DD6-93B6-1E4CC67B6D4E}" type="datetime3">
              <a:rPr lang="en-US" smtClean="0"/>
              <a:t>20 March 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Blondel SuperFGD test beam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8D80-EF88-4B1C-A473-D1D9E951D4F9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376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7839323" y="2392085"/>
            <a:ext cx="2028225" cy="345638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spcCol="0"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7954108" y="1787218"/>
            <a:ext cx="1963245" cy="411946"/>
          </a:xfrm>
          <a:prstGeom prst="rect">
            <a:avLst/>
          </a:prstGeom>
          <a:noFill/>
        </p:spPr>
        <p:txBody>
          <a:bodyPr wrap="none" lIns="103163" tIns="51581" rIns="103163" bIns="51581" rtlCol="0">
            <a:spAutoFit/>
          </a:bodyPr>
          <a:lstStyle/>
          <a:p>
            <a:r>
              <a:rPr lang="fr-CH" dirty="0" err="1" smtClean="0"/>
              <a:t>beam</a:t>
            </a:r>
            <a:r>
              <a:rPr lang="fr-CH" dirty="0" smtClean="0"/>
              <a:t> </a:t>
            </a:r>
            <a:r>
              <a:rPr lang="fr-CH" dirty="0" err="1" smtClean="0"/>
              <a:t>Cherenkov</a:t>
            </a:r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7527289" y="2392085"/>
            <a:ext cx="49529" cy="345638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spcCol="0"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687647" y="3688234"/>
            <a:ext cx="1722666" cy="719723"/>
          </a:xfrm>
          <a:prstGeom prst="rect">
            <a:avLst/>
          </a:prstGeom>
          <a:solidFill>
            <a:srgbClr val="FFC000"/>
          </a:solidFill>
          <a:ln>
            <a:solidFill>
              <a:srgbClr val="C00000"/>
            </a:solidFill>
          </a:ln>
        </p:spPr>
        <p:txBody>
          <a:bodyPr wrap="none" lIns="103163" tIns="51581" rIns="103163" bIns="51581" rtlCol="0">
            <a:spAutoFit/>
          </a:bodyPr>
          <a:lstStyle/>
          <a:p>
            <a:r>
              <a:rPr lang="fr-CH" dirty="0" err="1" smtClean="0"/>
              <a:t>converter</a:t>
            </a:r>
            <a:endParaRPr lang="fr-CH" dirty="0" smtClean="0"/>
          </a:p>
          <a:p>
            <a:r>
              <a:rPr lang="fr-CH" dirty="0" err="1" smtClean="0"/>
              <a:t>copper</a:t>
            </a:r>
            <a:r>
              <a:rPr lang="fr-CH" dirty="0" smtClean="0"/>
              <a:t> or lead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7683306" y="2132856"/>
            <a:ext cx="92249" cy="864096"/>
          </a:xfrm>
          <a:prstGeom prst="rect">
            <a:avLst/>
          </a:prstGeom>
          <a:solidFill>
            <a:srgbClr val="FFC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spcCol="0" rtlCol="0" anchor="ctr"/>
          <a:lstStyle/>
          <a:p>
            <a:pPr algn="ctr"/>
            <a:endParaRPr lang="en-GB"/>
          </a:p>
        </p:txBody>
      </p:sp>
      <p:cxnSp>
        <p:nvCxnSpPr>
          <p:cNvPr id="10" name="Straight Connector 9"/>
          <p:cNvCxnSpPr>
            <a:stCxn id="6" idx="2"/>
            <a:endCxn id="7" idx="0"/>
          </p:cNvCxnSpPr>
          <p:nvPr/>
        </p:nvCxnSpPr>
        <p:spPr>
          <a:xfrm flipH="1">
            <a:off x="7548980" y="2737723"/>
            <a:ext cx="3074" cy="950511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683305" y="3041206"/>
            <a:ext cx="2028391" cy="719723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txBody>
          <a:bodyPr wrap="none" lIns="103163" tIns="51581" rIns="103163" bIns="51581" rtlCol="0">
            <a:spAutoFit/>
          </a:bodyPr>
          <a:lstStyle/>
          <a:p>
            <a:r>
              <a:rPr lang="fr-CH" dirty="0" err="1" smtClean="0"/>
              <a:t>tracking</a:t>
            </a:r>
            <a:r>
              <a:rPr lang="fr-CH" dirty="0" smtClean="0"/>
              <a:t> </a:t>
            </a:r>
            <a:r>
              <a:rPr lang="fr-CH" dirty="0" err="1" smtClean="0"/>
              <a:t>chamber</a:t>
            </a:r>
            <a:endParaRPr lang="fr-CH" dirty="0" smtClean="0"/>
          </a:p>
          <a:p>
            <a:r>
              <a:rPr lang="fr-CH" dirty="0" smtClean="0"/>
              <a:t> do </a:t>
            </a:r>
            <a:r>
              <a:rPr lang="fr-CH" dirty="0" err="1" smtClean="0"/>
              <a:t>we</a:t>
            </a:r>
            <a:r>
              <a:rPr lang="fr-CH" dirty="0" smtClean="0"/>
              <a:t> have one?</a:t>
            </a:r>
            <a:endParaRPr lang="en-GB" dirty="0"/>
          </a:p>
        </p:txBody>
      </p:sp>
      <p:sp>
        <p:nvSpPr>
          <p:cNvPr id="12" name="Rounded Rectangle 11"/>
          <p:cNvSpPr/>
          <p:nvPr/>
        </p:nvSpPr>
        <p:spPr>
          <a:xfrm>
            <a:off x="2534731" y="2132856"/>
            <a:ext cx="3822425" cy="154422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spcCol="0" rtlCol="0" anchor="ctr"/>
          <a:lstStyle/>
          <a:p>
            <a:pPr algn="ctr"/>
            <a:r>
              <a:rPr lang="fr-CH" dirty="0" err="1" smtClean="0">
                <a:solidFill>
                  <a:srgbClr val="0070C0"/>
                </a:solidFill>
              </a:rPr>
              <a:t>Helium</a:t>
            </a:r>
            <a:r>
              <a:rPr lang="fr-CH" dirty="0" smtClean="0">
                <a:solidFill>
                  <a:srgbClr val="0070C0"/>
                </a:solidFill>
              </a:rPr>
              <a:t> or </a:t>
            </a:r>
            <a:r>
              <a:rPr lang="fr-CH" dirty="0" err="1" smtClean="0">
                <a:solidFill>
                  <a:srgbClr val="0070C0"/>
                </a:solidFill>
              </a:rPr>
              <a:t>low</a:t>
            </a:r>
            <a:r>
              <a:rPr lang="fr-CH" dirty="0" smtClean="0">
                <a:solidFill>
                  <a:srgbClr val="0070C0"/>
                </a:solidFill>
              </a:rPr>
              <a:t> pressure bag </a:t>
            </a:r>
          </a:p>
          <a:p>
            <a:pPr algn="ctr"/>
            <a:r>
              <a:rPr lang="fr-CH" dirty="0" smtClean="0">
                <a:solidFill>
                  <a:srgbClr val="0070C0"/>
                </a:solidFill>
              </a:rPr>
              <a:t>(if possible)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96552" y="2144006"/>
            <a:ext cx="1326147" cy="766536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rgbClr val="54BB0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spcCol="0"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6486190" y="2132861"/>
            <a:ext cx="1005290" cy="719723"/>
          </a:xfrm>
          <a:prstGeom prst="rect">
            <a:avLst/>
          </a:prstGeom>
          <a:solidFill>
            <a:srgbClr val="92D050"/>
          </a:solidFill>
          <a:ln w="38100">
            <a:solidFill>
              <a:schemeClr val="accent3">
                <a:lumMod val="40000"/>
                <a:lumOff val="60000"/>
              </a:schemeClr>
            </a:solidFill>
          </a:ln>
        </p:spPr>
        <p:txBody>
          <a:bodyPr wrap="none" lIns="103163" tIns="51581" rIns="103163" bIns="51581" rtlCol="0">
            <a:spAutoFit/>
          </a:bodyPr>
          <a:lstStyle/>
          <a:p>
            <a:r>
              <a:rPr lang="fr-CH" dirty="0" err="1" smtClean="0"/>
              <a:t>dipole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magnet</a:t>
            </a:r>
            <a:endParaRPr lang="en-GB" dirty="0"/>
          </a:p>
        </p:txBody>
      </p:sp>
      <p:sp>
        <p:nvSpPr>
          <p:cNvPr id="16" name="Rectangle 15"/>
          <p:cNvSpPr/>
          <p:nvPr/>
        </p:nvSpPr>
        <p:spPr>
          <a:xfrm>
            <a:off x="2378717" y="2132856"/>
            <a:ext cx="49529" cy="1630632"/>
          </a:xfrm>
          <a:prstGeom prst="rect">
            <a:avLst/>
          </a:prstGeom>
          <a:solidFill>
            <a:srgbClr val="00B0F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spcCol="0"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2290228" y="4293096"/>
            <a:ext cx="2446748" cy="864096"/>
          </a:xfrm>
          <a:prstGeom prst="rect">
            <a:avLst/>
          </a:prstGeom>
          <a:solidFill>
            <a:srgbClr val="0070C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spcCol="0" rtlCol="0" anchor="ctr"/>
          <a:lstStyle/>
          <a:p>
            <a:pPr algn="ctr"/>
            <a:r>
              <a:rPr lang="fr-CH" dirty="0" err="1" smtClean="0"/>
              <a:t>scintillator</a:t>
            </a:r>
            <a:r>
              <a:rPr lang="fr-CH" dirty="0" smtClean="0"/>
              <a:t> hodoscope</a:t>
            </a:r>
          </a:p>
        </p:txBody>
      </p:sp>
      <p:cxnSp>
        <p:nvCxnSpPr>
          <p:cNvPr id="19" name="Straight Connector 18"/>
          <p:cNvCxnSpPr>
            <a:stCxn id="17" idx="0"/>
            <a:endCxn id="16" idx="2"/>
          </p:cNvCxnSpPr>
          <p:nvPr/>
        </p:nvCxnSpPr>
        <p:spPr>
          <a:xfrm flipH="1" flipV="1">
            <a:off x="2403482" y="3763488"/>
            <a:ext cx="1110120" cy="5296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/>
        </p:nvSpPr>
        <p:spPr>
          <a:xfrm flipH="1">
            <a:off x="1442612" y="2564909"/>
            <a:ext cx="1248139" cy="343549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3163" tIns="51581" rIns="103163" bIns="51581" spcCol="0" rtlCol="0" anchor="ctr"/>
          <a:lstStyle/>
          <a:p>
            <a:pPr algn="ctr"/>
            <a:endParaRPr lang="en-GB"/>
          </a:p>
        </p:txBody>
      </p:sp>
      <p:sp>
        <p:nvSpPr>
          <p:cNvPr id="23" name="Arc 22"/>
          <p:cNvSpPr/>
          <p:nvPr/>
        </p:nvSpPr>
        <p:spPr>
          <a:xfrm flipH="1" flipV="1">
            <a:off x="974558" y="2144006"/>
            <a:ext cx="1872208" cy="420898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103163" tIns="51581" rIns="103163" bIns="51581" spcCol="0"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6974552" y="2564904"/>
            <a:ext cx="312702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2300708" y="2560324"/>
            <a:ext cx="4698275" cy="104149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lowchart: Summing Junction 27"/>
          <p:cNvSpPr/>
          <p:nvPr/>
        </p:nvSpPr>
        <p:spPr>
          <a:xfrm>
            <a:off x="1286593" y="2230417"/>
            <a:ext cx="273030" cy="290238"/>
          </a:xfrm>
          <a:prstGeom prst="flowChartSummingJunction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3163" tIns="51581" rIns="103163" bIns="51581" spcCol="0"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488504" y="1656723"/>
            <a:ext cx="2225773" cy="41194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103163" tIns="51581" rIns="103163" bIns="51581" rtlCol="0">
            <a:spAutoFit/>
          </a:bodyPr>
          <a:lstStyle/>
          <a:p>
            <a:r>
              <a:rPr lang="fr-CH" b="1" dirty="0" smtClean="0"/>
              <a:t>MNP17</a:t>
            </a:r>
            <a:r>
              <a:rPr lang="en-GB" b="1" dirty="0" smtClean="0"/>
              <a:t> </a:t>
            </a:r>
            <a:r>
              <a:rPr lang="fr-CH" dirty="0" smtClean="0">
                <a:solidFill>
                  <a:srgbClr val="FF0000"/>
                </a:solidFill>
              </a:rPr>
              <a:t>B=0.2-1T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4528" y="2996957"/>
            <a:ext cx="1289727" cy="719723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none" lIns="103163" tIns="51581" rIns="103163" bIns="51581" rtlCol="0">
            <a:spAutoFit/>
          </a:bodyPr>
          <a:lstStyle/>
          <a:p>
            <a:r>
              <a:rPr lang="fr-CH" dirty="0" err="1" smtClean="0"/>
              <a:t>superFGD</a:t>
            </a:r>
            <a:r>
              <a:rPr lang="fr-CH" dirty="0" smtClean="0"/>
              <a:t> </a:t>
            </a:r>
          </a:p>
          <a:p>
            <a:r>
              <a:rPr lang="fr-CH" dirty="0" smtClean="0"/>
              <a:t>prototype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695042" y="692696"/>
            <a:ext cx="24312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superFGD</a:t>
            </a:r>
            <a:r>
              <a:rPr lang="fr-CH" dirty="0" smtClean="0"/>
              <a:t> prototype: </a:t>
            </a:r>
          </a:p>
          <a:p>
            <a:r>
              <a:rPr lang="fr-CH" dirty="0" smtClean="0"/>
              <a:t>52x22x8 cm</a:t>
            </a:r>
            <a:r>
              <a:rPr lang="fr-CH" baseline="30000" dirty="0" smtClean="0"/>
              <a:t>3</a:t>
            </a:r>
            <a:endParaRPr lang="en-GB" baseline="30000" dirty="0"/>
          </a:p>
        </p:txBody>
      </p:sp>
      <p:sp>
        <p:nvSpPr>
          <p:cNvPr id="3" name="TextBox 2"/>
          <p:cNvSpPr txBox="1"/>
          <p:nvPr/>
        </p:nvSpPr>
        <p:spPr>
          <a:xfrm>
            <a:off x="6687647" y="1587163"/>
            <a:ext cx="7056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MDX</a:t>
            </a:r>
            <a:endParaRPr lang="en-GB" b="1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4A7AB0-7477-491D-B31A-4E66D66F5F1B}" type="datetime3">
              <a:rPr lang="en-US" smtClean="0"/>
              <a:t>20 March 2018</a:t>
            </a:fld>
            <a:endParaRPr lang="en-GB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Blondel SuperFGD test beam</a:t>
            </a:r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8D80-EF88-4B1C-A473-D1D9E951D4F9}" type="slidenum">
              <a:rPr lang="en-GB" smtClean="0"/>
              <a:t>3</a:t>
            </a:fld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3080792" y="260648"/>
            <a:ext cx="17777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 smtClean="0"/>
              <a:t>Possible </a:t>
            </a:r>
            <a:r>
              <a:rPr lang="fr-CH" b="1" dirty="0" err="1" smtClean="0"/>
              <a:t>layout</a:t>
            </a:r>
            <a:endParaRPr lang="en-GB" b="1" dirty="0"/>
          </a:p>
        </p:txBody>
      </p:sp>
      <p:sp>
        <p:nvSpPr>
          <p:cNvPr id="21" name="Rectangle 20"/>
          <p:cNvSpPr/>
          <p:nvPr/>
        </p:nvSpPr>
        <p:spPr>
          <a:xfrm>
            <a:off x="2300708" y="2144006"/>
            <a:ext cx="45719" cy="7609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1349391" y="4149080"/>
            <a:ext cx="590996" cy="40011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TOF</a:t>
            </a:r>
            <a:endParaRPr lang="en-GB" dirty="0"/>
          </a:p>
        </p:txBody>
      </p:sp>
      <p:cxnSp>
        <p:nvCxnSpPr>
          <p:cNvPr id="33" name="Straight Connector 32"/>
          <p:cNvCxnSpPr>
            <a:stCxn id="21" idx="2"/>
            <a:endCxn id="31" idx="0"/>
          </p:cNvCxnSpPr>
          <p:nvPr/>
        </p:nvCxnSpPr>
        <p:spPr>
          <a:xfrm flipH="1">
            <a:off x="1644889" y="2904967"/>
            <a:ext cx="678679" cy="12441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039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720" y="560843"/>
            <a:ext cx="8405712" cy="6297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45288" y="692696"/>
            <a:ext cx="1313436" cy="40011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b="1" dirty="0" smtClean="0"/>
              <a:t>A. </a:t>
            </a:r>
            <a:r>
              <a:rPr lang="fr-CH" b="1" dirty="0" err="1" smtClean="0"/>
              <a:t>Longhin</a:t>
            </a:r>
            <a:endParaRPr lang="en-GB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3FAC96-EC54-4990-816B-0E30ED12A4A0}" type="datetime3">
              <a:rPr lang="en-US" smtClean="0"/>
              <a:t>20 March 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Blondel SuperFGD test beam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8D80-EF88-4B1C-A473-D1D9E951D4F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474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04" y="116636"/>
            <a:ext cx="8715376" cy="397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Straight Connector 2"/>
          <p:cNvCxnSpPr/>
          <p:nvPr/>
        </p:nvCxnSpPr>
        <p:spPr>
          <a:xfrm>
            <a:off x="3008784" y="2636912"/>
            <a:ext cx="57606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3368826" y="3501008"/>
            <a:ext cx="57606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944888" y="3429000"/>
            <a:ext cx="57606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520954" y="3356992"/>
            <a:ext cx="576064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59" y="4514850"/>
            <a:ext cx="8578850" cy="2171700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44888" y="4088557"/>
            <a:ext cx="22076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BHZ3 ~2.66 m long.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704528" y="5373216"/>
            <a:ext cx="504056" cy="0"/>
          </a:xfrm>
          <a:prstGeom prst="line">
            <a:avLst/>
          </a:prstGeom>
          <a:ln w="28575">
            <a:solidFill>
              <a:srgbClr val="FF0000"/>
            </a:solidFill>
          </a:ln>
          <a:scene3d>
            <a:camera prst="orthographicFront">
              <a:rot lat="0" lon="0" rev="1062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601072" y="5517232"/>
            <a:ext cx="2592288" cy="60548"/>
          </a:xfrm>
          <a:prstGeom prst="straightConnector1">
            <a:avLst/>
          </a:prstGeom>
          <a:ln w="28575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357156" y="5157192"/>
            <a:ext cx="777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rgbClr val="0070C0"/>
                </a:solidFill>
              </a:rPr>
              <a:t>~14m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393160" y="5445224"/>
            <a:ext cx="207640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2ED88A-5255-411F-A17E-9A20F8ABEAAF}" type="datetime3">
              <a:rPr lang="en-US" smtClean="0"/>
              <a:t>20 March 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Blondel SuperFGD test beam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8D80-EF88-4B1C-A473-D1D9E951D4F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25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45" y="345923"/>
            <a:ext cx="8782687" cy="6512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724796" y="6237316"/>
            <a:ext cx="1980735" cy="461665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400" b="1" dirty="0" smtClean="0"/>
              <a:t>Alex </a:t>
            </a:r>
            <a:r>
              <a:rPr lang="fr-CH" sz="2400" b="1" dirty="0" err="1" smtClean="0"/>
              <a:t>Korzenev</a:t>
            </a:r>
            <a:endParaRPr lang="en-GB" sz="2400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F26BA4-7C6B-4F10-B4DC-1159295BFB07}" type="datetime3">
              <a:rPr lang="en-US" smtClean="0"/>
              <a:t>20 March 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Blondel SuperFGD test beam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8D80-EF88-4B1C-A473-D1D9E951D4F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28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6496" y="692700"/>
            <a:ext cx="9289031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we </a:t>
            </a:r>
            <a:r>
              <a:rPr lang="en-GB" b="1" dirty="0"/>
              <a:t>located two magnets </a:t>
            </a:r>
            <a:r>
              <a:rPr lang="en-GB" dirty="0"/>
              <a:t/>
            </a:r>
            <a:br>
              <a:rPr lang="en-GB" dirty="0"/>
            </a:br>
            <a:endParaRPr lang="en-GB" dirty="0" smtClean="0"/>
          </a:p>
          <a:p>
            <a:r>
              <a:rPr lang="en-GB" dirty="0" smtClean="0"/>
              <a:t>-- </a:t>
            </a:r>
            <a:r>
              <a:rPr lang="en-GB" dirty="0"/>
              <a:t>one </a:t>
            </a:r>
            <a:r>
              <a:rPr lang="en-GB" dirty="0" smtClean="0"/>
              <a:t>MDX type for </a:t>
            </a:r>
            <a:r>
              <a:rPr lang="en-GB" dirty="0"/>
              <a:t>the production of the gamma beam (I explained that in my presentation at the workshop in November 2017). There are several of those available so it should not be a problem. </a:t>
            </a:r>
            <a:endParaRPr lang="en-GB" dirty="0" smtClean="0"/>
          </a:p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>-- one for the immersion of the detector in magnetic field (0 to 0.96T) </a:t>
            </a:r>
            <a:r>
              <a:rPr lang="en-GB" b="1" dirty="0" smtClean="0"/>
              <a:t>MNP17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The aperture height is 30 cm, the length 52 cm and the width is quite large. So it would work very well to immerse a prototype of </a:t>
            </a:r>
            <a:r>
              <a:rPr lang="en-GB" dirty="0" smtClean="0"/>
              <a:t>e.g. 50x20x10cm </a:t>
            </a:r>
            <a:r>
              <a:rPr lang="en-GB" dirty="0"/>
              <a:t>(10k cubes and 1700 channels).  </a:t>
            </a:r>
            <a:endParaRPr lang="en-GB" dirty="0" smtClean="0"/>
          </a:p>
          <a:p>
            <a:r>
              <a:rPr lang="en-GB" dirty="0" smtClean="0"/>
              <a:t>We have made the request to the SPS coordinator for the use of this magnet.</a:t>
            </a:r>
          </a:p>
          <a:p>
            <a:r>
              <a:rPr lang="fr-CH" dirty="0" smtClean="0"/>
              <a:t>This </a:t>
            </a:r>
            <a:r>
              <a:rPr lang="fr-CH" dirty="0" err="1" smtClean="0"/>
              <a:t>would</a:t>
            </a:r>
            <a:r>
              <a:rPr lang="fr-CH" dirty="0" smtClean="0"/>
              <a:t> </a:t>
            </a:r>
            <a:r>
              <a:rPr lang="fr-CH" dirty="0" err="1" smtClean="0"/>
              <a:t>allow</a:t>
            </a:r>
            <a:r>
              <a:rPr lang="fr-CH" dirty="0" smtClean="0"/>
              <a:t> investigation of  </a:t>
            </a:r>
          </a:p>
          <a:p>
            <a:r>
              <a:rPr lang="fr-CH" dirty="0" smtClean="0"/>
              <a:t>--  </a:t>
            </a:r>
            <a:r>
              <a:rPr lang="fr-CH" dirty="0" err="1" smtClean="0"/>
              <a:t>momentum</a:t>
            </a:r>
            <a:r>
              <a:rPr lang="fr-CH" dirty="0" smtClean="0"/>
              <a:t> reconstruction and </a:t>
            </a:r>
          </a:p>
          <a:p>
            <a:r>
              <a:rPr lang="fr-CH" dirty="0" smtClean="0"/>
              <a:t>--  e/gamma </a:t>
            </a:r>
            <a:r>
              <a:rPr lang="fr-CH" dirty="0" err="1" smtClean="0"/>
              <a:t>separation</a:t>
            </a:r>
            <a:r>
              <a:rPr lang="fr-CH" dirty="0" smtClean="0"/>
              <a:t> </a:t>
            </a:r>
          </a:p>
          <a:p>
            <a:r>
              <a:rPr lang="fr-CH" dirty="0" smtClean="0"/>
              <a:t>vs </a:t>
            </a:r>
            <a:r>
              <a:rPr lang="fr-CH" dirty="0" err="1" smtClean="0"/>
              <a:t>magnetic</a:t>
            </a:r>
            <a:r>
              <a:rPr lang="fr-CH" dirty="0" smtClean="0"/>
              <a:t> </a:t>
            </a:r>
            <a:r>
              <a:rPr lang="fr-CH" dirty="0" err="1" smtClean="0"/>
              <a:t>field</a:t>
            </a:r>
            <a:r>
              <a:rPr lang="fr-CH" dirty="0" smtClean="0"/>
              <a:t> </a:t>
            </a:r>
          </a:p>
          <a:p>
            <a:endParaRPr lang="fr-CH" dirty="0" smtClean="0"/>
          </a:p>
          <a:p>
            <a:r>
              <a:rPr lang="fr-CH" dirty="0" smtClean="0"/>
              <a:t>It </a:t>
            </a:r>
            <a:r>
              <a:rPr lang="fr-CH" dirty="0" err="1" smtClean="0"/>
              <a:t>is</a:t>
            </a:r>
            <a:r>
              <a:rPr lang="fr-CH" dirty="0" smtClean="0"/>
              <a:t> urgent to check the </a:t>
            </a:r>
            <a:r>
              <a:rPr lang="fr-CH" dirty="0" err="1" smtClean="0"/>
              <a:t>availability</a:t>
            </a:r>
            <a:r>
              <a:rPr lang="fr-CH" dirty="0" smtClean="0"/>
              <a:t> of </a:t>
            </a:r>
            <a:r>
              <a:rPr lang="fr-CH" dirty="0" err="1" smtClean="0"/>
              <a:t>this</a:t>
            </a:r>
            <a:r>
              <a:rPr lang="fr-CH" dirty="0" smtClean="0"/>
              <a:t> </a:t>
            </a:r>
            <a:r>
              <a:rPr lang="fr-CH" dirty="0" err="1" smtClean="0"/>
              <a:t>magnet</a:t>
            </a:r>
            <a:r>
              <a:rPr lang="fr-CH" dirty="0" smtClean="0"/>
              <a:t> in </a:t>
            </a:r>
            <a:r>
              <a:rPr lang="fr-CH" dirty="0" err="1" smtClean="0"/>
              <a:t>June</a:t>
            </a:r>
            <a:r>
              <a:rPr lang="fr-CH" dirty="0" smtClean="0"/>
              <a:t>-July </a:t>
            </a:r>
            <a:r>
              <a:rPr lang="fr-CH" dirty="0" err="1" smtClean="0"/>
              <a:t>period</a:t>
            </a:r>
            <a:r>
              <a:rPr lang="fr-CH" dirty="0" smtClean="0"/>
              <a:t>!</a:t>
            </a:r>
            <a:endParaRPr lang="en-GB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642486-E839-4EB0-AEDA-C9055F6CBAFB}" type="datetime3">
              <a:rPr lang="en-US" smtClean="0"/>
              <a:t>20 March 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Blondel SuperFGD test beam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8D80-EF88-4B1C-A473-D1D9E951D4F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57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0FF2-7CAC-4CAE-AB34-7CA8CAAC29E9}" type="datetime3">
              <a:rPr lang="en-US" smtClean="0">
                <a:solidFill>
                  <a:prstClr val="black">
                    <a:tint val="75000"/>
                  </a:prstClr>
                </a:solidFill>
              </a:rPr>
              <a:t>20 March 2018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A. Blondel SuperFGD test beam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57623" y="242504"/>
            <a:ext cx="2933239" cy="40011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sz="2000" b="1" dirty="0">
                <a:solidFill>
                  <a:prstClr val="black"/>
                </a:solidFill>
              </a:rPr>
              <a:t>A Photon </a:t>
            </a:r>
            <a:r>
              <a:rPr lang="fr-CH" sz="2000" b="1" dirty="0" err="1">
                <a:solidFill>
                  <a:prstClr val="black"/>
                </a:solidFill>
              </a:rPr>
              <a:t>beam</a:t>
            </a:r>
            <a:r>
              <a:rPr lang="fr-CH" sz="2000" b="1" dirty="0">
                <a:solidFill>
                  <a:prstClr val="black"/>
                </a:solidFill>
              </a:rPr>
              <a:t> in T9 area</a:t>
            </a:r>
            <a:endParaRPr lang="en-GB" sz="200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00" y="1444134"/>
            <a:ext cx="1112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u="sng" dirty="0" err="1">
                <a:solidFill>
                  <a:prstClr val="black"/>
                </a:solidFill>
              </a:rPr>
              <a:t>Principle</a:t>
            </a:r>
            <a:endParaRPr lang="en-GB" b="1" u="sng" dirty="0">
              <a:solidFill>
                <a:prstClr val="black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272480" y="2708920"/>
            <a:ext cx="21062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2378717" y="2564904"/>
            <a:ext cx="49529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506508" y="2564904"/>
            <a:ext cx="54606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17070" y="2064804"/>
            <a:ext cx="1015021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e</a:t>
            </a:r>
            <a:r>
              <a:rPr lang="fr-CH" baseline="30000" dirty="0">
                <a:solidFill>
                  <a:prstClr val="black"/>
                </a:solidFill>
              </a:rPr>
              <a:t>-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beam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43394" y="2048922"/>
            <a:ext cx="1344727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Cu </a:t>
            </a:r>
            <a:r>
              <a:rPr lang="fr-CH" dirty="0" err="1">
                <a:solidFill>
                  <a:prstClr val="black"/>
                </a:solidFill>
              </a:rPr>
              <a:t>radiator</a:t>
            </a:r>
            <a:endParaRPr lang="fr-CH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3158803" y="2132856"/>
            <a:ext cx="1326147" cy="112340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b="1" dirty="0">
                <a:solidFill>
                  <a:srgbClr val="FF0000"/>
                </a:solidFill>
              </a:rPr>
              <a:t>MDX </a:t>
            </a:r>
            <a:r>
              <a:rPr lang="fr-CH" b="1" dirty="0" err="1">
                <a:solidFill>
                  <a:srgbClr val="FF0000"/>
                </a:solidFill>
              </a:rPr>
              <a:t>magnet</a:t>
            </a:r>
            <a:endParaRPr lang="fr-CH" b="1" dirty="0">
              <a:solidFill>
                <a:srgbClr val="FF0000"/>
              </a:solidFill>
            </a:endParaRPr>
          </a:p>
          <a:p>
            <a:pPr algn="ctr"/>
            <a:r>
              <a:rPr lang="fr-CH" b="1" dirty="0">
                <a:solidFill>
                  <a:srgbClr val="FF0000"/>
                </a:solidFill>
              </a:rPr>
              <a:t>0.51 </a:t>
            </a:r>
            <a:r>
              <a:rPr lang="fr-CH" b="1" dirty="0" err="1">
                <a:solidFill>
                  <a:srgbClr val="FF0000"/>
                </a:solidFill>
              </a:rPr>
              <a:t>T.m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sba.web.cern.ch/sba/images/mdxv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8006" y="3789045"/>
            <a:ext cx="2950329" cy="2746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/>
          <p:cNvCxnSpPr/>
          <p:nvPr/>
        </p:nvCxnSpPr>
        <p:spPr>
          <a:xfrm>
            <a:off x="3821875" y="2694558"/>
            <a:ext cx="4017446" cy="3023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7839323" y="2780928"/>
            <a:ext cx="49529" cy="144016"/>
          </a:xfrm>
          <a:prstGeom prst="rect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917332" y="2924944"/>
            <a:ext cx="49529" cy="144016"/>
          </a:xfrm>
          <a:prstGeom prst="rect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7839323" y="3005336"/>
            <a:ext cx="49529" cy="144016"/>
          </a:xfrm>
          <a:prstGeom prst="rect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945812" y="3140968"/>
            <a:ext cx="49529" cy="144016"/>
          </a:xfrm>
          <a:prstGeom prst="rect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867803" y="3284984"/>
            <a:ext cx="49529" cy="144016"/>
          </a:xfrm>
          <a:prstGeom prst="rect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7945812" y="3356992"/>
            <a:ext cx="49529" cy="144016"/>
          </a:xfrm>
          <a:prstGeom prst="rect">
            <a:avLst/>
          </a:prstGeom>
          <a:solidFill>
            <a:srgbClr val="92D050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prstClr val="white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123132" y="3789044"/>
            <a:ext cx="3484993" cy="10156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hodoscope </a:t>
            </a:r>
          </a:p>
          <a:p>
            <a:r>
              <a:rPr lang="fr-CH" dirty="0">
                <a:solidFill>
                  <a:prstClr val="black"/>
                </a:solidFill>
              </a:rPr>
              <a:t>(</a:t>
            </a:r>
            <a:r>
              <a:rPr lang="fr-CH" dirty="0" err="1">
                <a:solidFill>
                  <a:prstClr val="black"/>
                </a:solidFill>
              </a:rPr>
              <a:t>measures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electron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momentum</a:t>
            </a:r>
            <a:endParaRPr lang="fr-CH" dirty="0">
              <a:solidFill>
                <a:prstClr val="black"/>
              </a:solidFill>
            </a:endParaRPr>
          </a:p>
          <a:p>
            <a:r>
              <a:rPr lang="fr-CH" dirty="0">
                <a:solidFill>
                  <a:prstClr val="black"/>
                </a:solidFill>
                <a:sym typeface="Wingdings" panose="05000000000000000000" pitchFamily="2" charset="2"/>
              </a:rPr>
              <a:t> photon </a:t>
            </a:r>
            <a:r>
              <a:rPr lang="fr-CH" dirty="0" err="1">
                <a:solidFill>
                  <a:prstClr val="black"/>
                </a:solidFill>
                <a:sym typeface="Wingdings" panose="05000000000000000000" pitchFamily="2" charset="2"/>
              </a:rPr>
              <a:t>energy</a:t>
            </a:r>
            <a:r>
              <a:rPr lang="fr-CH" dirty="0">
                <a:solidFill>
                  <a:prstClr val="black"/>
                </a:solidFill>
                <a:sym typeface="Wingdings" panose="05000000000000000000" pitchFamily="2" charset="2"/>
              </a:rPr>
              <a:t>)</a:t>
            </a:r>
            <a:r>
              <a:rPr lang="fr-CH" dirty="0">
                <a:solidFill>
                  <a:prstClr val="black"/>
                </a:solidFill>
              </a:rPr>
              <a:t> 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25" name="Straight Connector 24"/>
          <p:cNvCxnSpPr/>
          <p:nvPr/>
        </p:nvCxnSpPr>
        <p:spPr>
          <a:xfrm>
            <a:off x="272480" y="2708920"/>
            <a:ext cx="8424936" cy="0"/>
          </a:xfrm>
          <a:prstGeom prst="line">
            <a:avLst/>
          </a:prstGeom>
          <a:ln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5967115" y="2434136"/>
            <a:ext cx="939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prstClr val="black"/>
                </a:solidFill>
                <a:sym typeface="Symbol"/>
              </a:rPr>
              <a:t> beam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658618" y="899428"/>
            <a:ext cx="25514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A. Blondel, L. </a:t>
            </a:r>
            <a:r>
              <a:rPr lang="fr-CH" dirty="0" err="1">
                <a:solidFill>
                  <a:prstClr val="black"/>
                </a:solidFill>
              </a:rPr>
              <a:t>Gatignon</a:t>
            </a:r>
            <a:endParaRPr lang="en-GB" dirty="0">
              <a:solidFill>
                <a:prstClr val="black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1529841" y="2845760"/>
            <a:ext cx="0" cy="3672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78508" y="3243748"/>
            <a:ext cx="3239861" cy="40011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>
                <a:solidFill>
                  <a:prstClr val="black"/>
                </a:solidFill>
              </a:rPr>
              <a:t>may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need</a:t>
            </a:r>
            <a:r>
              <a:rPr lang="fr-CH" dirty="0">
                <a:solidFill>
                  <a:prstClr val="black"/>
                </a:solidFill>
              </a:rPr>
              <a:t> a position detector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054" y="3789040"/>
            <a:ext cx="2446182" cy="1631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best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probably</a:t>
            </a:r>
            <a:r>
              <a:rPr lang="fr-CH" dirty="0" smtClean="0"/>
              <a:t> </a:t>
            </a:r>
          </a:p>
          <a:p>
            <a:r>
              <a:rPr lang="fr-CH" dirty="0" err="1" smtClean="0"/>
              <a:t>around</a:t>
            </a:r>
            <a:r>
              <a:rPr lang="fr-CH" dirty="0" smtClean="0"/>
              <a:t> 2 </a:t>
            </a:r>
            <a:r>
              <a:rPr lang="fr-CH" dirty="0" err="1" smtClean="0"/>
              <a:t>GeV</a:t>
            </a:r>
            <a:r>
              <a:rPr lang="fr-CH" dirty="0" smtClean="0"/>
              <a:t>/c e-</a:t>
            </a:r>
          </a:p>
          <a:p>
            <a:r>
              <a:rPr lang="fr-CH" dirty="0" smtClean="0"/>
              <a:t>for 200-800 MeV</a:t>
            </a:r>
          </a:p>
          <a:p>
            <a:r>
              <a:rPr lang="fr-CH" dirty="0" smtClean="0"/>
              <a:t>photons</a:t>
            </a:r>
          </a:p>
          <a:p>
            <a:r>
              <a:rPr lang="fr-CH" dirty="0" smtClean="0"/>
              <a:t>(</a:t>
            </a:r>
            <a:r>
              <a:rPr lang="fr-CH" dirty="0" err="1" smtClean="0"/>
              <a:t>should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simulated</a:t>
            </a:r>
            <a:r>
              <a:rPr lang="fr-CH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62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5601073" y="5661248"/>
            <a:ext cx="504056" cy="0"/>
          </a:xfrm>
          <a:prstGeom prst="line">
            <a:avLst/>
          </a:prstGeom>
          <a:ln w="28575">
            <a:solidFill>
              <a:srgbClr val="FF0000"/>
            </a:solidFill>
          </a:ln>
          <a:scene3d>
            <a:camera prst="orthographicFront">
              <a:rot lat="0" lon="0" rev="1071000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1" y="0"/>
            <a:ext cx="6858001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33D588-069B-4242-92DD-DE6C6D0DE343}" type="datetime3">
              <a:rPr lang="en-US" smtClean="0"/>
              <a:t>20 March 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Blondel SuperFGD test beam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88D80-EF88-4B1C-A473-D1D9E951D4F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269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42820</TotalTime>
  <Words>1038</Words>
  <Application>Microsoft Office PowerPoint</Application>
  <PresentationFormat>A4 Paper (210x297 mm)</PresentationFormat>
  <Paragraphs>266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bdl</dc:creator>
  <cp:lastModifiedBy>bdl</cp:lastModifiedBy>
  <cp:revision>74</cp:revision>
  <cp:lastPrinted>2018-01-27T20:47:39Z</cp:lastPrinted>
  <dcterms:created xsi:type="dcterms:W3CDTF">2018-01-25T13:15:03Z</dcterms:created>
  <dcterms:modified xsi:type="dcterms:W3CDTF">2018-03-20T16:13:28Z</dcterms:modified>
</cp:coreProperties>
</file>