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Default Extension="tif" ContentType="image/t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78" r:id="rId2"/>
    <p:sldId id="293" r:id="rId3"/>
    <p:sldId id="294" r:id="rId4"/>
    <p:sldId id="296" r:id="rId5"/>
    <p:sldId id="313" r:id="rId6"/>
    <p:sldId id="295" r:id="rId7"/>
    <p:sldId id="279" r:id="rId8"/>
    <p:sldId id="301" r:id="rId9"/>
    <p:sldId id="299" r:id="rId10"/>
    <p:sldId id="300" r:id="rId11"/>
    <p:sldId id="314" r:id="rId12"/>
    <p:sldId id="280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5" r:id="rId21"/>
    <p:sldId id="303" r:id="rId22"/>
    <p:sldId id="304" r:id="rId23"/>
    <p:sldId id="312" r:id="rId24"/>
    <p:sldId id="31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63" autoAdjust="0"/>
    <p:restoredTop sz="94660"/>
  </p:normalViewPr>
  <p:slideViewPr>
    <p:cSldViewPr showGuides="1">
      <p:cViewPr varScale="1">
        <p:scale>
          <a:sx n="87" d="100"/>
          <a:sy n="87" d="100"/>
        </p:scale>
        <p:origin x="232" y="1056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402179580591934E-2"/>
          <c:y val="0.14431709935168335"/>
          <c:w val="0.79817665112874303"/>
          <c:h val="0.76214882848043686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Berichterstattung</c:v>
                </c:pt>
              </c:strCache>
            </c:strRef>
          </c:tx>
          <c:dLbls>
            <c:dLbl>
              <c:idx val="1"/>
              <c:layout>
                <c:manualLayout>
                  <c:x val="0.20397929541571044"/>
                  <c:y val="-0.2877516047969745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2A3-694F-9DE7-40248DCF2BE2}"/>
                </c:ext>
              </c:extLst>
            </c:dLbl>
            <c:dLbl>
              <c:idx val="3"/>
              <c:layout>
                <c:manualLayout>
                  <c:x val="3.1091168806737901E-2"/>
                  <c:y val="-2.654668306414922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2A3-694F-9DE7-40248DCF2BE2}"/>
                </c:ext>
              </c:extLst>
            </c:dLbl>
            <c:dLbl>
              <c:idx val="4"/>
              <c:layout>
                <c:manualLayout>
                  <c:x val="3.4806545012381035E-2"/>
                  <c:y val="-7.513042705605084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2A3-694F-9DE7-40248DCF2B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Printmedien</c:v>
                </c:pt>
                <c:pt idx="1">
                  <c:v>Online | Social Media</c:v>
                </c:pt>
                <c:pt idx="2">
                  <c:v>Nachrichtenagentur</c:v>
                </c:pt>
                <c:pt idx="3">
                  <c:v>TV-Sendung</c:v>
                </c:pt>
                <c:pt idx="4">
                  <c:v>Hörfunk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A3-694F-9DE7-40248DCF2BE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0.56442</cdr:x>
      <cdr:y>0.03199</cdr:y>
    </cdr:from>
    <cdr:to>
      <cdr:x>0.66871</cdr:x>
      <cdr:y>0.15996</cdr:y>
    </cdr:to>
    <cdr:sp macro="" textlink="">
      <cdr:nvSpPr>
        <cdr:cNvPr id="2" name="Legende mit Linie 1 1"/>
        <cdr:cNvSpPr/>
      </cdr:nvSpPr>
      <cdr:spPr>
        <a:xfrm xmlns:a="http://schemas.openxmlformats.org/drawingml/2006/main">
          <a:off x="6624736" y="144016"/>
          <a:ext cx="1224136" cy="576064"/>
        </a:xfrm>
        <a:prstGeom xmlns:a="http://schemas.openxmlformats.org/drawingml/2006/main" prst="borderCallout1">
          <a:avLst>
            <a:gd name="adj1" fmla="val 19576"/>
            <a:gd name="adj2" fmla="val -3664"/>
            <a:gd name="adj3" fmla="val 109193"/>
            <a:gd name="adj4" fmla="val -95553"/>
          </a:avLst>
        </a:prstGeom>
        <a:solidFill xmlns:a="http://schemas.openxmlformats.org/drawingml/2006/main">
          <a:schemeClr val="bg1"/>
        </a:solidFill>
        <a:ln xmlns:a="http://schemas.openxmlformats.org/drawingml/2006/main" w="952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de-DE" sz="1200" u="sng" dirty="0">
              <a:solidFill>
                <a:schemeClr val="tx1"/>
              </a:solidFill>
            </a:rPr>
            <a:t>Darunter:</a:t>
          </a:r>
          <a:r>
            <a:rPr lang="de-DE" sz="1200" dirty="0">
              <a:solidFill>
                <a:schemeClr val="tx1"/>
              </a:solidFill>
            </a:rPr>
            <a:t> </a:t>
          </a:r>
        </a:p>
        <a:p xmlns:a="http://schemas.openxmlformats.org/drawingml/2006/main">
          <a:pPr algn="l"/>
          <a:r>
            <a:rPr lang="de-DE" sz="1200" dirty="0">
              <a:solidFill>
                <a:schemeClr val="tx1"/>
              </a:solidFill>
            </a:rPr>
            <a:t>Radio Bremen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19.03.18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19.03.18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130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031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87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0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081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96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937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98CB5A4-07FA-4ADB-94BA-D0065C909A2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6287602"/>
            <a:ext cx="1802188" cy="13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DF1FE4D-4B28-4FC6-A712-C31ACEAEC2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6287602"/>
            <a:ext cx="1802188" cy="13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185400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8800" y="6554528"/>
            <a:ext cx="9991716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| When art met science | Barbara </a:t>
            </a:r>
            <a:r>
              <a:rPr lang="en-US" noProof="0" dirty="0" err="1"/>
              <a:t>Warmbein</a:t>
            </a:r>
            <a:r>
              <a:rPr lang="en-US" noProof="0" dirty="0"/>
              <a:t>, 19 March 2018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54528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endParaRPr lang="en-US" sz="900" b="1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CD88DD-DBFC-4A36-8842-5A071EC0CA3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82959"/>
            <a:ext cx="287966" cy="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62" r:id="rId4"/>
    <p:sldLayoutId id="2147483668" r:id="rId5"/>
    <p:sldLayoutId id="2147483673" r:id="rId6"/>
    <p:sldLayoutId id="2147483670" r:id="rId7"/>
    <p:sldLayoutId id="2147483678" r:id="rId8"/>
    <p:sldLayoutId id="2147483674" r:id="rId9"/>
    <p:sldLayoutId id="2147483679" r:id="rId10"/>
    <p:sldLayoutId id="2147483675" r:id="rId11"/>
    <p:sldLayoutId id="2147483669" r:id="rId12"/>
    <p:sldLayoutId id="2147483676" r:id="rId13"/>
    <p:sldLayoutId id="2147483677" r:id="rId14"/>
    <p:sldLayoutId id="2147483666" r:id="rId15"/>
    <p:sldLayoutId id="2147483667" r:id="rId1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artmeetsscience.desy.de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t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tif"/><Relationship Id="rId5" Type="http://schemas.openxmlformats.org/officeDocument/2006/relationships/image" Target="../media/image57.png"/><Relationship Id="rId4" Type="http://schemas.openxmlformats.org/officeDocument/2006/relationships/image" Target="../media/image56.tif"/><Relationship Id="rId9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hyperlink" Target="https://vimeo.com/247946339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3" Type="http://schemas.openxmlformats.org/officeDocument/2006/relationships/image" Target="../media/image9.tiff"/><Relationship Id="rId7" Type="http://schemas.openxmlformats.org/officeDocument/2006/relationships/image" Target="../media/image13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gentur.shortfilm.com/" TargetMode="External"/><Relationship Id="rId7" Type="http://schemas.openxmlformats.org/officeDocument/2006/relationships/image" Target="../media/image18.jpg"/><Relationship Id="rId2" Type="http://schemas.openxmlformats.org/officeDocument/2006/relationships/hyperlink" Target="http://kreativgesellschaft.org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(null)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indico/event/17495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Dark Matter: when </a:t>
            </a:r>
            <a:br>
              <a:rPr lang="en-US" dirty="0"/>
            </a:br>
            <a:r>
              <a:rPr lang="en-US" dirty="0"/>
              <a:t>art met science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Creative collisions on the DESY campus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Christian </a:t>
            </a:r>
            <a:r>
              <a:rPr lang="en-US" dirty="0" err="1"/>
              <a:t>Schwanenberger</a:t>
            </a:r>
            <a:r>
              <a:rPr lang="en-US" dirty="0"/>
              <a:t> and Barbara </a:t>
            </a:r>
            <a:r>
              <a:rPr lang="en-US" dirty="0" err="1"/>
              <a:t>Warmbein</a:t>
            </a:r>
            <a:r>
              <a:rPr lang="en-US" dirty="0"/>
              <a:t>, DESY	</a:t>
            </a:r>
          </a:p>
          <a:p>
            <a:r>
              <a:rPr lang="en-US" dirty="0"/>
              <a:t>19 March 2018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00" y="5661248"/>
            <a:ext cx="864096" cy="864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04" y="5661248"/>
            <a:ext cx="864096" cy="864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782A2-8CF5-A642-B15F-E444670F2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88640"/>
            <a:ext cx="3671721" cy="5281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6508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FEF3923E-3321-2648-96ED-6EED0C71E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897846"/>
            <a:ext cx="6270028" cy="4180019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07988" y="359338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Setting up – impressions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08118A0-3F4E-F746-A7AE-32437633D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987" y="3210842"/>
            <a:ext cx="4617565" cy="320664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5259719-9145-D346-B6B3-CCBDCF54A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0"/>
            <a:ext cx="4583316" cy="3055544"/>
          </a:xfrm>
          <a:prstGeom prst="rect">
            <a:avLst/>
          </a:prstGeom>
        </p:spPr>
      </p:pic>
      <p:grpSp>
        <p:nvGrpSpPr>
          <p:cNvPr id="7" name="Group 405">
            <a:extLst>
              <a:ext uri="{FF2B5EF4-FFF2-40B4-BE49-F238E27FC236}">
                <a16:creationId xmlns:a16="http://schemas.microsoft.com/office/drawing/2014/main" id="{A68EE32C-9E94-884A-BF7A-9E87EA4B66F8}"/>
              </a:ext>
            </a:extLst>
          </p:cNvPr>
          <p:cNvGrpSpPr/>
          <p:nvPr/>
        </p:nvGrpSpPr>
        <p:grpSpPr>
          <a:xfrm>
            <a:off x="292823" y="833435"/>
            <a:ext cx="3232315" cy="4633682"/>
            <a:chOff x="0" y="0"/>
            <a:chExt cx="2436236" cy="3244081"/>
          </a:xfrm>
        </p:grpSpPr>
        <p:pic>
          <p:nvPicPr>
            <p:cNvPr id="8" name="pasted-image.jpg">
              <a:extLst>
                <a:ext uri="{FF2B5EF4-FFF2-40B4-BE49-F238E27FC236}">
                  <a16:creationId xmlns:a16="http://schemas.microsoft.com/office/drawing/2014/main" id="{550F7C54-B85E-184F-9062-8AC6D1D20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1600" y="63500"/>
              <a:ext cx="2233037" cy="297738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63823A3-C2EB-1748-A915-7CBFAE523F5C}"/>
                </a:ext>
              </a:extLst>
            </p:cNvPr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2436237" cy="3244082"/>
            </a:xfrm>
            <a:prstGeom prst="rect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17224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2B44F-8EE9-ED47-B070-A2D080E1D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collision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2D97A3-3EEC-7944-9C5B-93E0A0AF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AD154-5CD4-6E48-813D-B420C0C1AF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Science and art are everything but worlds apart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C8CB96-6A5C-D84D-911C-4A3B52958CC5}"/>
              </a:ext>
            </a:extLst>
          </p:cNvPr>
          <p:cNvSpPr txBox="1"/>
          <p:nvPr/>
        </p:nvSpPr>
        <p:spPr>
          <a:xfrm>
            <a:off x="407987" y="1449389"/>
            <a:ext cx="31936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What we learned during the process:</a:t>
            </a:r>
          </a:p>
          <a:p>
            <a:endParaRPr lang="en-GB" sz="1600" dirty="0"/>
          </a:p>
          <a:p>
            <a:r>
              <a:rPr lang="en-GB" sz="1600" dirty="0"/>
              <a:t>Scientists and artists have very similar approaches to their 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unbiased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flexible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driven by curiosity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limited by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inventive</a:t>
            </a:r>
          </a:p>
          <a:p>
            <a:endParaRPr lang="en-GB" sz="1600" dirty="0"/>
          </a:p>
          <a:p>
            <a:r>
              <a:rPr lang="en-GB" sz="1600" dirty="0"/>
              <a:t>Main challenge was to find a common language</a:t>
            </a:r>
          </a:p>
          <a:p>
            <a:endParaRPr lang="en-GB" sz="1600" dirty="0"/>
          </a:p>
          <a:p>
            <a:r>
              <a:rPr lang="en-GB" sz="1600" dirty="0"/>
              <a:t>How can science inspire art?</a:t>
            </a:r>
          </a:p>
          <a:p>
            <a:endParaRPr lang="en-GB" sz="1600" dirty="0"/>
          </a:p>
          <a:p>
            <a:r>
              <a:rPr lang="en-GB" sz="1600" dirty="0"/>
              <a:t>How can art inspire science? Can art become part of science</a:t>
            </a:r>
            <a:r>
              <a:rPr lang="de-DE" sz="1600" dirty="0"/>
              <a:t>?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We are still digesting the results.</a:t>
            </a:r>
          </a:p>
          <a:p>
            <a:endParaRPr lang="en-GB" sz="1600" dirty="0"/>
          </a:p>
        </p:txBody>
      </p:sp>
      <p:pic>
        <p:nvPicPr>
          <p:cNvPr id="9" name="WhatsApp Image 2017-10-13 at 13.24.22.jpg">
            <a:extLst>
              <a:ext uri="{FF2B5EF4-FFF2-40B4-BE49-F238E27FC236}">
                <a16:creationId xmlns:a16="http://schemas.microsoft.com/office/drawing/2014/main" id="{E684FA9A-894D-0E48-9630-7A160B2A1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8689" y="1802778"/>
            <a:ext cx="2944439" cy="299117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oup 41">
            <a:extLst>
              <a:ext uri="{FF2B5EF4-FFF2-40B4-BE49-F238E27FC236}">
                <a16:creationId xmlns:a16="http://schemas.microsoft.com/office/drawing/2014/main" id="{2F0FC25D-E21D-B949-A550-8BD6B24E635E}"/>
              </a:ext>
            </a:extLst>
          </p:cNvPr>
          <p:cNvGrpSpPr/>
          <p:nvPr/>
        </p:nvGrpSpPr>
        <p:grpSpPr>
          <a:xfrm>
            <a:off x="6697397" y="2264403"/>
            <a:ext cx="1651016" cy="1713851"/>
            <a:chOff x="0" y="0"/>
            <a:chExt cx="1651015" cy="1713849"/>
          </a:xfrm>
        </p:grpSpPr>
        <p:pic>
          <p:nvPicPr>
            <p:cNvPr id="11" name="pasted-image.png">
              <a:extLst>
                <a:ext uri="{FF2B5EF4-FFF2-40B4-BE49-F238E27FC236}">
                  <a16:creationId xmlns:a16="http://schemas.microsoft.com/office/drawing/2014/main" id="{A1145A0C-D0AD-6348-942E-495521626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2259"/>
              <a:ext cx="1651016" cy="16815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Shape 39">
              <a:extLst>
                <a:ext uri="{FF2B5EF4-FFF2-40B4-BE49-F238E27FC236}">
                  <a16:creationId xmlns:a16="http://schemas.microsoft.com/office/drawing/2014/main" id="{D8F4DB10-32B8-C940-B64D-A7FE092696E5}"/>
                </a:ext>
              </a:extLst>
            </p:cNvPr>
            <p:cNvSpPr/>
            <p:nvPr/>
          </p:nvSpPr>
          <p:spPr>
            <a:xfrm>
              <a:off x="256426" y="0"/>
              <a:ext cx="1138163" cy="36443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 40">
              <a:extLst>
                <a:ext uri="{FF2B5EF4-FFF2-40B4-BE49-F238E27FC236}">
                  <a16:creationId xmlns:a16="http://schemas.microsoft.com/office/drawing/2014/main" id="{502CA18E-B022-F249-A93D-D51B3824BF10}"/>
                </a:ext>
              </a:extLst>
            </p:cNvPr>
            <p:cNvSpPr/>
            <p:nvPr/>
          </p:nvSpPr>
          <p:spPr>
            <a:xfrm>
              <a:off x="724053" y="139326"/>
              <a:ext cx="202909" cy="36443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14" name="pasted-image.png">
            <a:extLst>
              <a:ext uri="{FF2B5EF4-FFF2-40B4-BE49-F238E27FC236}">
                <a16:creationId xmlns:a16="http://schemas.microsoft.com/office/drawing/2014/main" id="{95F99CE6-9043-0F4B-ABED-838454DC8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62683" y="1709035"/>
            <a:ext cx="3890348" cy="323213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48">
            <a:extLst>
              <a:ext uri="{FF2B5EF4-FFF2-40B4-BE49-F238E27FC236}">
                <a16:creationId xmlns:a16="http://schemas.microsoft.com/office/drawing/2014/main" id="{4F8E4ED4-49D9-2C4A-B1ED-1E77FD03B05A}"/>
              </a:ext>
            </a:extLst>
          </p:cNvPr>
          <p:cNvSpPr/>
          <p:nvPr/>
        </p:nvSpPr>
        <p:spPr>
          <a:xfrm flipH="1">
            <a:off x="8091987" y="3345696"/>
            <a:ext cx="861992" cy="1"/>
          </a:xfrm>
          <a:prstGeom prst="line">
            <a:avLst/>
          </a:prstGeom>
          <a:ln w="1016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" name="Shape 50">
            <a:extLst>
              <a:ext uri="{FF2B5EF4-FFF2-40B4-BE49-F238E27FC236}">
                <a16:creationId xmlns:a16="http://schemas.microsoft.com/office/drawing/2014/main" id="{8245057D-C6AC-A54F-9880-B509424A283F}"/>
              </a:ext>
            </a:extLst>
          </p:cNvPr>
          <p:cNvSpPr/>
          <p:nvPr/>
        </p:nvSpPr>
        <p:spPr>
          <a:xfrm>
            <a:off x="6198124" y="3325101"/>
            <a:ext cx="861993" cy="1"/>
          </a:xfrm>
          <a:prstGeom prst="line">
            <a:avLst/>
          </a:prstGeom>
          <a:ln w="1016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Shape 51">
            <a:extLst>
              <a:ext uri="{FF2B5EF4-FFF2-40B4-BE49-F238E27FC236}">
                <a16:creationId xmlns:a16="http://schemas.microsoft.com/office/drawing/2014/main" id="{24E90810-5E2E-E249-8CF5-7B48BBCD1D36}"/>
              </a:ext>
            </a:extLst>
          </p:cNvPr>
          <p:cNvSpPr/>
          <p:nvPr/>
        </p:nvSpPr>
        <p:spPr>
          <a:xfrm>
            <a:off x="5375920" y="4536344"/>
            <a:ext cx="1321476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800" b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de-DE" sz="1200" dirty="0"/>
              <a:t>Marcel </a:t>
            </a:r>
            <a:r>
              <a:rPr lang="de-DE" sz="1200" dirty="0" err="1"/>
              <a:t>Gr</a:t>
            </a:r>
            <a:r>
              <a:rPr sz="1200" dirty="0" err="1"/>
              <a:t>oße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1103922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exhibition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07987" y="2335015"/>
            <a:ext cx="11376025" cy="589930"/>
          </a:xfrm>
        </p:spPr>
        <p:txBody>
          <a:bodyPr/>
          <a:lstStyle/>
          <a:p>
            <a:r>
              <a:rPr lang="de-DE" dirty="0"/>
              <a:t>Dates: </a:t>
            </a:r>
            <a:r>
              <a:rPr lang="de-DE" dirty="0" err="1"/>
              <a:t>from</a:t>
            </a:r>
            <a:r>
              <a:rPr lang="de-DE" dirty="0"/>
              <a:t> 13 </a:t>
            </a:r>
            <a:r>
              <a:rPr lang="de-DE" dirty="0" err="1"/>
              <a:t>October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9 November</a:t>
            </a:r>
          </a:p>
          <a:p>
            <a:r>
              <a:rPr lang="de-DE" dirty="0"/>
              <a:t>	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99391A9-C2BF-3140-BDEB-C85111C3F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280451"/>
              </p:ext>
            </p:extLst>
          </p:nvPr>
        </p:nvGraphicFramePr>
        <p:xfrm>
          <a:off x="982812" y="2708920"/>
          <a:ext cx="7057404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9172">
                  <a:extLst>
                    <a:ext uri="{9D8B030D-6E8A-4147-A177-3AD203B41FA5}">
                      <a16:colId xmlns:a16="http://schemas.microsoft.com/office/drawing/2014/main" val="298436507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163974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13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October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: Vernissage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868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18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October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: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Lecture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Performance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and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Visit</a:t>
                      </a:r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211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25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October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: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Lecture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Discussion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and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Visit</a:t>
                      </a:r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951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31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October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: Dark Matter Day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295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4 November: DESY open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day</a:t>
                      </a:r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724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8 November: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Lecture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Discussion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and</a:t>
                      </a:r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Visit</a:t>
                      </a:r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705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9 November: </a:t>
                      </a:r>
                      <a:r>
                        <a:rPr lang="de-DE" b="1" dirty="0" err="1">
                          <a:solidFill>
                            <a:schemeClr val="accent2"/>
                          </a:solidFill>
                        </a:rPr>
                        <a:t>Finissage</a:t>
                      </a:r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13902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2E5197-2FF4-154F-B158-E943A9CF19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79369"/>
              </p:ext>
            </p:extLst>
          </p:nvPr>
        </p:nvGraphicFramePr>
        <p:xfrm>
          <a:off x="7248128" y="2694143"/>
          <a:ext cx="3708722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722">
                  <a:extLst>
                    <a:ext uri="{9D8B030D-6E8A-4147-A177-3AD203B41FA5}">
                      <a16:colId xmlns:a16="http://schemas.microsoft.com/office/drawing/2014/main" val="10279315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500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95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250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17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350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9147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500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189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20 000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451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300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041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accent2"/>
                          </a:solidFill>
                        </a:rPr>
                        <a:t>200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1151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5F1E5D8-E904-C441-A8E5-AD9162289788}"/>
              </a:ext>
            </a:extLst>
          </p:cNvPr>
          <p:cNvSpPr txBox="1"/>
          <p:nvPr/>
        </p:nvSpPr>
        <p:spPr>
          <a:xfrm>
            <a:off x="407987" y="5877272"/>
            <a:ext cx="9829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2"/>
                </a:solidFill>
              </a:rPr>
              <a:t>70 % </a:t>
            </a:r>
            <a:r>
              <a:rPr lang="de-DE" sz="2000" b="1" dirty="0" err="1">
                <a:solidFill>
                  <a:schemeClr val="accent2"/>
                </a:solidFill>
              </a:rPr>
              <a:t>of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visitors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had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never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set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foot</a:t>
            </a:r>
            <a:r>
              <a:rPr lang="de-DE" sz="2000" b="1" dirty="0">
                <a:solidFill>
                  <a:schemeClr val="accent2"/>
                </a:solidFill>
              </a:rPr>
              <a:t> on </a:t>
            </a:r>
            <a:r>
              <a:rPr lang="de-DE" sz="2000" b="1" dirty="0" err="1">
                <a:solidFill>
                  <a:schemeClr val="accent2"/>
                </a:solidFill>
              </a:rPr>
              <a:t>the</a:t>
            </a:r>
            <a:r>
              <a:rPr lang="de-DE" sz="2000" b="1" dirty="0">
                <a:solidFill>
                  <a:schemeClr val="accent2"/>
                </a:solidFill>
              </a:rPr>
              <a:t> DESY </a:t>
            </a:r>
            <a:r>
              <a:rPr lang="de-DE" sz="2000" b="1" dirty="0" err="1">
                <a:solidFill>
                  <a:schemeClr val="accent2"/>
                </a:solidFill>
              </a:rPr>
              <a:t>campus</a:t>
            </a:r>
            <a:r>
              <a:rPr lang="de-DE" sz="2000" b="1" dirty="0">
                <a:solidFill>
                  <a:schemeClr val="accent2"/>
                </a:solidFill>
              </a:rPr>
              <a:t> </a:t>
            </a:r>
            <a:r>
              <a:rPr lang="de-DE" sz="2000" b="1" dirty="0" err="1">
                <a:solidFill>
                  <a:schemeClr val="accent2"/>
                </a:solidFill>
              </a:rPr>
              <a:t>before</a:t>
            </a:r>
            <a:endParaRPr lang="de-DE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2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 - </a:t>
            </a:r>
            <a:r>
              <a:rPr lang="de-DE" dirty="0" err="1"/>
              <a:t>impressions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Scientific </a:t>
            </a:r>
            <a:r>
              <a:rPr lang="de-DE" dirty="0" err="1"/>
              <a:t>programme</a:t>
            </a:r>
            <a:r>
              <a:rPr lang="de-DE" dirty="0"/>
              <a:t> | </a:t>
            </a:r>
            <a:r>
              <a:rPr lang="de-DE" dirty="0" err="1"/>
              <a:t>Guided</a:t>
            </a:r>
            <a:r>
              <a:rPr lang="de-DE" dirty="0"/>
              <a:t> </a:t>
            </a:r>
            <a:r>
              <a:rPr lang="de-DE" dirty="0" err="1"/>
              <a:t>tours</a:t>
            </a:r>
            <a:r>
              <a:rPr lang="de-DE" dirty="0"/>
              <a:t>, </a:t>
            </a:r>
            <a:r>
              <a:rPr lang="de-DE" dirty="0" err="1"/>
              <a:t>talks</a:t>
            </a:r>
            <a:r>
              <a:rPr lang="de-DE" dirty="0"/>
              <a:t>,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films</a:t>
            </a:r>
            <a:r>
              <a:rPr lang="de-DE" dirty="0"/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pic>
        <p:nvPicPr>
          <p:cNvPr id="17" name="Bildplatzhalter 1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5" r="25115"/>
          <a:stretch>
            <a:fillRect/>
          </a:stretch>
        </p:blipFill>
        <p:spPr/>
      </p:pic>
      <p:pic>
        <p:nvPicPr>
          <p:cNvPr id="21" name="Picture 3"/>
          <p:cNvPicPr>
            <a:picLocks noGrp="1" noChangeAspect="1" noChangeArrowheads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" t="974" r="6251" b="691"/>
          <a:stretch/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295800" y="6381328"/>
            <a:ext cx="4608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de-DE" dirty="0"/>
              <a:t>Quelle: </a:t>
            </a:r>
            <a:r>
              <a:rPr lang="de-DE" dirty="0" err="1"/>
              <a:t>You</a:t>
            </a:r>
            <a:r>
              <a:rPr lang="de-DE" dirty="0"/>
              <a:t> Tube, Till Nowak – The </a:t>
            </a:r>
            <a:r>
              <a:rPr lang="de-DE" dirty="0" err="1"/>
              <a:t>Centrifuge</a:t>
            </a:r>
            <a:r>
              <a:rPr lang="de-DE" dirty="0"/>
              <a:t> Brain Project</a:t>
            </a:r>
          </a:p>
        </p:txBody>
      </p:sp>
    </p:spTree>
    <p:extLst>
      <p:ext uri="{BB962C8B-B14F-4D97-AF65-F5344CB8AC3E}">
        <p14:creationId xmlns:p14="http://schemas.microsoft.com/office/powerpoint/2010/main" val="1568824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pic>
        <p:nvPicPr>
          <p:cNvPr id="13" name="Bildplatzhalt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r="12310"/>
          <a:stretch>
            <a:fillRect/>
          </a:stretch>
        </p:blipFill>
        <p:spPr/>
      </p:pic>
      <p:sp>
        <p:nvSpPr>
          <p:cNvPr id="1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0" r="12800"/>
          <a:stretch>
            <a:fillRect/>
          </a:stretch>
        </p:blipFill>
        <p:spPr/>
      </p:pic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662827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r="12310"/>
          <a:stretch>
            <a:fillRect/>
          </a:stretch>
        </p:blipFill>
        <p:spPr/>
      </p:pic>
      <p:pic>
        <p:nvPicPr>
          <p:cNvPr id="8" name="Bildplatzhalter 7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2" r="12272"/>
          <a:stretch>
            <a:fillRect/>
          </a:stretch>
        </p:blipFill>
        <p:spPr/>
      </p:pic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3484300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" r="3090"/>
          <a:stretch>
            <a:fillRect/>
          </a:stretch>
        </p:blipFill>
        <p:spPr/>
      </p:pic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1" r="23069"/>
          <a:stretch/>
        </p:blipFill>
        <p:spPr/>
      </p:pic>
    </p:spTree>
    <p:extLst>
      <p:ext uri="{BB962C8B-B14F-4D97-AF65-F5344CB8AC3E}">
        <p14:creationId xmlns:p14="http://schemas.microsoft.com/office/powerpoint/2010/main" val="125410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pic>
        <p:nvPicPr>
          <p:cNvPr id="8195" name="Picture 3" descr="H:\Art Meets Science\Fotos für Präsi\Für Präse\6N2A3554.JPG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6" b="-33"/>
          <a:stretch/>
        </p:blipFill>
        <p:spPr bwMode="auto">
          <a:xfrm>
            <a:off x="407989" y="1457325"/>
            <a:ext cx="3708399" cy="493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0233A2-8181-9543-AFDE-6226465AC1C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10" name="Group 270">
            <a:extLst>
              <a:ext uri="{FF2B5EF4-FFF2-40B4-BE49-F238E27FC236}">
                <a16:creationId xmlns:a16="http://schemas.microsoft.com/office/drawing/2014/main" id="{FB5E9818-992B-414A-B513-4D4D5E9A02C4}"/>
              </a:ext>
            </a:extLst>
          </p:cNvPr>
          <p:cNvGrpSpPr/>
          <p:nvPr/>
        </p:nvGrpSpPr>
        <p:grpSpPr>
          <a:xfrm>
            <a:off x="4259264" y="1449389"/>
            <a:ext cx="7669386" cy="5291980"/>
            <a:chOff x="0" y="0"/>
            <a:chExt cx="4937621" cy="3548256"/>
          </a:xfrm>
        </p:grpSpPr>
        <p:pic>
          <p:nvPicPr>
            <p:cNvPr id="11" name="6N2A3869.jpeg">
              <a:extLst>
                <a:ext uri="{FF2B5EF4-FFF2-40B4-BE49-F238E27FC236}">
                  <a16:creationId xmlns:a16="http://schemas.microsoft.com/office/drawing/2014/main" id="{D56121F7-0F90-0F4B-AB6E-5FFA311B2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1600" y="63500"/>
              <a:ext cx="4734421" cy="315628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309D621-5808-3F47-AFCB-23C438A7A87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937621" cy="35482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655091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de-DE" dirty="0"/>
              <a:t>Dark Matter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 r="15506"/>
          <a:stretch/>
        </p:blipFill>
        <p:spPr/>
      </p:pic>
      <p:pic>
        <p:nvPicPr>
          <p:cNvPr id="5" name="Bildplatzhalter 4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1" r="6939"/>
          <a:stretch/>
        </p:blipFill>
        <p:spPr/>
      </p:pic>
    </p:spTree>
    <p:extLst>
      <p:ext uri="{BB962C8B-B14F-4D97-AF65-F5344CB8AC3E}">
        <p14:creationId xmlns:p14="http://schemas.microsoft.com/office/powerpoint/2010/main" val="1346687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de-DE" dirty="0"/>
              <a:t>Dark Matter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exhibition</a:t>
            </a:r>
            <a:r>
              <a:rPr lang="de-DE" dirty="0"/>
              <a:t>: </a:t>
            </a:r>
            <a:r>
              <a:rPr lang="de-DE" dirty="0" err="1"/>
              <a:t>impressions</a:t>
            </a:r>
            <a:endParaRPr lang="de-DE" dirty="0"/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r="7196"/>
          <a:stretch/>
        </p:blipFill>
        <p:spPr/>
      </p:pic>
      <p:pic>
        <p:nvPicPr>
          <p:cNvPr id="12" name="Picture 6" descr="https://artmeetsscience.desy.de/sites/sites_custom/site_artmeetsscience/content/e59336/e60101/e60391/e60393/e60437/6N2A2879.JPG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6" t="100" r="14994" b="-100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705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27355F-24C4-CC4D-A3C9-AF8B52B3D261}"/>
              </a:ext>
            </a:extLst>
          </p:cNvPr>
          <p:cNvSpPr txBox="1"/>
          <p:nvPr/>
        </p:nvSpPr>
        <p:spPr>
          <a:xfrm>
            <a:off x="551384" y="1988840"/>
            <a:ext cx="1137726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>
                <a:solidFill>
                  <a:schemeClr val="bg1"/>
                </a:solidFill>
              </a:rPr>
              <a:t>DESY’s first art-meets-science project</a:t>
            </a: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>
                <a:solidFill>
                  <a:schemeClr val="bg1"/>
                </a:solidFill>
              </a:rPr>
              <a:t>15 artists, 10 scientists</a:t>
            </a: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>
                <a:solidFill>
                  <a:schemeClr val="bg1"/>
                </a:solidFill>
              </a:rPr>
              <a:t>Topical artwork presented in a working laboratory</a:t>
            </a: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>
                <a:solidFill>
                  <a:schemeClr val="bg1"/>
                </a:solidFill>
              </a:rPr>
              <a:t>More than  2000  visitors, almost all new to campus, plus 20000 visitors during DESY DAY</a:t>
            </a: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bg1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b="1" dirty="0">
                <a:solidFill>
                  <a:schemeClr val="bg1"/>
                </a:solidFill>
                <a:sym typeface="Wingdings" pitchFamily="2" charset="2"/>
              </a:rPr>
              <a:t>some very exciting artwork and a lot of new fans</a:t>
            </a:r>
          </a:p>
          <a:p>
            <a:pPr marL="285750" indent="-285750">
              <a:buFont typeface="Wingdings" pitchFamily="2" charset="2"/>
              <a:buChar char="à"/>
            </a:pPr>
            <a:endParaRPr lang="en-GB" b="1" dirty="0">
              <a:solidFill>
                <a:schemeClr val="bg1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b="1" dirty="0" err="1">
                <a:solidFill>
                  <a:schemeClr val="bg1"/>
                </a:solidFill>
                <a:sym typeface="Wingdings" pitchFamily="2" charset="2"/>
                <a:hlinkClick r:id="rId2"/>
              </a:rPr>
              <a:t>artmeetsscience.desy.de</a:t>
            </a:r>
            <a:endParaRPr lang="en-GB" b="1" dirty="0">
              <a:solidFill>
                <a:schemeClr val="bg1"/>
              </a:solidFill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accent2"/>
              </a:solidFill>
              <a:sym typeface="Wingdings" pitchFamily="2" charset="2"/>
            </a:endParaRP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05651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de-DE" dirty="0"/>
              <a:t>Dark Matter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de-DE" dirty="0"/>
              <a:t>Science </a:t>
            </a:r>
            <a:r>
              <a:rPr lang="de-DE" dirty="0" err="1"/>
              <a:t>places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artworks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sometimes</a:t>
            </a:r>
            <a:r>
              <a:rPr lang="de-DE" dirty="0"/>
              <a:t> </a:t>
            </a:r>
            <a:r>
              <a:rPr lang="de-DE" dirty="0" err="1"/>
              <a:t>hard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distinguish</a:t>
            </a:r>
            <a:endParaRPr lang="de-DE" dirty="0"/>
          </a:p>
        </p:txBody>
      </p:sp>
      <p:grpSp>
        <p:nvGrpSpPr>
          <p:cNvPr id="17" name="Group 414">
            <a:extLst>
              <a:ext uri="{FF2B5EF4-FFF2-40B4-BE49-F238E27FC236}">
                <a16:creationId xmlns:a16="http://schemas.microsoft.com/office/drawing/2014/main" id="{52334F27-E98B-1846-95D2-2E8E4E8CE4BE}"/>
              </a:ext>
            </a:extLst>
          </p:cNvPr>
          <p:cNvGrpSpPr/>
          <p:nvPr/>
        </p:nvGrpSpPr>
        <p:grpSpPr>
          <a:xfrm>
            <a:off x="748800" y="3866551"/>
            <a:ext cx="3579092" cy="2633004"/>
            <a:chOff x="0" y="0"/>
            <a:chExt cx="9200642" cy="6264994"/>
          </a:xfrm>
        </p:grpSpPr>
        <p:pic>
          <p:nvPicPr>
            <p:cNvPr id="18" name="pasted-image.tiff">
              <a:extLst>
                <a:ext uri="{FF2B5EF4-FFF2-40B4-BE49-F238E27FC236}">
                  <a16:creationId xmlns:a16="http://schemas.microsoft.com/office/drawing/2014/main" id="{B4EC2636-FBED-E74B-9A9C-507591B6E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1600" y="63500"/>
              <a:ext cx="8997443" cy="59982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5FC3110-4ED2-164B-B1A6-3D78D567C641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200643" cy="6264995"/>
            </a:xfrm>
            <a:prstGeom prst="rect">
              <a:avLst/>
            </a:prstGeom>
            <a:effectLst/>
          </p:spPr>
        </p:pic>
      </p:grpSp>
      <p:grpSp>
        <p:nvGrpSpPr>
          <p:cNvPr id="23" name="Group 374">
            <a:extLst>
              <a:ext uri="{FF2B5EF4-FFF2-40B4-BE49-F238E27FC236}">
                <a16:creationId xmlns:a16="http://schemas.microsoft.com/office/drawing/2014/main" id="{B95845FF-78B4-7046-951F-F231D1DE43B6}"/>
              </a:ext>
            </a:extLst>
          </p:cNvPr>
          <p:cNvGrpSpPr/>
          <p:nvPr/>
        </p:nvGrpSpPr>
        <p:grpSpPr>
          <a:xfrm>
            <a:off x="4783135" y="1196752"/>
            <a:ext cx="5796644" cy="3838711"/>
            <a:chOff x="0" y="0"/>
            <a:chExt cx="5137405" cy="3556170"/>
          </a:xfrm>
        </p:grpSpPr>
        <p:pic>
          <p:nvPicPr>
            <p:cNvPr id="24" name="pasted-image.tiff">
              <a:extLst>
                <a:ext uri="{FF2B5EF4-FFF2-40B4-BE49-F238E27FC236}">
                  <a16:creationId xmlns:a16="http://schemas.microsoft.com/office/drawing/2014/main" id="{98886FE9-AC81-484F-892D-65289DB0B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1600" y="63500"/>
              <a:ext cx="4934206" cy="328947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806DB0A-8831-8A47-9153-DD26AA1E6A84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5137406" cy="3556171"/>
            </a:xfrm>
            <a:prstGeom prst="rect">
              <a:avLst/>
            </a:prstGeom>
            <a:effectLst/>
          </p:spPr>
        </p:pic>
      </p:grpSp>
      <p:grpSp>
        <p:nvGrpSpPr>
          <p:cNvPr id="26" name="Group 574">
            <a:extLst>
              <a:ext uri="{FF2B5EF4-FFF2-40B4-BE49-F238E27FC236}">
                <a16:creationId xmlns:a16="http://schemas.microsoft.com/office/drawing/2014/main" id="{EF9965C9-9EAC-9241-BB80-F186E95129A0}"/>
              </a:ext>
            </a:extLst>
          </p:cNvPr>
          <p:cNvGrpSpPr/>
          <p:nvPr/>
        </p:nvGrpSpPr>
        <p:grpSpPr>
          <a:xfrm>
            <a:off x="532941" y="1089956"/>
            <a:ext cx="4003370" cy="2785683"/>
            <a:chOff x="0" y="0"/>
            <a:chExt cx="9182943" cy="6253195"/>
          </a:xfrm>
        </p:grpSpPr>
        <p:pic>
          <p:nvPicPr>
            <p:cNvPr id="27" name="pasted-image.tiff">
              <a:extLst>
                <a:ext uri="{FF2B5EF4-FFF2-40B4-BE49-F238E27FC236}">
                  <a16:creationId xmlns:a16="http://schemas.microsoft.com/office/drawing/2014/main" id="{B257EB33-8D7C-834A-B100-0EFEED849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1600" y="63500"/>
              <a:ext cx="8979744" cy="598649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3C08645-4FF7-1A4A-98C4-7D51E71C8E60}"/>
                </a:ext>
              </a:extLst>
            </p:cNvPr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9182944" cy="6253196"/>
            </a:xfrm>
            <a:prstGeom prst="rect">
              <a:avLst/>
            </a:prstGeom>
            <a:effectLst/>
          </p:spPr>
        </p:pic>
      </p:grpSp>
      <p:grpSp>
        <p:nvGrpSpPr>
          <p:cNvPr id="11" name="Group 276">
            <a:extLst>
              <a:ext uri="{FF2B5EF4-FFF2-40B4-BE49-F238E27FC236}">
                <a16:creationId xmlns:a16="http://schemas.microsoft.com/office/drawing/2014/main" id="{4FCC55FF-D0E9-E242-9956-141A132C3EB4}"/>
              </a:ext>
            </a:extLst>
          </p:cNvPr>
          <p:cNvGrpSpPr/>
          <p:nvPr/>
        </p:nvGrpSpPr>
        <p:grpSpPr>
          <a:xfrm>
            <a:off x="7896200" y="3606752"/>
            <a:ext cx="3666113" cy="2807404"/>
            <a:chOff x="0" y="0"/>
            <a:chExt cx="4266420" cy="2975844"/>
          </a:xfrm>
        </p:grpSpPr>
        <p:pic>
          <p:nvPicPr>
            <p:cNvPr id="13" name="BI7I9391.jpeg">
              <a:extLst>
                <a:ext uri="{FF2B5EF4-FFF2-40B4-BE49-F238E27FC236}">
                  <a16:creationId xmlns:a16="http://schemas.microsoft.com/office/drawing/2014/main" id="{2D762BA7-8CD7-1346-B01E-5A56A27F1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01600" y="63500"/>
              <a:ext cx="4063221" cy="27091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A57B46-E001-9A40-B24A-D4D71403F563}"/>
                </a:ext>
              </a:extLst>
            </p:cNvPr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4266421" cy="2975845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1837708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7988" y="778261"/>
            <a:ext cx="11376025" cy="379252"/>
          </a:xfrm>
        </p:spPr>
        <p:txBody>
          <a:bodyPr/>
          <a:lstStyle/>
          <a:p>
            <a:r>
              <a:rPr lang="de-DE" dirty="0"/>
              <a:t>Media </a:t>
            </a:r>
            <a:r>
              <a:rPr lang="de-DE" dirty="0" err="1"/>
              <a:t>interest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exhibition</a:t>
            </a:r>
            <a:r>
              <a:rPr lang="de-DE" dirty="0"/>
              <a:t> was high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" b="491"/>
          <a:stretch>
            <a:fillRect/>
          </a:stretch>
        </p:blipFill>
        <p:spPr/>
      </p:pic>
      <p:pic>
        <p:nvPicPr>
          <p:cNvPr id="10" name="Picture 2" descr="https://media.desy.de/DESYmediabank/ConvertAssets/2017-11-04_DESY-DAY_AH-0460.jpg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8" r="15090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3007047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Media </a:t>
            </a:r>
            <a:r>
              <a:rPr lang="de-DE" dirty="0" err="1"/>
              <a:t>response</a:t>
            </a:r>
            <a:r>
              <a:rPr lang="de-DE" dirty="0"/>
              <a:t> Dark Matter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Berichterstattung | gesamt: 50 Beiträge</a:t>
            </a: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48800" y="6554528"/>
            <a:ext cx="9991716" cy="186841"/>
          </a:xfrm>
        </p:spPr>
        <p:txBody>
          <a:bodyPr/>
          <a:lstStyle/>
          <a:p>
            <a:r>
              <a:rPr lang="de-DE"/>
              <a:t>| When art met science | Barbara Warmbein, 19 March 2018</a:t>
            </a:r>
            <a:endParaRPr lang="de-DE" dirty="0"/>
          </a:p>
        </p:txBody>
      </p:sp>
      <p:graphicFrame>
        <p:nvGraphicFramePr>
          <p:cNvPr id="6" name="Bildplatzhalter 5"/>
          <p:cNvGraphicFramePr>
            <a:graphicFrameLocks noGrp="1"/>
          </p:cNvGraphicFramePr>
          <p:nvPr>
            <p:ph type="pic" sz="quarter" idx="14"/>
            <p:extLst/>
          </p:nvPr>
        </p:nvGraphicFramePr>
        <p:xfrm>
          <a:off x="119336" y="1844824"/>
          <a:ext cx="11737304" cy="4501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Legende mit Linie 1 12"/>
          <p:cNvSpPr/>
          <p:nvPr/>
        </p:nvSpPr>
        <p:spPr>
          <a:xfrm>
            <a:off x="623392" y="3212976"/>
            <a:ext cx="2088232" cy="2232248"/>
          </a:xfrm>
          <a:prstGeom prst="borderCallout1">
            <a:avLst>
              <a:gd name="adj1" fmla="val 8089"/>
              <a:gd name="adj2" fmla="val 104027"/>
              <a:gd name="adj3" fmla="val 8470"/>
              <a:gd name="adj4" fmla="val 14576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u="sng" dirty="0">
                <a:solidFill>
                  <a:schemeClr val="tx1"/>
                </a:solidFill>
              </a:rPr>
              <a:t>Darunter</a:t>
            </a:r>
            <a:r>
              <a:rPr lang="de-DE" sz="1200" dirty="0">
                <a:solidFill>
                  <a:schemeClr val="tx1"/>
                </a:solidFill>
              </a:rPr>
              <a:t>: </a:t>
            </a:r>
            <a:br>
              <a:rPr lang="de-DE" sz="1200" dirty="0">
                <a:solidFill>
                  <a:schemeClr val="tx1"/>
                </a:solidFill>
              </a:rPr>
            </a:br>
            <a:r>
              <a:rPr lang="de-DE" sz="1200" dirty="0">
                <a:solidFill>
                  <a:schemeClr val="tx1"/>
                </a:solidFill>
              </a:rPr>
              <a:t>spiegelonline</a:t>
            </a:r>
          </a:p>
          <a:p>
            <a:r>
              <a:rPr lang="de-DE" sz="1200" dirty="0">
                <a:solidFill>
                  <a:schemeClr val="tx1"/>
                </a:solidFill>
              </a:rPr>
              <a:t>welt.de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hamburg.de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abendblatt.de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Szene-hamburg.de mopo.de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taz.de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hamburg.de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heuteinhamburg.de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gemeintipphamburg.de</a:t>
            </a:r>
          </a:p>
          <a:p>
            <a:r>
              <a:rPr lang="de-DE" sz="1200" dirty="0">
                <a:solidFill>
                  <a:schemeClr val="tx1"/>
                </a:solidFill>
              </a:rPr>
              <a:t>Goethe-institut-hamburg.de </a:t>
            </a:r>
          </a:p>
        </p:txBody>
      </p:sp>
      <p:sp>
        <p:nvSpPr>
          <p:cNvPr id="15" name="Legende mit Linie 1 14"/>
          <p:cNvSpPr/>
          <p:nvPr/>
        </p:nvSpPr>
        <p:spPr>
          <a:xfrm>
            <a:off x="8616280" y="4797152"/>
            <a:ext cx="1800200" cy="1008112"/>
          </a:xfrm>
          <a:prstGeom prst="borderCallout1">
            <a:avLst>
              <a:gd name="adj1" fmla="val 23119"/>
              <a:gd name="adj2" fmla="val -3010"/>
              <a:gd name="adj3" fmla="val -36430"/>
              <a:gd name="adj4" fmla="val -56275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u="sng" dirty="0">
                <a:solidFill>
                  <a:schemeClr val="tx1"/>
                </a:solidFill>
              </a:rPr>
              <a:t>Darunter: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</a:p>
          <a:p>
            <a:r>
              <a:rPr lang="de-DE" sz="1200" dirty="0">
                <a:solidFill>
                  <a:schemeClr val="tx1"/>
                </a:solidFill>
              </a:rPr>
              <a:t>Die Welt</a:t>
            </a:r>
          </a:p>
          <a:p>
            <a:r>
              <a:rPr lang="de-DE" sz="1200" dirty="0">
                <a:solidFill>
                  <a:schemeClr val="tx1"/>
                </a:solidFill>
              </a:rPr>
              <a:t>TAZ</a:t>
            </a:r>
          </a:p>
          <a:p>
            <a:r>
              <a:rPr lang="de-DE" sz="1200" dirty="0" err="1">
                <a:solidFill>
                  <a:schemeClr val="tx1"/>
                </a:solidFill>
              </a:rPr>
              <a:t>Mopo</a:t>
            </a:r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dirty="0">
                <a:solidFill>
                  <a:schemeClr val="tx1"/>
                </a:solidFill>
              </a:rPr>
              <a:t>Hamburger Abendblatt </a:t>
            </a:r>
          </a:p>
        </p:txBody>
      </p:sp>
      <p:sp>
        <p:nvSpPr>
          <p:cNvPr id="8" name="Legende mit Linie 1 7"/>
          <p:cNvSpPr/>
          <p:nvPr/>
        </p:nvSpPr>
        <p:spPr>
          <a:xfrm>
            <a:off x="4583832" y="1124744"/>
            <a:ext cx="1819622" cy="648072"/>
          </a:xfrm>
          <a:prstGeom prst="borderCallout1">
            <a:avLst>
              <a:gd name="adj1" fmla="val 105005"/>
              <a:gd name="adj2" fmla="val 20938"/>
              <a:gd name="adj3" fmla="val 240828"/>
              <a:gd name="adj4" fmla="val 2042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u="sng" dirty="0">
                <a:solidFill>
                  <a:schemeClr val="tx1"/>
                </a:solidFill>
              </a:rPr>
              <a:t>Darunter: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</a:p>
          <a:p>
            <a:r>
              <a:rPr lang="de-DE" sz="1200" dirty="0">
                <a:solidFill>
                  <a:schemeClr val="tx1"/>
                </a:solidFill>
              </a:rPr>
              <a:t>NDR, Hamburg Journal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16280" y="1204297"/>
            <a:ext cx="3456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u="sng" dirty="0"/>
              <a:t>FAZIT:</a:t>
            </a:r>
            <a:r>
              <a:rPr lang="de-DE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DESY konnte durch das Kunstprojekt neue Interessens-gruppen für seine Forschungs-inhalte begeistern.</a:t>
            </a:r>
          </a:p>
          <a:p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DESY erreichte durch die Ausstellung überregionale Aufmerksamkeit und positive Berichterstattung über die Fachpresse hinaus.</a:t>
            </a:r>
          </a:p>
        </p:txBody>
      </p:sp>
    </p:spTree>
    <p:extLst>
      <p:ext uri="{BB962C8B-B14F-4D97-AF65-F5344CB8AC3E}">
        <p14:creationId xmlns:p14="http://schemas.microsoft.com/office/powerpoint/2010/main" val="1377095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5811-3EFF-1E46-97C8-E4C57CFA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B9D7A8-0023-2B4A-A05B-612037D4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EDCA4-4C57-4C40-87A9-DDC0D24CBC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More </a:t>
            </a:r>
            <a:r>
              <a:rPr lang="de-DE" dirty="0" err="1"/>
              <a:t>art</a:t>
            </a:r>
            <a:r>
              <a:rPr lang="de-DE" dirty="0"/>
              <a:t> will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science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39B73A-ADB7-F243-9C12-A17A18862F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9144396" cy="375076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pilot project was very successful. DESY will build on this success:</a:t>
            </a:r>
          </a:p>
          <a:p>
            <a:r>
              <a:rPr lang="en-GB" dirty="0"/>
              <a:t>DESY is working on a concept for a sustainable art-meets-science project	</a:t>
            </a:r>
          </a:p>
          <a:p>
            <a:pPr lvl="1"/>
            <a:r>
              <a:rPr lang="en-GB" dirty="0"/>
              <a:t>Several ideas for follow-up projects already in the pipeline</a:t>
            </a:r>
          </a:p>
          <a:p>
            <a:pPr lvl="1"/>
            <a:r>
              <a:rPr lang="en-GB" dirty="0"/>
              <a:t>Board of curators to be founded</a:t>
            </a:r>
          </a:p>
          <a:p>
            <a:pPr lvl="1"/>
            <a:r>
              <a:rPr lang="en-GB" dirty="0"/>
              <a:t>DESY starts its own art collection</a:t>
            </a:r>
          </a:p>
          <a:p>
            <a:pPr lvl="1"/>
            <a:r>
              <a:rPr lang="en-GB" dirty="0"/>
              <a:t>Artists in residence</a:t>
            </a:r>
          </a:p>
          <a:p>
            <a:pPr lvl="1"/>
            <a:r>
              <a:rPr lang="en-GB" dirty="0"/>
              <a:t>… and more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631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427CD-F5A0-4842-9ABF-D2CF99E3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Backup: Video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1F6D3-099A-0A49-9BE8-FB736144A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20DF9-3264-FC4F-8F40-6DBBD67C0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Documentation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Kreativ Gesellschaft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B7039E-FB7C-524E-BAEB-4F01586C2949}"/>
              </a:ext>
            </a:extLst>
          </p:cNvPr>
          <p:cNvSpPr/>
          <p:nvPr/>
        </p:nvSpPr>
        <p:spPr>
          <a:xfrm>
            <a:off x="4209388" y="4149080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2"/>
              </a:rPr>
              <a:t>https://</a:t>
            </a:r>
            <a:r>
              <a:rPr lang="de-DE" dirty="0" err="1">
                <a:hlinkClick r:id="rId2"/>
              </a:rPr>
              <a:t>vimeo.com</a:t>
            </a:r>
            <a:r>
              <a:rPr lang="de-DE" dirty="0">
                <a:hlinkClick r:id="rId2"/>
              </a:rPr>
              <a:t>/247946339</a:t>
            </a: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A01AE7-67FA-874D-A00C-7185A8662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3956" y="2021440"/>
            <a:ext cx="33020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A91F7B06-B6A9-7941-9294-9F9AE437C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605" y="3503058"/>
            <a:ext cx="4245270" cy="3009441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7032104" y="508657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idea – develops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idx="1"/>
          </p:nvPr>
        </p:nvSpPr>
        <p:spPr>
          <a:xfrm>
            <a:off x="404215" y="1140344"/>
            <a:ext cx="5616575" cy="2380139"/>
          </a:xfrm>
        </p:spPr>
        <p:txBody>
          <a:bodyPr>
            <a:spAutoFit/>
          </a:bodyPr>
          <a:lstStyle/>
          <a:p>
            <a:pPr lvl="1"/>
            <a:r>
              <a:rPr lang="en-US" dirty="0"/>
              <a:t>A party in Hamburg</a:t>
            </a:r>
          </a:p>
          <a:p>
            <a:pPr lvl="1"/>
            <a:r>
              <a:rPr lang="en-US" dirty="0"/>
              <a:t>One artist, one scientist…</a:t>
            </a:r>
          </a:p>
          <a:p>
            <a:pPr lvl="1"/>
            <a:r>
              <a:rPr lang="en-US" dirty="0"/>
              <a:t>A brilliant idea: art and science are not different at all, on the contrary – let’s explore the similarities:</a:t>
            </a:r>
          </a:p>
          <a:p>
            <a:pPr lvl="1"/>
            <a:r>
              <a:rPr lang="en-US" dirty="0"/>
              <a:t>Scientists and artists have similar approaches and methods to their work, searching for something not knowing exactly for what</a:t>
            </a:r>
          </a:p>
          <a:p>
            <a:pPr lvl="1"/>
            <a:r>
              <a:rPr lang="en-US" dirty="0"/>
              <a:t>Dark matter is a particularly striking example 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568AEEDA-7039-254D-B99D-5BA088D65437}"/>
              </a:ext>
            </a:extLst>
          </p:cNvPr>
          <p:cNvSpPr txBox="1">
            <a:spLocks/>
          </p:cNvSpPr>
          <p:nvPr/>
        </p:nvSpPr>
        <p:spPr>
          <a:xfrm>
            <a:off x="391251" y="508657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idea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ADE7CC12-265A-BA41-A862-63463B08590A}"/>
              </a:ext>
            </a:extLst>
          </p:cNvPr>
          <p:cNvSpPr txBox="1">
            <a:spLocks/>
          </p:cNvSpPr>
          <p:nvPr/>
        </p:nvSpPr>
        <p:spPr>
          <a:xfrm>
            <a:off x="6600056" y="980728"/>
            <a:ext cx="4896544" cy="601190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Initiators contact DESY PR; a project is born</a:t>
            </a:r>
          </a:p>
          <a:p>
            <a:pPr lvl="1"/>
            <a:r>
              <a:rPr lang="en-US" dirty="0"/>
              <a:t>DESY PR decides to carry out the project as a test for a potential art-meets-science </a:t>
            </a:r>
            <a:r>
              <a:rPr lang="en-US" dirty="0" err="1"/>
              <a:t>programme</a:t>
            </a:r>
            <a:r>
              <a:rPr lang="en-US" dirty="0"/>
              <a:t> at DESY to conquer new target audiences</a:t>
            </a:r>
          </a:p>
          <a:p>
            <a:pPr lvl="1"/>
            <a:r>
              <a:rPr lang="en-US" dirty="0"/>
              <a:t>DESY is chosen as location: attractive for artists, attractive for new target audience</a:t>
            </a:r>
          </a:p>
          <a:p>
            <a:pPr lvl="1"/>
            <a:r>
              <a:rPr lang="en-US" dirty="0"/>
              <a:t>The project is designed to truly b</a:t>
            </a:r>
            <a:r>
              <a:rPr lang="de-DE" dirty="0"/>
              <a:t>ring </a:t>
            </a:r>
            <a:r>
              <a:rPr lang="de-DE" dirty="0" err="1"/>
              <a:t>art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collision</a:t>
            </a:r>
            <a:endParaRPr lang="en-US" dirty="0"/>
          </a:p>
          <a:p>
            <a:pPr lvl="1"/>
            <a:r>
              <a:rPr lang="en-US" dirty="0"/>
              <a:t>Official ok in May 2017</a:t>
            </a:r>
          </a:p>
          <a:p>
            <a:pPr lvl="1"/>
            <a:r>
              <a:rPr lang="en-US" dirty="0"/>
              <a:t>Next steps:</a:t>
            </a:r>
          </a:p>
          <a:p>
            <a:pPr marL="533400" lvl="2" indent="0">
              <a:buNone/>
            </a:pPr>
            <a:r>
              <a:rPr lang="en-US" dirty="0">
                <a:sym typeface="Wingdings" pitchFamily="2" charset="2"/>
              </a:rPr>
              <a:t> Contact a variety of artists</a:t>
            </a:r>
            <a:endParaRPr lang="en-US" dirty="0"/>
          </a:p>
          <a:p>
            <a:pPr lvl="2">
              <a:buFont typeface="Wingdings" pitchFamily="2" charset="2"/>
              <a:buChar char="à"/>
            </a:pPr>
            <a:r>
              <a:rPr lang="en-US" dirty="0"/>
              <a:t>Scan possible locations on campus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/>
              <a:t>Check how to keep visitors safe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/>
              <a:t>Make sure visitors don’t get lost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/>
              <a:t>Find suitable partners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 err="1"/>
              <a:t>Organise</a:t>
            </a:r>
            <a:r>
              <a:rPr lang="en-US" dirty="0"/>
              <a:t> kick-off meeting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/>
              <a:t>Ensure balance between art and science</a:t>
            </a:r>
          </a:p>
          <a:p>
            <a:pPr lvl="1"/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DA93043-4114-0B4B-ACE9-49E787F44B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559">
            <a:off x="4315961" y="161241"/>
            <a:ext cx="2250938" cy="157596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DE79D8-009A-F84D-9635-655E5447311B}"/>
              </a:ext>
            </a:extLst>
          </p:cNvPr>
          <p:cNvSpPr txBox="1"/>
          <p:nvPr/>
        </p:nvSpPr>
        <p:spPr>
          <a:xfrm rot="17084644">
            <a:off x="5902000" y="907950"/>
            <a:ext cx="154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i="1" dirty="0"/>
              <a:t>Picture: Artur Gorski https://</a:t>
            </a:r>
            <a:r>
              <a:rPr lang="de-DE" sz="600" i="1" dirty="0" err="1"/>
              <a:t>www.getyourguide.com</a:t>
            </a:r>
            <a:r>
              <a:rPr lang="de-DE" sz="600" i="1" dirty="0"/>
              <a:t>/st-pauli-l3166/</a:t>
            </a:r>
          </a:p>
        </p:txBody>
      </p:sp>
    </p:spTree>
    <p:extLst>
      <p:ext uri="{BB962C8B-B14F-4D97-AF65-F5344CB8AC3E}">
        <p14:creationId xmlns:p14="http://schemas.microsoft.com/office/powerpoint/2010/main" val="168185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3A147-F050-584B-B442-E910CCB36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Who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artists</a:t>
            </a:r>
            <a:r>
              <a:rPr lang="de-DE" dirty="0"/>
              <a:t>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14312-3C8C-B844-8B9A-B8592F2E4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E1916-FF76-AC4A-BF78-20760479FA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15 </a:t>
            </a:r>
            <a:r>
              <a:rPr lang="de-DE" dirty="0" err="1"/>
              <a:t>artists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all </a:t>
            </a:r>
            <a:r>
              <a:rPr lang="de-DE" dirty="0" err="1"/>
              <a:t>over</a:t>
            </a:r>
            <a:r>
              <a:rPr lang="de-DE" dirty="0"/>
              <a:t> Germany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9F334FF-BA7D-C94D-B278-179DCF520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8712348" cy="5148101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Baldur </a:t>
            </a:r>
            <a:r>
              <a:rPr lang="de-DE" b="1" dirty="0" err="1"/>
              <a:t>Burwitz</a:t>
            </a:r>
            <a:r>
              <a:rPr lang="de-DE" dirty="0"/>
              <a:t>, Interventionen, Hamburg; </a:t>
            </a:r>
          </a:p>
          <a:p>
            <a:pPr marL="0" indent="0">
              <a:buNone/>
            </a:pPr>
            <a:r>
              <a:rPr lang="de-DE" b="1" dirty="0"/>
              <a:t>Marc Einsiedel und Felix Jung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visual</a:t>
            </a:r>
            <a:r>
              <a:rPr lang="de-DE" dirty="0"/>
              <a:t>, Installation, Hamburg; </a:t>
            </a:r>
          </a:p>
          <a:p>
            <a:pPr marL="0" indent="0">
              <a:buNone/>
            </a:pPr>
            <a:r>
              <a:rPr lang="de-DE" b="1" dirty="0"/>
              <a:t>Daniel Engelberg</a:t>
            </a:r>
            <a:r>
              <a:rPr lang="de-DE" dirty="0"/>
              <a:t>, Malerei, Objekte und Installation, München; </a:t>
            </a:r>
          </a:p>
          <a:p>
            <a:pPr marL="0" indent="0">
              <a:buNone/>
            </a:pPr>
            <a:r>
              <a:rPr lang="de-DE" b="1" dirty="0"/>
              <a:t>Marcel Große</a:t>
            </a:r>
            <a:r>
              <a:rPr lang="de-DE" dirty="0"/>
              <a:t>, Installation, Hamburg; </a:t>
            </a:r>
          </a:p>
          <a:p>
            <a:pPr marL="0" indent="0">
              <a:buNone/>
            </a:pPr>
            <a:r>
              <a:rPr lang="de-DE" b="1" dirty="0"/>
              <a:t>Tanja </a:t>
            </a:r>
            <a:r>
              <a:rPr lang="de-DE" b="1" dirty="0" err="1"/>
              <a:t>Hehmann</a:t>
            </a:r>
            <a:r>
              <a:rPr lang="de-DE" dirty="0"/>
              <a:t>, Malerei, Hamburg; </a:t>
            </a:r>
          </a:p>
          <a:p>
            <a:pPr marL="0" indent="0">
              <a:buNone/>
            </a:pPr>
            <a:r>
              <a:rPr lang="de-DE" b="1" dirty="0"/>
              <a:t>Jan Köchermann</a:t>
            </a:r>
            <a:r>
              <a:rPr lang="de-DE" dirty="0"/>
              <a:t>, begehbare Skulpturen, Hamburg; </a:t>
            </a:r>
          </a:p>
          <a:p>
            <a:pPr marL="0" indent="0">
              <a:buNone/>
            </a:pPr>
            <a:r>
              <a:rPr lang="de-DE" b="1" dirty="0"/>
              <a:t>Pat Kramer</a:t>
            </a:r>
            <a:r>
              <a:rPr lang="de-DE" dirty="0"/>
              <a:t>, Licht und Skulptur/Installation, </a:t>
            </a:r>
            <a:r>
              <a:rPr lang="de-DE" dirty="0" err="1"/>
              <a:t>Forbach</a:t>
            </a:r>
            <a:endParaRPr lang="de-DE" dirty="0"/>
          </a:p>
          <a:p>
            <a:pPr marL="0" indent="0">
              <a:buNone/>
            </a:pPr>
            <a:r>
              <a:rPr lang="de-DE" b="1" dirty="0"/>
              <a:t>Julia Münstermann</a:t>
            </a:r>
            <a:r>
              <a:rPr lang="de-DE" dirty="0"/>
              <a:t>, Malerei, Berlin; </a:t>
            </a:r>
          </a:p>
          <a:p>
            <a:pPr marL="0" indent="0">
              <a:buNone/>
            </a:pPr>
            <a:r>
              <a:rPr lang="de-DE" b="1" dirty="0"/>
              <a:t>Sybille Neumeyer</a:t>
            </a:r>
            <a:r>
              <a:rPr lang="de-DE" dirty="0"/>
              <a:t>, Installation, Video, Berlin; </a:t>
            </a:r>
          </a:p>
          <a:p>
            <a:pPr marL="0" indent="0">
              <a:buNone/>
            </a:pPr>
            <a:r>
              <a:rPr lang="de-DE" b="1" dirty="0"/>
              <a:t>Prof. Jan Peters</a:t>
            </a:r>
            <a:r>
              <a:rPr lang="de-DE" dirty="0"/>
              <a:t>, Fotografie und Film, Kassel und Berlin; </a:t>
            </a:r>
          </a:p>
          <a:p>
            <a:pPr marL="0" indent="0">
              <a:buNone/>
            </a:pPr>
            <a:r>
              <a:rPr lang="de-DE" b="1" dirty="0"/>
              <a:t>Chris Pfeil</a:t>
            </a:r>
            <a:r>
              <a:rPr lang="de-DE" dirty="0"/>
              <a:t>, Sound Designer, Klanginstallation, Köln; </a:t>
            </a:r>
          </a:p>
          <a:p>
            <a:pPr marL="0" indent="0">
              <a:buNone/>
            </a:pPr>
            <a:r>
              <a:rPr lang="de-DE" b="1" dirty="0"/>
              <a:t>Swen-Erik </a:t>
            </a:r>
            <a:r>
              <a:rPr lang="de-DE" b="1" dirty="0" err="1"/>
              <a:t>Scheuerling</a:t>
            </a:r>
            <a:r>
              <a:rPr lang="de-DE" dirty="0"/>
              <a:t>, kinetische Objekte und Installation, Berlin; </a:t>
            </a:r>
          </a:p>
          <a:p>
            <a:pPr marL="0" indent="0">
              <a:buNone/>
            </a:pPr>
            <a:r>
              <a:rPr lang="de-DE" b="1" dirty="0"/>
              <a:t>Jana Schumacher</a:t>
            </a:r>
            <a:r>
              <a:rPr lang="de-DE" dirty="0"/>
              <a:t>, Grafik, Installation, Hamburg;</a:t>
            </a:r>
          </a:p>
          <a:p>
            <a:pPr marL="0" indent="0">
              <a:buNone/>
            </a:pPr>
            <a:r>
              <a:rPr lang="de-DE" b="1" dirty="0"/>
              <a:t>Wolfgang Zach</a:t>
            </a:r>
            <a:r>
              <a:rPr lang="de-DE" dirty="0"/>
              <a:t>, Computergrafiken, Bremen; </a:t>
            </a:r>
          </a:p>
          <a:p>
            <a:pPr marL="0" indent="0">
              <a:buNone/>
            </a:pPr>
            <a:r>
              <a:rPr lang="de-DE" dirty="0"/>
              <a:t>Kurzfilmprogramm der Kurzfilmagentur Hamburg 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D157B9-65D7-2842-B824-0AB8E95A5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570" y="4564116"/>
            <a:ext cx="2186650" cy="14494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B06254-130A-5C49-9BC9-9DE2156E4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6977" y="2416725"/>
            <a:ext cx="1679803" cy="11230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5D6511-EFFC-2E4D-955F-406BA315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027" y="4531449"/>
            <a:ext cx="2295294" cy="14821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08E731-921B-B947-9FD7-D7304226E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718" y="578837"/>
            <a:ext cx="2222500" cy="3327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4B3D47-B51A-F642-BD96-0EC52B5632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6977" y="587932"/>
            <a:ext cx="1673734" cy="16546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E52EAF-8657-A64F-B6CB-AAE1E1150219}"/>
              </a:ext>
            </a:extLst>
          </p:cNvPr>
          <p:cNvSpPr txBox="1"/>
          <p:nvPr/>
        </p:nvSpPr>
        <p:spPr>
          <a:xfrm>
            <a:off x="9696349" y="3573016"/>
            <a:ext cx="17508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Wolfgang Zach, </a:t>
            </a:r>
            <a:r>
              <a:rPr lang="de-DE" sz="1000" i="1" dirty="0" err="1"/>
              <a:t>Crab</a:t>
            </a:r>
            <a:r>
              <a:rPr lang="de-DE" sz="1000" i="1" dirty="0"/>
              <a:t> Pulsar M1 NGC1952 ESA 2002"</a:t>
            </a:r>
          </a:p>
          <a:p>
            <a:r>
              <a:rPr lang="de-DE" sz="1000" i="1" dirty="0"/>
              <a:t>Pat Kramer, Prozess zu „Dark Matter“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473FA2-37B3-1E4B-97A0-E7F968265615}"/>
              </a:ext>
            </a:extLst>
          </p:cNvPr>
          <p:cNvSpPr txBox="1"/>
          <p:nvPr/>
        </p:nvSpPr>
        <p:spPr>
          <a:xfrm>
            <a:off x="7273718" y="3919787"/>
            <a:ext cx="222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Swen Erik </a:t>
            </a:r>
            <a:r>
              <a:rPr lang="de-DE" sz="1000" i="1" dirty="0" err="1"/>
              <a:t>Scheuerling</a:t>
            </a:r>
            <a:r>
              <a:rPr lang="de-DE" sz="1000" i="1" dirty="0"/>
              <a:t>, Dir Rose in der Seelawine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230060-0D6E-5D44-B12C-EF1AD1AEE8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1866" y="575160"/>
            <a:ext cx="1131721" cy="11317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C60155-BF7A-6D47-A936-5C5716CB2A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2729" y="2587694"/>
            <a:ext cx="1950989" cy="14795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D09D5D7-DEFE-B34E-AF02-528F39EDEE67}"/>
              </a:ext>
            </a:extLst>
          </p:cNvPr>
          <p:cNvSpPr txBox="1"/>
          <p:nvPr/>
        </p:nvSpPr>
        <p:spPr>
          <a:xfrm rot="16200000">
            <a:off x="5124971" y="944073"/>
            <a:ext cx="1137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Baldur </a:t>
            </a:r>
            <a:r>
              <a:rPr lang="de-DE" sz="1000" i="1" dirty="0" err="1"/>
              <a:t>Burwitz</a:t>
            </a:r>
            <a:r>
              <a:rPr lang="de-DE" sz="1000" i="1" dirty="0"/>
              <a:t>, Applause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409D36-A14C-CE43-8829-5F38E451D4CE}"/>
              </a:ext>
            </a:extLst>
          </p:cNvPr>
          <p:cNvSpPr txBox="1"/>
          <p:nvPr/>
        </p:nvSpPr>
        <p:spPr>
          <a:xfrm>
            <a:off x="5322728" y="4013208"/>
            <a:ext cx="1823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Jan Köchermann, Tunnelsystem 2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ED3D75-3CAE-C341-B088-B79E38C69C3E}"/>
              </a:ext>
            </a:extLst>
          </p:cNvPr>
          <p:cNvSpPr txBox="1"/>
          <p:nvPr/>
        </p:nvSpPr>
        <p:spPr>
          <a:xfrm>
            <a:off x="6681026" y="6064088"/>
            <a:ext cx="2439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Julia Münstermann, </a:t>
            </a:r>
            <a:r>
              <a:rPr lang="de-DE" sz="1000" i="1" dirty="0" err="1"/>
              <a:t>Electric</a:t>
            </a:r>
            <a:r>
              <a:rPr lang="de-DE" sz="1000" i="1" dirty="0"/>
              <a:t> Shadow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D19DFA-DCEB-DF4B-BDC8-CA0ADE3D0E67}"/>
              </a:ext>
            </a:extLst>
          </p:cNvPr>
          <p:cNvSpPr txBox="1"/>
          <p:nvPr/>
        </p:nvSpPr>
        <p:spPr>
          <a:xfrm>
            <a:off x="9205574" y="6064088"/>
            <a:ext cx="2439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Marcel Große, Teilchenbeschleuniger</a:t>
            </a:r>
          </a:p>
        </p:txBody>
      </p:sp>
    </p:spTree>
    <p:extLst>
      <p:ext uri="{BB962C8B-B14F-4D97-AF65-F5344CB8AC3E}">
        <p14:creationId xmlns:p14="http://schemas.microsoft.com/office/powerpoint/2010/main" val="289113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6B2E7-CEBF-9248-BFFA-F8C405BBB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Coorperation</a:t>
            </a:r>
            <a:r>
              <a:rPr lang="de-DE" dirty="0"/>
              <a:t> </a:t>
            </a:r>
            <a:r>
              <a:rPr lang="de-DE" dirty="0" err="1"/>
              <a:t>partners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40209-C139-F84C-9DBB-B6DADF69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70515"/>
            <a:ext cx="5616575" cy="5046161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Hamburger </a:t>
            </a:r>
            <a:r>
              <a:rPr lang="en-GB" b="1" dirty="0" err="1"/>
              <a:t>Kreativ</a:t>
            </a:r>
            <a:r>
              <a:rPr lang="en-GB" b="1" dirty="0"/>
              <a:t> </a:t>
            </a:r>
            <a:r>
              <a:rPr lang="en-GB" b="1" dirty="0" err="1"/>
              <a:t>Gesellschaft</a:t>
            </a:r>
            <a:r>
              <a:rPr lang="en-GB" b="1" dirty="0"/>
              <a:t> </a:t>
            </a:r>
            <a:r>
              <a:rPr lang="en-GB" dirty="0"/>
              <a:t>cooperation partner for the project: “a municipal institution founded to promote Hamburg’s creative industries”</a:t>
            </a:r>
          </a:p>
          <a:p>
            <a:pPr lvl="3"/>
            <a:r>
              <a:rPr lang="en-GB" dirty="0"/>
              <a:t>Thematic cooperation, documentation of “dark matter” trough EU EFRE project</a:t>
            </a:r>
          </a:p>
          <a:p>
            <a:pPr lvl="3"/>
            <a:r>
              <a:rPr lang="en-GB" dirty="0"/>
              <a:t>Financial support</a:t>
            </a:r>
          </a:p>
          <a:p>
            <a:pPr lvl="3"/>
            <a:r>
              <a:rPr lang="en-GB" dirty="0"/>
              <a:t>Future cooperation planned</a:t>
            </a:r>
          </a:p>
          <a:p>
            <a:pPr lvl="3"/>
            <a:r>
              <a:rPr lang="en-GB" dirty="0">
                <a:hlinkClick r:id="rId2"/>
              </a:rPr>
              <a:t>http://kreativgesellschaft.org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b="1" dirty="0" err="1"/>
              <a:t>KurzFilm</a:t>
            </a:r>
            <a:r>
              <a:rPr lang="en-GB" b="1" dirty="0"/>
              <a:t> </a:t>
            </a:r>
            <a:r>
              <a:rPr lang="en-GB" b="1" dirty="0" err="1"/>
              <a:t>Agentur</a:t>
            </a:r>
            <a:r>
              <a:rPr lang="en-GB" b="1" dirty="0"/>
              <a:t> Hamburg</a:t>
            </a:r>
          </a:p>
          <a:p>
            <a:pPr lvl="3"/>
            <a:r>
              <a:rPr lang="en-GB" dirty="0"/>
              <a:t>Series of short films called “dark matters” shown on Dark Matter Day and DESY Open Day </a:t>
            </a:r>
          </a:p>
          <a:p>
            <a:pPr lvl="3"/>
            <a:r>
              <a:rPr lang="en-GB" dirty="0">
                <a:hlinkClick r:id="rId3"/>
              </a:rPr>
              <a:t>http://agentur.shortfilm.com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Renowned art scientist </a:t>
            </a:r>
            <a:r>
              <a:rPr lang="en-GB" b="1" dirty="0"/>
              <a:t>Belinda Grace Gardner </a:t>
            </a:r>
            <a:r>
              <a:rPr lang="en-GB" dirty="0"/>
              <a:t>gave introductory talk putting the project in context with the history of art an science</a:t>
            </a:r>
          </a:p>
          <a:p>
            <a:pPr marL="0" indent="0">
              <a:buNone/>
            </a:pPr>
            <a:r>
              <a:rPr lang="en-GB" dirty="0"/>
              <a:t>All images by architecture photography expert </a:t>
            </a:r>
            <a:r>
              <a:rPr lang="en-GB" b="1" dirty="0"/>
              <a:t>Helge </a:t>
            </a:r>
            <a:r>
              <a:rPr lang="en-GB" b="1" dirty="0" err="1"/>
              <a:t>Mundt</a:t>
            </a:r>
            <a:r>
              <a:rPr lang="en-GB" b="1" dirty="0"/>
              <a:t> </a:t>
            </a:r>
            <a:r>
              <a:rPr lang="en-GB" dirty="0"/>
              <a:t>who followed the project from the kick-off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B0951-CF92-D54E-B1B3-90EC8AA5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When art met science | Barbara Warmbein, 19 March 2018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64B7C-E8D6-2440-AFA9-F716BD65E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Hamburger Kreativ Gesellschaft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B376567-F458-FA46-8FA7-885875B235E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977359"/>
            <a:ext cx="5339471" cy="104695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881234-4D60-C74F-A206-E70DDB8EDE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2422272"/>
            <a:ext cx="5339471" cy="9689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6A1A1E-6F2D-BC4F-B810-1E0B8E2A57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3964052"/>
            <a:ext cx="2858473" cy="1717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76193A-27FA-B845-A297-9DBF700562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299" y="4090453"/>
            <a:ext cx="2387142" cy="113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80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07988" y="359338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Kick-Off, April 2017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idx="1"/>
          </p:nvPr>
        </p:nvSpPr>
        <p:spPr>
          <a:xfrm>
            <a:off x="388065" y="1184307"/>
            <a:ext cx="5616575" cy="5273238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dirty="0"/>
              <a:t>Vital statistics: 2 days, 11 artists, 10 scientists, 18 talks, a lot of coffee…</a:t>
            </a:r>
          </a:p>
          <a:p>
            <a:pPr marL="0" indent="0">
              <a:buNone/>
            </a:pPr>
            <a:r>
              <a:rPr lang="en-US" b="1" dirty="0"/>
              <a:t>Theory</a:t>
            </a:r>
          </a:p>
          <a:p>
            <a:pPr marL="0" indent="0">
              <a:buNone/>
            </a:pPr>
            <a:r>
              <a:rPr lang="en-US" dirty="0"/>
              <a:t>Scientists presented the basics of dark matter: </a:t>
            </a:r>
          </a:p>
          <a:p>
            <a:pPr lvl="1"/>
            <a:r>
              <a:rPr lang="en-US" dirty="0"/>
              <a:t>Why do we know it must be there?</a:t>
            </a:r>
          </a:p>
          <a:p>
            <a:pPr lvl="1"/>
            <a:r>
              <a:rPr lang="en-US" dirty="0"/>
              <a:t>What could it be?</a:t>
            </a:r>
          </a:p>
          <a:p>
            <a:pPr lvl="1"/>
            <a:r>
              <a:rPr lang="en-US" dirty="0"/>
              <a:t>How do we look for it?</a:t>
            </a:r>
          </a:p>
          <a:p>
            <a:pPr lvl="1"/>
            <a:r>
              <a:rPr lang="en-US" dirty="0"/>
              <a:t>Why is it important?</a:t>
            </a:r>
          </a:p>
          <a:p>
            <a:pPr marL="0" indent="-9525">
              <a:buNone/>
            </a:pPr>
            <a:r>
              <a:rPr lang="en-US" b="1" dirty="0"/>
              <a:t>Practice</a:t>
            </a:r>
          </a:p>
          <a:p>
            <a:pPr marL="0" indent="-9525">
              <a:buNone/>
            </a:pPr>
            <a:r>
              <a:rPr lang="en-US" dirty="0"/>
              <a:t>Artists presented their previous work and initial ideas for art-meets-science art</a:t>
            </a:r>
          </a:p>
          <a:p>
            <a:pPr marL="0" indent="-9525">
              <a:buNone/>
            </a:pPr>
            <a:r>
              <a:rPr lang="en-US" dirty="0"/>
              <a:t>First discussions about content and </a:t>
            </a:r>
            <a:r>
              <a:rPr lang="en-US" dirty="0" err="1"/>
              <a:t>practibility</a:t>
            </a:r>
            <a:endParaRPr lang="en-US" dirty="0"/>
          </a:p>
          <a:p>
            <a:pPr marL="0" indent="-9525">
              <a:buNone/>
            </a:pPr>
            <a:r>
              <a:rPr lang="en-US" b="1" dirty="0"/>
              <a:t>Tourism</a:t>
            </a:r>
          </a:p>
          <a:p>
            <a:pPr marL="0" indent="-9525">
              <a:buNone/>
            </a:pPr>
            <a:r>
              <a:rPr lang="en-US" dirty="0"/>
              <a:t>DESY site visit for information and location-scouting</a:t>
            </a:r>
          </a:p>
          <a:p>
            <a:pPr marL="266700" lvl="1" indent="0">
              <a:buNone/>
            </a:pPr>
            <a:r>
              <a:rPr lang="de-DE" dirty="0"/>
              <a:t>Agenda: </a:t>
            </a:r>
            <a:r>
              <a:rPr lang="de-DE" dirty="0">
                <a:hlinkClick r:id="rId3"/>
              </a:rPr>
              <a:t>https://indico.desy.de/indico/event/17495/</a:t>
            </a:r>
            <a:r>
              <a:rPr lang="de-DE" dirty="0"/>
              <a:t> 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5F3652-E230-5B4B-B3F7-4E15048B7D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0" b="20323"/>
          <a:stretch/>
        </p:blipFill>
        <p:spPr>
          <a:xfrm>
            <a:off x="7212012" y="2148804"/>
            <a:ext cx="4572000" cy="18552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5DB0E1-FCA7-8443-84BA-215BCDF716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8" b="45107"/>
          <a:stretch/>
        </p:blipFill>
        <p:spPr>
          <a:xfrm>
            <a:off x="7198157" y="575902"/>
            <a:ext cx="4572000" cy="13496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FF240A-DB5F-4C41-BDE8-62041420F03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182" b="30182"/>
          <a:stretch/>
        </p:blipFill>
        <p:spPr>
          <a:xfrm>
            <a:off x="7212012" y="3301144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2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07988" y="359338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creative phase – impressions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D8A1DB0-4B5E-504E-8A81-BAAC21F0A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836895"/>
            <a:ext cx="7509262" cy="511238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F393571-2E3B-0F49-84BC-A8B482D0B0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342" y="1440283"/>
            <a:ext cx="3206724" cy="454555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E79E250-CF12-F745-92B0-5A8B094F9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632" y="801843"/>
            <a:ext cx="1587543" cy="225035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241F4AF-B1B5-894F-B778-736A33EC0171}"/>
              </a:ext>
            </a:extLst>
          </p:cNvPr>
          <p:cNvSpPr txBox="1"/>
          <p:nvPr/>
        </p:nvSpPr>
        <p:spPr>
          <a:xfrm>
            <a:off x="7973341" y="836895"/>
            <a:ext cx="23568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Tanja </a:t>
            </a:r>
            <a:r>
              <a:rPr lang="de-DE" sz="1000" i="1" dirty="0" err="1"/>
              <a:t>Hehmann</a:t>
            </a:r>
            <a:r>
              <a:rPr lang="de-DE" sz="1000" i="1" dirty="0"/>
              <a:t> in her </a:t>
            </a:r>
            <a:r>
              <a:rPr lang="de-DE" sz="1000" i="1" dirty="0" err="1"/>
              <a:t>studio</a:t>
            </a:r>
            <a:r>
              <a:rPr lang="de-DE" sz="1000" i="1" dirty="0"/>
              <a:t>; </a:t>
            </a:r>
            <a:r>
              <a:rPr lang="de-DE" sz="1000" i="1" dirty="0" err="1"/>
              <a:t>sketches</a:t>
            </a:r>
            <a:r>
              <a:rPr lang="de-DE" sz="1000" i="1" dirty="0"/>
              <a:t> </a:t>
            </a:r>
            <a:r>
              <a:rPr lang="de-DE" sz="1000" i="1" dirty="0" err="1"/>
              <a:t>by</a:t>
            </a:r>
            <a:r>
              <a:rPr lang="de-DE" sz="1000" i="1" dirty="0"/>
              <a:t> Baldur </a:t>
            </a:r>
            <a:r>
              <a:rPr lang="de-DE" sz="1000" i="1" dirty="0" err="1"/>
              <a:t>Burwitz</a:t>
            </a:r>
            <a:r>
              <a:rPr lang="de-DE" sz="1000" i="1" dirty="0"/>
              <a:t> </a:t>
            </a:r>
            <a:r>
              <a:rPr lang="de-DE" sz="1000" i="1" dirty="0" err="1"/>
              <a:t>and</a:t>
            </a:r>
            <a:r>
              <a:rPr lang="de-DE" sz="1000" i="1" dirty="0"/>
              <a:t> Pat Kramer</a:t>
            </a:r>
          </a:p>
        </p:txBody>
      </p:sp>
    </p:spTree>
    <p:extLst>
      <p:ext uri="{BB962C8B-B14F-4D97-AF65-F5344CB8AC3E}">
        <p14:creationId xmlns:p14="http://schemas.microsoft.com/office/powerpoint/2010/main" val="82307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07988" y="359338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creative phase – hurdles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0AC46-1573-3A4F-9791-A002834266C0}"/>
              </a:ext>
            </a:extLst>
          </p:cNvPr>
          <p:cNvSpPr txBox="1"/>
          <p:nvPr/>
        </p:nvSpPr>
        <p:spPr>
          <a:xfrm>
            <a:off x="2063552" y="1423260"/>
            <a:ext cx="9720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Where</a:t>
            </a:r>
            <a:r>
              <a:rPr lang="de-DE" sz="1600" dirty="0"/>
              <a:t> do </a:t>
            </a:r>
            <a:r>
              <a:rPr lang="de-DE" sz="1600" dirty="0" err="1"/>
              <a:t>we</a:t>
            </a:r>
            <a:r>
              <a:rPr lang="de-DE" sz="1600" dirty="0"/>
              <a:t> find a </a:t>
            </a:r>
            <a:r>
              <a:rPr lang="de-DE" sz="1600" dirty="0" err="1"/>
              <a:t>location</a:t>
            </a:r>
            <a:r>
              <a:rPr lang="de-DE" sz="1600" dirty="0"/>
              <a:t> at DESY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has</a:t>
            </a:r>
            <a:r>
              <a:rPr lang="de-DE" sz="1600" dirty="0"/>
              <a:t> </a:t>
            </a:r>
            <a:r>
              <a:rPr lang="de-DE" sz="1600" dirty="0" err="1"/>
              <a:t>enough</a:t>
            </a:r>
            <a:r>
              <a:rPr lang="de-DE" sz="1600" dirty="0"/>
              <a:t> wall </a:t>
            </a:r>
            <a:r>
              <a:rPr lang="de-DE" sz="1600" dirty="0" err="1"/>
              <a:t>space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all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two</a:t>
            </a:r>
            <a:r>
              <a:rPr lang="de-DE" sz="1600" dirty="0"/>
              <a:t>-dimensional </a:t>
            </a:r>
            <a:r>
              <a:rPr lang="de-DE" sz="1600" dirty="0" err="1"/>
              <a:t>artworks</a:t>
            </a:r>
            <a:r>
              <a:rPr lang="de-DE" sz="16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2A283C-7464-9D4F-84FF-60A24F3F1D75}"/>
              </a:ext>
            </a:extLst>
          </p:cNvPr>
          <p:cNvSpPr txBox="1"/>
          <p:nvPr/>
        </p:nvSpPr>
        <p:spPr>
          <a:xfrm>
            <a:off x="5591944" y="1772816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Art </a:t>
            </a:r>
            <a:r>
              <a:rPr lang="de-DE" sz="2000" dirty="0" err="1"/>
              <a:t>meets</a:t>
            </a:r>
            <a:r>
              <a:rPr lang="de-DE" sz="2000" dirty="0"/>
              <a:t> Science </a:t>
            </a:r>
            <a:r>
              <a:rPr lang="de-DE" sz="2000" dirty="0" err="1"/>
              <a:t>coincides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DESY Open Day </a:t>
            </a:r>
            <a:r>
              <a:rPr lang="de-DE" sz="2000" dirty="0" err="1"/>
              <a:t>with</a:t>
            </a:r>
            <a:r>
              <a:rPr lang="de-DE" sz="2000" dirty="0"/>
              <a:t> 20000 </a:t>
            </a:r>
            <a:r>
              <a:rPr lang="de-DE" sz="2000" dirty="0" err="1"/>
              <a:t>expected</a:t>
            </a:r>
            <a:r>
              <a:rPr lang="de-DE" sz="2000" dirty="0"/>
              <a:t> </a:t>
            </a:r>
            <a:r>
              <a:rPr lang="de-DE" sz="2000" dirty="0" err="1"/>
              <a:t>visitors</a:t>
            </a:r>
            <a:r>
              <a:rPr lang="de-DE" sz="2000" dirty="0"/>
              <a:t>. </a:t>
            </a:r>
            <a:r>
              <a:rPr lang="de-DE" sz="2000" dirty="0" err="1"/>
              <a:t>How</a:t>
            </a:r>
            <a:r>
              <a:rPr lang="de-DE" sz="2000" dirty="0"/>
              <a:t> do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make</a:t>
            </a:r>
            <a:r>
              <a:rPr lang="de-DE" sz="2000" dirty="0"/>
              <a:t> </a:t>
            </a:r>
            <a:r>
              <a:rPr lang="de-DE" sz="2000" dirty="0" err="1"/>
              <a:t>sure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science</a:t>
            </a:r>
            <a:r>
              <a:rPr lang="de-DE" sz="2000" dirty="0"/>
              <a:t> </a:t>
            </a:r>
            <a:r>
              <a:rPr lang="de-DE" sz="2000" dirty="0" err="1"/>
              <a:t>exhibits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art</a:t>
            </a:r>
            <a:r>
              <a:rPr lang="de-DE" sz="2000" dirty="0"/>
              <a:t> </a:t>
            </a:r>
            <a:r>
              <a:rPr lang="de-DE" sz="2000" dirty="0" err="1"/>
              <a:t>exhibits</a:t>
            </a:r>
            <a:r>
              <a:rPr lang="de-DE" sz="2000" dirty="0"/>
              <a:t> </a:t>
            </a:r>
            <a:r>
              <a:rPr lang="de-DE" sz="2000" dirty="0" err="1"/>
              <a:t>both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enough</a:t>
            </a:r>
            <a:r>
              <a:rPr lang="de-DE" sz="2000" dirty="0"/>
              <a:t> </a:t>
            </a:r>
            <a:r>
              <a:rPr lang="de-DE" sz="2000" dirty="0" err="1"/>
              <a:t>space</a:t>
            </a:r>
            <a:r>
              <a:rPr lang="de-DE" sz="2000" dirty="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5D3181-9756-864D-AE12-E2F32104CA12}"/>
              </a:ext>
            </a:extLst>
          </p:cNvPr>
          <p:cNvSpPr txBox="1"/>
          <p:nvPr/>
        </p:nvSpPr>
        <p:spPr>
          <a:xfrm>
            <a:off x="896222" y="4764857"/>
            <a:ext cx="4983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How</a:t>
            </a:r>
            <a:r>
              <a:rPr lang="de-DE" sz="1600" dirty="0"/>
              <a:t> do </a:t>
            </a: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reach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art</a:t>
            </a:r>
            <a:r>
              <a:rPr lang="de-DE" sz="1600" dirty="0"/>
              <a:t> </a:t>
            </a:r>
            <a:r>
              <a:rPr lang="de-DE" sz="1600" dirty="0" err="1"/>
              <a:t>crowd</a:t>
            </a:r>
            <a:r>
              <a:rPr lang="de-DE" sz="1600" dirty="0"/>
              <a:t>? </a:t>
            </a:r>
            <a:r>
              <a:rPr lang="de-DE" sz="1600" dirty="0" err="1"/>
              <a:t>And</a:t>
            </a:r>
            <a:r>
              <a:rPr lang="de-DE" sz="1600" dirty="0"/>
              <a:t> will </a:t>
            </a:r>
            <a:r>
              <a:rPr lang="de-DE" sz="1600" dirty="0" err="1"/>
              <a:t>they</a:t>
            </a:r>
            <a:r>
              <a:rPr lang="de-DE" sz="1600" dirty="0"/>
              <a:t> </a:t>
            </a:r>
            <a:r>
              <a:rPr lang="de-DE" sz="1600" dirty="0" err="1"/>
              <a:t>come</a:t>
            </a:r>
            <a:r>
              <a:rPr lang="de-DE" sz="1600" dirty="0"/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75DCDE-AC24-664F-8979-12E45BB53B40}"/>
              </a:ext>
            </a:extLst>
          </p:cNvPr>
          <p:cNvSpPr/>
          <p:nvPr/>
        </p:nvSpPr>
        <p:spPr>
          <a:xfrm>
            <a:off x="1471808" y="324987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visitors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HERA </a:t>
            </a:r>
            <a:r>
              <a:rPr lang="de-DE" dirty="0" err="1"/>
              <a:t>tunnel</a:t>
            </a:r>
            <a:r>
              <a:rPr lang="de-DE" dirty="0"/>
              <a:t>?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 a </a:t>
            </a:r>
            <a:r>
              <a:rPr lang="de-DE" dirty="0" err="1"/>
              <a:t>sound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but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restricted</a:t>
            </a:r>
            <a:r>
              <a:rPr lang="de-DE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53D37D-B5B3-434E-B378-019F9C4642ED}"/>
              </a:ext>
            </a:extLst>
          </p:cNvPr>
          <p:cNvSpPr txBox="1"/>
          <p:nvPr/>
        </p:nvSpPr>
        <p:spPr>
          <a:xfrm>
            <a:off x="2423592" y="4154125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Where</a:t>
            </a:r>
            <a:r>
              <a:rPr lang="de-DE" sz="2400" dirty="0"/>
              <a:t> do </a:t>
            </a:r>
            <a:r>
              <a:rPr lang="de-DE" sz="2400" dirty="0" err="1"/>
              <a:t>we</a:t>
            </a:r>
            <a:r>
              <a:rPr lang="de-DE" sz="2400" dirty="0"/>
              <a:t> </a:t>
            </a:r>
            <a:r>
              <a:rPr lang="de-DE" sz="2400" dirty="0" err="1"/>
              <a:t>get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money</a:t>
            </a:r>
            <a:r>
              <a:rPr lang="de-DE" sz="2400" dirty="0"/>
              <a:t> </a:t>
            </a:r>
            <a:r>
              <a:rPr lang="de-DE" sz="2400" dirty="0" err="1"/>
              <a:t>from</a:t>
            </a:r>
            <a:r>
              <a:rPr lang="de-DE" sz="2400" dirty="0"/>
              <a:t>?</a:t>
            </a:r>
          </a:p>
        </p:txBody>
      </p:sp>
      <p:sp>
        <p:nvSpPr>
          <p:cNvPr id="6" name="Action Button: Help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1B09DC2-E5AC-3549-8688-AE4725E7E30D}"/>
              </a:ext>
            </a:extLst>
          </p:cNvPr>
          <p:cNvSpPr/>
          <p:nvPr/>
        </p:nvSpPr>
        <p:spPr>
          <a:xfrm>
            <a:off x="10219308" y="4018442"/>
            <a:ext cx="1042416" cy="1042416"/>
          </a:xfrm>
          <a:prstGeom prst="actionButtonHelp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4" name="Action Button: Help 1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61859B9-1FA1-3343-8C9C-312287572FF1}"/>
              </a:ext>
            </a:extLst>
          </p:cNvPr>
          <p:cNvSpPr/>
          <p:nvPr/>
        </p:nvSpPr>
        <p:spPr>
          <a:xfrm>
            <a:off x="375014" y="3274280"/>
            <a:ext cx="1042416" cy="1042416"/>
          </a:xfrm>
          <a:prstGeom prst="actionButtonHelp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916118-C1DA-7B48-913D-A5EB39B28587}"/>
              </a:ext>
            </a:extLst>
          </p:cNvPr>
          <p:cNvSpPr txBox="1"/>
          <p:nvPr/>
        </p:nvSpPr>
        <p:spPr>
          <a:xfrm>
            <a:off x="661973" y="975807"/>
            <a:ext cx="741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Can </a:t>
            </a:r>
            <a:r>
              <a:rPr lang="de-DE" sz="1600" dirty="0" err="1"/>
              <a:t>we</a:t>
            </a:r>
            <a:r>
              <a:rPr lang="de-DE" sz="1600" dirty="0"/>
              <a:t> hang </a:t>
            </a:r>
            <a:r>
              <a:rPr lang="de-DE" sz="1600" dirty="0" err="1"/>
              <a:t>huge</a:t>
            </a:r>
            <a:r>
              <a:rPr lang="de-DE" sz="1600" dirty="0"/>
              <a:t> </a:t>
            </a:r>
            <a:r>
              <a:rPr lang="de-DE" sz="1600" dirty="0" err="1"/>
              <a:t>canvases</a:t>
            </a:r>
            <a:r>
              <a:rPr lang="de-DE" sz="1600" dirty="0"/>
              <a:t> on </a:t>
            </a:r>
            <a:r>
              <a:rPr lang="de-DE" sz="1600" dirty="0" err="1"/>
              <a:t>tunnel</a:t>
            </a:r>
            <a:r>
              <a:rPr lang="de-DE" sz="1600" dirty="0"/>
              <a:t> </a:t>
            </a:r>
            <a:r>
              <a:rPr lang="de-DE" sz="1600" dirty="0" err="1"/>
              <a:t>shaft</a:t>
            </a:r>
            <a:r>
              <a:rPr lang="de-DE" sz="1600" dirty="0"/>
              <a:t> </a:t>
            </a:r>
            <a:r>
              <a:rPr lang="de-DE" sz="1600" dirty="0" err="1"/>
              <a:t>walls</a:t>
            </a:r>
            <a:r>
              <a:rPr lang="de-DE" sz="1600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76B737-B397-A644-805B-C17727F130F3}"/>
              </a:ext>
            </a:extLst>
          </p:cNvPr>
          <p:cNvSpPr txBox="1"/>
          <p:nvPr/>
        </p:nvSpPr>
        <p:spPr>
          <a:xfrm>
            <a:off x="8398307" y="3068960"/>
            <a:ext cx="2034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visitors</a:t>
            </a:r>
            <a:r>
              <a:rPr lang="de-DE" dirty="0"/>
              <a:t> find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scattered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buildings</a:t>
            </a:r>
            <a:r>
              <a:rPr lang="de-DE" dirty="0"/>
              <a:t> on </a:t>
            </a:r>
            <a:r>
              <a:rPr lang="de-DE" dirty="0" err="1"/>
              <a:t>campus</a:t>
            </a:r>
            <a:r>
              <a:rPr lang="de-DE" dirty="0"/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1BD29F-E1E5-C546-83F9-E937472A3D2F}"/>
              </a:ext>
            </a:extLst>
          </p:cNvPr>
          <p:cNvSpPr txBox="1"/>
          <p:nvPr/>
        </p:nvSpPr>
        <p:spPr>
          <a:xfrm>
            <a:off x="1775520" y="5342493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okay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a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cars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DESY </a:t>
            </a:r>
            <a:r>
              <a:rPr lang="de-DE" dirty="0" err="1"/>
              <a:t>roundabout</a:t>
            </a:r>
            <a:r>
              <a:rPr lang="de-DE" dirty="0"/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70E70D-7413-6743-83DF-993BFFBE1515}"/>
              </a:ext>
            </a:extLst>
          </p:cNvPr>
          <p:cNvSpPr txBox="1"/>
          <p:nvPr/>
        </p:nvSpPr>
        <p:spPr>
          <a:xfrm>
            <a:off x="6528048" y="571432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Do </a:t>
            </a:r>
            <a:r>
              <a:rPr lang="de-DE" sz="1400" dirty="0" err="1"/>
              <a:t>we</a:t>
            </a:r>
            <a:r>
              <a:rPr lang="de-DE" sz="1400" dirty="0"/>
              <a:t> </a:t>
            </a:r>
            <a:r>
              <a:rPr lang="de-DE" sz="1400" dirty="0" err="1"/>
              <a:t>have</a:t>
            </a:r>
            <a:r>
              <a:rPr lang="de-DE" sz="1400" dirty="0"/>
              <a:t> a </a:t>
            </a:r>
            <a:r>
              <a:rPr lang="de-DE" sz="1400" dirty="0" err="1"/>
              <a:t>crane</a:t>
            </a:r>
            <a:r>
              <a:rPr lang="de-DE" sz="1400" dirty="0"/>
              <a:t>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can</a:t>
            </a:r>
            <a:r>
              <a:rPr lang="de-DE" sz="1400" dirty="0"/>
              <a:t> </a:t>
            </a:r>
            <a:r>
              <a:rPr lang="de-DE" sz="1400" dirty="0" err="1"/>
              <a:t>arrange</a:t>
            </a:r>
            <a:r>
              <a:rPr lang="de-DE" sz="1400" dirty="0"/>
              <a:t> </a:t>
            </a:r>
            <a:r>
              <a:rPr lang="de-DE" sz="1400" dirty="0" err="1"/>
              <a:t>shielding</a:t>
            </a:r>
            <a:r>
              <a:rPr lang="de-DE" sz="1400" dirty="0"/>
              <a:t> </a:t>
            </a:r>
            <a:r>
              <a:rPr lang="de-DE" sz="1400" dirty="0" err="1"/>
              <a:t>blocks</a:t>
            </a:r>
            <a:r>
              <a:rPr lang="de-DE" sz="1400" dirty="0"/>
              <a:t> </a:t>
            </a:r>
            <a:r>
              <a:rPr lang="de-DE" sz="1400" dirty="0" err="1"/>
              <a:t>into</a:t>
            </a:r>
            <a:r>
              <a:rPr lang="de-DE" sz="1400" dirty="0"/>
              <a:t> a </a:t>
            </a:r>
            <a:r>
              <a:rPr lang="de-DE" sz="1400" dirty="0" err="1"/>
              <a:t>safe</a:t>
            </a:r>
            <a:r>
              <a:rPr lang="de-DE" sz="1400" dirty="0"/>
              <a:t> walk-in </a:t>
            </a:r>
            <a:r>
              <a:rPr lang="de-DE" sz="1400" dirty="0" err="1"/>
              <a:t>construction</a:t>
            </a:r>
            <a:r>
              <a:rPr lang="de-DE" sz="1400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4D7E25-65AE-C04F-BF9C-F8FE526C8109}"/>
              </a:ext>
            </a:extLst>
          </p:cNvPr>
          <p:cNvSpPr txBox="1"/>
          <p:nvPr/>
        </p:nvSpPr>
        <p:spPr>
          <a:xfrm>
            <a:off x="415240" y="2182071"/>
            <a:ext cx="4569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What</a:t>
            </a:r>
            <a:r>
              <a:rPr lang="de-DE" sz="1600" dirty="0"/>
              <a:t> </a:t>
            </a:r>
            <a:r>
              <a:rPr lang="de-DE" sz="1600" dirty="0" err="1"/>
              <a:t>training</a:t>
            </a:r>
            <a:r>
              <a:rPr lang="de-DE" sz="1600" dirty="0"/>
              <a:t> do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artists</a:t>
            </a:r>
            <a:r>
              <a:rPr lang="de-DE" sz="1600" dirty="0"/>
              <a:t> </a:t>
            </a:r>
            <a:r>
              <a:rPr lang="de-DE" sz="1600" dirty="0" err="1"/>
              <a:t>need</a:t>
            </a:r>
            <a:r>
              <a:rPr lang="de-DE" sz="1600" dirty="0"/>
              <a:t> in </a:t>
            </a:r>
            <a:r>
              <a:rPr lang="de-DE" sz="1600" dirty="0" err="1"/>
              <a:t>order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able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work</a:t>
            </a:r>
            <a:r>
              <a:rPr lang="de-DE" sz="1600" dirty="0"/>
              <a:t> in </a:t>
            </a:r>
            <a:r>
              <a:rPr lang="de-DE" sz="1600" dirty="0" err="1"/>
              <a:t>halls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cryogenics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other</a:t>
            </a:r>
            <a:r>
              <a:rPr lang="de-DE" sz="1600" dirty="0"/>
              <a:t> </a:t>
            </a:r>
            <a:r>
              <a:rPr lang="de-DE" sz="1600" dirty="0" err="1"/>
              <a:t>restrictions</a:t>
            </a:r>
            <a:r>
              <a:rPr lang="de-DE" sz="1600" dirty="0"/>
              <a:t>?</a:t>
            </a:r>
          </a:p>
        </p:txBody>
      </p:sp>
      <p:sp>
        <p:nvSpPr>
          <p:cNvPr id="21" name="Action Button: Help 2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845B365-10B0-6746-A0B6-DDD322EA2FA9}"/>
              </a:ext>
            </a:extLst>
          </p:cNvPr>
          <p:cNvSpPr/>
          <p:nvPr/>
        </p:nvSpPr>
        <p:spPr>
          <a:xfrm>
            <a:off x="10598200" y="63679"/>
            <a:ext cx="1042416" cy="1042416"/>
          </a:xfrm>
          <a:prstGeom prst="actionButtonHelp">
            <a:avLst/>
          </a:prstGeom>
          <a:solidFill>
            <a:schemeClr val="bg1"/>
          </a:solidFill>
          <a:ln w="9525"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accent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44F33C-15BD-1147-A021-C952A9B4D23B}"/>
              </a:ext>
            </a:extLst>
          </p:cNvPr>
          <p:cNvSpPr txBox="1"/>
          <p:nvPr/>
        </p:nvSpPr>
        <p:spPr>
          <a:xfrm>
            <a:off x="6956427" y="4889106"/>
            <a:ext cx="2772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How</a:t>
            </a:r>
            <a:r>
              <a:rPr lang="de-DE" sz="1600" dirty="0"/>
              <a:t> do </a:t>
            </a: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reimburse</a:t>
            </a:r>
            <a:r>
              <a:rPr lang="de-DE" sz="1600" dirty="0"/>
              <a:t> </a:t>
            </a:r>
            <a:r>
              <a:rPr lang="de-DE" sz="1600" dirty="0" err="1"/>
              <a:t>artists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their</a:t>
            </a:r>
            <a:r>
              <a:rPr lang="de-DE" sz="1600" dirty="0"/>
              <a:t> material </a:t>
            </a:r>
            <a:r>
              <a:rPr lang="de-DE" sz="1600" dirty="0" err="1"/>
              <a:t>costs</a:t>
            </a:r>
            <a:r>
              <a:rPr lang="de-DE" sz="1600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5DC4E4-FAC2-8C44-91BE-38FADC826CB2}"/>
              </a:ext>
            </a:extLst>
          </p:cNvPr>
          <p:cNvSpPr txBox="1"/>
          <p:nvPr/>
        </p:nvSpPr>
        <p:spPr>
          <a:xfrm>
            <a:off x="6600056" y="65262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get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</a:t>
            </a:r>
            <a:r>
              <a:rPr lang="de-DE" sz="2000" dirty="0" err="1"/>
              <a:t>science</a:t>
            </a:r>
            <a:r>
              <a:rPr lang="de-DE" sz="2000" dirty="0"/>
              <a:t> </a:t>
            </a:r>
            <a:r>
              <a:rPr lang="de-DE" sz="2000" dirty="0" err="1"/>
              <a:t>across</a:t>
            </a:r>
            <a:r>
              <a:rPr lang="de-DE" sz="2000" dirty="0"/>
              <a:t>?</a:t>
            </a:r>
          </a:p>
        </p:txBody>
      </p:sp>
      <p:sp>
        <p:nvSpPr>
          <p:cNvPr id="24" name="Action Button: Help 2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CC75FF5-7582-764D-BB46-1CE60BCFF902}"/>
              </a:ext>
            </a:extLst>
          </p:cNvPr>
          <p:cNvSpPr/>
          <p:nvPr/>
        </p:nvSpPr>
        <p:spPr>
          <a:xfrm>
            <a:off x="7418933" y="2873759"/>
            <a:ext cx="1042416" cy="1042416"/>
          </a:xfrm>
          <a:prstGeom prst="actionButtonHelp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5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When art met science | Barbara Warmbein, 19 March 2018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07988" y="359338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Setting up – impressions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73609A-3A5F-1142-AABE-BEE201AA5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3392123"/>
            <a:ext cx="4100947" cy="2733965"/>
          </a:xfrm>
          <a:prstGeom prst="rect">
            <a:avLst/>
          </a:prstGeom>
        </p:spPr>
      </p:pic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69ACE480-CA2A-E64F-8C7C-DC43D5784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22" r="23922"/>
          <a:stretch/>
        </p:blipFill>
        <p:spPr>
          <a:xfrm>
            <a:off x="-600744" y="3392123"/>
            <a:ext cx="4104456" cy="2736304"/>
          </a:xfr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5CFC01F-8970-D34F-8D47-197E5E332E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82" y="781983"/>
            <a:ext cx="3740088" cy="24933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5CB2FB-67AF-AF4B-9DB8-5AF37EF0BD9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0" r="-18356"/>
          <a:stretch/>
        </p:blipFill>
        <p:spPr>
          <a:xfrm>
            <a:off x="5508344" y="675515"/>
            <a:ext cx="3900024" cy="259986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AC20215-367E-814E-801A-F95A5D00BF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342" y="675515"/>
            <a:ext cx="3272551" cy="259986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93C8ADE-BE54-6646-886C-668665EB222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-41"/>
          <a:stretch/>
        </p:blipFill>
        <p:spPr>
          <a:xfrm>
            <a:off x="7944622" y="3392123"/>
            <a:ext cx="4100946" cy="273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49732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.potx" id="{14073260-8C2D-4AB2-A81C-2042420C348F}" vid="{AD62EC48-8461-453D-92FA-1EE04F54074A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</Template>
  <TotalTime>7197</TotalTime>
  <Words>1344</Words>
  <Application>Microsoft Macintosh PowerPoint</Application>
  <PresentationFormat>Widescreen</PresentationFormat>
  <Paragraphs>228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Times New Roman</vt:lpstr>
      <vt:lpstr>Wingdings</vt:lpstr>
      <vt:lpstr>DESY</vt:lpstr>
      <vt:lpstr>Dark Matter: when  art met science</vt:lpstr>
      <vt:lpstr>Summary</vt:lpstr>
      <vt:lpstr>PowerPoint Presentation</vt:lpstr>
      <vt:lpstr>Who are the artists?</vt:lpstr>
      <vt:lpstr>Coorperation partners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collision</vt:lpstr>
      <vt:lpstr>The exhibition</vt:lpstr>
      <vt:lpstr>The exhibition - impressions</vt:lpstr>
      <vt:lpstr>Dark Matter</vt:lpstr>
      <vt:lpstr>Dark Matter</vt:lpstr>
      <vt:lpstr>Dark Matter</vt:lpstr>
      <vt:lpstr>Dark Matter</vt:lpstr>
      <vt:lpstr>Dark Matter</vt:lpstr>
      <vt:lpstr>Dark Matter</vt:lpstr>
      <vt:lpstr>Dark Matter</vt:lpstr>
      <vt:lpstr>Dark Matter</vt:lpstr>
      <vt:lpstr>Media response Dark Matter</vt:lpstr>
      <vt:lpstr>Outlook</vt:lpstr>
      <vt:lpstr>Backup: Video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 User</dc:creator>
  <cp:lastModifiedBy>Barbara Warmbein</cp:lastModifiedBy>
  <cp:revision>49</cp:revision>
  <cp:lastPrinted>2018-03-09T13:27:19Z</cp:lastPrinted>
  <dcterms:created xsi:type="dcterms:W3CDTF">2017-11-29T09:23:31Z</dcterms:created>
  <dcterms:modified xsi:type="dcterms:W3CDTF">2018-03-19T09:29:19Z</dcterms:modified>
</cp:coreProperties>
</file>