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2" r:id="rId2"/>
  </p:sldMasterIdLst>
  <p:notesMasterIdLst>
    <p:notesMasterId r:id="rId35"/>
  </p:notesMasterIdLst>
  <p:handoutMasterIdLst>
    <p:handoutMasterId r:id="rId36"/>
  </p:handoutMasterIdLst>
  <p:sldIdLst>
    <p:sldId id="308" r:id="rId3"/>
    <p:sldId id="310" r:id="rId4"/>
    <p:sldId id="327" r:id="rId5"/>
    <p:sldId id="428" r:id="rId6"/>
    <p:sldId id="453" r:id="rId7"/>
    <p:sldId id="460" r:id="rId8"/>
    <p:sldId id="429" r:id="rId9"/>
    <p:sldId id="455" r:id="rId10"/>
    <p:sldId id="456" r:id="rId11"/>
    <p:sldId id="459" r:id="rId12"/>
    <p:sldId id="471" r:id="rId13"/>
    <p:sldId id="433" r:id="rId14"/>
    <p:sldId id="461" r:id="rId15"/>
    <p:sldId id="435" r:id="rId16"/>
    <p:sldId id="437" r:id="rId17"/>
    <p:sldId id="368" r:id="rId18"/>
    <p:sldId id="468" r:id="rId19"/>
    <p:sldId id="267" r:id="rId20"/>
    <p:sldId id="450" r:id="rId21"/>
    <p:sldId id="462" r:id="rId22"/>
    <p:sldId id="464" r:id="rId23"/>
    <p:sldId id="449" r:id="rId24"/>
    <p:sldId id="463" r:id="rId25"/>
    <p:sldId id="457" r:id="rId26"/>
    <p:sldId id="458" r:id="rId27"/>
    <p:sldId id="354" r:id="rId28"/>
    <p:sldId id="472" r:id="rId29"/>
    <p:sldId id="466" r:id="rId30"/>
    <p:sldId id="465" r:id="rId31"/>
    <p:sldId id="469" r:id="rId32"/>
    <p:sldId id="470" r:id="rId33"/>
    <p:sldId id="467" r:id="rId34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na Morozzi" initials="AM" lastIdx="1" clrIdx="0">
    <p:extLst>
      <p:ext uri="{19B8F6BF-5375-455C-9EA6-DF929625EA0E}">
        <p15:presenceInfo xmlns:p15="http://schemas.microsoft.com/office/powerpoint/2012/main" userId="d96903e3b6c81c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FE"/>
    <a:srgbClr val="7F7F7F"/>
    <a:srgbClr val="56CBF5"/>
    <a:srgbClr val="00FF14"/>
    <a:srgbClr val="FF48FF"/>
    <a:srgbClr val="00FEFF"/>
    <a:srgbClr val="FFB3B3"/>
    <a:srgbClr val="4848FF"/>
    <a:srgbClr val="338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5343" autoAdjust="0"/>
  </p:normalViewPr>
  <p:slideViewPr>
    <p:cSldViewPr snapToGrid="0">
      <p:cViewPr>
        <p:scale>
          <a:sx n="80" d="100"/>
          <a:sy n="80" d="100"/>
        </p:scale>
        <p:origin x="1608" y="13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560"/>
    </p:cViewPr>
  </p:sorterViewPr>
  <p:notesViewPr>
    <p:cSldViewPr snapToGrid="0">
      <p:cViewPr varScale="1">
        <p:scale>
          <a:sx n="70" d="100"/>
          <a:sy n="70" d="100"/>
        </p:scale>
        <p:origin x="2700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27EAC-8C58-4156-B4B2-B7DEF997F059}" type="datetimeFigureOut">
              <a:rPr lang="it-IT" smtClean="0"/>
              <a:t>21/02/2019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2277F-15E2-40E1-A836-56BB7BE15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004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83FAB-EF04-450A-8772-57F33F2A44D0}" type="datetimeFigureOut">
              <a:rPr lang="it-IT" smtClean="0"/>
              <a:t>21/02/2019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1E7C7-EB85-4177-B67C-8D0F33938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071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fld id="{A3D6130F-8902-45FC-91EF-0C24536C41EA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DejaVu Sans" panose="020B0603030804020204" pitchFamily="34" charset="0"/>
            </a:endParaRPr>
          </a:p>
        </p:txBody>
      </p:sp>
      <p:sp>
        <p:nvSpPr>
          <p:cNvPr id="11267" name="Rectangle 1"/>
          <p:cNvSpPr txBox="1">
            <a:spLocks noGrp="1" noChangeArrowheads="1"/>
          </p:cNvSpPr>
          <p:nvPr>
            <p:ph type="body"/>
          </p:nvPr>
        </p:nvSpPr>
        <p:spPr>
          <a:xfrm>
            <a:off x="679768" y="4777959"/>
            <a:ext cx="5436567" cy="390751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3850443" y="9430091"/>
            <a:ext cx="2944085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7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1E7C7-EB85-4177-B67C-8D0F3393878D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71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2765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4BEA6D4-960F-4977-A9E9-F843FCFA0699}" type="slidenum">
              <a:rPr lang="it-IT" altLang="it-IT" smtClean="0"/>
              <a:pPr/>
              <a:t>25</a:t>
            </a:fld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68830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itolo 14"/>
          <p:cNvSpPr>
            <a:spLocks noGrp="1"/>
          </p:cNvSpPr>
          <p:nvPr>
            <p:ph type="title"/>
          </p:nvPr>
        </p:nvSpPr>
        <p:spPr>
          <a:xfrm>
            <a:off x="73692" y="7616"/>
            <a:ext cx="89966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66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Segnaposto titolo 14"/>
          <p:cNvSpPr>
            <a:spLocks noGrp="1"/>
          </p:cNvSpPr>
          <p:nvPr>
            <p:ph type="title"/>
          </p:nvPr>
        </p:nvSpPr>
        <p:spPr>
          <a:xfrm>
            <a:off x="73692" y="7616"/>
            <a:ext cx="89966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779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6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1165225"/>
          </a:xfrm>
          <a:prstGeom prst="rect">
            <a:avLst/>
          </a:prstGeom>
          <a:gradFill rotWithShape="0">
            <a:gsLst>
              <a:gs pos="0">
                <a:srgbClr val="2A2A7F"/>
              </a:gs>
              <a:gs pos="100000">
                <a:srgbClr val="FFFFFF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06363"/>
            <a:ext cx="3617912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3733800" y="134938"/>
            <a:ext cx="54086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marL="0" marR="0" lvl="0" indent="0" algn="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kumimoji="0" lang="en-US" altLang="it-IT" sz="27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DejaVu Sans" panose="020B0603030804020204" pitchFamily="34" charset="0"/>
              </a:rPr>
              <a:t>Advanced European Infrastructures</a:t>
            </a:r>
          </a:p>
          <a:p>
            <a:pPr marL="0" marR="0" lvl="0" indent="0" algn="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kumimoji="0" lang="en-US" altLang="it-IT" sz="27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DejaVu Sans" panose="020B0603030804020204" pitchFamily="34" charset="0"/>
              </a:rPr>
              <a:t>for Detectors at Accelerators</a:t>
            </a:r>
          </a:p>
        </p:txBody>
      </p:sp>
    </p:spTree>
    <p:extLst>
      <p:ext uri="{BB962C8B-B14F-4D97-AF65-F5344CB8AC3E}">
        <p14:creationId xmlns:p14="http://schemas.microsoft.com/office/powerpoint/2010/main" val="3692290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44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02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0" u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33519-D016-4910-9DEF-D238198C426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 flipV="1">
            <a:off x="252000" y="6505773"/>
            <a:ext cx="7920000" cy="0"/>
          </a:xfrm>
          <a:prstGeom prst="line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246063" y="-3175"/>
            <a:ext cx="86518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it-IT" sz="4000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 userDrawn="1"/>
        </p:nvSpPr>
        <p:spPr bwMode="auto">
          <a:xfrm flipV="1">
            <a:off x="252000" y="972636"/>
            <a:ext cx="7920000" cy="0"/>
          </a:xfrm>
          <a:prstGeom prst="line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Rettangolo 17"/>
          <p:cNvSpPr/>
          <p:nvPr userDrawn="1"/>
        </p:nvSpPr>
        <p:spPr>
          <a:xfrm>
            <a:off x="3441202" y="6493318"/>
            <a:ext cx="22616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rgbClr val="90B1EB"/>
                </a:solidFill>
              </a:rPr>
              <a:t>F. Moscatelli et al.,</a:t>
            </a:r>
            <a:r>
              <a:rPr lang="en-US" sz="1400" baseline="0" dirty="0" smtClean="0">
                <a:solidFill>
                  <a:srgbClr val="90B1EB"/>
                </a:solidFill>
              </a:rPr>
              <a:t> VCI 2019 </a:t>
            </a:r>
            <a:endParaRPr lang="it-IT" sz="1400" dirty="0">
              <a:solidFill>
                <a:srgbClr val="90B1EB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67"/>
          <a:stretch/>
        </p:blipFill>
        <p:spPr>
          <a:xfrm>
            <a:off x="0" y="6535228"/>
            <a:ext cx="583474" cy="32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9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>
          <a:solidFill>
            <a:srgbClr val="0000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Click to edit the outline text format</a:t>
            </a:r>
          </a:p>
          <a:p>
            <a:pPr lvl="1"/>
            <a:r>
              <a:rPr lang="en-GB" altLang="it-IT" smtClean="0"/>
              <a:t>Second Outline Level</a:t>
            </a:r>
          </a:p>
          <a:p>
            <a:pPr lvl="2"/>
            <a:r>
              <a:rPr lang="en-GB" altLang="it-IT" smtClean="0"/>
              <a:t>Third Outline Level</a:t>
            </a:r>
          </a:p>
          <a:p>
            <a:pPr lvl="3"/>
            <a:r>
              <a:rPr lang="en-GB" altLang="it-IT" smtClean="0"/>
              <a:t>Fourth Outline Level</a:t>
            </a:r>
          </a:p>
          <a:p>
            <a:pPr lvl="4"/>
            <a:r>
              <a:rPr lang="en-GB" altLang="it-IT" smtClean="0"/>
              <a:t>Fifth Outline Level</a:t>
            </a:r>
          </a:p>
          <a:p>
            <a:pPr lvl="4"/>
            <a:r>
              <a:rPr lang="en-GB" altLang="it-IT" smtClean="0"/>
              <a:t>Sixth Outline Level</a:t>
            </a:r>
          </a:p>
          <a:p>
            <a:pPr lvl="4"/>
            <a:r>
              <a:rPr lang="en-GB" altLang="it-IT" smtClean="0"/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43841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1" r:id="rId2"/>
    <p:sldLayoutId id="214748367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.gif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i.org/10.1016/j.nima.2018.07.081" TargetMode="Externa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tiff"/><Relationship Id="rId4" Type="http://schemas.openxmlformats.org/officeDocument/2006/relationships/image" Target="../media/image51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tiff"/><Relationship Id="rId4" Type="http://schemas.openxmlformats.org/officeDocument/2006/relationships/image" Target="../media/image55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tif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66713" y="1144334"/>
            <a:ext cx="8382000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dirty="0" smtClean="0">
                <a:solidFill>
                  <a:srgbClr val="FF0000"/>
                </a:solidFill>
              </a:rPr>
              <a:t>Measurements </a:t>
            </a:r>
            <a:r>
              <a:rPr lang="en-US" sz="4000" dirty="0">
                <a:solidFill>
                  <a:srgbClr val="FF0000"/>
                </a:solidFill>
              </a:rPr>
              <a:t>and Simulations of Surface Radiation Damage Effects on IFX and HPK Test Structures </a:t>
            </a:r>
            <a:endParaRPr lang="it-IT" sz="4000"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</a:pPr>
            <a:endParaRPr lang="en-US" altLang="en-US" sz="4000" dirty="0">
              <a:solidFill>
                <a:srgbClr val="FF0000"/>
              </a:solidFill>
              <a:latin typeface="Calibri" panose="020F0502020204030204" pitchFamily="34" charset="0"/>
              <a:cs typeface="Adobe Fan Heiti Std B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96056" y="2852738"/>
            <a:ext cx="8452657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/>
            <a:r>
              <a:rPr lang="en-US" sz="2400" dirty="0">
                <a:solidFill>
                  <a:schemeClr val="accent2"/>
                </a:solidFill>
              </a:rPr>
              <a:t>F. </a:t>
            </a:r>
            <a:r>
              <a:rPr lang="en-US" sz="2400" dirty="0" err="1">
                <a:solidFill>
                  <a:schemeClr val="accent2"/>
                </a:solidFill>
              </a:rPr>
              <a:t>Moscatelli</a:t>
            </a:r>
            <a:r>
              <a:rPr lang="en-US" sz="2400" baseline="30000" dirty="0" err="1">
                <a:solidFill>
                  <a:schemeClr val="accent2"/>
                </a:solidFill>
              </a:rPr>
              <a:t>a,b</a:t>
            </a:r>
            <a:r>
              <a:rPr lang="en-US" sz="2400" dirty="0">
                <a:solidFill>
                  <a:schemeClr val="accent2"/>
                </a:solidFill>
              </a:rPr>
              <a:t>, A. </a:t>
            </a:r>
            <a:r>
              <a:rPr lang="en-US" sz="2400" dirty="0" err="1">
                <a:solidFill>
                  <a:schemeClr val="accent2"/>
                </a:solidFill>
              </a:rPr>
              <a:t>Morozzi</a:t>
            </a:r>
            <a:r>
              <a:rPr lang="en-US" sz="2400" baseline="30000" dirty="0" err="1">
                <a:solidFill>
                  <a:schemeClr val="accent2"/>
                </a:solidFill>
              </a:rPr>
              <a:t>b,c</a:t>
            </a:r>
            <a:r>
              <a:rPr lang="en-US" sz="2400" dirty="0">
                <a:solidFill>
                  <a:schemeClr val="accent2"/>
                </a:solidFill>
              </a:rPr>
              <a:t>, D. </a:t>
            </a:r>
            <a:r>
              <a:rPr lang="en-US" sz="2400" dirty="0" err="1">
                <a:solidFill>
                  <a:schemeClr val="accent2"/>
                </a:solidFill>
              </a:rPr>
              <a:t>Passeri</a:t>
            </a:r>
            <a:r>
              <a:rPr lang="en-US" sz="2400" baseline="30000" dirty="0" err="1">
                <a:solidFill>
                  <a:schemeClr val="accent2"/>
                </a:solidFill>
              </a:rPr>
              <a:t>b,c</a:t>
            </a:r>
            <a:r>
              <a:rPr lang="en-US" sz="2400" dirty="0">
                <a:solidFill>
                  <a:schemeClr val="accent2"/>
                </a:solidFill>
              </a:rPr>
              <a:t>, 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algn="ctr"/>
            <a:r>
              <a:rPr lang="en-US" sz="2400" dirty="0" smtClean="0">
                <a:solidFill>
                  <a:schemeClr val="accent2"/>
                </a:solidFill>
              </a:rPr>
              <a:t>S</a:t>
            </a:r>
            <a:r>
              <a:rPr lang="en-US" sz="2400" dirty="0">
                <a:solidFill>
                  <a:schemeClr val="accent2"/>
                </a:solidFill>
              </a:rPr>
              <a:t>. </a:t>
            </a:r>
            <a:r>
              <a:rPr lang="en-US" sz="2400" dirty="0" err="1">
                <a:solidFill>
                  <a:schemeClr val="accent2"/>
                </a:solidFill>
              </a:rPr>
              <a:t>Mattiazzo</a:t>
            </a:r>
            <a:r>
              <a:rPr lang="en-US" sz="2400" baseline="30000" dirty="0" err="1">
                <a:solidFill>
                  <a:schemeClr val="accent2"/>
                </a:solidFill>
              </a:rPr>
              <a:t>d</a:t>
            </a:r>
            <a:r>
              <a:rPr lang="en-US" sz="2400" dirty="0">
                <a:solidFill>
                  <a:schemeClr val="accent2"/>
                </a:solidFill>
              </a:rPr>
              <a:t>, G.-F. </a:t>
            </a:r>
            <a:r>
              <a:rPr lang="en-US" sz="2400" dirty="0" err="1">
                <a:solidFill>
                  <a:schemeClr val="accent2"/>
                </a:solidFill>
              </a:rPr>
              <a:t>Dalla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</a:rPr>
              <a:t>Betta</a:t>
            </a:r>
            <a:r>
              <a:rPr lang="en-US" sz="2400" baseline="30000" dirty="0" err="1" smtClean="0">
                <a:solidFill>
                  <a:schemeClr val="accent2"/>
                </a:solidFill>
              </a:rPr>
              <a:t>e,f</a:t>
            </a:r>
            <a:r>
              <a:rPr lang="en-US" sz="2400" dirty="0" smtClean="0">
                <a:solidFill>
                  <a:schemeClr val="accent2"/>
                </a:solidFill>
              </a:rPr>
              <a:t>, V. </a:t>
            </a:r>
            <a:r>
              <a:rPr lang="en-US" sz="2400" dirty="0" err="1" smtClean="0">
                <a:solidFill>
                  <a:schemeClr val="accent2"/>
                </a:solidFill>
              </a:rPr>
              <a:t>Hinger</a:t>
            </a:r>
            <a:r>
              <a:rPr lang="en-US" sz="2400" baseline="30000" dirty="0" err="1" smtClean="0">
                <a:solidFill>
                  <a:schemeClr val="accent2"/>
                </a:solidFill>
              </a:rPr>
              <a:t>g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400" dirty="0">
                <a:solidFill>
                  <a:schemeClr val="accent2"/>
                </a:solidFill>
              </a:rPr>
              <a:t>and G. M. </a:t>
            </a:r>
            <a:r>
              <a:rPr lang="en-US" sz="2400" dirty="0" err="1">
                <a:solidFill>
                  <a:schemeClr val="accent2"/>
                </a:solidFill>
              </a:rPr>
              <a:t>Bilei</a:t>
            </a:r>
            <a:r>
              <a:rPr lang="en-US" sz="2400" baseline="30000" dirty="0" err="1">
                <a:solidFill>
                  <a:schemeClr val="accent2"/>
                </a:solidFill>
              </a:rPr>
              <a:t>b</a:t>
            </a:r>
            <a:endParaRPr lang="it-IT" sz="2400" dirty="0">
              <a:solidFill>
                <a:schemeClr val="accent2"/>
              </a:solidFill>
            </a:endParaRPr>
          </a:p>
          <a:p>
            <a:pPr algn="ctr" eaLnBrk="1">
              <a:lnSpc>
                <a:spcPct val="100000"/>
              </a:lnSpc>
            </a:pPr>
            <a:endParaRPr lang="en-US" altLang="en-US" sz="2200" dirty="0">
              <a:solidFill>
                <a:srgbClr val="000000"/>
              </a:solidFill>
              <a:cs typeface="DejaVu Sans" panose="020B0603030804020204" pitchFamily="34" charset="0"/>
            </a:endParaRPr>
          </a:p>
          <a:p>
            <a:pPr algn="ctr" eaLnBrk="1">
              <a:lnSpc>
                <a:spcPct val="100000"/>
              </a:lnSpc>
            </a:pPr>
            <a:endParaRPr lang="en-US" altLang="en-US" sz="2200" dirty="0">
              <a:solidFill>
                <a:srgbClr val="000000"/>
              </a:solidFill>
              <a:cs typeface="DejaVu Sans" panose="020B0603030804020204" pitchFamily="34" charset="0"/>
            </a:endParaRPr>
          </a:p>
          <a:p>
            <a:pPr algn="ctr" eaLnBrk="1">
              <a:lnSpc>
                <a:spcPct val="100000"/>
              </a:lnSpc>
            </a:pPr>
            <a:endParaRPr lang="en-US" altLang="en-US" sz="2200" dirty="0">
              <a:solidFill>
                <a:srgbClr val="000000"/>
              </a:solidFill>
              <a:cs typeface="DejaVu Sans" panose="020B0603030804020204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11188" y="3678238"/>
            <a:ext cx="7921625" cy="198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 eaLnBrk="1">
              <a:lnSpc>
                <a:spcPct val="110000"/>
              </a:lnSpc>
            </a:pPr>
            <a:endParaRPr lang="en-US" altLang="en-US" dirty="0">
              <a:solidFill>
                <a:srgbClr val="000000"/>
              </a:solidFill>
            </a:endParaRPr>
          </a:p>
          <a:p>
            <a:r>
              <a:rPr lang="it-IT" sz="1400" b="1" i="1" baseline="30000" dirty="0">
                <a:solidFill>
                  <a:schemeClr val="accent2"/>
                </a:solidFill>
              </a:rPr>
              <a:t>a </a:t>
            </a:r>
            <a:r>
              <a:rPr lang="it-IT" sz="1400" b="1" i="1" dirty="0">
                <a:solidFill>
                  <a:schemeClr val="accent2"/>
                </a:solidFill>
              </a:rPr>
              <a:t>CNR-IOM of Perugia, via Pascoli 1, 06123, Perugia, </a:t>
            </a:r>
            <a:r>
              <a:rPr lang="it-IT" sz="1400" b="1" i="1" dirty="0" err="1">
                <a:solidFill>
                  <a:schemeClr val="accent2"/>
                </a:solidFill>
              </a:rPr>
              <a:t>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it-IT" sz="1400" b="1" i="1" baseline="30000" dirty="0">
                <a:solidFill>
                  <a:schemeClr val="accent2"/>
                </a:solidFill>
              </a:rPr>
              <a:t>b</a:t>
            </a:r>
            <a:r>
              <a:rPr lang="it-IT" sz="1400" b="1" i="1" dirty="0">
                <a:solidFill>
                  <a:schemeClr val="accent2"/>
                </a:solidFill>
              </a:rPr>
              <a:t> INFN of Perugia, via Pascoli 1, 06123, Perugia, </a:t>
            </a:r>
            <a:r>
              <a:rPr lang="it-IT" sz="1400" b="1" i="1" dirty="0" err="1">
                <a:solidFill>
                  <a:schemeClr val="accent2"/>
                </a:solidFill>
              </a:rPr>
              <a:t>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en-US" sz="1400" b="1" i="1" baseline="30000" dirty="0">
                <a:solidFill>
                  <a:schemeClr val="accent2"/>
                </a:solidFill>
              </a:rPr>
              <a:t>c</a:t>
            </a:r>
            <a:r>
              <a:rPr lang="en-US" sz="1400" b="1" i="1" dirty="0">
                <a:solidFill>
                  <a:schemeClr val="accent2"/>
                </a:solidFill>
              </a:rPr>
              <a:t> Department of Engineering – University of Perugia, via G. </a:t>
            </a:r>
            <a:r>
              <a:rPr lang="en-US" sz="1400" b="1" i="1" dirty="0" err="1">
                <a:solidFill>
                  <a:schemeClr val="accent2"/>
                </a:solidFill>
              </a:rPr>
              <a:t>Duranti</a:t>
            </a:r>
            <a:r>
              <a:rPr lang="en-US" sz="1400" b="1" i="1" dirty="0">
                <a:solidFill>
                  <a:schemeClr val="accent2"/>
                </a:solidFill>
              </a:rPr>
              <a:t> 93, 06125, Perugia, 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it-IT" sz="1400" b="1" i="1" baseline="30000" dirty="0">
                <a:solidFill>
                  <a:schemeClr val="accent2"/>
                </a:solidFill>
              </a:rPr>
              <a:t>d</a:t>
            </a:r>
            <a:r>
              <a:rPr lang="it-IT" sz="1400" b="1" i="1" dirty="0">
                <a:solidFill>
                  <a:schemeClr val="accent2"/>
                </a:solidFill>
              </a:rPr>
              <a:t> Dipartimento di Fisica e Astronomia e INFN di Padova, via </a:t>
            </a:r>
            <a:r>
              <a:rPr lang="it-IT" sz="1400" b="1" i="1" dirty="0" err="1">
                <a:solidFill>
                  <a:schemeClr val="accent2"/>
                </a:solidFill>
              </a:rPr>
              <a:t>Marzolo</a:t>
            </a:r>
            <a:r>
              <a:rPr lang="it-IT" sz="1400" b="1" i="1" dirty="0">
                <a:solidFill>
                  <a:schemeClr val="accent2"/>
                </a:solidFill>
              </a:rPr>
              <a:t> 8, 35131 Padova, </a:t>
            </a:r>
            <a:r>
              <a:rPr lang="it-IT" sz="1400" b="1" i="1" dirty="0" err="1">
                <a:solidFill>
                  <a:schemeClr val="accent2"/>
                </a:solidFill>
              </a:rPr>
              <a:t>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it-IT" sz="1400" b="1" i="1" baseline="30000" dirty="0">
                <a:solidFill>
                  <a:schemeClr val="accent2"/>
                </a:solidFill>
              </a:rPr>
              <a:t>e </a:t>
            </a:r>
            <a:r>
              <a:rPr lang="it-IT" sz="1400" b="1" i="1" dirty="0">
                <a:solidFill>
                  <a:schemeClr val="accent2"/>
                </a:solidFill>
              </a:rPr>
              <a:t>DII </a:t>
            </a:r>
            <a:r>
              <a:rPr lang="it-IT" sz="1400" b="1" i="1" dirty="0" err="1">
                <a:solidFill>
                  <a:schemeClr val="accent2"/>
                </a:solidFill>
              </a:rPr>
              <a:t>University</a:t>
            </a:r>
            <a:r>
              <a:rPr lang="it-IT" sz="1400" b="1" i="1" dirty="0">
                <a:solidFill>
                  <a:schemeClr val="accent2"/>
                </a:solidFill>
              </a:rPr>
              <a:t> of Trento, via </a:t>
            </a:r>
            <a:r>
              <a:rPr lang="it-IT" sz="1400" b="1" i="1" dirty="0" err="1">
                <a:solidFill>
                  <a:schemeClr val="accent2"/>
                </a:solidFill>
              </a:rPr>
              <a:t>Sommarive</a:t>
            </a:r>
            <a:r>
              <a:rPr lang="it-IT" sz="1400" b="1" i="1" dirty="0">
                <a:solidFill>
                  <a:schemeClr val="accent2"/>
                </a:solidFill>
              </a:rPr>
              <a:t> 9, 38123, Trento, </a:t>
            </a:r>
            <a:r>
              <a:rPr lang="it-IT" sz="1400" b="1" i="1" dirty="0" err="1">
                <a:solidFill>
                  <a:schemeClr val="accent2"/>
                </a:solidFill>
              </a:rPr>
              <a:t>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it-IT" sz="1400" b="1" i="1" baseline="30000" dirty="0">
                <a:solidFill>
                  <a:schemeClr val="accent2"/>
                </a:solidFill>
              </a:rPr>
              <a:t>f</a:t>
            </a:r>
            <a:r>
              <a:rPr lang="it-IT" sz="1400" b="1" i="1" dirty="0">
                <a:solidFill>
                  <a:schemeClr val="accent2"/>
                </a:solidFill>
              </a:rPr>
              <a:t> TIFPA INFN, via </a:t>
            </a:r>
            <a:r>
              <a:rPr lang="it-IT" sz="1400" b="1" i="1" dirty="0" err="1">
                <a:solidFill>
                  <a:schemeClr val="accent2"/>
                </a:solidFill>
              </a:rPr>
              <a:t>Sommarive</a:t>
            </a:r>
            <a:r>
              <a:rPr lang="it-IT" sz="1400" b="1" i="1" dirty="0">
                <a:solidFill>
                  <a:schemeClr val="accent2"/>
                </a:solidFill>
              </a:rPr>
              <a:t> 14, 38123 Trento, </a:t>
            </a:r>
            <a:r>
              <a:rPr lang="it-IT" sz="1400" b="1" i="1" dirty="0" err="1">
                <a:solidFill>
                  <a:schemeClr val="accent2"/>
                </a:solidFill>
              </a:rPr>
              <a:t>Italy</a:t>
            </a:r>
            <a:endParaRPr lang="it-IT" sz="1400" b="1" i="1" dirty="0">
              <a:solidFill>
                <a:schemeClr val="accent2"/>
              </a:solidFill>
            </a:endParaRPr>
          </a:p>
          <a:p>
            <a:r>
              <a:rPr lang="en-US" sz="1400" b="1" i="1" baseline="30000" dirty="0">
                <a:solidFill>
                  <a:schemeClr val="accent2"/>
                </a:solidFill>
              </a:rPr>
              <a:t>g  </a:t>
            </a:r>
            <a:r>
              <a:rPr lang="en-US" sz="1400" b="1" i="1" dirty="0">
                <a:solidFill>
                  <a:schemeClr val="accent2"/>
                </a:solidFill>
              </a:rPr>
              <a:t>HEPHY, </a:t>
            </a:r>
            <a:r>
              <a:rPr lang="en-GB" sz="1400" b="1" i="1" dirty="0">
                <a:solidFill>
                  <a:schemeClr val="accent2"/>
                </a:solidFill>
              </a:rPr>
              <a:t>Austrian Academy of Sciences, 1050 Wien, Austria 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  <p:pic>
        <p:nvPicPr>
          <p:cNvPr id="10246" name="Picture 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077" y="109538"/>
            <a:ext cx="7239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7" name="Picture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56" y="109538"/>
            <a:ext cx="1041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8" name="Picture 6" descr="Risultati immagini per dii padov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394" y="109538"/>
            <a:ext cx="7175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8" descr="Risultati immagini per università di trent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19" y="109538"/>
            <a:ext cx="7207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Immagin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80"/>
          <a:stretch>
            <a:fillRect/>
          </a:stretch>
        </p:blipFill>
        <p:spPr bwMode="auto">
          <a:xfrm>
            <a:off x="5376586" y="109538"/>
            <a:ext cx="7397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Immagin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398" y="144463"/>
            <a:ext cx="107473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99844" y="4652011"/>
            <a:ext cx="14176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4" r="5326"/>
          <a:stretch/>
        </p:blipFill>
        <p:spPr>
          <a:xfrm>
            <a:off x="6395992" y="60956"/>
            <a:ext cx="1642020" cy="86503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96" y="5814697"/>
            <a:ext cx="914400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39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HPK CV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rays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7" r="10516"/>
          <a:stretch/>
        </p:blipFill>
        <p:spPr>
          <a:xfrm>
            <a:off x="176772" y="1147572"/>
            <a:ext cx="4328715" cy="345643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2" r="8363"/>
          <a:stretch/>
        </p:blipFill>
        <p:spPr>
          <a:xfrm>
            <a:off x="4510552" y="1069848"/>
            <a:ext cx="4533447" cy="359495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518637" y="4800600"/>
            <a:ext cx="1728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FE"/>
                </a:solidFill>
              </a:rPr>
              <a:t>P-spray</a:t>
            </a:r>
            <a:endParaRPr lang="it-IT" sz="2400" dirty="0">
              <a:solidFill>
                <a:srgbClr val="0000FE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24128" y="4828032"/>
            <a:ext cx="3739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0000FE"/>
                </a:solidFill>
              </a:rPr>
              <a:t>Process</a:t>
            </a:r>
            <a:r>
              <a:rPr lang="it-IT" sz="2400" dirty="0" smtClean="0">
                <a:solidFill>
                  <a:srgbClr val="0000FE"/>
                </a:solidFill>
              </a:rPr>
              <a:t> p-stop (no </a:t>
            </a:r>
            <a:r>
              <a:rPr lang="it-IT" sz="2400" dirty="0" err="1" smtClean="0">
                <a:solidFill>
                  <a:srgbClr val="0000FE"/>
                </a:solidFill>
              </a:rPr>
              <a:t>implant</a:t>
            </a:r>
            <a:r>
              <a:rPr lang="it-IT" sz="2400" dirty="0" smtClean="0">
                <a:solidFill>
                  <a:srgbClr val="0000FE"/>
                </a:solidFill>
              </a:rPr>
              <a:t> under the </a:t>
            </a:r>
            <a:r>
              <a:rPr lang="it-IT" sz="2400" dirty="0" err="1" smtClean="0">
                <a:solidFill>
                  <a:srgbClr val="0000FE"/>
                </a:solidFill>
              </a:rPr>
              <a:t>oxide</a:t>
            </a:r>
            <a:r>
              <a:rPr lang="it-IT" sz="2400" dirty="0" smtClean="0">
                <a:solidFill>
                  <a:srgbClr val="0000FE"/>
                </a:solidFill>
              </a:rPr>
              <a:t>)</a:t>
            </a:r>
            <a:endParaRPr lang="it-IT" sz="2400" dirty="0">
              <a:solidFill>
                <a:srgbClr val="0000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IFX - MOSFETs</a:t>
            </a:r>
            <a:endParaRPr lang="it-IT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11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3477149" y="2971387"/>
                <a:ext cx="2189702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0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149" y="2971387"/>
                <a:ext cx="2189702" cy="337657"/>
              </a:xfrm>
              <a:prstGeom prst="rect">
                <a:avLst/>
              </a:prstGeom>
              <a:blipFill>
                <a:blip r:embed="rId4"/>
                <a:stretch>
                  <a:fillRect l="-3889" t="-21429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09636" y="981599"/>
            <a:ext cx="8690523" cy="1943581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it-IT" altLang="it-IT" sz="1800" baseline="-25000" dirty="0" err="1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 = -</a:t>
            </a:r>
            <a:r>
              <a:rPr lang="it-IT" altLang="it-IT" sz="1800" dirty="0" smtClean="0">
                <a:solidFill>
                  <a:srgbClr val="0000FF"/>
                </a:solidFill>
                <a:latin typeface="Calibri" pitchFamily="34" charset="0"/>
              </a:rPr>
              <a:t>0.1 (</a:t>
            </a: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unirradiated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Unbiased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devices during the irradiation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steps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interface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traps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+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trapped-oxide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OX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shift (</a:t>
            </a:r>
            <a:r>
              <a:rPr lang="el-GR" altLang="it-IT" sz="1800" dirty="0" smtClean="0">
                <a:solidFill>
                  <a:srgbClr val="0000FF"/>
                </a:solidFill>
                <a:latin typeface="Calibri" pitchFamily="34" charset="0"/>
              </a:rPr>
              <a:t>Δ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l-GR" altLang="it-IT" sz="1800" dirty="0" smtClean="0">
                <a:solidFill>
                  <a:srgbClr val="0000FF"/>
                </a:solidFill>
                <a:latin typeface="Calibri" pitchFamily="34" charset="0"/>
              </a:rPr>
              <a:t>Δ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is separated into a contribution due to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IT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and due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to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OX,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from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DS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-V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GS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of MOSFET (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method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proposed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in </a:t>
            </a:r>
            <a:r>
              <a:rPr lang="en-US" sz="1800" dirty="0" err="1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McWorther</a:t>
            </a:r>
            <a:r>
              <a:rPr lang="en-US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Applied Physics Letters 48, 133 (1986</a:t>
            </a:r>
            <a:r>
              <a:rPr lang="en-US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))</a:t>
            </a:r>
            <a:endParaRPr lang="en-US" sz="1800" dirty="0">
              <a:solidFill>
                <a:srgbClr val="0000FF"/>
              </a:solidFill>
              <a:latin typeface="Calibri" pitchFamily="34" charset="0"/>
              <a:sym typeface="Symbol" pitchFamily="18" charset="2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 r="10334"/>
          <a:stretch/>
        </p:blipFill>
        <p:spPr>
          <a:xfrm>
            <a:off x="335100" y="3372344"/>
            <a:ext cx="3743124" cy="29908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1" r="6918"/>
          <a:stretch/>
        </p:blipFill>
        <p:spPr>
          <a:xfrm>
            <a:off x="4645447" y="3405578"/>
            <a:ext cx="3921284" cy="297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9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692" y="7616"/>
            <a:ext cx="9070308" cy="1325563"/>
          </a:xfrm>
        </p:spPr>
        <p:txBody>
          <a:bodyPr/>
          <a:lstStyle/>
          <a:p>
            <a:r>
              <a:rPr lang="en-US" dirty="0" smtClean="0"/>
              <a:t>IFX p-type Summary </a:t>
            </a:r>
            <a:r>
              <a:rPr lang="en-US" dirty="0"/>
              <a:t>of measurements </a:t>
            </a:r>
            <a:endParaRPr lang="it-IT" dirty="0"/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357973" y="4414638"/>
            <a:ext cx="8229600" cy="89693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dirty="0" smtClean="0">
                <a:solidFill>
                  <a:srgbClr val="0000FE"/>
                </a:solidFill>
              </a:rPr>
              <a:t>For N</a:t>
            </a:r>
            <a:r>
              <a:rPr lang="it-IT" altLang="it-IT" baseline="-25000" dirty="0" smtClean="0">
                <a:solidFill>
                  <a:srgbClr val="0000FE"/>
                </a:solidFill>
              </a:rPr>
              <a:t>EFF</a:t>
            </a:r>
            <a:r>
              <a:rPr lang="it-IT" altLang="it-IT" dirty="0" smtClean="0">
                <a:solidFill>
                  <a:srgbClr val="0000FE"/>
                </a:solidFill>
              </a:rPr>
              <a:t> :</a:t>
            </a:r>
          </a:p>
          <a:p>
            <a:pPr marL="457200" lvl="1" indent="0">
              <a:buNone/>
            </a:pPr>
            <a:r>
              <a:rPr lang="it-IT" altLang="it-IT" sz="2600" dirty="0" err="1" smtClean="0">
                <a:solidFill>
                  <a:srgbClr val="0000FE"/>
                </a:solidFill>
              </a:rPr>
              <a:t>Differences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among</a:t>
            </a:r>
            <a:r>
              <a:rPr lang="it-IT" altLang="it-IT" sz="2600" dirty="0" smtClean="0">
                <a:solidFill>
                  <a:srgbClr val="0000FE"/>
                </a:solidFill>
              </a:rPr>
              <a:t> the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three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processes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low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doses</a:t>
            </a:r>
            <a:r>
              <a:rPr lang="it-IT" altLang="it-IT" sz="2600" dirty="0" smtClean="0">
                <a:solidFill>
                  <a:srgbClr val="0000FE"/>
                </a:solidFill>
              </a:rPr>
              <a:t>.</a:t>
            </a:r>
          </a:p>
          <a:p>
            <a:pPr marL="457200" lvl="1" indent="0">
              <a:buNone/>
            </a:pPr>
            <a:r>
              <a:rPr lang="it-IT" altLang="it-IT" sz="2600" dirty="0" smtClean="0">
                <a:solidFill>
                  <a:srgbClr val="0000FE"/>
                </a:solidFill>
              </a:rPr>
              <a:t>At high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doses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similar</a:t>
            </a:r>
            <a:r>
              <a:rPr lang="it-IT" altLang="it-IT" sz="2600" dirty="0" smtClean="0">
                <a:solidFill>
                  <a:srgbClr val="0000FE"/>
                </a:solidFill>
              </a:rPr>
              <a:t> </a:t>
            </a:r>
            <a:r>
              <a:rPr lang="it-IT" altLang="it-IT" sz="2600" dirty="0" err="1" smtClean="0">
                <a:solidFill>
                  <a:srgbClr val="0000FE"/>
                </a:solidFill>
              </a:rPr>
              <a:t>results</a:t>
            </a:r>
            <a:r>
              <a:rPr lang="it-IT" altLang="it-IT" sz="2600" dirty="0" smtClean="0">
                <a:solidFill>
                  <a:srgbClr val="0000FE"/>
                </a:solidFill>
              </a:rPr>
              <a:t>. </a:t>
            </a:r>
          </a:p>
          <a:p>
            <a:pPr marL="0" indent="0">
              <a:buNone/>
            </a:pPr>
            <a:r>
              <a:rPr lang="it-IT" altLang="it-IT" dirty="0" smtClean="0">
                <a:solidFill>
                  <a:srgbClr val="0000FE"/>
                </a:solidFill>
              </a:rPr>
              <a:t>PS-S </a:t>
            </a:r>
            <a:r>
              <a:rPr lang="it-IT" altLang="it-IT" dirty="0" err="1" smtClean="0">
                <a:solidFill>
                  <a:srgbClr val="0000FE"/>
                </a:solidFill>
              </a:rPr>
              <a:t>has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higher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interface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trap</a:t>
            </a:r>
            <a:r>
              <a:rPr lang="it-IT" altLang="it-IT" dirty="0" err="1">
                <a:solidFill>
                  <a:srgbClr val="0000FE"/>
                </a:solidFill>
              </a:rPr>
              <a:t>s</a:t>
            </a:r>
            <a:endParaRPr lang="it-IT" altLang="it-IT" dirty="0">
              <a:solidFill>
                <a:srgbClr val="0000FE"/>
              </a:solidFill>
            </a:endParaRPr>
          </a:p>
        </p:txBody>
      </p:sp>
      <p:sp>
        <p:nvSpPr>
          <p:cNvPr id="8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12</a:t>
            </a:r>
            <a:endParaRPr lang="it-IT" dirty="0">
              <a:solidFill>
                <a:srgbClr val="7F7F7F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6" r="7514"/>
          <a:stretch/>
        </p:blipFill>
        <p:spPr>
          <a:xfrm>
            <a:off x="73692" y="1124712"/>
            <a:ext cx="4263008" cy="328992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r="5558"/>
          <a:stretch/>
        </p:blipFill>
        <p:spPr>
          <a:xfrm>
            <a:off x="4608846" y="1115568"/>
            <a:ext cx="4262270" cy="328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6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HPK </a:t>
            </a:r>
            <a:r>
              <a:rPr lang="en-US" dirty="0"/>
              <a:t>p-type Summary of measurements 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" y="1042415"/>
            <a:ext cx="4376651" cy="3358825"/>
          </a:xfrm>
          <a:prstGeom prst="rect">
            <a:avLst/>
          </a:prstGeom>
        </p:spPr>
      </p:pic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457200" y="5229225"/>
            <a:ext cx="8229600" cy="89693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dirty="0" err="1" smtClean="0">
                <a:solidFill>
                  <a:srgbClr val="0000FE"/>
                </a:solidFill>
              </a:rPr>
              <a:t>As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expected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very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similar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values</a:t>
            </a:r>
            <a:r>
              <a:rPr lang="it-IT" altLang="it-IT" dirty="0" smtClean="0">
                <a:solidFill>
                  <a:srgbClr val="0000FE"/>
                </a:solidFill>
              </a:rPr>
              <a:t> for HPK </a:t>
            </a:r>
            <a:r>
              <a:rPr lang="it-IT" altLang="it-IT" dirty="0" err="1" smtClean="0">
                <a:solidFill>
                  <a:srgbClr val="0000FE"/>
                </a:solidFill>
              </a:rPr>
              <a:t>devices</a:t>
            </a:r>
            <a:endParaRPr lang="it-IT" altLang="it-IT" dirty="0">
              <a:solidFill>
                <a:srgbClr val="0000FE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259" y="1063128"/>
            <a:ext cx="4217350" cy="32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and HPK p-</a:t>
            </a:r>
            <a:r>
              <a:rPr lang="it-IT" dirty="0" err="1" smtClean="0"/>
              <a:t>type</a:t>
            </a:r>
            <a:r>
              <a:rPr lang="it-IT" dirty="0" smtClean="0"/>
              <a:t> GCD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irradiation</a:t>
            </a:r>
            <a:endParaRPr lang="it-IT" dirty="0"/>
          </a:p>
        </p:txBody>
      </p:sp>
      <p:pic>
        <p:nvPicPr>
          <p:cNvPr id="3" name="Picture 7" descr="GD_IFX_50k_20Mr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07" y="2013387"/>
            <a:ext cx="4297892" cy="301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32931" y="4897760"/>
            <a:ext cx="7038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it-IT" sz="2000" dirty="0">
                <a:solidFill>
                  <a:srgbClr val="0000FF"/>
                </a:solidFill>
              </a:rPr>
              <a:t>Annealing 80°C 10 min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it-IT" sz="2000" dirty="0">
                <a:solidFill>
                  <a:srgbClr val="0000FF"/>
                </a:solidFill>
              </a:rPr>
              <a:t>Surface velocity s</a:t>
            </a:r>
            <a:r>
              <a:rPr lang="en-US" altLang="it-IT" sz="2000" baseline="-25000" dirty="0">
                <a:solidFill>
                  <a:srgbClr val="0000FF"/>
                </a:solidFill>
              </a:rPr>
              <a:t>0</a:t>
            </a:r>
            <a:r>
              <a:rPr lang="en-US" altLang="it-IT" sz="2000" dirty="0">
                <a:solidFill>
                  <a:srgbClr val="0000FF"/>
                </a:solidFill>
              </a:rPr>
              <a:t> evaluated as a function of the dose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it-IT" sz="2000" dirty="0">
                <a:solidFill>
                  <a:srgbClr val="0000FF"/>
                </a:solidFill>
              </a:rPr>
              <a:t>Area </a:t>
            </a:r>
            <a:r>
              <a:rPr lang="it-IT" altLang="it-IT" sz="2000" dirty="0">
                <a:solidFill>
                  <a:srgbClr val="0000FF"/>
                </a:solidFill>
              </a:rPr>
              <a:t>11.71 mm</a:t>
            </a:r>
            <a:r>
              <a:rPr lang="it-IT" altLang="it-IT" sz="2000" baseline="30000" dirty="0">
                <a:solidFill>
                  <a:srgbClr val="0000FF"/>
                </a:solidFill>
              </a:rPr>
              <a:t>2</a:t>
            </a:r>
            <a:r>
              <a:rPr lang="it-IT" altLang="it-IT" sz="2000" dirty="0">
                <a:latin typeface="Comic Sans MS" panose="030F0702030302020204" pitchFamily="66" charset="0"/>
              </a:rPr>
              <a:t> </a:t>
            </a:r>
            <a:r>
              <a:rPr lang="it-IT" altLang="it-IT" sz="2000" dirty="0" smtClean="0">
                <a:latin typeface="Comic Sans MS" panose="030F0702030302020204" pitchFamily="66" charset="0"/>
              </a:rPr>
              <a:t>                              </a:t>
            </a:r>
            <a:r>
              <a:rPr lang="en-US" altLang="it-IT" sz="2000" dirty="0">
                <a:solidFill>
                  <a:srgbClr val="0000FF"/>
                </a:solidFill>
              </a:rPr>
              <a:t>Area </a:t>
            </a:r>
            <a:r>
              <a:rPr lang="it-IT" altLang="it-IT" sz="2000" dirty="0">
                <a:solidFill>
                  <a:srgbClr val="0000FF"/>
                </a:solidFill>
              </a:rPr>
              <a:t>6.14 mm</a:t>
            </a:r>
            <a:r>
              <a:rPr lang="it-IT" altLang="it-IT" sz="2000" baseline="30000" dirty="0">
                <a:solidFill>
                  <a:srgbClr val="0000FF"/>
                </a:solidFill>
              </a:rPr>
              <a:t>2</a:t>
            </a:r>
            <a:r>
              <a:rPr lang="it-IT" altLang="it-IT" sz="20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it-IT" altLang="it-IT" sz="2000" dirty="0">
              <a:latin typeface="Comic Sans MS" panose="030F0702030302020204" pitchFamily="66" charset="0"/>
            </a:endParaRPr>
          </a:p>
        </p:txBody>
      </p:sp>
      <p:sp>
        <p:nvSpPr>
          <p:cNvPr id="5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14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90748" y="1093425"/>
            <a:ext cx="1171302" cy="70072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84344" tIns="42172" rIns="84344" bIns="42172">
            <a:spAutoFit/>
          </a:bodyPr>
          <a:lstStyle/>
          <a:p>
            <a:pPr defTabSz="842963">
              <a:defRPr/>
            </a:pPr>
            <a:r>
              <a:rPr lang="it-IT" sz="4000" b="1" dirty="0" smtClean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IFX</a:t>
            </a:r>
            <a:endParaRPr lang="it-IT" sz="2800" b="1" dirty="0"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Calibri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09243" y="1093425"/>
            <a:ext cx="1171302" cy="70072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84344" tIns="42172" rIns="84344" bIns="42172">
            <a:spAutoFit/>
          </a:bodyPr>
          <a:lstStyle/>
          <a:p>
            <a:pPr defTabSz="842963">
              <a:defRPr/>
            </a:pPr>
            <a:r>
              <a:rPr lang="it-IT" sz="4000" b="1" dirty="0" smtClean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HPK</a:t>
            </a:r>
            <a:endParaRPr lang="it-IT" sz="2800" b="1" dirty="0"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Calibri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233" y="2048498"/>
            <a:ext cx="4247567" cy="29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Interstrip</a:t>
            </a:r>
            <a:r>
              <a:rPr lang="it-IT" dirty="0" smtClean="0"/>
              <a:t> </a:t>
            </a:r>
            <a:r>
              <a:rPr lang="it-IT" dirty="0" err="1" smtClean="0"/>
              <a:t>resistance</a:t>
            </a:r>
            <a:r>
              <a:rPr lang="it-IT" dirty="0" smtClean="0"/>
              <a:t>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irradiation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" r="10505"/>
          <a:stretch/>
        </p:blipFill>
        <p:spPr>
          <a:xfrm>
            <a:off x="249110" y="1188720"/>
            <a:ext cx="3920524" cy="287121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015" y="1087991"/>
            <a:ext cx="4427910" cy="309096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078992" y="4361688"/>
            <a:ext cx="2724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FF"/>
                </a:solidFill>
              </a:rPr>
              <a:t>P-stop 1</a:t>
            </a:r>
            <a:r>
              <a:rPr lang="it-IT" sz="2400" baseline="30000" dirty="0" smtClean="0">
                <a:solidFill>
                  <a:srgbClr val="0000FF"/>
                </a:solidFill>
              </a:rPr>
              <a:t>st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campaign</a:t>
            </a:r>
            <a:endParaRPr lang="it-IT" sz="2400" dirty="0">
              <a:solidFill>
                <a:srgbClr val="0000FF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428488" y="4267200"/>
            <a:ext cx="2724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FF"/>
                </a:solidFill>
              </a:rPr>
              <a:t>P-stop 2</a:t>
            </a:r>
            <a:r>
              <a:rPr lang="it-IT" sz="2400" baseline="30000" dirty="0" smtClean="0">
                <a:solidFill>
                  <a:srgbClr val="0000FF"/>
                </a:solidFill>
              </a:rPr>
              <a:t>nd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campaign</a:t>
            </a:r>
            <a:endParaRPr lang="it-IT" sz="2400" dirty="0">
              <a:solidFill>
                <a:srgbClr val="0000FF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3191" y="5056632"/>
            <a:ext cx="844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0000FF"/>
                </a:solidFill>
              </a:rPr>
              <a:t>Interstrip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resistance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values</a:t>
            </a:r>
            <a:r>
              <a:rPr lang="it-IT" sz="2400" dirty="0" smtClean="0">
                <a:solidFill>
                  <a:srgbClr val="0000FF"/>
                </a:solidFill>
              </a:rPr>
              <a:t> are </a:t>
            </a:r>
            <a:r>
              <a:rPr lang="it-IT" sz="2400" dirty="0" err="1" smtClean="0">
                <a:solidFill>
                  <a:srgbClr val="0000FF"/>
                </a:solidFill>
              </a:rPr>
              <a:t>similar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between</a:t>
            </a:r>
            <a:r>
              <a:rPr lang="it-IT" sz="2400" dirty="0" smtClean="0">
                <a:solidFill>
                  <a:srgbClr val="0000FF"/>
                </a:solidFill>
              </a:rPr>
              <a:t> the </a:t>
            </a:r>
            <a:r>
              <a:rPr lang="it-IT" sz="2400" dirty="0" err="1" smtClean="0">
                <a:solidFill>
                  <a:srgbClr val="0000FF"/>
                </a:solidFill>
              </a:rPr>
              <a:t>two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campaigns</a:t>
            </a:r>
            <a:endParaRPr lang="it-IT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“University of Perugia” model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4590" y="3847926"/>
            <a:ext cx="1955760" cy="516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TEST STRUCTURE</a:t>
            </a:r>
            <a:b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MEASUREMENTS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362827" y="4978772"/>
            <a:ext cx="1584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DETECTOR OPTIMIZATION</a:t>
            </a:r>
          </a:p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endParaRPr lang="en-GB" sz="14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7" name="Picture 4" descr="TS_se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30202" r="8416" b="30956"/>
          <a:stretch/>
        </p:blipFill>
        <p:spPr bwMode="auto">
          <a:xfrm>
            <a:off x="569090" y="1226452"/>
            <a:ext cx="1666760" cy="656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2821830" y="1093957"/>
            <a:ext cx="2254474" cy="2919084"/>
            <a:chOff x="2821830" y="935831"/>
            <a:chExt cx="2254474" cy="2919084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/>
            <a:srcRect l="22782" r="34667"/>
            <a:stretch/>
          </p:blipFill>
          <p:spPr>
            <a:xfrm>
              <a:off x="2821830" y="935831"/>
              <a:ext cx="1678410" cy="22292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6144" y="2774795"/>
              <a:ext cx="1440160" cy="1080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 l="31374" r="31540"/>
          <a:stretch>
            <a:fillRect/>
          </a:stretch>
        </p:blipFill>
        <p:spPr bwMode="auto">
          <a:xfrm>
            <a:off x="972962" y="2364867"/>
            <a:ext cx="1006998" cy="135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NewT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8" t="30856" r="25687" b="14923"/>
          <a:stretch/>
        </p:blipFill>
        <p:spPr bwMode="auto">
          <a:xfrm>
            <a:off x="583017" y="1958053"/>
            <a:ext cx="1092644" cy="99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12"/>
          <p:cNvGrpSpPr/>
          <p:nvPr/>
        </p:nvGrpSpPr>
        <p:grpSpPr>
          <a:xfrm>
            <a:off x="6012191" y="1982646"/>
            <a:ext cx="1777113" cy="2278106"/>
            <a:chOff x="6012191" y="1824520"/>
            <a:chExt cx="1777113" cy="227810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1" t="22693" r="6735"/>
            <a:stretch/>
          </p:blipFill>
          <p:spPr bwMode="auto">
            <a:xfrm>
              <a:off x="6012191" y="1824520"/>
              <a:ext cx="1777113" cy="18476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33" r="23312"/>
            <a:stretch/>
          </p:blipFill>
          <p:spPr bwMode="auto">
            <a:xfrm>
              <a:off x="6588472" y="2808039"/>
              <a:ext cx="1008668" cy="12945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868392" y="1237973"/>
            <a:ext cx="864096" cy="3006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269492" y="1886045"/>
            <a:ext cx="1549979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PARAMETERS EXTRAPOLATION</a:t>
            </a:r>
          </a:p>
        </p:txBody>
      </p:sp>
      <p:sp>
        <p:nvSpPr>
          <p:cNvPr id="18" name="Freccia a destra 17"/>
          <p:cNvSpPr/>
          <p:nvPr/>
        </p:nvSpPr>
        <p:spPr bwMode="auto">
          <a:xfrm>
            <a:off x="2123976" y="2903563"/>
            <a:ext cx="536198" cy="27862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ccia curva 18"/>
          <p:cNvSpPr/>
          <p:nvPr/>
        </p:nvSpPr>
        <p:spPr bwMode="auto">
          <a:xfrm rot="5400000">
            <a:off x="6892216" y="1330054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Freccia curva 19"/>
          <p:cNvSpPr/>
          <p:nvPr/>
        </p:nvSpPr>
        <p:spPr bwMode="auto">
          <a:xfrm>
            <a:off x="5076304" y="1237973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6806660" y="4492494"/>
            <a:ext cx="499727" cy="36004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44918" y="4406325"/>
            <a:ext cx="1395482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 VALIDATION</a:t>
            </a:r>
          </a:p>
        </p:txBody>
      </p:sp>
      <p:sp>
        <p:nvSpPr>
          <p:cNvPr id="23" name="Freccia curva 22"/>
          <p:cNvSpPr/>
          <p:nvPr/>
        </p:nvSpPr>
        <p:spPr bwMode="auto">
          <a:xfrm rot="16200000">
            <a:off x="3800233" y="4198832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reccia curva 23"/>
          <p:cNvSpPr/>
          <p:nvPr/>
        </p:nvSpPr>
        <p:spPr bwMode="auto">
          <a:xfrm rot="16200000" flipH="1">
            <a:off x="5312401" y="369477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31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Damage Model: Gaussian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 bwMode="auto">
          <a:xfrm>
            <a:off x="900113" y="1439863"/>
            <a:ext cx="4465637" cy="287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 rot="10800000">
            <a:off x="900113" y="3384550"/>
            <a:ext cx="4465638" cy="287338"/>
          </a:xfrm>
          <a:prstGeom prst="rect">
            <a:avLst/>
          </a:prstGeom>
          <a:gradFill rotWithShape="1">
            <a:gsLst>
              <a:gs pos="0">
                <a:srgbClr val="787890"/>
              </a:gs>
              <a:gs pos="50000">
                <a:srgbClr val="AEAECF"/>
              </a:gs>
              <a:gs pos="100000">
                <a:srgbClr val="CFCFF7"/>
              </a:gs>
            </a:gsLst>
            <a:lin ang="162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cxnSp>
        <p:nvCxnSpPr>
          <p:cNvPr id="5" name="Connettore 1 33"/>
          <p:cNvCxnSpPr>
            <a:cxnSpLocks noChangeShapeType="1"/>
          </p:cNvCxnSpPr>
          <p:nvPr/>
        </p:nvCxnSpPr>
        <p:spPr bwMode="auto">
          <a:xfrm>
            <a:off x="1074738" y="2020888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6" name="Rettangolo 34"/>
          <p:cNvSpPr>
            <a:spLocks noChangeArrowheads="1"/>
          </p:cNvSpPr>
          <p:nvPr/>
        </p:nvSpPr>
        <p:spPr bwMode="auto">
          <a:xfrm>
            <a:off x="3138488" y="1835150"/>
            <a:ext cx="1052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- 0.40</a:t>
            </a:r>
          </a:p>
        </p:txBody>
      </p:sp>
      <p:sp>
        <p:nvSpPr>
          <p:cNvPr id="7" name="Rettangolo 35"/>
          <p:cNvSpPr>
            <a:spLocks noChangeArrowheads="1"/>
          </p:cNvSpPr>
          <p:nvPr/>
        </p:nvSpPr>
        <p:spPr bwMode="auto">
          <a:xfrm>
            <a:off x="450850" y="150177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8" name="Rettangolo 36"/>
          <p:cNvSpPr>
            <a:spLocks noChangeArrowheads="1"/>
          </p:cNvSpPr>
          <p:nvPr/>
        </p:nvSpPr>
        <p:spPr bwMode="auto">
          <a:xfrm>
            <a:off x="450850" y="3230563"/>
            <a:ext cx="40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9" name="Connettore 1 37"/>
          <p:cNvCxnSpPr>
            <a:cxnSpLocks noChangeShapeType="1"/>
          </p:cNvCxnSpPr>
          <p:nvPr/>
        </p:nvCxnSpPr>
        <p:spPr bwMode="auto">
          <a:xfrm>
            <a:off x="1074738" y="2735263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0" name="Rettangolo 38"/>
          <p:cNvSpPr>
            <a:spLocks noChangeArrowheads="1"/>
          </p:cNvSpPr>
          <p:nvPr/>
        </p:nvSpPr>
        <p:spPr bwMode="auto">
          <a:xfrm>
            <a:off x="3138488" y="2582863"/>
            <a:ext cx="1052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- 0.60</a:t>
            </a:r>
          </a:p>
        </p:txBody>
      </p:sp>
      <p:cxnSp>
        <p:nvCxnSpPr>
          <p:cNvPr id="11" name="Connettore 1 39"/>
          <p:cNvCxnSpPr/>
          <p:nvPr/>
        </p:nvCxnSpPr>
        <p:spPr bwMode="auto">
          <a:xfrm flipV="1">
            <a:off x="1074738" y="2582863"/>
            <a:ext cx="4217987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12" name="Connettore 1 40"/>
          <p:cNvCxnSpPr/>
          <p:nvPr/>
        </p:nvCxnSpPr>
        <p:spPr bwMode="auto">
          <a:xfrm>
            <a:off x="1044575" y="2232025"/>
            <a:ext cx="191293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2648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13" name="Rettangolo 41"/>
          <p:cNvSpPr>
            <a:spLocks noChangeArrowheads="1"/>
          </p:cNvSpPr>
          <p:nvPr/>
        </p:nvSpPr>
        <p:spPr bwMode="auto">
          <a:xfrm>
            <a:off x="4229100" y="1943100"/>
            <a:ext cx="1135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+ 0.70</a:t>
            </a:r>
          </a:p>
        </p:txBody>
      </p:sp>
      <p:cxnSp>
        <p:nvCxnSpPr>
          <p:cNvPr id="15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" name="Connettore 2 48"/>
          <p:cNvCxnSpPr>
            <a:cxnSpLocks noChangeShapeType="1"/>
          </p:cNvCxnSpPr>
          <p:nvPr/>
        </p:nvCxnSpPr>
        <p:spPr bwMode="auto">
          <a:xfrm>
            <a:off x="1763713" y="1733550"/>
            <a:ext cx="0" cy="100171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18" name="Figura a mano libera 42"/>
          <p:cNvGrpSpPr>
            <a:grpSpLocks/>
          </p:cNvGrpSpPr>
          <p:nvPr/>
        </p:nvGrpSpPr>
        <p:grpSpPr bwMode="auto">
          <a:xfrm>
            <a:off x="1206500" y="1724025"/>
            <a:ext cx="1328738" cy="536575"/>
            <a:chOff x="760" y="1313"/>
            <a:chExt cx="837" cy="338"/>
          </a:xfrm>
        </p:grpSpPr>
        <p:pic>
          <p:nvPicPr>
            <p:cNvPr id="19" name="Figura a mano libera 4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0" y="1313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 rot="5400000">
              <a:off x="1012" y="1071"/>
              <a:ext cx="328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/>
            <a:lstStyle/>
            <a:p>
              <a:pPr defTabSz="914400"/>
              <a:endParaRPr lang="en-GB" sz="2400" b="1" dirty="0">
                <a:latin typeface="Times New Roman" pitchFamily="18" charset="0"/>
              </a:endParaRPr>
            </a:p>
          </p:txBody>
        </p:sp>
      </p:grpSp>
      <p:grpSp>
        <p:nvGrpSpPr>
          <p:cNvPr id="21" name="Figura a mano libera 43"/>
          <p:cNvGrpSpPr>
            <a:grpSpLocks/>
          </p:cNvGrpSpPr>
          <p:nvPr/>
        </p:nvGrpSpPr>
        <p:grpSpPr bwMode="auto">
          <a:xfrm>
            <a:off x="1187450" y="2447925"/>
            <a:ext cx="1328738" cy="536575"/>
            <a:chOff x="760" y="1766"/>
            <a:chExt cx="837" cy="338"/>
          </a:xfrm>
        </p:grpSpPr>
        <p:pic>
          <p:nvPicPr>
            <p:cNvPr id="22" name="Figura a mano libera 4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0" y="1766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 rot="5400000">
              <a:off x="1012" y="1524"/>
              <a:ext cx="328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 sz="2400" b="1">
                <a:latin typeface="Times New Roman" pitchFamily="18" charset="0"/>
              </a:endParaRPr>
            </a:p>
          </p:txBody>
        </p:sp>
      </p:grpSp>
      <p:grpSp>
        <p:nvGrpSpPr>
          <p:cNvPr id="24" name="Figura a mano libera 44"/>
          <p:cNvGrpSpPr>
            <a:grpSpLocks/>
          </p:cNvGrpSpPr>
          <p:nvPr/>
        </p:nvGrpSpPr>
        <p:grpSpPr bwMode="auto">
          <a:xfrm>
            <a:off x="1187450" y="1943101"/>
            <a:ext cx="1328738" cy="536575"/>
            <a:chOff x="760" y="1574"/>
            <a:chExt cx="837" cy="338"/>
          </a:xfrm>
        </p:grpSpPr>
        <p:pic>
          <p:nvPicPr>
            <p:cNvPr id="25" name="Figura a mano libera 4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0" y="1574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27"/>
            <p:cNvSpPr txBox="1">
              <a:spLocks noChangeArrowheads="1"/>
            </p:cNvSpPr>
            <p:nvPr/>
          </p:nvSpPr>
          <p:spPr bwMode="auto">
            <a:xfrm rot="5400000">
              <a:off x="1012" y="1333"/>
              <a:ext cx="328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 sz="2400" b="1">
                <a:latin typeface="Times New Roman" pitchFamily="18" charset="0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76263" y="1008063"/>
            <a:ext cx="770413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1" tIns="42171" rIns="84341" bIns="42171">
            <a:spAutoFit/>
          </a:bodyPr>
          <a:lstStyle/>
          <a:p>
            <a:pPr marL="334963" indent="-334963" defTabSz="842963" eaLnBrk="0" hangingPunct="0">
              <a:spcBef>
                <a:spcPct val="50000"/>
              </a:spcBef>
              <a:buFont typeface="Wingdings" pitchFamily="2" charset="2"/>
              <a:buChar char="§"/>
              <a:tabLst>
                <a:tab pos="325438" algn="l"/>
              </a:tabLst>
            </a:pPr>
            <a:r>
              <a:rPr lang="en-GB" sz="1800" dirty="0">
                <a:solidFill>
                  <a:srgbClr val="0000FF"/>
                </a:solidFill>
                <a:latin typeface="Calibri" pitchFamily="34" charset="0"/>
              </a:rPr>
              <a:t>Interface trap state energy modelling</a:t>
            </a:r>
          </a:p>
          <a:p>
            <a:pPr marL="334963" indent="-334963" defTabSz="842963" eaLnBrk="0" hangingPunct="0">
              <a:spcBef>
                <a:spcPct val="50000"/>
              </a:spcBef>
              <a:tabLst>
                <a:tab pos="325438" algn="l"/>
              </a:tabLst>
            </a:pPr>
            <a:r>
              <a:rPr lang="en-GB" sz="1800" dirty="0">
                <a:solidFill>
                  <a:srgbClr val="3333CC"/>
                </a:solidFill>
                <a:latin typeface="Comic Sans MS" pitchFamily="66" charset="0"/>
              </a:rPr>
              <a:t>	</a:t>
            </a:r>
          </a:p>
        </p:txBody>
      </p:sp>
      <p:graphicFrame>
        <p:nvGraphicFramePr>
          <p:cNvPr id="28" name="Group 57"/>
          <p:cNvGraphicFramePr>
            <a:graphicFrameLocks noGrp="1"/>
          </p:cNvGraphicFramePr>
          <p:nvPr>
            <p:extLst/>
          </p:nvPr>
        </p:nvGraphicFramePr>
        <p:xfrm>
          <a:off x="539750" y="3923510"/>
          <a:ext cx="7340600" cy="2097723"/>
        </p:xfrm>
        <a:graphic>
          <a:graphicData uri="http://schemas.openxmlformats.org/drawingml/2006/table">
            <a:tbl>
              <a:tblPr/>
              <a:tblGrid>
                <a:gridCol w="156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Peak Energy (eV)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Density (cm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 (eV)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- 0.60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Donor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V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+ 0.70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100% of donor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Rectangle 61"/>
          <p:cNvSpPr>
            <a:spLocks noChangeArrowheads="1"/>
          </p:cNvSpPr>
          <p:nvPr/>
        </p:nvSpPr>
        <p:spPr bwMode="auto">
          <a:xfrm>
            <a:off x="5580063" y="1727200"/>
            <a:ext cx="576262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7" name="Connettore 2 50"/>
          <p:cNvCxnSpPr>
            <a:cxnSpLocks noChangeShapeType="1"/>
          </p:cNvCxnSpPr>
          <p:nvPr/>
        </p:nvCxnSpPr>
        <p:spPr bwMode="auto">
          <a:xfrm flipH="1" flipV="1">
            <a:off x="1979613" y="2232025"/>
            <a:ext cx="9525" cy="1138238"/>
          </a:xfrm>
          <a:prstGeom prst="straightConnector1">
            <a:avLst/>
          </a:prstGeom>
          <a:noFill/>
          <a:ln w="12700" algn="ctr">
            <a:solidFill>
              <a:srgbClr val="264899"/>
            </a:solidFill>
            <a:round/>
            <a:headEnd/>
            <a:tailEnd type="arrow" w="med" len="med"/>
          </a:ln>
        </p:spPr>
      </p:cxnSp>
      <p:cxnSp>
        <p:nvCxnSpPr>
          <p:cNvPr id="30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1" name="Connettore 2 48"/>
          <p:cNvCxnSpPr>
            <a:cxnSpLocks noChangeShapeType="1"/>
          </p:cNvCxnSpPr>
          <p:nvPr/>
        </p:nvCxnSpPr>
        <p:spPr bwMode="auto">
          <a:xfrm>
            <a:off x="1763713" y="1733550"/>
            <a:ext cx="0" cy="1001713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2" name="Segnaposto numero diapositiva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17</a:t>
            </a:fld>
            <a:endParaRPr lang="it-IT"/>
          </a:p>
        </p:txBody>
      </p:sp>
      <p:cxnSp>
        <p:nvCxnSpPr>
          <p:cNvPr id="14" name="Connettore 2 45"/>
          <p:cNvCxnSpPr>
            <a:cxnSpLocks noChangeShapeType="1"/>
          </p:cNvCxnSpPr>
          <p:nvPr/>
        </p:nvCxnSpPr>
        <p:spPr bwMode="auto">
          <a:xfrm flipH="1" flipV="1">
            <a:off x="904874" y="1295400"/>
            <a:ext cx="0" cy="2376488"/>
          </a:xfrm>
          <a:prstGeom prst="straightConnector1">
            <a:avLst/>
          </a:prstGeom>
          <a:noFill/>
          <a:ln w="19050" algn="ctr">
            <a:solidFill>
              <a:srgbClr val="264796"/>
            </a:solidFill>
            <a:round/>
            <a:headEnd/>
            <a:tailEnd type="arrow" w="med" len="med"/>
          </a:ln>
        </p:spPr>
      </p:cxnSp>
      <p:sp>
        <p:nvSpPr>
          <p:cNvPr id="33" name="Rettangolo 32"/>
          <p:cNvSpPr/>
          <p:nvPr/>
        </p:nvSpPr>
        <p:spPr>
          <a:xfrm>
            <a:off x="468077" y="6049581"/>
            <a:ext cx="74620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 smtClean="0"/>
              <a:t>F</a:t>
            </a:r>
            <a:r>
              <a:rPr lang="en-US" sz="1100" dirty="0"/>
              <a:t>. </a:t>
            </a:r>
            <a:r>
              <a:rPr lang="en-US" sz="1100" dirty="0" smtClean="0"/>
              <a:t>Moscatelli et al., </a:t>
            </a:r>
            <a:r>
              <a:rPr lang="en-US" sz="1100" i="1" dirty="0" smtClean="0"/>
              <a:t>Effects </a:t>
            </a:r>
            <a:r>
              <a:rPr lang="en-US" sz="1100" i="1" dirty="0"/>
              <a:t>of Interface Donor Trap States on Isolation Properties of Detectors Operating at High-Luminosity LHC</a:t>
            </a:r>
            <a:r>
              <a:rPr lang="en-US" sz="1100" dirty="0"/>
              <a:t>, IEEE Transactions on Nuclear Science, 2017, Vol. 64, Issue: 8, 2259 - 2267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11194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tangolo 32"/>
          <p:cNvSpPr/>
          <p:nvPr/>
        </p:nvSpPr>
        <p:spPr>
          <a:xfrm>
            <a:off x="1051560" y="1727200"/>
            <a:ext cx="2166028" cy="100584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ttangolo 35"/>
          <p:cNvSpPr/>
          <p:nvPr/>
        </p:nvSpPr>
        <p:spPr>
          <a:xfrm>
            <a:off x="1051560" y="2451099"/>
            <a:ext cx="2166028" cy="50400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Damage Model: Uniform Bands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 bwMode="auto">
          <a:xfrm>
            <a:off x="900113" y="1439863"/>
            <a:ext cx="4465637" cy="287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 rot="10800000">
            <a:off x="930275" y="3384550"/>
            <a:ext cx="4465638" cy="287338"/>
          </a:xfrm>
          <a:prstGeom prst="rect">
            <a:avLst/>
          </a:prstGeom>
          <a:gradFill rotWithShape="1">
            <a:gsLst>
              <a:gs pos="0">
                <a:srgbClr val="787890"/>
              </a:gs>
              <a:gs pos="50000">
                <a:srgbClr val="AEAECF"/>
              </a:gs>
              <a:gs pos="100000">
                <a:srgbClr val="CFCFF7"/>
              </a:gs>
            </a:gsLst>
            <a:lin ang="162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7" name="Rettangolo 35"/>
          <p:cNvSpPr>
            <a:spLocks noChangeArrowheads="1"/>
          </p:cNvSpPr>
          <p:nvPr/>
        </p:nvSpPr>
        <p:spPr bwMode="auto">
          <a:xfrm>
            <a:off x="450850" y="150177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8" name="Rettangolo 36"/>
          <p:cNvSpPr>
            <a:spLocks noChangeArrowheads="1"/>
          </p:cNvSpPr>
          <p:nvPr/>
        </p:nvSpPr>
        <p:spPr bwMode="auto">
          <a:xfrm>
            <a:off x="450850" y="3230563"/>
            <a:ext cx="40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endParaRPr lang="en-GB" altLang="ja-JP" sz="1800" dirty="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10" name="Rettangolo 38"/>
          <p:cNvSpPr>
            <a:spLocks noChangeArrowheads="1"/>
          </p:cNvSpPr>
          <p:nvPr/>
        </p:nvSpPr>
        <p:spPr bwMode="auto">
          <a:xfrm>
            <a:off x="4733552" y="2579095"/>
            <a:ext cx="1350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</a:t>
            </a:r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0.6 eV</a:t>
            </a:r>
            <a:endParaRPr lang="en-GB" altLang="ja-JP" sz="1800" dirty="0">
              <a:solidFill>
                <a:srgbClr val="00B0F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11" name="Connettore 1 39"/>
          <p:cNvCxnSpPr/>
          <p:nvPr/>
        </p:nvCxnSpPr>
        <p:spPr bwMode="auto">
          <a:xfrm flipV="1">
            <a:off x="1074738" y="2582863"/>
            <a:ext cx="4217987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13" name="Rettangolo 41"/>
          <p:cNvSpPr>
            <a:spLocks noChangeArrowheads="1"/>
          </p:cNvSpPr>
          <p:nvPr/>
        </p:nvSpPr>
        <p:spPr bwMode="auto">
          <a:xfrm>
            <a:off x="3659839" y="1985894"/>
            <a:ext cx="1417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- 0.56 eV</a:t>
            </a:r>
            <a:endParaRPr lang="en-GB" altLang="ja-JP" sz="1800" dirty="0">
              <a:solidFill>
                <a:srgbClr val="FF000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14" name="Connettore 2 45"/>
          <p:cNvCxnSpPr>
            <a:cxnSpLocks noChangeShapeType="1"/>
          </p:cNvCxnSpPr>
          <p:nvPr/>
        </p:nvCxnSpPr>
        <p:spPr bwMode="auto">
          <a:xfrm flipH="1" flipV="1">
            <a:off x="930275" y="1295400"/>
            <a:ext cx="0" cy="2376488"/>
          </a:xfrm>
          <a:prstGeom prst="straightConnector1">
            <a:avLst/>
          </a:prstGeom>
          <a:noFill/>
          <a:ln w="19050" algn="ctr">
            <a:solidFill>
              <a:srgbClr val="264796"/>
            </a:solidFill>
            <a:round/>
            <a:headEnd/>
            <a:tailEnd type="arrow" w="med" len="med"/>
          </a:ln>
        </p:spPr>
      </p:cxn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76263" y="1008063"/>
            <a:ext cx="770413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1" tIns="42171" rIns="84341" bIns="42171">
            <a:spAutoFit/>
          </a:bodyPr>
          <a:lstStyle/>
          <a:p>
            <a:pPr marL="334963" indent="-334963" defTabSz="842963" eaLnBrk="0" hangingPunct="0">
              <a:spcBef>
                <a:spcPct val="50000"/>
              </a:spcBef>
              <a:buFont typeface="Wingdings" pitchFamily="2" charset="2"/>
              <a:buChar char="§"/>
              <a:tabLst>
                <a:tab pos="325438" algn="l"/>
              </a:tabLst>
            </a:pPr>
            <a:r>
              <a:rPr lang="en-GB" sz="1800" dirty="0">
                <a:solidFill>
                  <a:srgbClr val="0000FF"/>
                </a:solidFill>
                <a:latin typeface="Calibri" pitchFamily="34" charset="0"/>
              </a:rPr>
              <a:t>Interface trap state energy modelling</a:t>
            </a:r>
          </a:p>
          <a:p>
            <a:pPr marL="334963" indent="-334963" defTabSz="842963" eaLnBrk="0" hangingPunct="0">
              <a:spcBef>
                <a:spcPct val="50000"/>
              </a:spcBef>
              <a:tabLst>
                <a:tab pos="325438" algn="l"/>
              </a:tabLst>
            </a:pPr>
            <a:r>
              <a:rPr lang="en-GB" sz="1800" dirty="0">
                <a:solidFill>
                  <a:srgbClr val="3333CC"/>
                </a:solidFill>
                <a:latin typeface="Comic Sans MS" pitchFamily="66" charset="0"/>
              </a:rPr>
              <a:t>	</a:t>
            </a:r>
          </a:p>
        </p:txBody>
      </p:sp>
      <p:sp>
        <p:nvSpPr>
          <p:cNvPr id="32" name="Segnaposto numero diapositiva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37" name="Rettangolo 41"/>
          <p:cNvSpPr>
            <a:spLocks noChangeArrowheads="1"/>
          </p:cNvSpPr>
          <p:nvPr/>
        </p:nvSpPr>
        <p:spPr bwMode="auto">
          <a:xfrm>
            <a:off x="1009650" y="2060120"/>
            <a:ext cx="1656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chemeClr val="bg1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Acceptor Band</a:t>
            </a:r>
            <a:endParaRPr lang="en-GB" altLang="ja-JP" sz="1800" dirty="0">
              <a:solidFill>
                <a:schemeClr val="bg1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38" name="Rettangolo 41"/>
          <p:cNvSpPr>
            <a:spLocks noChangeArrowheads="1"/>
          </p:cNvSpPr>
          <p:nvPr/>
        </p:nvSpPr>
        <p:spPr bwMode="auto">
          <a:xfrm>
            <a:off x="1009650" y="2656415"/>
            <a:ext cx="1391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chemeClr val="bg1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Donor Band</a:t>
            </a:r>
            <a:endParaRPr lang="en-GB" altLang="ja-JP" sz="1800" dirty="0">
              <a:solidFill>
                <a:schemeClr val="bg1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49" name="Connettore 2 48"/>
          <p:cNvCxnSpPr/>
          <p:nvPr/>
        </p:nvCxnSpPr>
        <p:spPr>
          <a:xfrm>
            <a:off x="3717277" y="1728451"/>
            <a:ext cx="11758" cy="7432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 flipV="1">
            <a:off x="3427424" y="2960536"/>
            <a:ext cx="0" cy="42274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/>
          <p:cNvCxnSpPr/>
          <p:nvPr/>
        </p:nvCxnSpPr>
        <p:spPr>
          <a:xfrm flipV="1">
            <a:off x="4757217" y="2462254"/>
            <a:ext cx="0" cy="92102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tangolo 38"/>
          <p:cNvSpPr>
            <a:spLocks noChangeArrowheads="1"/>
          </p:cNvSpPr>
          <p:nvPr/>
        </p:nvSpPr>
        <p:spPr bwMode="auto">
          <a:xfrm>
            <a:off x="3402839" y="2956403"/>
            <a:ext cx="1350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</a:t>
            </a:r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0.3 eV</a:t>
            </a:r>
            <a:endParaRPr lang="en-GB" altLang="ja-JP" sz="1800" dirty="0">
              <a:solidFill>
                <a:srgbClr val="00B0F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58" name="Rettangolo 41"/>
          <p:cNvSpPr>
            <a:spLocks noChangeArrowheads="1"/>
          </p:cNvSpPr>
          <p:nvPr/>
        </p:nvSpPr>
        <p:spPr bwMode="auto">
          <a:xfrm>
            <a:off x="884461" y="1396093"/>
            <a:ext cx="190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Conduction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59" name="Rettangolo 41"/>
          <p:cNvSpPr>
            <a:spLocks noChangeArrowheads="1"/>
          </p:cNvSpPr>
          <p:nvPr/>
        </p:nvSpPr>
        <p:spPr bwMode="auto">
          <a:xfrm>
            <a:off x="884461" y="3320143"/>
            <a:ext cx="15522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Valence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graphicFrame>
        <p:nvGraphicFramePr>
          <p:cNvPr id="26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241750"/>
              </p:ext>
            </p:extLst>
          </p:nvPr>
        </p:nvGraphicFramePr>
        <p:xfrm>
          <a:off x="539750" y="3923510"/>
          <a:ext cx="7340600" cy="1091883"/>
        </p:xfrm>
        <a:graphic>
          <a:graphicData uri="http://schemas.openxmlformats.org/drawingml/2006/table">
            <a:tbl>
              <a:tblPr/>
              <a:tblGrid>
                <a:gridCol w="156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3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1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Energy (eV)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Band width (eV)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Concentration (cm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800" kern="120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≤E</a:t>
                      </a:r>
                      <a:r>
                        <a:rPr lang="en-US" sz="1800" kern="120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≤E</a:t>
                      </a:r>
                      <a:r>
                        <a:rPr lang="en-US" sz="1800" kern="1200" baseline="-25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-0.56</a:t>
                      </a:r>
                      <a:endParaRPr kumimoji="0" lang="en-GB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Donor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800" kern="1200" baseline="-250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1800" kern="12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+0.3 ≤E</a:t>
                      </a:r>
                      <a:r>
                        <a:rPr lang="en-US" sz="1800" kern="1200" baseline="-250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kern="12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≤E</a:t>
                      </a:r>
                      <a:r>
                        <a:rPr lang="en-US" sz="1800" kern="1200" baseline="-250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1800" kern="1200" dirty="0" smtClean="0">
                          <a:solidFill>
                            <a:srgbClr val="56CBF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+0.6</a:t>
                      </a:r>
                      <a:endParaRPr kumimoji="0" lang="en-GB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6CBF5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6974161" y="4958111"/>
            <a:ext cx="1980410" cy="1440000"/>
            <a:chOff x="6989836" y="4874508"/>
            <a:chExt cx="1980410" cy="144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67" r="10627"/>
            <a:stretch/>
          </p:blipFill>
          <p:spPr>
            <a:xfrm>
              <a:off x="6989836" y="4874508"/>
              <a:ext cx="1980410" cy="144000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6991240" y="4890734"/>
              <a:ext cx="1959429" cy="1421239"/>
            </a:xfrm>
            <a:prstGeom prst="rect">
              <a:avLst/>
            </a:prstGeom>
            <a:noFill/>
            <a:ln w="19050">
              <a:solidFill>
                <a:srgbClr val="56CB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6999783" y="2367544"/>
            <a:ext cx="1974106" cy="1440000"/>
            <a:chOff x="6984108" y="3093831"/>
            <a:chExt cx="1974106" cy="144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84"/>
            <a:stretch/>
          </p:blipFill>
          <p:spPr>
            <a:xfrm>
              <a:off x="7134214" y="3093831"/>
              <a:ext cx="1824000" cy="1440000"/>
            </a:xfrm>
            <a:prstGeom prst="rect">
              <a:avLst/>
            </a:prstGeom>
          </p:spPr>
        </p:pic>
        <p:pic>
          <p:nvPicPr>
            <p:cNvPr id="60" name="Immagine 5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t="10968" r="92131" b="1516"/>
            <a:stretch/>
          </p:blipFill>
          <p:spPr>
            <a:xfrm>
              <a:off x="6984108" y="3093831"/>
              <a:ext cx="174338" cy="1415467"/>
            </a:xfrm>
            <a:prstGeom prst="rect">
              <a:avLst/>
            </a:prstGeom>
          </p:spPr>
        </p:pic>
        <p:sp>
          <p:nvSpPr>
            <p:cNvPr id="61" name="Rettangolo 60"/>
            <p:cNvSpPr/>
            <p:nvPr/>
          </p:nvSpPr>
          <p:spPr>
            <a:xfrm>
              <a:off x="6986885" y="3104606"/>
              <a:ext cx="1959429" cy="142123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Connettore 2 19"/>
          <p:cNvCxnSpPr>
            <a:stCxn id="61" idx="1"/>
          </p:cNvCxnSpPr>
          <p:nvPr/>
        </p:nvCxnSpPr>
        <p:spPr>
          <a:xfrm flipH="1">
            <a:off x="6306747" y="3088939"/>
            <a:ext cx="695813" cy="131063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stCxn id="5" idx="1"/>
          </p:cNvCxnSpPr>
          <p:nvPr/>
        </p:nvCxnSpPr>
        <p:spPr>
          <a:xfrm flipH="1" flipV="1">
            <a:off x="6338098" y="4916859"/>
            <a:ext cx="636063" cy="761252"/>
          </a:xfrm>
          <a:prstGeom prst="straightConnector1">
            <a:avLst/>
          </a:prstGeom>
          <a:ln w="12700">
            <a:solidFill>
              <a:srgbClr val="56CB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46746" y="5214058"/>
            <a:ext cx="5255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F. Moscatelli et al: </a:t>
            </a:r>
            <a:r>
              <a:rPr lang="en-US" dirty="0"/>
              <a:t>“Analysis of surface radiation damage effects at HL-LHC </a:t>
            </a:r>
            <a:r>
              <a:rPr lang="en-US" dirty="0" err="1"/>
              <a:t>fluences</a:t>
            </a:r>
            <a:r>
              <a:rPr lang="en-US" dirty="0"/>
              <a:t>: Comparison of different technology </a:t>
            </a:r>
            <a:r>
              <a:rPr lang="en-US" dirty="0" smtClean="0"/>
              <a:t>options”, NIMA </a:t>
            </a:r>
            <a:r>
              <a:rPr lang="it-IT" dirty="0">
                <a:hlinkClick r:id="rId5" tooltip="Persistent link using digital object identifier"/>
              </a:rPr>
              <a:t>https://doi.org/10.1016/j.nima.2018.07.081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534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616"/>
            <a:ext cx="9070307" cy="1325563"/>
          </a:xfrm>
        </p:spPr>
        <p:txBody>
          <a:bodyPr/>
          <a:lstStyle/>
          <a:p>
            <a:r>
              <a:rPr lang="it-IT" dirty="0" smtClean="0"/>
              <a:t>IFX 2S MOS </a:t>
            </a:r>
            <a:r>
              <a:rPr lang="it-IT" dirty="0" err="1" smtClean="0"/>
              <a:t>capacitors</a:t>
            </a:r>
            <a:r>
              <a:rPr lang="it-IT" dirty="0" smtClean="0"/>
              <a:t>: </a:t>
            </a:r>
            <a:r>
              <a:rPr lang="it-IT" dirty="0" err="1" smtClean="0"/>
              <a:t>simulations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735430" y="1136342"/>
            <a:ext cx="440857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Irradiated structures IFX 2S 1</a:t>
            </a:r>
            <a:r>
              <a:rPr lang="en-US" baseline="30000" dirty="0" smtClean="0">
                <a:solidFill>
                  <a:srgbClr val="0000FF"/>
                </a:solidFill>
              </a:rPr>
              <a:t>st</a:t>
            </a:r>
            <a:r>
              <a:rPr lang="en-US" dirty="0" smtClean="0">
                <a:solidFill>
                  <a:srgbClr val="0000FF"/>
                </a:solidFill>
              </a:rPr>
              <a:t> campaign.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C-V measurements compared to simulations at different doses</a:t>
            </a:r>
            <a:r>
              <a:rPr lang="en-US" dirty="0">
                <a:solidFill>
                  <a:srgbClr val="0000FF"/>
                </a:solidFill>
              </a:rPr>
              <a:t>.</a:t>
            </a:r>
            <a:endParaRPr lang="en-US" dirty="0" smtClean="0">
              <a:solidFill>
                <a:srgbClr val="0000FF"/>
              </a:solidFill>
            </a:endParaRPr>
          </a:p>
          <a:p>
            <a:pPr marL="800100" lvl="1" indent="-342900">
              <a:spcAft>
                <a:spcPts val="1200"/>
              </a:spcAft>
              <a:buFont typeface="Calibri" panose="020F0502020204030204" pitchFamily="34" charset="0"/>
              <a:buChar char="→"/>
            </a:pPr>
            <a:r>
              <a:rPr lang="en-US" dirty="0" smtClean="0">
                <a:solidFill>
                  <a:srgbClr val="0000FF"/>
                </a:solidFill>
              </a:rPr>
              <a:t>Good agreement for IFX devices!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 r="8432"/>
          <a:stretch/>
        </p:blipFill>
        <p:spPr>
          <a:xfrm>
            <a:off x="320039" y="1136342"/>
            <a:ext cx="3719072" cy="296584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8" r="8944"/>
          <a:stretch/>
        </p:blipFill>
        <p:spPr>
          <a:xfrm>
            <a:off x="1110112" y="2181307"/>
            <a:ext cx="3853503" cy="303582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359" y="3059600"/>
            <a:ext cx="4044177" cy="3103671"/>
          </a:xfrm>
          <a:prstGeom prst="rect">
            <a:avLst/>
          </a:prstGeom>
        </p:spPr>
      </p:pic>
      <p:sp>
        <p:nvSpPr>
          <p:cNvPr id="9" name="Segnaposto numero diapositiva 31"/>
          <p:cNvSpPr>
            <a:spLocks noGrp="1"/>
          </p:cNvSpPr>
          <p:nvPr>
            <p:ph type="sldNum" sz="quarter" idx="12"/>
          </p:nvPr>
        </p:nvSpPr>
        <p:spPr>
          <a:xfrm>
            <a:off x="8246853" y="6363225"/>
            <a:ext cx="639756" cy="365125"/>
          </a:xfrm>
        </p:spPr>
        <p:txBody>
          <a:bodyPr/>
          <a:lstStyle/>
          <a:p>
            <a:r>
              <a:rPr lang="it-IT" dirty="0" smtClean="0"/>
              <a:t>19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3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8938" y="1293812"/>
            <a:ext cx="8415337" cy="465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28600" indent="-2270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 marL="685800" indent="-2270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Motivations</a:t>
            </a:r>
          </a:p>
          <a:p>
            <a:pPr>
              <a:lnSpc>
                <a:spcPct val="100000"/>
              </a:lnSpc>
              <a:spcAft>
                <a:spcPts val="12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Experimental measurements (X-rays irradiations)</a:t>
            </a:r>
            <a:endParaRPr lang="en-US" altLang="it-IT" sz="2400" b="1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Different test-structures (MOS 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capacitors, Gated Diodes, </a:t>
            </a:r>
            <a:r>
              <a:rPr lang="en-US" altLang="it-IT" sz="2000" dirty="0" err="1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Interstrip</a:t>
            </a: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 resistance test structures) </a:t>
            </a:r>
          </a:p>
          <a:p>
            <a:pPr lvl="1">
              <a:lnSpc>
                <a:spcPct val="100000"/>
              </a:lnSpc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Different 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providers </a:t>
            </a: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(HPK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, </a:t>
            </a: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IFX) and processes</a:t>
            </a:r>
          </a:p>
          <a:p>
            <a:pPr marL="228600" lvl="1"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TCAD Simulation Results </a:t>
            </a:r>
          </a:p>
          <a:p>
            <a:pPr marL="228600" lvl="1"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Model validation: c</a:t>
            </a: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omparison between simulation findings and experimental data</a:t>
            </a:r>
            <a:endParaRPr lang="en-US" altLang="it-IT" sz="2400" b="1" dirty="0" smtClean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228600" lvl="2" indent="-227013"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Conclusions and future developments</a:t>
            </a:r>
            <a:endParaRPr lang="en-US" altLang="it-IT" sz="2400" b="1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ClrTx/>
              <a:buSzTx/>
              <a:buFontTx/>
              <a:buNone/>
            </a:pPr>
            <a:endParaRPr lang="en-US" altLang="it-IT" sz="2400" dirty="0">
              <a:cs typeface="DejaVu Sans" panose="020B0603030804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09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5" r="9781"/>
          <a:stretch/>
        </p:blipFill>
        <p:spPr>
          <a:xfrm>
            <a:off x="264242" y="1136342"/>
            <a:ext cx="4138283" cy="3245121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2S </a:t>
            </a:r>
            <a:r>
              <a:rPr lang="it-IT" dirty="0"/>
              <a:t>2</a:t>
            </a:r>
            <a:r>
              <a:rPr lang="it-IT" baseline="30000" dirty="0"/>
              <a:t>nd</a:t>
            </a:r>
            <a:r>
              <a:rPr lang="it-IT" dirty="0" smtClean="0"/>
              <a:t> </a:t>
            </a:r>
            <a:r>
              <a:rPr lang="it-IT" dirty="0" err="1" smtClean="0"/>
              <a:t>campaign</a:t>
            </a:r>
            <a:r>
              <a:rPr lang="it-IT" dirty="0" smtClean="0"/>
              <a:t> MOS </a:t>
            </a:r>
            <a:r>
              <a:rPr lang="it-IT" dirty="0" err="1" smtClean="0"/>
              <a:t>capacitors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735430" y="1136342"/>
            <a:ext cx="44085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Irradiated structures IFX 2S 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campaign.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C-V measurements compared to simulations at different doses with measured </a:t>
            </a:r>
            <a:r>
              <a:rPr lang="en-US" dirty="0">
                <a:solidFill>
                  <a:srgbClr val="0000FF"/>
                </a:solidFill>
              </a:rPr>
              <a:t>N</a:t>
            </a:r>
            <a:r>
              <a:rPr lang="en-US" baseline="-25000" dirty="0">
                <a:solidFill>
                  <a:srgbClr val="0000FF"/>
                </a:solidFill>
              </a:rPr>
              <a:t>IT </a:t>
            </a:r>
            <a:r>
              <a:rPr lang="en-US" dirty="0">
                <a:solidFill>
                  <a:srgbClr val="0000FF"/>
                </a:solidFill>
              </a:rPr>
              <a:t>and </a:t>
            </a:r>
            <a:r>
              <a:rPr lang="en-US" dirty="0" smtClean="0">
                <a:solidFill>
                  <a:srgbClr val="0000FF"/>
                </a:solidFill>
              </a:rPr>
              <a:t>N</a:t>
            </a:r>
            <a:r>
              <a:rPr lang="en-US" baseline="-25000" dirty="0" smtClean="0">
                <a:solidFill>
                  <a:srgbClr val="0000FF"/>
                </a:solidFill>
              </a:rPr>
              <a:t>OX</a:t>
            </a:r>
            <a:r>
              <a:rPr lang="en-US" dirty="0" smtClean="0">
                <a:solidFill>
                  <a:srgbClr val="0000FF"/>
                </a:solidFill>
              </a:rPr>
              <a:t> of 2S wafer.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1" r="9609"/>
          <a:stretch/>
        </p:blipFill>
        <p:spPr>
          <a:xfrm>
            <a:off x="909517" y="1813450"/>
            <a:ext cx="3918515" cy="306638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2" r="9412"/>
          <a:stretch/>
        </p:blipFill>
        <p:spPr>
          <a:xfrm>
            <a:off x="2157247" y="2660904"/>
            <a:ext cx="4097249" cy="3229095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2" r="9635"/>
          <a:stretch/>
        </p:blipFill>
        <p:spPr>
          <a:xfrm>
            <a:off x="3806902" y="3538728"/>
            <a:ext cx="3983786" cy="287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4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9" r="8014"/>
          <a:stretch/>
        </p:blipFill>
        <p:spPr>
          <a:xfrm>
            <a:off x="123585" y="1158089"/>
            <a:ext cx="3863200" cy="306324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PS-S MOS </a:t>
            </a:r>
            <a:r>
              <a:rPr lang="it-IT" dirty="0" err="1" smtClean="0"/>
              <a:t>capacitors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068805" y="1158089"/>
            <a:ext cx="372277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Irradiated structures IFX PS-S 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campaign.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Low N</a:t>
            </a:r>
            <a:r>
              <a:rPr lang="en-US" baseline="-25000" dirty="0" smtClean="0">
                <a:solidFill>
                  <a:srgbClr val="FF0000"/>
                </a:solidFill>
              </a:rPr>
              <a:t>OX</a:t>
            </a:r>
            <a:r>
              <a:rPr lang="en-US" dirty="0" smtClean="0">
                <a:solidFill>
                  <a:srgbClr val="FF0000"/>
                </a:solidFill>
              </a:rPr>
              <a:t> at low doses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Higher N</a:t>
            </a:r>
            <a:r>
              <a:rPr lang="en-US" baseline="-25000" dirty="0" smtClean="0">
                <a:solidFill>
                  <a:srgbClr val="FF0000"/>
                </a:solidFill>
              </a:rPr>
              <a:t>IT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" r="9305"/>
          <a:stretch/>
        </p:blipFill>
        <p:spPr>
          <a:xfrm>
            <a:off x="1007970" y="1912141"/>
            <a:ext cx="3971892" cy="312578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8" r="10268"/>
          <a:stretch/>
        </p:blipFill>
        <p:spPr>
          <a:xfrm>
            <a:off x="2226459" y="2689709"/>
            <a:ext cx="3964791" cy="320061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7" r="10766"/>
          <a:stretch/>
        </p:blipFill>
        <p:spPr>
          <a:xfrm>
            <a:off x="4036678" y="3245156"/>
            <a:ext cx="3942790" cy="315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6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616"/>
            <a:ext cx="9070307" cy="1325563"/>
          </a:xfrm>
        </p:spPr>
        <p:txBody>
          <a:bodyPr/>
          <a:lstStyle/>
          <a:p>
            <a:r>
              <a:rPr lang="it-IT" dirty="0" smtClean="0"/>
              <a:t>HPK p-</a:t>
            </a:r>
            <a:r>
              <a:rPr lang="it-IT" dirty="0" err="1" smtClean="0"/>
              <a:t>type</a:t>
            </a:r>
            <a:r>
              <a:rPr lang="it-IT" dirty="0" smtClean="0"/>
              <a:t> MOS </a:t>
            </a:r>
            <a:r>
              <a:rPr lang="it-IT" dirty="0" err="1" smtClean="0"/>
              <a:t>capacitors</a:t>
            </a:r>
            <a:r>
              <a:rPr lang="it-IT" dirty="0" smtClean="0"/>
              <a:t>: </a:t>
            </a:r>
            <a:r>
              <a:rPr lang="it-IT" dirty="0" err="1" smtClean="0"/>
              <a:t>simulations</a:t>
            </a:r>
            <a:endParaRPr lang="it-IT" dirty="0"/>
          </a:p>
        </p:txBody>
      </p:sp>
      <p:sp>
        <p:nvSpPr>
          <p:cNvPr id="3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22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35430" y="1136342"/>
            <a:ext cx="42586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Irradiated structures HPK p-type without p-spray.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C-V measurements compared to simulations at different doses.</a:t>
            </a:r>
          </a:p>
          <a:p>
            <a:pPr marL="800100" lvl="1" indent="-342900">
              <a:spcAft>
                <a:spcPts val="1200"/>
              </a:spcAft>
              <a:buFont typeface="Calibri" panose="020F0502020204030204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Using the same model </a:t>
            </a:r>
            <a:r>
              <a:rPr lang="en-US" sz="2000" dirty="0">
                <a:solidFill>
                  <a:srgbClr val="0000FF"/>
                </a:solidFill>
              </a:rPr>
              <a:t>with measured N</a:t>
            </a:r>
            <a:r>
              <a:rPr lang="en-US" sz="2000" baseline="-25000" dirty="0">
                <a:solidFill>
                  <a:srgbClr val="0000FF"/>
                </a:solidFill>
              </a:rPr>
              <a:t>OX</a:t>
            </a:r>
            <a:r>
              <a:rPr lang="en-US" sz="2000" dirty="0">
                <a:solidFill>
                  <a:srgbClr val="0000FF"/>
                </a:solidFill>
              </a:rPr>
              <a:t> and N</a:t>
            </a:r>
            <a:r>
              <a:rPr lang="en-US" sz="2000" baseline="-25000" dirty="0">
                <a:solidFill>
                  <a:srgbClr val="0000FF"/>
                </a:solidFill>
              </a:rPr>
              <a:t>IT </a:t>
            </a:r>
            <a:r>
              <a:rPr lang="en-US" sz="2000" baseline="-25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good agreement between simulation and experimental data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7" r="9795"/>
          <a:stretch/>
        </p:blipFill>
        <p:spPr>
          <a:xfrm>
            <a:off x="490689" y="1136342"/>
            <a:ext cx="3697264" cy="291693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2" r="11939"/>
          <a:stretch/>
        </p:blipFill>
        <p:spPr>
          <a:xfrm>
            <a:off x="993609" y="2153254"/>
            <a:ext cx="3685033" cy="29718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9" r="11432"/>
          <a:stretch/>
        </p:blipFill>
        <p:spPr>
          <a:xfrm>
            <a:off x="1571061" y="3124682"/>
            <a:ext cx="3655058" cy="292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HPK </a:t>
            </a:r>
            <a:r>
              <a:rPr lang="it-IT" dirty="0" smtClean="0"/>
              <a:t>MOS </a:t>
            </a:r>
            <a:r>
              <a:rPr lang="it-IT" dirty="0" err="1" smtClean="0"/>
              <a:t>capacitors</a:t>
            </a:r>
            <a:r>
              <a:rPr lang="it-IT" dirty="0" smtClean="0"/>
              <a:t> with </a:t>
            </a:r>
            <a:r>
              <a:rPr lang="it-IT" dirty="0" smtClean="0">
                <a:solidFill>
                  <a:srgbClr val="FF0000"/>
                </a:solidFill>
              </a:rPr>
              <a:t>p-spray</a:t>
            </a:r>
            <a:r>
              <a:rPr lang="it-IT" dirty="0" smtClean="0"/>
              <a:t>: </a:t>
            </a:r>
            <a:r>
              <a:rPr lang="it-IT" dirty="0" err="1"/>
              <a:t>simulations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5" r="10491"/>
          <a:stretch/>
        </p:blipFill>
        <p:spPr>
          <a:xfrm>
            <a:off x="496547" y="1133856"/>
            <a:ext cx="4340629" cy="345643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5" r="10201"/>
          <a:stretch/>
        </p:blipFill>
        <p:spPr>
          <a:xfrm>
            <a:off x="1977232" y="1783080"/>
            <a:ext cx="4568675" cy="363331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3" r="9061"/>
          <a:stretch/>
        </p:blipFill>
        <p:spPr>
          <a:xfrm>
            <a:off x="3785615" y="2834640"/>
            <a:ext cx="4187953" cy="331927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735430" y="1136342"/>
            <a:ext cx="4258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Irradiated structures HPK p-type with p-spray.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30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025" y="7938"/>
            <a:ext cx="8997950" cy="1325562"/>
          </a:xfrm>
        </p:spPr>
        <p:txBody>
          <a:bodyPr/>
          <a:lstStyle/>
          <a:p>
            <a:pPr>
              <a:defRPr/>
            </a:pPr>
            <a:r>
              <a:rPr lang="it-IT" dirty="0" err="1" smtClean="0"/>
              <a:t>Gated</a:t>
            </a:r>
            <a:r>
              <a:rPr lang="it-IT" dirty="0" smtClean="0"/>
              <a:t> </a:t>
            </a:r>
            <a:r>
              <a:rPr lang="it-IT" dirty="0" err="1" smtClean="0"/>
              <a:t>diodes</a:t>
            </a:r>
            <a:endParaRPr lang="it-IT" dirty="0"/>
          </a:p>
        </p:txBody>
      </p:sp>
      <p:pic>
        <p:nvPicPr>
          <p:cNvPr id="2560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9" r="8801"/>
          <a:stretch>
            <a:fillRect/>
          </a:stretch>
        </p:blipFill>
        <p:spPr bwMode="auto">
          <a:xfrm>
            <a:off x="395288" y="981075"/>
            <a:ext cx="633730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CasellaDiTesto 3"/>
          <p:cNvSpPr txBox="1">
            <a:spLocks noChangeArrowheads="1"/>
          </p:cNvSpPr>
          <p:nvPr/>
        </p:nvSpPr>
        <p:spPr bwMode="auto">
          <a:xfrm>
            <a:off x="5076825" y="5192713"/>
            <a:ext cx="42592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it-IT" sz="2000" dirty="0">
                <a:solidFill>
                  <a:srgbClr val="FF0000"/>
                </a:solidFill>
              </a:rPr>
              <a:t>p-type</a:t>
            </a:r>
            <a:r>
              <a:rPr lang="en-US" altLang="it-IT" sz="2000" dirty="0">
                <a:solidFill>
                  <a:srgbClr val="0000FF"/>
                </a:solidFill>
              </a:rPr>
              <a:t> substrate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it-IT" sz="2000" dirty="0">
                <a:solidFill>
                  <a:srgbClr val="0000FF"/>
                </a:solidFill>
              </a:rPr>
              <a:t>Irradiated structures IFX p-type.</a:t>
            </a:r>
          </a:p>
          <a:p>
            <a:pPr lvl="1">
              <a:spcAft>
                <a:spcPts val="1200"/>
              </a:spcAft>
            </a:pPr>
            <a:endParaRPr lang="en-US" altLang="it-IT" sz="2000" dirty="0">
              <a:solidFill>
                <a:srgbClr val="0000FF"/>
              </a:solidFill>
            </a:endParaRPr>
          </a:p>
        </p:txBody>
      </p:sp>
      <p:sp>
        <p:nvSpPr>
          <p:cNvPr id="5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8246853" y="6363225"/>
            <a:ext cx="639756" cy="365125"/>
          </a:xfrm>
        </p:spPr>
        <p:txBody>
          <a:bodyPr/>
          <a:lstStyle/>
          <a:p>
            <a:r>
              <a:rPr lang="it-IT" dirty="0" smtClean="0"/>
              <a:t>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2489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025" y="7938"/>
            <a:ext cx="8997950" cy="1325562"/>
          </a:xfrm>
        </p:spPr>
        <p:txBody>
          <a:bodyPr/>
          <a:lstStyle/>
          <a:p>
            <a:pPr>
              <a:defRPr/>
            </a:pPr>
            <a:r>
              <a:rPr lang="it-IT" dirty="0" err="1" smtClean="0"/>
              <a:t>Interstrip</a:t>
            </a:r>
            <a:r>
              <a:rPr lang="it-IT" dirty="0" smtClean="0"/>
              <a:t> </a:t>
            </a:r>
            <a:r>
              <a:rPr lang="it-IT" dirty="0" err="1" smtClean="0"/>
              <a:t>resistance</a:t>
            </a:r>
            <a:r>
              <a:rPr lang="it-IT" dirty="0" smtClean="0"/>
              <a:t> HPK</a:t>
            </a:r>
            <a:endParaRPr lang="it-IT" dirty="0"/>
          </a:p>
        </p:txBody>
      </p:sp>
      <p:sp>
        <p:nvSpPr>
          <p:cNvPr id="5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it-IT" dirty="0" smtClean="0">
                <a:solidFill>
                  <a:srgbClr val="7F7F7F"/>
                </a:solidFill>
              </a:rPr>
              <a:t>25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65928" y="5349329"/>
            <a:ext cx="5910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0000FF"/>
                </a:solidFill>
              </a:rPr>
              <a:t>Good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agreement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using</a:t>
            </a:r>
            <a:r>
              <a:rPr lang="it-IT" sz="2400" dirty="0" smtClean="0">
                <a:solidFill>
                  <a:srgbClr val="0000FF"/>
                </a:solidFill>
              </a:rPr>
              <a:t> the </a:t>
            </a:r>
            <a:r>
              <a:rPr lang="it-IT" sz="2400" dirty="0" err="1" smtClean="0">
                <a:solidFill>
                  <a:srgbClr val="0000FF"/>
                </a:solidFill>
              </a:rPr>
              <a:t>same</a:t>
            </a:r>
            <a:r>
              <a:rPr lang="it-IT" sz="2400" dirty="0" smtClean="0">
                <a:solidFill>
                  <a:srgbClr val="0000FF"/>
                </a:solidFill>
              </a:rPr>
              <a:t> model </a:t>
            </a:r>
            <a:r>
              <a:rPr lang="it-IT" sz="2400" dirty="0" err="1" smtClean="0">
                <a:solidFill>
                  <a:srgbClr val="0000FF"/>
                </a:solidFill>
              </a:rPr>
              <a:t>used</a:t>
            </a:r>
            <a:r>
              <a:rPr lang="it-IT" sz="2400" dirty="0" smtClean="0">
                <a:solidFill>
                  <a:srgbClr val="0000FF"/>
                </a:solidFill>
              </a:rPr>
              <a:t> to simulate MOS </a:t>
            </a:r>
            <a:r>
              <a:rPr lang="it-IT" sz="2400" dirty="0" err="1" smtClean="0">
                <a:solidFill>
                  <a:srgbClr val="0000FF"/>
                </a:solidFill>
              </a:rPr>
              <a:t>capacitors</a:t>
            </a:r>
            <a:endParaRPr lang="it-IT" sz="2400" dirty="0">
              <a:solidFill>
                <a:srgbClr val="0000FF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8" r="10237"/>
          <a:stretch/>
        </p:blipFill>
        <p:spPr>
          <a:xfrm>
            <a:off x="1276240" y="1033270"/>
            <a:ext cx="5316584" cy="38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0" y="1023579"/>
            <a:ext cx="888660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2650" lvl="1" indent="-514350" algn="just" eaLnBrk="0" hangingPunct="0"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Extensive measurements campaign on 5 different IFX and HPK n-on-p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test structures </a:t>
            </a:r>
            <a:r>
              <a:rPr lang="en-GB" sz="2200" dirty="0">
                <a:solidFill>
                  <a:srgbClr val="FF0000"/>
                </a:solidFill>
                <a:latin typeface="Tahoma" pitchFamily="34" charset="0"/>
              </a:rPr>
              <a:t>before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 and </a:t>
            </a:r>
            <a:r>
              <a:rPr lang="es-ES" sz="2200" dirty="0">
                <a:solidFill>
                  <a:srgbClr val="FF0000"/>
                </a:solidFill>
                <a:latin typeface="Tahoma" pitchFamily="34" charset="0"/>
              </a:rPr>
              <a:t>after</a:t>
            </a:r>
            <a:r>
              <a:rPr lang="es-ES" sz="2200" dirty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irradiation with </a:t>
            </a:r>
            <a:r>
              <a:rPr lang="en-GB" sz="2200" dirty="0">
                <a:solidFill>
                  <a:srgbClr val="FF0000"/>
                </a:solidFill>
                <a:latin typeface="Tahoma" pitchFamily="34" charset="0"/>
              </a:rPr>
              <a:t>X-rays</a:t>
            </a:r>
            <a:r>
              <a:rPr lang="es-ES" sz="2200" dirty="0" smtClean="0">
                <a:solidFill>
                  <a:srgbClr val="0000FF"/>
                </a:solidFill>
                <a:latin typeface="Tahoma" pitchFamily="34" charset="0"/>
              </a:rPr>
              <a:t>.</a:t>
            </a:r>
            <a:endParaRPr lang="en-GB" sz="2200" dirty="0">
              <a:solidFill>
                <a:srgbClr val="0000FF"/>
              </a:solidFill>
              <a:latin typeface="Tahoma" pitchFamily="34" charset="0"/>
            </a:endParaRP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200" dirty="0">
                <a:solidFill>
                  <a:srgbClr val="FF0000"/>
                </a:solidFill>
                <a:latin typeface="Tahoma" pitchFamily="34" charset="0"/>
              </a:rPr>
              <a:t>Surface radiation damage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 effects have been deeply investigated aiming at the extraction of the most relevant parameters: </a:t>
            </a:r>
            <a:endParaRPr lang="en-GB" sz="2200" dirty="0" smtClean="0">
              <a:solidFill>
                <a:srgbClr val="0000FF"/>
              </a:solidFill>
              <a:latin typeface="Tahoma" pitchFamily="34" charset="0"/>
            </a:endParaRPr>
          </a:p>
          <a:p>
            <a:pPr marL="1339850" lvl="2" indent="-514350" algn="just" eaLnBrk="0" hangingPunct="0"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US" sz="2200" dirty="0" smtClean="0">
                <a:solidFill>
                  <a:srgbClr val="0000FF"/>
                </a:solidFill>
                <a:latin typeface="Tahoma" pitchFamily="34" charset="0"/>
              </a:rPr>
              <a:t>cross-check of </a:t>
            </a:r>
            <a:r>
              <a:rPr lang="en-GB" sz="2200" dirty="0" smtClean="0">
                <a:solidFill>
                  <a:srgbClr val="FF0000"/>
                </a:solidFill>
                <a:latin typeface="Tahoma" pitchFamily="34" charset="0"/>
              </a:rPr>
              <a:t>N</a:t>
            </a:r>
            <a:r>
              <a:rPr lang="en-GB" sz="2200" baseline="-25000" dirty="0" smtClean="0">
                <a:solidFill>
                  <a:srgbClr val="FF0000"/>
                </a:solidFill>
                <a:latin typeface="Tahoma" pitchFamily="34" charset="0"/>
              </a:rPr>
              <a:t>OX</a:t>
            </a:r>
            <a:r>
              <a:rPr lang="en-GB" sz="2200" dirty="0">
                <a:solidFill>
                  <a:srgbClr val="FF0000"/>
                </a:solidFill>
                <a:latin typeface="Tahoma" pitchFamily="34" charset="0"/>
              </a:rPr>
              <a:t>, N</a:t>
            </a:r>
            <a:r>
              <a:rPr lang="en-GB" sz="2200" baseline="-25000" dirty="0">
                <a:solidFill>
                  <a:srgbClr val="FF0000"/>
                </a:solidFill>
                <a:latin typeface="Tahoma" pitchFamily="34" charset="0"/>
              </a:rPr>
              <a:t>IT</a:t>
            </a:r>
            <a:r>
              <a:rPr lang="en-GB" sz="22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GB" sz="2200" dirty="0" smtClean="0">
                <a:solidFill>
                  <a:srgbClr val="FF0000"/>
                </a:solidFill>
                <a:latin typeface="Tahoma" pitchFamily="34" charset="0"/>
              </a:rPr>
              <a:t>D</a:t>
            </a:r>
            <a:r>
              <a:rPr lang="en-GB" sz="2200" baseline="-25000" dirty="0" smtClean="0">
                <a:solidFill>
                  <a:srgbClr val="FF0000"/>
                </a:solidFill>
                <a:latin typeface="Tahoma" pitchFamily="34" charset="0"/>
              </a:rPr>
              <a:t>IT</a:t>
            </a:r>
            <a:r>
              <a:rPr lang="en-US" sz="22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Tahoma" pitchFamily="34" charset="0"/>
              </a:rPr>
              <a:t>evaluated by different methodologies from different test structures, for different vendors (HPK and IFX) and different processes. </a:t>
            </a: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Development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of the radiation damage modelling </a:t>
            </a: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scheme, suitable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for commercial TCAD tools (e.g. Synopsys </a:t>
            </a:r>
            <a:r>
              <a:rPr lang="en-GB" sz="2200" dirty="0" err="1">
                <a:solidFill>
                  <a:srgbClr val="0000FF"/>
                </a:solidFill>
                <a:latin typeface="Tahoma" pitchFamily="34" charset="0"/>
              </a:rPr>
              <a:t>Sentaurus</a:t>
            </a: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), with a good agreement between measurements and simulations </a:t>
            </a:r>
          </a:p>
          <a:p>
            <a:pPr marL="882650" lvl="1" indent="-514350" algn="just" eaLnBrk="0" hangingPunct="0"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Application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to the </a:t>
            </a:r>
            <a:r>
              <a:rPr lang="en-US" sz="2200" dirty="0" smtClean="0">
                <a:solidFill>
                  <a:srgbClr val="0000FF"/>
                </a:solidFill>
                <a:latin typeface="Tahoma" pitchFamily="34" charset="0"/>
              </a:rPr>
              <a:t>analysis and </a:t>
            </a: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optimization </a:t>
            </a:r>
            <a:r>
              <a:rPr lang="en-GB" sz="2200" dirty="0">
                <a:solidFill>
                  <a:srgbClr val="0000FF"/>
                </a:solidFill>
                <a:latin typeface="Tahoma" pitchFamily="34" charset="0"/>
              </a:rPr>
              <a:t>of </a:t>
            </a:r>
            <a:r>
              <a:rPr lang="en-US" sz="2200" dirty="0">
                <a:solidFill>
                  <a:srgbClr val="0000FF"/>
                </a:solidFill>
                <a:latin typeface="Tahoma" pitchFamily="34" charset="0"/>
              </a:rPr>
              <a:t>different classes of </a:t>
            </a:r>
            <a:r>
              <a:rPr lang="en-GB" sz="2200" dirty="0" smtClean="0">
                <a:solidFill>
                  <a:srgbClr val="0000FF"/>
                </a:solidFill>
                <a:latin typeface="Tahoma" pitchFamily="34" charset="0"/>
              </a:rPr>
              <a:t>silicon </a:t>
            </a:r>
            <a:r>
              <a:rPr lang="en-US" sz="2200" dirty="0" smtClean="0">
                <a:solidFill>
                  <a:srgbClr val="0000FF"/>
                </a:solidFill>
                <a:latin typeface="Tahoma" pitchFamily="34" charset="0"/>
              </a:rPr>
              <a:t>detectors </a:t>
            </a:r>
            <a:r>
              <a:rPr lang="en-US" sz="2200" dirty="0">
                <a:solidFill>
                  <a:srgbClr val="0000FF"/>
                </a:solidFill>
                <a:latin typeface="Tahoma" pitchFamily="34" charset="0"/>
              </a:rPr>
              <a:t>to be used in the future HEP </a:t>
            </a:r>
            <a:r>
              <a:rPr lang="en-US" sz="2200" dirty="0" smtClean="0">
                <a:solidFill>
                  <a:srgbClr val="0000FF"/>
                </a:solidFill>
                <a:latin typeface="Tahoma" pitchFamily="34" charset="0"/>
              </a:rPr>
              <a:t>experiments.</a:t>
            </a:r>
            <a:endParaRPr lang="en-GB" sz="2200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5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Future </a:t>
            </a:r>
            <a:r>
              <a:rPr lang="it-IT" dirty="0" err="1" smtClean="0"/>
              <a:t>developments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25392" y="1333179"/>
            <a:ext cx="844133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2650" lvl="1" indent="-514350" algn="just" eaLnBrk="0" hangingPunct="0"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Bias</a:t>
            </a: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 the IFX and HPK </a:t>
            </a: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devices</a:t>
            </a: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during</a:t>
            </a: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 X-</a:t>
            </a: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rays</a:t>
            </a: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irradiation</a:t>
            </a:r>
            <a:endParaRPr lang="en-GB" sz="2800" dirty="0">
              <a:solidFill>
                <a:srgbClr val="0000FF"/>
              </a:solidFill>
              <a:latin typeface="Tahoma" pitchFamily="34" charset="0"/>
            </a:endParaRP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Irradiate new HPK </a:t>
            </a:r>
            <a:r>
              <a:rPr lang="it-IT" sz="2800" dirty="0" err="1" smtClean="0">
                <a:solidFill>
                  <a:srgbClr val="0000FF"/>
                </a:solidFill>
                <a:latin typeface="Tahoma" pitchFamily="34" charset="0"/>
              </a:rPr>
              <a:t>batches</a:t>
            </a:r>
            <a:r>
              <a:rPr lang="it-IT" sz="2800" dirty="0" smtClean="0">
                <a:solidFill>
                  <a:srgbClr val="0000FF"/>
                </a:solidFill>
                <a:latin typeface="Tahoma" pitchFamily="34" charset="0"/>
              </a:rPr>
              <a:t> FZ290 and thFZ240</a:t>
            </a:r>
            <a:endParaRPr lang="en-US" sz="2800" dirty="0" smtClean="0">
              <a:solidFill>
                <a:srgbClr val="0000FF"/>
              </a:solidFill>
              <a:latin typeface="Tahoma" pitchFamily="34" charset="0"/>
            </a:endParaRP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</a:rPr>
              <a:t>Irradiate test structures first with X-rays and then with neutrons to combine surface and bulk damage</a:t>
            </a:r>
          </a:p>
        </p:txBody>
      </p:sp>
    </p:spTree>
    <p:extLst>
      <p:ext uri="{BB962C8B-B14F-4D97-AF65-F5344CB8AC3E}">
        <p14:creationId xmlns:p14="http://schemas.microsoft.com/office/powerpoint/2010/main" val="3211706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557086" y="2766219"/>
            <a:ext cx="4029828" cy="1325563"/>
          </a:xfrm>
        </p:spPr>
        <p:txBody>
          <a:bodyPr>
            <a:noAutofit/>
          </a:bodyPr>
          <a:lstStyle/>
          <a:p>
            <a:r>
              <a:rPr lang="en-US" sz="5400" dirty="0" smtClean="0"/>
              <a:t>Backup slides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2759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- MOSFETs</a:t>
            </a:r>
            <a:endParaRPr lang="it-IT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29</a:t>
            </a:fld>
            <a:endParaRPr lang="it-IT" dirty="0"/>
          </a:p>
        </p:txBody>
      </p:sp>
      <p:grpSp>
        <p:nvGrpSpPr>
          <p:cNvPr id="21" name="Gruppo 20"/>
          <p:cNvGrpSpPr>
            <a:grpSpLocks noChangeAspect="1"/>
          </p:cNvGrpSpPr>
          <p:nvPr/>
        </p:nvGrpSpPr>
        <p:grpSpPr>
          <a:xfrm>
            <a:off x="188593" y="3538688"/>
            <a:ext cx="3891165" cy="2957911"/>
            <a:chOff x="0" y="0"/>
            <a:chExt cx="2484546" cy="1888331"/>
          </a:xfrm>
        </p:grpSpPr>
        <p:pic>
          <p:nvPicPr>
            <p:cNvPr id="22" name="Immagine 21" descr="FBKpn_FET_sat_50k_20Mrad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97" t="8278" r="12916" b="923"/>
            <a:stretch/>
          </p:blipFill>
          <p:spPr bwMode="auto">
            <a:xfrm>
              <a:off x="182095" y="0"/>
              <a:ext cx="2302451" cy="18883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Parallelogramma 22"/>
            <p:cNvSpPr/>
            <p:nvPr/>
          </p:nvSpPr>
          <p:spPr>
            <a:xfrm rot="19130842">
              <a:off x="800831" y="1227001"/>
              <a:ext cx="140064" cy="121648"/>
            </a:xfrm>
            <a:prstGeom prst="parallelogram">
              <a:avLst>
                <a:gd name="adj" fmla="val 6881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CasellaDiTesto 4"/>
            <p:cNvSpPr txBox="1"/>
            <p:nvPr/>
          </p:nvSpPr>
          <p:spPr>
            <a:xfrm rot="18091093">
              <a:off x="809439" y="1136698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>
                  <a:solidFill>
                    <a:srgbClr val="0000FE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CasellaDiTesto 7"/>
            <p:cNvSpPr txBox="1"/>
            <p:nvPr/>
          </p:nvSpPr>
          <p:spPr>
            <a:xfrm rot="18120000">
              <a:off x="509004" y="1088461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651196" y="1241921"/>
              <a:ext cx="49945" cy="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CasellaDiTesto 6"/>
            <p:cNvSpPr txBox="1"/>
            <p:nvPr/>
          </p:nvSpPr>
          <p:spPr>
            <a:xfrm rot="18120000">
              <a:off x="607902" y="1094660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 smtClean="0">
                  <a:solidFill>
                    <a:srgbClr val="FE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8" name="Immagine 27" descr="FBKpn_FET_sat_50k_20Mrad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9" r="92336" b="33776"/>
            <a:stretch/>
          </p:blipFill>
          <p:spPr bwMode="auto">
            <a:xfrm>
              <a:off x="0" y="0"/>
              <a:ext cx="226546" cy="120509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" name="Picture 4" descr="FBK3FET_Trans_50k_20Mra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6"/>
          <a:stretch/>
        </p:blipFill>
        <p:spPr bwMode="auto">
          <a:xfrm>
            <a:off x="4532917" y="3277905"/>
            <a:ext cx="4611083" cy="320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3477149" y="2971387"/>
                <a:ext cx="2189702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0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149" y="2971387"/>
                <a:ext cx="2189702" cy="337657"/>
              </a:xfrm>
              <a:prstGeom prst="rect">
                <a:avLst/>
              </a:prstGeom>
              <a:blipFill>
                <a:blip r:embed="rId4"/>
                <a:stretch>
                  <a:fillRect l="-3889" t="-21429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09636" y="981599"/>
            <a:ext cx="8690523" cy="1943581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it-IT" altLang="it-IT" sz="1800" baseline="-25000" dirty="0" err="1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 = -0.8 ÷ 0.1 V (</a:t>
            </a: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unirradiated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Unbiased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devices during the irradiation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steps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interface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traps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+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trapped-oxide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OX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shift (</a:t>
            </a:r>
            <a:r>
              <a:rPr lang="el-GR" altLang="it-IT" sz="1800" dirty="0" smtClean="0">
                <a:solidFill>
                  <a:srgbClr val="0000FF"/>
                </a:solidFill>
                <a:latin typeface="Calibri" pitchFamily="34" charset="0"/>
              </a:rPr>
              <a:t>Δ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l-GR" altLang="it-IT" sz="1800" dirty="0" smtClean="0">
                <a:solidFill>
                  <a:srgbClr val="0000FF"/>
                </a:solidFill>
                <a:latin typeface="Calibri" pitchFamily="34" charset="0"/>
              </a:rPr>
              <a:t>Δ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is separated into a contribution due to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IT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and due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to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OX,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from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DS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-V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GS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of MOSFET (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method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proposed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in </a:t>
            </a:r>
            <a:r>
              <a:rPr lang="en-US" sz="1800" dirty="0" err="1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McWorther</a:t>
            </a:r>
            <a:r>
              <a:rPr lang="en-US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Applied Physics Letters 48, 133 (1986</a:t>
            </a:r>
            <a:r>
              <a:rPr lang="en-US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))</a:t>
            </a:r>
            <a:endParaRPr lang="en-US" sz="1800" dirty="0">
              <a:solidFill>
                <a:srgbClr val="0000FF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834806" y="3134290"/>
            <a:ext cx="1087253" cy="36216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pMOSFET</a:t>
            </a:r>
            <a:endParaRPr lang="it-IT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400305" y="3134290"/>
            <a:ext cx="1087253" cy="36216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nMOSFET</a:t>
            </a:r>
            <a:endParaRPr lang="it-IT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0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and goals 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50257" y="1048973"/>
            <a:ext cx="8103096" cy="477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4" tIns="42172" rIns="84344" bIns="42172"/>
          <a:lstStyle/>
          <a:p>
            <a:pPr marL="211138" indent="-211138" defTabSz="842963">
              <a:spcAft>
                <a:spcPts val="18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Study the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effects of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surface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damage on silicon devices at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high doses (HL-LHC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operation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greater than 50 </a:t>
            </a:r>
            <a:r>
              <a:rPr lang="en-US" dirty="0" err="1" smtClean="0">
                <a:solidFill>
                  <a:srgbClr val="0000FF"/>
                </a:solidFill>
                <a:cs typeface="Tahoma" pitchFamily="34" charset="0"/>
              </a:rPr>
              <a:t>Mrad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 for Outer Tracker and 1 Grad for Inner Tracker).</a:t>
            </a:r>
          </a:p>
          <a:p>
            <a:pPr marL="211138" indent="-211138" defTabSz="842963">
              <a:spcAft>
                <a:spcPts val="18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Surface damage can strongly influence the breakdown, the inter-electrode isolation, the dark current and the charge collection efficiency of the sensor. </a:t>
            </a:r>
            <a:endParaRPr lang="en-US" dirty="0">
              <a:solidFill>
                <a:srgbClr val="0000FF"/>
              </a:solidFill>
              <a:cs typeface="Tahoma" pitchFamily="34" charset="0"/>
            </a:endParaRPr>
          </a:p>
          <a:p>
            <a:pPr marL="211138" indent="-211138" defTabSz="842963">
              <a:spcAft>
                <a:spcPts val="55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Extension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of the predictive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capability of the past </a:t>
            </a:r>
            <a:r>
              <a:rPr lang="en-US" dirty="0" smtClean="0">
                <a:solidFill>
                  <a:srgbClr val="FF0000"/>
                </a:solidFill>
                <a:cs typeface="Tahoma" pitchFamily="34" charset="0"/>
              </a:rPr>
              <a:t>“University of Perugia</a:t>
            </a: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” </a:t>
            </a:r>
            <a:r>
              <a:rPr lang="en-US" dirty="0" smtClean="0">
                <a:solidFill>
                  <a:srgbClr val="FF0000"/>
                </a:solidFill>
                <a:cs typeface="Tahoma" pitchFamily="34" charset="0"/>
              </a:rPr>
              <a:t>numerical TCAD </a:t>
            </a: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model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to these very high doses: 	</a:t>
            </a:r>
            <a:endParaRPr lang="en-US" dirty="0">
              <a:solidFill>
                <a:srgbClr val="0000FF"/>
              </a:solidFill>
              <a:cs typeface="Tahoma" pitchFamily="34" charset="0"/>
            </a:endParaRPr>
          </a:p>
          <a:p>
            <a:pPr marL="708025" lvl="2" indent="-285750" defTabSz="8429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Physically-grounded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parametrization,</a:t>
            </a:r>
          </a:p>
          <a:p>
            <a:pPr marL="708025" lvl="2" indent="-285750" defTabSz="842963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Keep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low the number of traps (e.g. </a:t>
            </a: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voiding fitting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),</a:t>
            </a:r>
            <a:endParaRPr lang="en-US" dirty="0">
              <a:solidFill>
                <a:srgbClr val="0000FF"/>
              </a:solidFill>
              <a:cs typeface="Tahoma" pitchFamily="34" charset="0"/>
            </a:endParaRPr>
          </a:p>
          <a:p>
            <a:pPr marL="708025" lvl="2" indent="-285750" defTabSz="842963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No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over-specific modelling</a:t>
            </a:r>
            <a:r>
              <a:rPr lang="en-US" dirty="0">
                <a:solidFill>
                  <a:srgbClr val="0000FF"/>
                </a:solidFill>
                <a:cs typeface="Tahoma" pitchFamily="34" charset="0"/>
                <a:sym typeface="Symbol" pitchFamily="18" charset="2"/>
              </a:rPr>
              <a:t> (e. g. device and technology independent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  <a:sym typeface="Symbol" pitchFamily="18" charset="2"/>
              </a:rPr>
              <a:t>)</a:t>
            </a:r>
            <a:r>
              <a:rPr lang="en-US" dirty="0" smtClean="0"/>
              <a:t> </a:t>
            </a:r>
          </a:p>
          <a:p>
            <a:pPr marL="708025" lvl="2" indent="-285750" defTabSz="842963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Deep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understanding of physical device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behavior.</a:t>
            </a:r>
            <a:endParaRPr lang="en-US" dirty="0"/>
          </a:p>
          <a:p>
            <a:pPr marL="211138" indent="-211138" defTabSz="842963">
              <a:spcBef>
                <a:spcPts val="1800"/>
              </a:spcBef>
              <a:spcAft>
                <a:spcPts val="1800"/>
              </a:spcAft>
              <a:buClr>
                <a:srgbClr val="0000FF"/>
              </a:buClr>
              <a:buFont typeface="Courier New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Extraction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from simple test structures of </a:t>
            </a: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relevant parameters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 to be included within the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model </a:t>
            </a:r>
            <a:endParaRPr lang="en-US" dirty="0">
              <a:solidFill>
                <a:srgbClr val="0000FF"/>
              </a:solidFill>
              <a:cs typeface="Tahoma" pitchFamily="34" charset="0"/>
            </a:endParaRPr>
          </a:p>
          <a:p>
            <a:pPr marL="211138" indent="-211138" defTabSz="842963">
              <a:spcAft>
                <a:spcPts val="550"/>
              </a:spcAft>
              <a:buClr>
                <a:srgbClr val="0000FF"/>
              </a:buClr>
              <a:buFont typeface="Courier New" pitchFamily="49" charset="0"/>
              <a:buChar char="o"/>
            </a:pP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Validation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 of the new modeling scheme through comparison with </a:t>
            </a: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measurements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 of different test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structures manufactured by different vendors with different processes 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before and </a:t>
            </a:r>
            <a:r>
              <a:rPr lang="en-US" dirty="0">
                <a:solidFill>
                  <a:srgbClr val="FF0000"/>
                </a:solidFill>
                <a:cs typeface="Tahoma" pitchFamily="34" charset="0"/>
              </a:rPr>
              <a:t>after irradiation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.</a:t>
            </a:r>
            <a:endParaRPr lang="it-IT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1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Summary of measurements – p-type</a:t>
            </a:r>
            <a:endParaRPr lang="en-US" dirty="0"/>
          </a:p>
        </p:txBody>
      </p:sp>
      <p:pic>
        <p:nvPicPr>
          <p:cNvPr id="7" name="Picture 5" descr="deltaNit_FBK_4_FET_FBKp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688" y="1286131"/>
            <a:ext cx="3843685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taNox_it_eff_FET_FBKp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01" y="3784480"/>
            <a:ext cx="384298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4759540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Integrated interface trap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IT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2635" y="4445525"/>
            <a:ext cx="3733799" cy="63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Describe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it-IT" sz="2000" dirty="0" err="1" smtClean="0">
                <a:solidFill>
                  <a:srgbClr val="FF0000"/>
                </a:solidFill>
                <a:latin typeface="Calibri" pitchFamily="34" charset="0"/>
              </a:rPr>
              <a:t>Donor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trap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state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characterisics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6" name="Picture 4" descr="deltaNeff_FBK_4_FET_FBKp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28" y="1286131"/>
            <a:ext cx="384325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200436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Effective oxide charge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2" name="Freccia a destra 11"/>
          <p:cNvSpPr/>
          <p:nvPr/>
        </p:nvSpPr>
        <p:spPr>
          <a:xfrm rot="2017853">
            <a:off x="4062226" y="4323344"/>
            <a:ext cx="1192797" cy="144562"/>
          </a:xfrm>
          <a:prstGeom prst="rightArrow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ttangolo 14"/>
          <p:cNvSpPr/>
          <p:nvPr/>
        </p:nvSpPr>
        <p:spPr>
          <a:xfrm>
            <a:off x="4673553" y="5801267"/>
            <a:ext cx="4351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as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INPUT PARAMETERS to the TCAD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tool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6" name="Freccia a destra 15"/>
          <p:cNvSpPr/>
          <p:nvPr/>
        </p:nvSpPr>
        <p:spPr>
          <a:xfrm rot="5400000">
            <a:off x="6615536" y="5311523"/>
            <a:ext cx="468000" cy="180000"/>
          </a:xfrm>
          <a:prstGeom prst="rightArrow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ttangolo 19"/>
          <p:cNvSpPr/>
          <p:nvPr/>
        </p:nvSpPr>
        <p:spPr>
          <a:xfrm>
            <a:off x="179623" y="1458691"/>
            <a:ext cx="3733794" cy="251731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ttangolo 20"/>
          <p:cNvSpPr/>
          <p:nvPr/>
        </p:nvSpPr>
        <p:spPr>
          <a:xfrm>
            <a:off x="179623" y="4033161"/>
            <a:ext cx="3733794" cy="250915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/>
          <p:cNvSpPr/>
          <p:nvPr/>
        </p:nvSpPr>
        <p:spPr>
          <a:xfrm>
            <a:off x="4422331" y="1472298"/>
            <a:ext cx="3733794" cy="251731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3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5" grpId="0"/>
      <p:bldP spid="16" grpId="0" animBg="1"/>
      <p:bldP spid="20" grpId="0" animBg="1"/>
      <p:bldP spid="21" grpId="0" animBg="1"/>
      <p:bldP spid="2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31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Summary of measurements </a:t>
            </a:r>
            <a:r>
              <a:rPr lang="en-US" dirty="0"/>
              <a:t>– </a:t>
            </a:r>
            <a:r>
              <a:rPr lang="en-US" dirty="0" smtClean="0"/>
              <a:t>n-type</a:t>
            </a:r>
            <a:endParaRPr lang="en-US" dirty="0"/>
          </a:p>
        </p:txBody>
      </p:sp>
      <p:pic>
        <p:nvPicPr>
          <p:cNvPr id="6" name="Picture 5" descr="deltaNit_FBK_pn_FET_FBK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576" y="1302346"/>
            <a:ext cx="3843978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eltaNox_it_eff_FET_FBK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93" y="3791137"/>
            <a:ext cx="384321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/>
          <p:cNvSpPr/>
          <p:nvPr/>
        </p:nvSpPr>
        <p:spPr>
          <a:xfrm>
            <a:off x="4759540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Integrated interface trap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IT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5" name="Picture 4" descr="deltaNeff_FBK_pn_FET_FBK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03" y="1325969"/>
            <a:ext cx="3843803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4982635" y="4559821"/>
            <a:ext cx="3733799" cy="63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Describe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it-IT" sz="2000" dirty="0" err="1" smtClean="0">
                <a:solidFill>
                  <a:srgbClr val="FF0000"/>
                </a:solidFill>
                <a:latin typeface="Calibri" pitchFamily="34" charset="0"/>
              </a:rPr>
              <a:t>Acceptor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trap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state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characterisics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6" name="Freccia a destra 25"/>
          <p:cNvSpPr/>
          <p:nvPr/>
        </p:nvSpPr>
        <p:spPr>
          <a:xfrm rot="2017853">
            <a:off x="4062225" y="4323343"/>
            <a:ext cx="1192797" cy="144562"/>
          </a:xfrm>
          <a:prstGeom prst="rightArrow">
            <a:avLst/>
          </a:prstGeom>
          <a:solidFill>
            <a:srgbClr val="00B0F0">
              <a:alpha val="10000"/>
            </a:srgbClr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ttangolo 26"/>
          <p:cNvSpPr/>
          <p:nvPr/>
        </p:nvSpPr>
        <p:spPr>
          <a:xfrm>
            <a:off x="4673553" y="5801267"/>
            <a:ext cx="4351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as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INPUT PARAMETERS to the TCAD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tool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8" name="Freccia a destra 27"/>
          <p:cNvSpPr/>
          <p:nvPr/>
        </p:nvSpPr>
        <p:spPr>
          <a:xfrm rot="5400000">
            <a:off x="6615535" y="5425818"/>
            <a:ext cx="468000" cy="180000"/>
          </a:xfrm>
          <a:prstGeom prst="rightArrow">
            <a:avLst/>
          </a:prstGeom>
          <a:solidFill>
            <a:srgbClr val="00B0F0">
              <a:alpha val="10000"/>
            </a:srgbClr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ttangolo 31"/>
          <p:cNvSpPr/>
          <p:nvPr/>
        </p:nvSpPr>
        <p:spPr>
          <a:xfrm>
            <a:off x="250379" y="1468217"/>
            <a:ext cx="3733794" cy="2517315"/>
          </a:xfrm>
          <a:prstGeom prst="rect">
            <a:avLst/>
          </a:prstGeom>
          <a:solidFill>
            <a:srgbClr val="00B0F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tangolo 32"/>
          <p:cNvSpPr/>
          <p:nvPr/>
        </p:nvSpPr>
        <p:spPr>
          <a:xfrm>
            <a:off x="250379" y="4003227"/>
            <a:ext cx="3733794" cy="2517315"/>
          </a:xfrm>
          <a:prstGeom prst="rect">
            <a:avLst/>
          </a:prstGeom>
          <a:solidFill>
            <a:srgbClr val="00B0F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tangolo 33"/>
          <p:cNvSpPr/>
          <p:nvPr/>
        </p:nvSpPr>
        <p:spPr>
          <a:xfrm>
            <a:off x="4705359" y="1468217"/>
            <a:ext cx="3733794" cy="2517315"/>
          </a:xfrm>
          <a:prstGeom prst="rect">
            <a:avLst/>
          </a:prstGeom>
          <a:solidFill>
            <a:srgbClr val="00B0F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23"/>
          <p:cNvSpPr/>
          <p:nvPr/>
        </p:nvSpPr>
        <p:spPr>
          <a:xfrm>
            <a:off x="200436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Effective oxide charge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1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  <p:bldP spid="28" grpId="0" animBg="1"/>
      <p:bldP spid="32" grpId="0" animBg="1"/>
      <p:bldP spid="33" grpId="0" animBg="1"/>
      <p:bldP spid="3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Two different irradiation conditions: without/with biasing the devices.</a:t>
            </a:r>
            <a:br>
              <a:rPr lang="en-US" dirty="0"/>
            </a:br>
            <a:endParaRPr lang="en-US" dirty="0"/>
          </a:p>
        </p:txBody>
      </p:sp>
      <p:pic>
        <p:nvPicPr>
          <p:cNvPr id="4" name="Immagine 3"/>
          <p:cNvPicPr/>
          <p:nvPr/>
        </p:nvPicPr>
        <p:blipFill rotWithShape="1">
          <a:blip r:embed="rId2"/>
          <a:srcRect l="4109" t="13724" r="38369" b="9906"/>
          <a:stretch/>
        </p:blipFill>
        <p:spPr bwMode="auto">
          <a:xfrm>
            <a:off x="756499" y="1490049"/>
            <a:ext cx="6904794" cy="4818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571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0" t="20487" r="15700" b="20667"/>
          <a:stretch/>
        </p:blipFill>
        <p:spPr>
          <a:xfrm rot="16200000">
            <a:off x="706591" y="1512975"/>
            <a:ext cx="1735623" cy="2297965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</a:t>
            </a:r>
            <a:r>
              <a:rPr lang="it-IT" dirty="0" err="1" smtClean="0"/>
              <a:t>structures</a:t>
            </a:r>
            <a:r>
              <a:rPr lang="it-IT" dirty="0" smtClean="0"/>
              <a:t> IFX and HPK</a:t>
            </a:r>
            <a:endParaRPr lang="it-I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4477" y="3190240"/>
            <a:ext cx="3929180" cy="22653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it-IT" altLang="it-IT" sz="2000" dirty="0" smtClean="0"/>
          </a:p>
          <a:p>
            <a:r>
              <a:rPr lang="it-IT" altLang="it-IT" sz="2000" dirty="0" smtClean="0">
                <a:solidFill>
                  <a:srgbClr val="0000FE"/>
                </a:solidFill>
              </a:rPr>
              <a:t>MOS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capacitors</a:t>
            </a:r>
            <a:endParaRPr lang="it-IT" altLang="it-IT" sz="2000" dirty="0" smtClean="0">
              <a:solidFill>
                <a:srgbClr val="0000FE"/>
              </a:solidFill>
            </a:endParaRPr>
          </a:p>
          <a:p>
            <a:r>
              <a:rPr lang="it-IT" altLang="it-IT" sz="2000" dirty="0" smtClean="0">
                <a:solidFill>
                  <a:srgbClr val="0000FE"/>
                </a:solidFill>
              </a:rPr>
              <a:t>1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gated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diode</a:t>
            </a:r>
            <a:r>
              <a:rPr lang="it-IT" altLang="it-IT" sz="2000" dirty="0" smtClean="0">
                <a:solidFill>
                  <a:srgbClr val="0000FE"/>
                </a:solidFill>
              </a:rPr>
              <a:t> (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called</a:t>
            </a:r>
            <a:r>
              <a:rPr lang="it-IT" altLang="it-IT" sz="2000" dirty="0" smtClean="0">
                <a:solidFill>
                  <a:srgbClr val="0000FE"/>
                </a:solidFill>
              </a:rPr>
              <a:t> GCD) </a:t>
            </a:r>
          </a:p>
          <a:p>
            <a:r>
              <a:rPr lang="it-IT" altLang="it-IT" sz="2000" dirty="0" smtClean="0">
                <a:solidFill>
                  <a:srgbClr val="0000FE"/>
                </a:solidFill>
              </a:rPr>
              <a:t>Strip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structures</a:t>
            </a:r>
            <a:r>
              <a:rPr lang="it-IT" altLang="it-IT" sz="2000" dirty="0" smtClean="0">
                <a:solidFill>
                  <a:srgbClr val="0000FE"/>
                </a:solidFill>
              </a:rPr>
              <a:t> for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Rint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measurements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endParaRPr lang="it-IT" altLang="it-IT" sz="2000" dirty="0">
              <a:solidFill>
                <a:srgbClr val="0000FE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90748" y="1056849"/>
            <a:ext cx="1171302" cy="70072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84344" tIns="42172" rIns="84344" bIns="42172">
            <a:spAutoFit/>
          </a:bodyPr>
          <a:lstStyle/>
          <a:p>
            <a:pPr defTabSz="842963">
              <a:defRPr/>
            </a:pPr>
            <a:r>
              <a:rPr lang="it-IT" sz="4000" b="1" dirty="0" smtClean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IFX</a:t>
            </a:r>
            <a:endParaRPr lang="it-IT" sz="2800" b="1" dirty="0"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Calibri" pitchFamily="34" charset="0"/>
            </a:endParaRPr>
          </a:p>
        </p:txBody>
      </p:sp>
      <p:sp>
        <p:nvSpPr>
          <p:cNvPr id="11" name="CasellaDiTesto 12"/>
          <p:cNvSpPr txBox="1">
            <a:spLocks noChangeArrowheads="1"/>
          </p:cNvSpPr>
          <p:nvPr/>
        </p:nvSpPr>
        <p:spPr bwMode="auto">
          <a:xfrm>
            <a:off x="4526518" y="2752725"/>
            <a:ext cx="148272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511" tIns="28255" rIns="56511" bIns="28255">
            <a:spAutoFit/>
          </a:bodyPr>
          <a:lstStyle/>
          <a:p>
            <a:pPr defTabSz="842963"/>
            <a:r>
              <a:rPr lang="it-IT" altLang="ja-JP" sz="1800" dirty="0" err="1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Gated-diode</a:t>
            </a:r>
            <a:endParaRPr lang="it-IT" sz="1800" dirty="0">
              <a:solidFill>
                <a:srgbClr val="0000FF"/>
              </a:solidFill>
              <a:latin typeface="Calibri" pitchFamily="34" charset="0"/>
              <a:ea typeface="MS Mincho" pitchFamily="49" charset="-128"/>
            </a:endParaRPr>
          </a:p>
        </p:txBody>
      </p:sp>
      <p:sp>
        <p:nvSpPr>
          <p:cNvPr id="13" name="CasellaDiTesto 4"/>
          <p:cNvSpPr txBox="1">
            <a:spLocks noChangeArrowheads="1"/>
          </p:cNvSpPr>
          <p:nvPr/>
        </p:nvSpPr>
        <p:spPr bwMode="auto">
          <a:xfrm>
            <a:off x="7137956" y="2203451"/>
            <a:ext cx="1131887" cy="60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511" tIns="28255" rIns="56511" bIns="28255">
            <a:spAutoFit/>
          </a:bodyPr>
          <a:lstStyle/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MOS</a:t>
            </a:r>
          </a:p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capacitor</a:t>
            </a:r>
            <a:endParaRPr lang="it-IT" sz="1800" dirty="0">
              <a:solidFill>
                <a:srgbClr val="0000FF"/>
              </a:solidFill>
              <a:latin typeface="Calibri" pitchFamily="34" charset="0"/>
              <a:ea typeface="MS Mincho" pitchFamily="49" charset="-128"/>
            </a:endParaRPr>
          </a:p>
        </p:txBody>
      </p:sp>
      <p:sp>
        <p:nvSpPr>
          <p:cNvPr id="15" name="CasellaDiTesto 4"/>
          <p:cNvSpPr txBox="1">
            <a:spLocks noChangeArrowheads="1"/>
          </p:cNvSpPr>
          <p:nvPr/>
        </p:nvSpPr>
        <p:spPr bwMode="auto">
          <a:xfrm>
            <a:off x="5769530" y="2087563"/>
            <a:ext cx="984251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511" tIns="28255" rIns="56511" bIns="28255">
            <a:spAutoFit/>
          </a:bodyPr>
          <a:lstStyle/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Cap-TS</a:t>
            </a:r>
          </a:p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 for Rint</a:t>
            </a:r>
            <a:endParaRPr lang="it-IT" sz="1800" dirty="0">
              <a:solidFill>
                <a:srgbClr val="0000FF"/>
              </a:solidFill>
              <a:latin typeface="Calibri" pitchFamily="34" charset="0"/>
              <a:ea typeface="MS Mincho" pitchFamily="49" charset="-128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009243" y="1065993"/>
            <a:ext cx="1171302" cy="70072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84344" tIns="42172" rIns="84344" bIns="42172">
            <a:spAutoFit/>
          </a:bodyPr>
          <a:lstStyle/>
          <a:p>
            <a:pPr defTabSz="842963">
              <a:defRPr/>
            </a:pPr>
            <a:r>
              <a:rPr lang="it-IT" sz="4000" b="1" dirty="0" smtClean="0">
                <a:ln w="127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HPK</a:t>
            </a:r>
            <a:endParaRPr lang="it-IT" sz="2800" b="1" dirty="0"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Calibri" pitchFamily="34" charset="0"/>
            </a:endParaRPr>
          </a:p>
        </p:txBody>
      </p:sp>
      <p:sp>
        <p:nvSpPr>
          <p:cNvPr id="21" name="CasellaDiTesto 4"/>
          <p:cNvSpPr txBox="1">
            <a:spLocks noChangeArrowheads="1"/>
          </p:cNvSpPr>
          <p:nvPr/>
        </p:nvSpPr>
        <p:spPr bwMode="auto">
          <a:xfrm>
            <a:off x="3071657" y="1671426"/>
            <a:ext cx="1131887" cy="60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511" tIns="28255" rIns="56511" bIns="28255">
            <a:spAutoFit/>
          </a:bodyPr>
          <a:lstStyle/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MOS</a:t>
            </a:r>
          </a:p>
          <a:p>
            <a:pPr defTabSz="842963"/>
            <a:r>
              <a:rPr lang="es-ES" altLang="ja-JP" sz="1800" dirty="0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capacitor</a:t>
            </a:r>
            <a:endParaRPr lang="it-IT" sz="1800" dirty="0">
              <a:solidFill>
                <a:srgbClr val="0000FF"/>
              </a:solidFill>
              <a:latin typeface="Calibri" pitchFamily="34" charset="0"/>
              <a:ea typeface="MS Mincho" pitchFamily="49" charset="-128"/>
            </a:endParaRPr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 flipH="1">
            <a:off x="1372030" y="2277850"/>
            <a:ext cx="1837514" cy="266908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" name="CasellaDiTesto 12"/>
          <p:cNvSpPr txBox="1">
            <a:spLocks noChangeArrowheads="1"/>
          </p:cNvSpPr>
          <p:nvPr/>
        </p:nvSpPr>
        <p:spPr bwMode="auto">
          <a:xfrm>
            <a:off x="2978503" y="2454466"/>
            <a:ext cx="148272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511" tIns="28255" rIns="56511" bIns="28255">
            <a:spAutoFit/>
          </a:bodyPr>
          <a:lstStyle/>
          <a:p>
            <a:pPr defTabSz="842963"/>
            <a:r>
              <a:rPr lang="it-IT" altLang="ja-JP" sz="1800" dirty="0" err="1">
                <a:solidFill>
                  <a:srgbClr val="0000FF"/>
                </a:solidFill>
                <a:latin typeface="Calibri" pitchFamily="34" charset="0"/>
                <a:ea typeface="MS Mincho" pitchFamily="49" charset="-128"/>
              </a:rPr>
              <a:t>Gated-diode</a:t>
            </a:r>
            <a:endParaRPr lang="it-IT" sz="1800" dirty="0">
              <a:solidFill>
                <a:srgbClr val="0000FF"/>
              </a:solidFill>
              <a:latin typeface="Calibri" pitchFamily="34" charset="0"/>
              <a:ea typeface="MS Mincho" pitchFamily="49" charset="-128"/>
            </a:endParaRPr>
          </a:p>
        </p:txBody>
      </p:sp>
      <p:cxnSp>
        <p:nvCxnSpPr>
          <p:cNvPr id="24" name="Connettore 2 10"/>
          <p:cNvCxnSpPr>
            <a:cxnSpLocks noChangeShapeType="1"/>
            <a:stCxn id="23" idx="1"/>
          </p:cNvCxnSpPr>
          <p:nvPr/>
        </p:nvCxnSpPr>
        <p:spPr bwMode="auto">
          <a:xfrm flipH="1">
            <a:off x="1783080" y="2620360"/>
            <a:ext cx="1195423" cy="71154"/>
          </a:xfrm>
          <a:prstGeom prst="straightConnector1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arrow" w="med" len="med"/>
          </a:ln>
        </p:spPr>
      </p:cxnSp>
      <p:sp>
        <p:nvSpPr>
          <p:cNvPr id="27" name="Rettangolo 26"/>
          <p:cNvSpPr/>
          <p:nvPr/>
        </p:nvSpPr>
        <p:spPr>
          <a:xfrm>
            <a:off x="294477" y="4998129"/>
            <a:ext cx="72601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5318" indent="-324000" defTabSz="843443" eaLnBrk="0" hangingPunct="0">
              <a:spcAft>
                <a:spcPts val="600"/>
              </a:spcAft>
              <a:buFont typeface="Tahoma" panose="020B0604030504040204" pitchFamily="34" charset="0"/>
              <a:buChar char="√"/>
              <a:tabLst>
                <a:tab pos="326533" algn="l"/>
              </a:tabLst>
            </a:pP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Measurement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Campaign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: X-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ray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irradiation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754268" lvl="1" indent="-285750" defTabSz="843443" eaLnBrk="0" hangingPunct="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26533" algn="l"/>
              </a:tabLs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carried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out in Padova (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IT). Dose rate 0.8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Mrad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/hour</a:t>
            </a:r>
          </a:p>
          <a:p>
            <a:pPr marL="754268" lvl="1" indent="-285750" defTabSz="843443" eaLnBrk="0" hangingPunct="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26533" algn="l"/>
              </a:tabLs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doses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range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: </a:t>
            </a:r>
            <a:r>
              <a:rPr lang="it-IT" sz="2000" dirty="0" smtClean="0">
                <a:solidFill>
                  <a:srgbClr val="FF0000"/>
                </a:solidFill>
                <a:latin typeface="Calibri" pitchFamily="34" charset="0"/>
              </a:rPr>
              <a:t>0.05 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÷ </a:t>
            </a:r>
            <a:r>
              <a:rPr lang="it-IT" sz="2000" dirty="0" smtClean="0">
                <a:solidFill>
                  <a:srgbClr val="FF0000"/>
                </a:solidFill>
                <a:latin typeface="Calibri" pitchFamily="34" charset="0"/>
              </a:rPr>
              <a:t>100 </a:t>
            </a:r>
            <a:r>
              <a:rPr lang="it-IT" sz="2000" dirty="0" err="1" smtClean="0">
                <a:solidFill>
                  <a:srgbClr val="FF0000"/>
                </a:solidFill>
                <a:latin typeface="Calibri" pitchFamily="34" charset="0"/>
              </a:rPr>
              <a:t>Mrad</a:t>
            </a:r>
            <a:r>
              <a:rPr lang="it-IT" sz="2000" dirty="0" smtClean="0">
                <a:solidFill>
                  <a:srgbClr val="FF0000"/>
                </a:solidFill>
                <a:latin typeface="Calibri" pitchFamily="34" charset="0"/>
              </a:rPr>
              <a:t>(SiO</a:t>
            </a:r>
            <a:r>
              <a:rPr lang="it-IT" sz="20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it-IT" sz="20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  <a:p>
            <a:pPr marL="754268" lvl="1" indent="-285750" defTabSz="843443" eaLnBrk="0" hangingPunct="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26533" algn="l"/>
              </a:tabLst>
            </a:pPr>
            <a:r>
              <a:rPr lang="it-IT" sz="2000" dirty="0" err="1">
                <a:solidFill>
                  <a:srgbClr val="0000FE"/>
                </a:solidFill>
              </a:rPr>
              <a:t>Measurements</a:t>
            </a:r>
            <a:r>
              <a:rPr lang="it-IT" sz="2000" dirty="0">
                <a:solidFill>
                  <a:srgbClr val="0000FE"/>
                </a:solidFill>
              </a:rPr>
              <a:t> </a:t>
            </a:r>
            <a:r>
              <a:rPr lang="it-IT" sz="2000" dirty="0" err="1">
                <a:solidFill>
                  <a:srgbClr val="0000FE"/>
                </a:solidFill>
              </a:rPr>
              <a:t>after</a:t>
            </a:r>
            <a:r>
              <a:rPr lang="it-IT" sz="2000" dirty="0">
                <a:solidFill>
                  <a:srgbClr val="0000FE"/>
                </a:solidFill>
              </a:rPr>
              <a:t> </a:t>
            </a:r>
            <a:r>
              <a:rPr lang="it-IT" sz="2000" dirty="0" err="1">
                <a:solidFill>
                  <a:srgbClr val="0000FE"/>
                </a:solidFill>
              </a:rPr>
              <a:t>irradiation</a:t>
            </a:r>
            <a:r>
              <a:rPr lang="it-IT" sz="2000" dirty="0">
                <a:solidFill>
                  <a:srgbClr val="0000FE"/>
                </a:solidFill>
              </a:rPr>
              <a:t> / </a:t>
            </a:r>
            <a:r>
              <a:rPr lang="it-IT" sz="2000" dirty="0" err="1">
                <a:solidFill>
                  <a:srgbClr val="0000FE"/>
                </a:solidFill>
              </a:rPr>
              <a:t>annealing</a:t>
            </a:r>
            <a:r>
              <a:rPr lang="it-IT" sz="2000" dirty="0">
                <a:solidFill>
                  <a:srgbClr val="0000FE"/>
                </a:solidFill>
              </a:rPr>
              <a:t> 80°C 10 min.</a:t>
            </a:r>
          </a:p>
          <a:p>
            <a:pPr marL="754268" lvl="1" indent="-285750" defTabSz="843443" eaLnBrk="0" hangingPunct="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26533" algn="l"/>
              </a:tabLst>
            </a:pP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1" t="22095" r="42286" b="31333"/>
          <a:stretch/>
        </p:blipFill>
        <p:spPr>
          <a:xfrm rot="16200000">
            <a:off x="6005891" y="2701066"/>
            <a:ext cx="1425214" cy="3056710"/>
          </a:xfrm>
          <a:prstGeom prst="rect">
            <a:avLst/>
          </a:prstGeom>
        </p:spPr>
      </p:pic>
      <p:cxnSp>
        <p:nvCxnSpPr>
          <p:cNvPr id="12" name="Connettore 2 10"/>
          <p:cNvCxnSpPr>
            <a:cxnSpLocks noChangeShapeType="1"/>
          </p:cNvCxnSpPr>
          <p:nvPr/>
        </p:nvCxnSpPr>
        <p:spPr bwMode="auto">
          <a:xfrm>
            <a:off x="5359922" y="3154955"/>
            <a:ext cx="1145381" cy="1261700"/>
          </a:xfrm>
          <a:prstGeom prst="straightConnector1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arrow" w="med" len="med"/>
          </a:ln>
        </p:spPr>
      </p:cxnSp>
      <p:sp>
        <p:nvSpPr>
          <p:cNvPr id="14" name="Line 33"/>
          <p:cNvSpPr>
            <a:spLocks noChangeShapeType="1"/>
          </p:cNvSpPr>
          <p:nvPr/>
        </p:nvSpPr>
        <p:spPr bwMode="auto">
          <a:xfrm>
            <a:off x="7928693" y="3032348"/>
            <a:ext cx="35092" cy="1194637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6344597" y="2871214"/>
            <a:ext cx="1088036" cy="1282775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324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</a:t>
            </a:r>
            <a:r>
              <a:rPr lang="it-IT" dirty="0" err="1" smtClean="0"/>
              <a:t>devices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6032" y="1127135"/>
            <a:ext cx="6153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1</a:t>
            </a:r>
            <a:r>
              <a:rPr lang="it-IT" sz="2400" baseline="30000" dirty="0" smtClean="0">
                <a:solidFill>
                  <a:srgbClr val="0000FE"/>
                </a:solidFill>
                <a:cs typeface="Arial" panose="020B0604020202020204" pitchFamily="34" charset="0"/>
              </a:rPr>
              <a:t>st</a:t>
            </a:r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 </a:t>
            </a:r>
            <a:r>
              <a:rPr lang="it-IT" sz="2400" dirty="0" err="1" smtClean="0">
                <a:solidFill>
                  <a:srgbClr val="0000FE"/>
                </a:solidFill>
                <a:cs typeface="Arial" panose="020B0604020202020204" pitchFamily="34" charset="0"/>
              </a:rPr>
              <a:t>campaign</a:t>
            </a:r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 0.05-20 </a:t>
            </a:r>
            <a:r>
              <a:rPr lang="it-IT" sz="2400" dirty="0" err="1" smtClean="0">
                <a:solidFill>
                  <a:srgbClr val="0000FE"/>
                </a:solidFill>
                <a:cs typeface="Arial" panose="020B0604020202020204" pitchFamily="34" charset="0"/>
              </a:rPr>
              <a:t>Mrad</a:t>
            </a:r>
            <a:endParaRPr lang="it-IT" sz="2400" dirty="0" smtClean="0">
              <a:solidFill>
                <a:srgbClr val="0000FE"/>
              </a:solidFill>
              <a:cs typeface="Arial" panose="020B0604020202020204" pitchFamily="34" charset="0"/>
            </a:endParaRPr>
          </a:p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IFX 8-inch 2S </a:t>
            </a:r>
            <a:r>
              <a:rPr lang="it-IT" sz="2400" dirty="0" err="1" smtClean="0">
                <a:solidFill>
                  <a:srgbClr val="0000FE"/>
                </a:solidFill>
                <a:cs typeface="Arial" panose="020B0604020202020204" pitchFamily="34" charset="0"/>
              </a:rPr>
              <a:t>run</a:t>
            </a:r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MOS</a:t>
            </a:r>
          </a:p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GCD</a:t>
            </a:r>
          </a:p>
          <a:p>
            <a:r>
              <a:rPr lang="it-IT" sz="2400" dirty="0" err="1" smtClean="0">
                <a:solidFill>
                  <a:srgbClr val="0000FE"/>
                </a:solidFill>
                <a:cs typeface="Arial" panose="020B0604020202020204" pitchFamily="34" charset="0"/>
              </a:rPr>
              <a:t>Rint</a:t>
            </a:r>
            <a:endParaRPr lang="it-IT" sz="2400" dirty="0" smtClean="0">
              <a:solidFill>
                <a:srgbClr val="0000FE"/>
              </a:solidFill>
              <a:cs typeface="Arial" panose="020B060402020202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0" t="20487" r="15700" b="20667"/>
          <a:stretch/>
        </p:blipFill>
        <p:spPr>
          <a:xfrm rot="16200000">
            <a:off x="607368" y="4040674"/>
            <a:ext cx="1868674" cy="247412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00" t="10000" r="11900" b="35600"/>
          <a:stretch/>
        </p:blipFill>
        <p:spPr>
          <a:xfrm>
            <a:off x="5608382" y="3964625"/>
            <a:ext cx="2392617" cy="2361744"/>
          </a:xfrm>
          <a:prstGeom prst="rect">
            <a:avLst/>
          </a:prstGeom>
        </p:spPr>
      </p:pic>
      <p:pic>
        <p:nvPicPr>
          <p:cNvPr id="7" name="Picture 4" descr="TS_se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 t="28118" r="5156" b="29158"/>
          <a:stretch/>
        </p:blipFill>
        <p:spPr bwMode="auto">
          <a:xfrm>
            <a:off x="4191027" y="1177265"/>
            <a:ext cx="2953556" cy="118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56032" y="3141628"/>
            <a:ext cx="649076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2</a:t>
            </a:r>
            <a:r>
              <a:rPr lang="it-IT" sz="2400" baseline="30000" dirty="0" smtClean="0">
                <a:solidFill>
                  <a:srgbClr val="0000FE"/>
                </a:solidFill>
                <a:cs typeface="Arial" panose="020B0604020202020204" pitchFamily="34" charset="0"/>
              </a:rPr>
              <a:t>nd</a:t>
            </a:r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FE"/>
                </a:solidFill>
                <a:cs typeface="Arial" panose="020B0604020202020204" pitchFamily="34" charset="0"/>
              </a:rPr>
              <a:t>campaign</a:t>
            </a:r>
            <a:endParaRPr lang="it-IT" sz="2400" dirty="0">
              <a:solidFill>
                <a:srgbClr val="0000FE"/>
              </a:solidFill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IFX 8-inch 2S </a:t>
            </a:r>
            <a:r>
              <a:rPr lang="it-IT" sz="2400" dirty="0" err="1">
                <a:solidFill>
                  <a:srgbClr val="0000FE"/>
                </a:solidFill>
                <a:cs typeface="Arial" panose="020B0604020202020204" pitchFamily="34" charset="0"/>
              </a:rPr>
              <a:t>run</a:t>
            </a:r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MOS</a:t>
            </a:r>
          </a:p>
          <a:p>
            <a:endParaRPr lang="it-IT" sz="2400" dirty="0">
              <a:solidFill>
                <a:srgbClr val="0000F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420852" y="2924872"/>
            <a:ext cx="331927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2</a:t>
            </a:r>
            <a:r>
              <a:rPr lang="it-IT" sz="2400" baseline="30000" dirty="0">
                <a:solidFill>
                  <a:srgbClr val="0000FE"/>
                </a:solidFill>
                <a:cs typeface="Arial" panose="020B0604020202020204" pitchFamily="34" charset="0"/>
              </a:rPr>
              <a:t>nd </a:t>
            </a:r>
            <a:r>
              <a:rPr lang="it-IT" sz="2400" dirty="0" err="1" smtClean="0">
                <a:solidFill>
                  <a:srgbClr val="0000FE"/>
                </a:solidFill>
                <a:cs typeface="Arial" panose="020B0604020202020204" pitchFamily="34" charset="0"/>
              </a:rPr>
              <a:t>campaign</a:t>
            </a:r>
            <a:endParaRPr lang="it-IT" sz="2400" dirty="0" smtClean="0">
              <a:solidFill>
                <a:srgbClr val="0000FE"/>
              </a:solidFill>
              <a:cs typeface="Arial" panose="020B0604020202020204" pitchFamily="34" charset="0"/>
            </a:endParaRPr>
          </a:p>
          <a:p>
            <a:r>
              <a:rPr lang="it-IT" sz="2400" dirty="0" smtClean="0">
                <a:solidFill>
                  <a:srgbClr val="0000FE"/>
                </a:solidFill>
                <a:cs typeface="Arial" panose="020B0604020202020204" pitchFamily="34" charset="0"/>
              </a:rPr>
              <a:t>IFX </a:t>
            </a:r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6-inch PS-S </a:t>
            </a:r>
            <a:r>
              <a:rPr lang="it-IT" sz="2400" dirty="0" err="1">
                <a:solidFill>
                  <a:srgbClr val="0000FE"/>
                </a:solidFill>
                <a:cs typeface="Arial" panose="020B0604020202020204" pitchFamily="34" charset="0"/>
              </a:rPr>
              <a:t>run</a:t>
            </a:r>
            <a:endParaRPr lang="it-IT" sz="2400" dirty="0">
              <a:solidFill>
                <a:srgbClr val="0000FE"/>
              </a:solidFill>
              <a:cs typeface="Arial" panose="020B0604020202020204" pitchFamily="34" charset="0"/>
            </a:endParaRPr>
          </a:p>
          <a:p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MOS</a:t>
            </a:r>
          </a:p>
          <a:p>
            <a:r>
              <a:rPr lang="it-IT" sz="2400" dirty="0">
                <a:solidFill>
                  <a:srgbClr val="0000FE"/>
                </a:solidFill>
                <a:cs typeface="Arial" panose="020B0604020202020204" pitchFamily="34" charset="0"/>
              </a:rPr>
              <a:t>FET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770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 Capacitors: measurements</a:t>
            </a:r>
            <a:endParaRPr lang="it-IT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87349" y="1147083"/>
            <a:ext cx="8682958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i="1" dirty="0" smtClean="0">
                <a:solidFill>
                  <a:srgbClr val="0000FF"/>
                </a:solidFill>
                <a:latin typeface="Calibri" pitchFamily="34" charset="0"/>
              </a:rPr>
              <a:t>p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-type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substrate. </a:t>
            </a:r>
            <a:endParaRPr lang="en-US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HF measurements at 100 kHz with a small signal amplitude of 25 mV. </a:t>
            </a: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QS characteristics were measured with delay times of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0.5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s using a voltage step of 100 mV. </a:t>
            </a:r>
            <a:endParaRPr lang="en-US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Effective oxide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charge density N</a:t>
            </a:r>
            <a:r>
              <a:rPr lang="en-US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obtained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from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sz="2000" baseline="-25000" dirty="0" smtClean="0">
                <a:solidFill>
                  <a:srgbClr val="0000FF"/>
                </a:solidFill>
                <a:latin typeface="Calibri" pitchFamily="34" charset="0"/>
              </a:rPr>
              <a:t>FB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 measurements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Unbiased devices during the irradiation steps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. Dry N flux during measurements.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  <a:p>
            <a:pPr marL="292100" indent="-292100" defTabSz="842963" eaLnBrk="0" hangingPunct="0">
              <a:spcAft>
                <a:spcPts val="550"/>
              </a:spcAft>
              <a:buFontTx/>
              <a:buChar char="•"/>
            </a:pPr>
            <a:endParaRPr lang="it-IT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798146" y="3300260"/>
            <a:ext cx="1096545" cy="38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defTabSz="842963" eaLnBrk="0" hangingPunct="0">
              <a:spcAft>
                <a:spcPts val="550"/>
              </a:spcAft>
            </a:pPr>
            <a:r>
              <a:rPr lang="en-US" sz="2000" dirty="0" smtClean="0">
                <a:solidFill>
                  <a:srgbClr val="338DCD"/>
                </a:solidFill>
                <a:latin typeface="Calibri" pitchFamily="34" charset="0"/>
              </a:rPr>
              <a:t>IFX PS-S</a:t>
            </a:r>
            <a:endParaRPr lang="it-IT" sz="2000" dirty="0">
              <a:solidFill>
                <a:srgbClr val="338DCD"/>
              </a:solidFill>
              <a:latin typeface="Calibri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6131821" y="3300260"/>
            <a:ext cx="1206754" cy="38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defTabSz="842963" eaLnBrk="0" hangingPunct="0">
              <a:spcAft>
                <a:spcPts val="550"/>
              </a:spcAft>
            </a:pPr>
            <a:r>
              <a:rPr lang="en-US" sz="2000" dirty="0" smtClean="0">
                <a:solidFill>
                  <a:srgbClr val="338DCD"/>
                </a:solidFill>
                <a:latin typeface="Calibri" pitchFamily="34" charset="0"/>
              </a:rPr>
              <a:t>IFX 2S</a:t>
            </a:r>
            <a:endParaRPr lang="it-IT" sz="2000" dirty="0">
              <a:solidFill>
                <a:srgbClr val="338DCD"/>
              </a:solidFill>
              <a:latin typeface="Calibri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8" r="7404"/>
          <a:stretch/>
        </p:blipFill>
        <p:spPr>
          <a:xfrm>
            <a:off x="541760" y="3768925"/>
            <a:ext cx="3554752" cy="247198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l="11875" t="15001" r="42917" b="27222"/>
          <a:stretch/>
        </p:blipFill>
        <p:spPr>
          <a:xfrm>
            <a:off x="4523837" y="3685198"/>
            <a:ext cx="3639088" cy="26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692" y="-1093"/>
            <a:ext cx="8996615" cy="1325563"/>
          </a:xfrm>
        </p:spPr>
        <p:txBody>
          <a:bodyPr/>
          <a:lstStyle/>
          <a:p>
            <a:r>
              <a:rPr lang="it-IT" dirty="0" smtClean="0"/>
              <a:t> IFX 2S MOS CV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endParaRPr lang="it-IT" dirty="0"/>
          </a:p>
        </p:txBody>
      </p:sp>
      <p:pic>
        <p:nvPicPr>
          <p:cNvPr id="3" name="Picture 7" descr="CV_IFX_50k_20Mr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0" r="9401"/>
          <a:stretch>
            <a:fillRect/>
          </a:stretch>
        </p:blipFill>
        <p:spPr bwMode="auto">
          <a:xfrm>
            <a:off x="323850" y="1484313"/>
            <a:ext cx="5832475" cy="42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1225" y="1054010"/>
            <a:ext cx="2627312" cy="489585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-10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-17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r>
              <a:rPr lang="it-IT" altLang="it-IT" sz="2400" dirty="0" smtClean="0">
                <a:solidFill>
                  <a:srgbClr val="0000FE"/>
                </a:solidFill>
              </a:rPr>
              <a:t> (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not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shown</a:t>
            </a:r>
            <a:r>
              <a:rPr lang="it-IT" altLang="it-IT" sz="2400" dirty="0" smtClean="0">
                <a:solidFill>
                  <a:srgbClr val="0000FE"/>
                </a:solidFill>
              </a:rPr>
              <a:t> in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this</a:t>
            </a:r>
            <a:r>
              <a:rPr lang="it-IT" altLang="it-IT" sz="2400" dirty="0" smtClean="0">
                <a:solidFill>
                  <a:srgbClr val="0000FE"/>
                </a:solidFill>
              </a:rPr>
              <a:t> figure)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-30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-42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-50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pPr>
              <a:buFontTx/>
              <a:buNone/>
            </a:pPr>
            <a:r>
              <a:rPr lang="it-IT" altLang="it-IT" sz="2400" dirty="0" smtClean="0">
                <a:solidFill>
                  <a:srgbClr val="0000FE"/>
                </a:solidFill>
              </a:rPr>
              <a:t>    10-20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endParaRPr lang="it-IT" altLang="it-IT" sz="2400" dirty="0">
              <a:solidFill>
                <a:srgbClr val="0000FE"/>
              </a:solidFill>
            </a:endParaRPr>
          </a:p>
        </p:txBody>
      </p:sp>
      <p:sp>
        <p:nvSpPr>
          <p:cNvPr id="5" name="Segnaposto numero diapositiva 1"/>
          <p:cNvSpPr>
            <a:spLocks noGrp="1"/>
          </p:cNvSpPr>
          <p:nvPr>
            <p:ph type="sldNum" sz="quarter" idx="4294967295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7</a:t>
            </a:r>
            <a:endParaRPr lang="it-IT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2S </a:t>
            </a:r>
            <a:r>
              <a:rPr lang="it-IT" dirty="0"/>
              <a:t>MOS CV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/>
              <a:t>2</a:t>
            </a:r>
            <a:r>
              <a:rPr lang="it-IT" baseline="30000" dirty="0"/>
              <a:t>nd</a:t>
            </a:r>
            <a:r>
              <a:rPr lang="it-IT" dirty="0" smtClean="0"/>
              <a:t> </a:t>
            </a:r>
            <a:r>
              <a:rPr lang="it-IT" dirty="0" err="1" smtClean="0"/>
              <a:t>campaign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6" r="10370"/>
          <a:stretch/>
        </p:blipFill>
        <p:spPr>
          <a:xfrm>
            <a:off x="438911" y="1417320"/>
            <a:ext cx="6135625" cy="4945905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351225" y="1054010"/>
            <a:ext cx="2627312" cy="489585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-5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-7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-18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-23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-35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pPr>
              <a:buFontTx/>
              <a:buNone/>
            </a:pPr>
            <a:r>
              <a:rPr lang="it-IT" altLang="it-IT" sz="2400" dirty="0" smtClean="0">
                <a:solidFill>
                  <a:srgbClr val="0000FE"/>
                </a:solidFill>
              </a:rPr>
              <a:t>    10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>
                <a:solidFill>
                  <a:srgbClr val="0000FE"/>
                </a:solidFill>
              </a:rPr>
              <a:t>FB</a:t>
            </a:r>
            <a:r>
              <a:rPr lang="it-IT" altLang="it-IT" sz="2400" dirty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-65 </a:t>
            </a:r>
            <a:r>
              <a:rPr lang="it-IT" altLang="it-IT" sz="2400" dirty="0">
                <a:solidFill>
                  <a:srgbClr val="0000FE"/>
                </a:solidFill>
              </a:rPr>
              <a:t>V </a:t>
            </a:r>
            <a:r>
              <a:rPr lang="it-IT" altLang="it-IT" sz="2400" dirty="0" err="1">
                <a:solidFill>
                  <a:srgbClr val="0000FE"/>
                </a:solidFill>
              </a:rPr>
              <a:t>at</a:t>
            </a:r>
            <a:r>
              <a:rPr lang="it-IT" altLang="it-IT" sz="2400" dirty="0">
                <a:solidFill>
                  <a:srgbClr val="0000FE"/>
                </a:solidFill>
              </a:rPr>
              <a:t> </a:t>
            </a:r>
          </a:p>
          <a:p>
            <a:pPr>
              <a:buFontTx/>
              <a:buNone/>
            </a:pPr>
            <a:r>
              <a:rPr lang="it-IT" altLang="it-IT" sz="2400" dirty="0">
                <a:solidFill>
                  <a:srgbClr val="0000FE"/>
                </a:solidFill>
              </a:rPr>
              <a:t>    </a:t>
            </a:r>
            <a:r>
              <a:rPr lang="it-IT" altLang="it-IT" sz="2400" dirty="0" smtClean="0">
                <a:solidFill>
                  <a:srgbClr val="0000FE"/>
                </a:solidFill>
              </a:rPr>
              <a:t>100 </a:t>
            </a:r>
            <a:r>
              <a:rPr lang="it-IT" altLang="it-IT" sz="2400" dirty="0" err="1">
                <a:solidFill>
                  <a:srgbClr val="0000FE"/>
                </a:solidFill>
              </a:rPr>
              <a:t>Mrad</a:t>
            </a:r>
            <a:endParaRPr lang="it-IT" altLang="it-IT" sz="2400" dirty="0">
              <a:solidFill>
                <a:srgbClr val="0000FE"/>
              </a:solidFill>
            </a:endParaRPr>
          </a:p>
          <a:p>
            <a:pPr>
              <a:buFontTx/>
              <a:buNone/>
            </a:pPr>
            <a:endParaRPr lang="it-IT" altLang="it-IT" sz="2400" dirty="0">
              <a:solidFill>
                <a:srgbClr val="0000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2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PS-S CV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rays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0171"/>
          <a:stretch/>
        </p:blipFill>
        <p:spPr>
          <a:xfrm>
            <a:off x="467299" y="1423580"/>
            <a:ext cx="5704749" cy="452628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351225" y="1054010"/>
            <a:ext cx="2627312" cy="489585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-4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-5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 -11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krad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-15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r>
              <a:rPr lang="it-IT" altLang="it-IT" sz="2400" dirty="0" smtClean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 smtClean="0">
                <a:solidFill>
                  <a:srgbClr val="0000FE"/>
                </a:solidFill>
              </a:rPr>
              <a:t>FB</a:t>
            </a:r>
            <a:r>
              <a:rPr lang="it-IT" altLang="it-IT" sz="2400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-40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</a:t>
            </a:r>
          </a:p>
          <a:p>
            <a:pPr>
              <a:buFontTx/>
              <a:buNone/>
            </a:pPr>
            <a:r>
              <a:rPr lang="it-IT" altLang="it-IT" sz="2400" dirty="0" smtClean="0">
                <a:solidFill>
                  <a:srgbClr val="0000FE"/>
                </a:solidFill>
              </a:rPr>
              <a:t>    10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Mrad</a:t>
            </a:r>
            <a:endParaRPr lang="it-IT" altLang="it-IT" sz="2400" dirty="0" smtClean="0">
              <a:solidFill>
                <a:srgbClr val="0000FE"/>
              </a:solidFill>
            </a:endParaRPr>
          </a:p>
          <a:p>
            <a:r>
              <a:rPr lang="it-IT" altLang="it-IT" sz="2400" dirty="0">
                <a:solidFill>
                  <a:srgbClr val="0000FE"/>
                </a:solidFill>
              </a:rPr>
              <a:t>V</a:t>
            </a:r>
            <a:r>
              <a:rPr lang="it-IT" altLang="it-IT" sz="2400" baseline="-25000" dirty="0">
                <a:solidFill>
                  <a:srgbClr val="0000FE"/>
                </a:solidFill>
              </a:rPr>
              <a:t>FB</a:t>
            </a:r>
            <a:r>
              <a:rPr lang="it-IT" altLang="it-IT" sz="2400" dirty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dirty="0" smtClean="0">
                <a:solidFill>
                  <a:srgbClr val="0000FE"/>
                </a:solidFill>
              </a:rPr>
              <a:t>-55 </a:t>
            </a:r>
            <a:r>
              <a:rPr lang="it-IT" altLang="it-IT" sz="2400" dirty="0">
                <a:solidFill>
                  <a:srgbClr val="0000FE"/>
                </a:solidFill>
              </a:rPr>
              <a:t>V </a:t>
            </a:r>
            <a:r>
              <a:rPr lang="it-IT" altLang="it-IT" sz="2400" dirty="0" err="1">
                <a:solidFill>
                  <a:srgbClr val="0000FE"/>
                </a:solidFill>
              </a:rPr>
              <a:t>at</a:t>
            </a:r>
            <a:r>
              <a:rPr lang="it-IT" altLang="it-IT" sz="2400" dirty="0">
                <a:solidFill>
                  <a:srgbClr val="0000FE"/>
                </a:solidFill>
              </a:rPr>
              <a:t> </a:t>
            </a:r>
          </a:p>
          <a:p>
            <a:pPr>
              <a:buFontTx/>
              <a:buNone/>
            </a:pPr>
            <a:r>
              <a:rPr lang="it-IT" altLang="it-IT" sz="2400" dirty="0">
                <a:solidFill>
                  <a:srgbClr val="0000FE"/>
                </a:solidFill>
              </a:rPr>
              <a:t>    </a:t>
            </a:r>
            <a:r>
              <a:rPr lang="it-IT" altLang="it-IT" sz="2400" dirty="0" smtClean="0">
                <a:solidFill>
                  <a:srgbClr val="0000FE"/>
                </a:solidFill>
              </a:rPr>
              <a:t>100 </a:t>
            </a:r>
            <a:r>
              <a:rPr lang="it-IT" altLang="it-IT" sz="2400" dirty="0" err="1">
                <a:solidFill>
                  <a:srgbClr val="0000FE"/>
                </a:solidFill>
              </a:rPr>
              <a:t>Mrad</a:t>
            </a:r>
            <a:endParaRPr lang="it-IT" altLang="it-IT" sz="2400" dirty="0">
              <a:solidFill>
                <a:srgbClr val="0000FE"/>
              </a:solidFill>
            </a:endParaRPr>
          </a:p>
          <a:p>
            <a:pPr>
              <a:buFontTx/>
              <a:buNone/>
            </a:pPr>
            <a:endParaRPr lang="it-IT" altLang="it-IT" sz="2400" dirty="0">
              <a:solidFill>
                <a:srgbClr val="0000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Droid Sans Fallback"/>
      </a:majorFont>
      <a:minorFont>
        <a:latin typeface="Arial"/>
        <a:ea typeface="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roid Sans Fallback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16819</TotalTime>
  <Words>1501</Words>
  <Application>Microsoft Office PowerPoint</Application>
  <PresentationFormat>Presentazione su schermo (4:3)</PresentationFormat>
  <Paragraphs>266</Paragraphs>
  <Slides>32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32</vt:i4>
      </vt:variant>
    </vt:vector>
  </HeadingPairs>
  <TitlesOfParts>
    <vt:vector size="48" baseType="lpstr">
      <vt:lpstr>MS Mincho</vt:lpstr>
      <vt:lpstr>ＭＳ Ｐゴシック</vt:lpstr>
      <vt:lpstr>Adobe Fan Heiti Std B</vt:lpstr>
      <vt:lpstr>Arial</vt:lpstr>
      <vt:lpstr>Calibri</vt:lpstr>
      <vt:lpstr>Cambria Math</vt:lpstr>
      <vt:lpstr>Comic Sans MS</vt:lpstr>
      <vt:lpstr>Courier New</vt:lpstr>
      <vt:lpstr>DejaVu Sans</vt:lpstr>
      <vt:lpstr>Droid Sans Fallback</vt:lpstr>
      <vt:lpstr>Symbol</vt:lpstr>
      <vt:lpstr>Tahoma</vt:lpstr>
      <vt:lpstr>Times New Roman</vt:lpstr>
      <vt:lpstr>Wingdings</vt:lpstr>
      <vt:lpstr>Tema di Office</vt:lpstr>
      <vt:lpstr>1_Tema di Office</vt:lpstr>
      <vt:lpstr>Presentazione standard di PowerPoint</vt:lpstr>
      <vt:lpstr>Outline</vt:lpstr>
      <vt:lpstr>Motivations and goals </vt:lpstr>
      <vt:lpstr>Test structures IFX and HPK</vt:lpstr>
      <vt:lpstr>IFX devices</vt:lpstr>
      <vt:lpstr>MOS Capacitors: measurements</vt:lpstr>
      <vt:lpstr> IFX 2S MOS CV Measurements after X-ray</vt:lpstr>
      <vt:lpstr>IFX 2S MOS CV after X-ray 2nd campaign</vt:lpstr>
      <vt:lpstr>IFX PS-S CV after X-rays</vt:lpstr>
      <vt:lpstr>HPK CV after X-rays</vt:lpstr>
      <vt:lpstr>IFX - MOSFETs</vt:lpstr>
      <vt:lpstr>IFX p-type Summary of measurements </vt:lpstr>
      <vt:lpstr>HPK p-type Summary of measurements </vt:lpstr>
      <vt:lpstr>IFX and HPK p-type GCD after X-ray irradiation</vt:lpstr>
      <vt:lpstr>Interstrip resistance after X-ray irradiation</vt:lpstr>
      <vt:lpstr>New “University of Perugia” model</vt:lpstr>
      <vt:lpstr>Surface Damage Model: Gaussian</vt:lpstr>
      <vt:lpstr>Surface Damage Model: Uniform Bands</vt:lpstr>
      <vt:lpstr>IFX 2S MOS capacitors: simulations</vt:lpstr>
      <vt:lpstr>IFX 2S 2nd campaign MOS capacitors</vt:lpstr>
      <vt:lpstr>IFX PS-S MOS capacitors</vt:lpstr>
      <vt:lpstr>HPK p-type MOS capacitors: simulations</vt:lpstr>
      <vt:lpstr>HPK MOS capacitors with p-spray: simulations</vt:lpstr>
      <vt:lpstr>Gated diodes</vt:lpstr>
      <vt:lpstr>Interstrip resistance HPK</vt:lpstr>
      <vt:lpstr>Conclusions</vt:lpstr>
      <vt:lpstr>Future developments</vt:lpstr>
      <vt:lpstr>Backup slides</vt:lpstr>
      <vt:lpstr>FBK - MOSFETs</vt:lpstr>
      <vt:lpstr>FBK Summary of measurements – p-type</vt:lpstr>
      <vt:lpstr>FBK Summary of measurements – n-type</vt:lpstr>
      <vt:lpstr>Two different irradiation conditions: without/with biasing the devices.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Arianna Morozzi</dc:creator>
  <cp:lastModifiedBy>Francesco Moscatelli</cp:lastModifiedBy>
  <cp:revision>656</cp:revision>
  <cp:lastPrinted>2017-12-07T14:27:10Z</cp:lastPrinted>
  <dcterms:created xsi:type="dcterms:W3CDTF">2017-04-03T09:52:46Z</dcterms:created>
  <dcterms:modified xsi:type="dcterms:W3CDTF">2019-02-21T10:14:34Z</dcterms:modified>
</cp:coreProperties>
</file>