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12"/>
  </p:notesMasterIdLst>
  <p:sldIdLst>
    <p:sldId id="582" r:id="rId2"/>
    <p:sldId id="600" r:id="rId3"/>
    <p:sldId id="601" r:id="rId4"/>
    <p:sldId id="597" r:id="rId5"/>
    <p:sldId id="598" r:id="rId6"/>
    <p:sldId id="599" r:id="rId7"/>
    <p:sldId id="602" r:id="rId8"/>
    <p:sldId id="603" r:id="rId9"/>
    <p:sldId id="604" r:id="rId10"/>
    <p:sldId id="60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99"/>
    <a:srgbClr val="993300"/>
    <a:srgbClr val="FF9900"/>
    <a:srgbClr val="FF3300"/>
    <a:srgbClr val="FF7C80"/>
    <a:srgbClr val="009900"/>
    <a:srgbClr val="CC0000"/>
    <a:srgbClr val="CDD3EC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4"/>
  </p:normalViewPr>
  <p:slideViewPr>
    <p:cSldViewPr>
      <p:cViewPr varScale="1">
        <p:scale>
          <a:sx n="90" d="100"/>
          <a:sy n="90" d="100"/>
        </p:scale>
        <p:origin x="116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08100" y="2667000"/>
            <a:ext cx="71628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687513" y="4343400"/>
            <a:ext cx="64008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725854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524" y="274638"/>
            <a:ext cx="7296951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61930" y="164575"/>
            <a:ext cx="7258545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86295"/>
            <a:ext cx="79248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616285" y="89427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7467600" y="6248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6914705" y="6232565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501070" y="6386185"/>
            <a:ext cx="72137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HL-LHC WP13-WP2 BPM prep – April 27, 2018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616285" y="6309375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" name="Picture 1" descr="Logo_cern.pd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880" y="49359"/>
            <a:ext cx="801625" cy="8016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(null)"/><Relationship Id="rId2" Type="http://schemas.openxmlformats.org/officeDocument/2006/relationships/image" Target="../media/image2.(null)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(null)"/><Relationship Id="rId4" Type="http://schemas.openxmlformats.org/officeDocument/2006/relationships/image" Target="../media/image4.(null)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(null)"/><Relationship Id="rId2" Type="http://schemas.openxmlformats.org/officeDocument/2006/relationships/image" Target="../media/image6.(null)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690" y="2315255"/>
            <a:ext cx="7739400" cy="1331913"/>
          </a:xfrm>
        </p:spPr>
        <p:txBody>
          <a:bodyPr/>
          <a:lstStyle/>
          <a:p>
            <a:r>
              <a:rPr lang="en-US" b="1" dirty="0">
                <a:solidFill>
                  <a:srgbClr val="003399"/>
                </a:solidFill>
              </a:rPr>
              <a:t>LHC BPMs</a:t>
            </a:r>
            <a:br>
              <a:rPr lang="en-US" b="1" dirty="0">
                <a:solidFill>
                  <a:srgbClr val="003399"/>
                </a:solidFill>
              </a:rPr>
            </a:br>
            <a:r>
              <a:rPr lang="en-US" sz="3600" b="1" dirty="0">
                <a:solidFill>
                  <a:srgbClr val="003399"/>
                </a:solidFill>
              </a:rPr>
              <a:t>Status quo &amp; Introduction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2790" y="4005075"/>
            <a:ext cx="6400800" cy="1728225"/>
          </a:xfrm>
        </p:spPr>
        <p:txBody>
          <a:bodyPr/>
          <a:lstStyle/>
          <a:p>
            <a:r>
              <a:rPr lang="en-US" i="1" dirty="0"/>
              <a:t>Manfred Wendt</a:t>
            </a:r>
          </a:p>
          <a:p>
            <a:r>
              <a:rPr lang="en-US" dirty="0"/>
              <a:t>BE-BI-BP</a:t>
            </a:r>
          </a:p>
        </p:txBody>
      </p:sp>
    </p:spTree>
    <p:extLst>
      <p:ext uri="{BB962C8B-B14F-4D97-AF65-F5344CB8AC3E}">
        <p14:creationId xmlns:p14="http://schemas.microsoft.com/office/powerpoint/2010/main" val="3441035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2C76A-52F3-2B42-95D1-146A062C2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Aspects…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5E10CA-45F1-734C-8F4A-822CEA13CD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Integration</a:t>
                </a:r>
              </a:p>
              <a:p>
                <a:pPr lvl="1"/>
                <a:r>
                  <a:rPr lang="en-US" dirty="0"/>
                  <a:t>LHC BPM read-out and DAQ electronics upgrade need to reuse the given infrastructure, BPM pickups and pickup cables, point-to-point fibers, (tunnel racks, VME racks?)</a:t>
                </a:r>
              </a:p>
              <a:p>
                <a:r>
                  <a:rPr lang="en-US" dirty="0"/>
                  <a:t>Radiation tolerant electronics components in the tunnel!</a:t>
                </a:r>
              </a:p>
              <a:p>
                <a:r>
                  <a:rPr lang="en-US" dirty="0"/>
                  <a:t>Requirements</a:t>
                </a:r>
              </a:p>
              <a:p>
                <a:pPr lvl="1"/>
                <a:r>
                  <a:rPr lang="en-US" dirty="0" err="1"/>
                  <a:t>BbB</a:t>
                </a:r>
                <a:r>
                  <a:rPr lang="en-US" dirty="0"/>
                  <a:t>, </a:t>
                </a:r>
                <a:r>
                  <a:rPr lang="en-US" dirty="0" err="1"/>
                  <a:t>TbT</a:t>
                </a:r>
                <a:r>
                  <a:rPr lang="en-US" dirty="0"/>
                  <a:t>, resolution, accuracy, dynamic range, etc.</a:t>
                </a:r>
              </a:p>
              <a:p>
                <a:pPr lvl="1"/>
                <a:r>
                  <a:rPr lang="en-US" dirty="0"/>
                  <a:t>Quadrupolar mode measurements? </a:t>
                </a:r>
                <a:br>
                  <a:rPr lang="en-US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Time / phase measurement (I-Q signal processing?!)</a:t>
                </a:r>
              </a:p>
              <a:p>
                <a:pPr lvl="1"/>
                <a:r>
                  <a:rPr lang="en-US" dirty="0"/>
                  <a:t>Doublet bunches?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Final remark:</a:t>
                </a:r>
              </a:p>
              <a:p>
                <a:pPr lvl="1"/>
                <a:r>
                  <a:rPr lang="en-US" dirty="0"/>
                  <a:t>The chosen technology specifies most of the achievable performance, and may give operational limitations!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5E10CA-45F1-734C-8F4A-822CEA13CD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82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7601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5407C-3F57-B945-8166-D9530403E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BPM Specs 2002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443342-B6D6-0A4E-B620-5BB1F6096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5" y="1009485"/>
            <a:ext cx="3834820" cy="51846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1AB490-2932-114E-ADB8-915697273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785" y="1163105"/>
            <a:ext cx="4347410" cy="13024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7397B1-E4B7-A347-9F0B-BBAAAD4A0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954" y="2660788"/>
            <a:ext cx="4467072" cy="18872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98DF15-B2C8-CB4B-9038-A1FBD57061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785" y="4714648"/>
            <a:ext cx="4510525" cy="139914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A03E2293-BA58-A54C-9FB0-21D8554FCEF6}"/>
              </a:ext>
            </a:extLst>
          </p:cNvPr>
          <p:cNvSpPr/>
          <p:nvPr/>
        </p:nvSpPr>
        <p:spPr bwMode="auto">
          <a:xfrm>
            <a:off x="4456784" y="1393535"/>
            <a:ext cx="1881845" cy="80650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2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AB4FE-722D-714C-96C1-D617048F8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BPM Specs 2002 (cont.)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CD0F97-2DFA-B24E-B1F5-C6130EEBA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2" y="1047890"/>
            <a:ext cx="5211380" cy="52330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AB99A7-8906-A646-A7D2-77462FAE4C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432" y="1854395"/>
            <a:ext cx="3845300" cy="103693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F52DC5D-6B5C-DF4D-B155-0797E1916C28}"/>
              </a:ext>
            </a:extLst>
          </p:cNvPr>
          <p:cNvSpPr/>
          <p:nvPr/>
        </p:nvSpPr>
        <p:spPr bwMode="auto">
          <a:xfrm>
            <a:off x="5225432" y="2584090"/>
            <a:ext cx="3845300" cy="19202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1D1C916-6BC1-4641-A088-2C3DCBC41ABA}"/>
              </a:ext>
            </a:extLst>
          </p:cNvPr>
          <p:cNvSpPr/>
          <p:nvPr/>
        </p:nvSpPr>
        <p:spPr bwMode="auto">
          <a:xfrm>
            <a:off x="1845245" y="894270"/>
            <a:ext cx="729695" cy="472381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D414E9-D66F-AA4D-BC6B-9D7D770FF6A8}"/>
              </a:ext>
            </a:extLst>
          </p:cNvPr>
          <p:cNvSpPr txBox="1"/>
          <p:nvPr/>
        </p:nvSpPr>
        <p:spPr>
          <a:xfrm>
            <a:off x="5455314" y="3275380"/>
            <a:ext cx="32644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From:</a:t>
            </a:r>
            <a:br>
              <a:rPr lang="en-US" dirty="0"/>
            </a:br>
            <a:r>
              <a:rPr lang="en-US" dirty="0"/>
              <a:t>LHC-BPM-ES-0004 rev 2.0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Functional Specification </a:t>
            </a:r>
          </a:p>
          <a:p>
            <a:r>
              <a:rPr lang="en-US" b="1" dirty="0"/>
              <a:t>MEASUREMENT OF THE BEAM POSITION IN THE LHC MAIN RINGS  </a:t>
            </a:r>
          </a:p>
        </p:txBody>
      </p:sp>
    </p:spTree>
    <p:extLst>
      <p:ext uri="{BB962C8B-B14F-4D97-AF65-F5344CB8AC3E}">
        <p14:creationId xmlns:p14="http://schemas.microsoft.com/office/powerpoint/2010/main" val="1434596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498F2-28DA-674F-91CA-2F9EBE56C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46" y="164575"/>
            <a:ext cx="7911430" cy="629095"/>
          </a:xfrm>
        </p:spPr>
        <p:txBody>
          <a:bodyPr/>
          <a:lstStyle/>
          <a:p>
            <a:r>
              <a:rPr lang="en-US" dirty="0"/>
              <a:t>Reminder: Present BPM System Layout</a:t>
            </a:r>
          </a:p>
        </p:txBody>
      </p:sp>
      <p:pic>
        <p:nvPicPr>
          <p:cNvPr id="4" name="Picture 1213">
            <a:extLst>
              <a:ext uri="{FF2B5EF4-FFF2-40B4-BE49-F238E27FC236}">
                <a16:creationId xmlns:a16="http://schemas.microsoft.com/office/drawing/2014/main" id="{550C2BCB-F2D0-8741-A567-FEB3A50F8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85" y="902589"/>
            <a:ext cx="7905845" cy="5407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7023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E2AD8-6739-0B4F-8F8D-B3E4232E2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Wide-Band Time Normalizer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3CE5F-493C-D244-9C69-D2773881E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696365"/>
            <a:ext cx="8110140" cy="1497796"/>
          </a:xfrm>
        </p:spPr>
        <p:txBody>
          <a:bodyPr/>
          <a:lstStyle/>
          <a:p>
            <a:r>
              <a:rPr lang="en-US" dirty="0"/>
              <a:t>70 MHz LPF &amp; AD96687 define the core BPM performance</a:t>
            </a:r>
          </a:p>
          <a:p>
            <a:pPr lvl="1"/>
            <a:r>
              <a:rPr lang="en-US" dirty="0"/>
              <a:t>~46 dB dynamic range, ±1 mV internal offset</a:t>
            </a:r>
          </a:p>
          <a:p>
            <a:r>
              <a:rPr lang="en-US" dirty="0" err="1"/>
              <a:t>Vref</a:t>
            </a:r>
            <a:r>
              <a:rPr lang="en-US" dirty="0"/>
              <a:t> is set to +2 mV (HI sensitivity) or + 67 mV (LO sensitivity)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0B744B-0C37-694F-8445-010352A29F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50" y="1086295"/>
            <a:ext cx="7526448" cy="361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72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C1FD2-D209-3F4D-AB89-E0F9B678C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46" y="164575"/>
            <a:ext cx="7911430" cy="629095"/>
          </a:xfrm>
        </p:spPr>
        <p:txBody>
          <a:bodyPr/>
          <a:lstStyle/>
          <a:p>
            <a:r>
              <a:rPr lang="en-US" dirty="0"/>
              <a:t>Some limitations of the present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44E78-92B3-4842-AD0F-43F0EEFD7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Sensitive to signal reflections</a:t>
            </a:r>
          </a:p>
          <a:p>
            <a:pPr lvl="1"/>
            <a:r>
              <a:rPr lang="en-US" dirty="0"/>
              <a:t>Minimized by LO sensitivity setting</a:t>
            </a:r>
          </a:p>
          <a:p>
            <a:r>
              <a:rPr lang="en-US" dirty="0"/>
              <a:t>Temperature sensitivity of the integrator circuit</a:t>
            </a:r>
          </a:p>
          <a:p>
            <a:pPr lvl="1"/>
            <a:r>
              <a:rPr lang="en-US" dirty="0"/>
              <a:t>Improved by use of temperature stabilized racks</a:t>
            </a:r>
          </a:p>
          <a:p>
            <a:r>
              <a:rPr lang="en-US" dirty="0"/>
              <a:t>“Electronic” offset at low bunch intensities</a:t>
            </a:r>
          </a:p>
          <a:p>
            <a:pPr lvl="1"/>
            <a:r>
              <a:rPr lang="en-US" dirty="0"/>
              <a:t>Caused by the difference in the signal propagation delays in the two comparators for low overdrive voltages. Conceptual limitation.</a:t>
            </a:r>
          </a:p>
          <a:p>
            <a:r>
              <a:rPr lang="en-US" dirty="0"/>
              <a:t>Bunch-to-bunch signal “leakage”</a:t>
            </a:r>
          </a:p>
          <a:p>
            <a:pPr lvl="1"/>
            <a:r>
              <a:rPr lang="en-US" dirty="0"/>
              <a:t>Caused by the integrator?!</a:t>
            </a:r>
          </a:p>
          <a:p>
            <a:r>
              <a:rPr lang="en-US" dirty="0"/>
              <a:t>Aging effects of the comparator?</a:t>
            </a:r>
          </a:p>
          <a:p>
            <a:r>
              <a:rPr lang="en-US" dirty="0"/>
              <a:t>Reduced S/N due to 70 MHz LPF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Complex analog signal conditioning circuit</a:t>
            </a:r>
          </a:p>
          <a:p>
            <a:pPr lvl="1"/>
            <a:r>
              <a:rPr lang="en-US" dirty="0"/>
              <a:t>Long-term maintenance,  spares, calibration, etc.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180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A763-5E6E-B549-B7A2-29E18DBB4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Interlock BPM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D97BD-39D3-8642-AB99-8786C9313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260" y="1470345"/>
            <a:ext cx="8110140" cy="4723816"/>
          </a:xfrm>
        </p:spPr>
        <p:txBody>
          <a:bodyPr/>
          <a:lstStyle/>
          <a:p>
            <a:r>
              <a:rPr lang="en-GB" dirty="0"/>
              <a:t>One chain for both electrodes</a:t>
            </a:r>
            <a:r>
              <a:rPr lang="cs-CZ" dirty="0"/>
              <a:t> in </a:t>
            </a:r>
            <a:r>
              <a:rPr lang="cs-CZ" dirty="0" err="1"/>
              <a:t>one</a:t>
            </a:r>
            <a:r>
              <a:rPr lang="cs-CZ" dirty="0"/>
              <a:t> plane</a:t>
            </a:r>
            <a:endParaRPr lang="en-GB" dirty="0"/>
          </a:p>
          <a:p>
            <a:pPr lvl="1"/>
            <a:r>
              <a:rPr lang="en-GB" dirty="0"/>
              <a:t>Minimize drifts and aging problems</a:t>
            </a:r>
            <a:endParaRPr lang="cs-CZ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cs-CZ" dirty="0"/>
              <a:t>Direct </a:t>
            </a:r>
            <a:r>
              <a:rPr lang="cs-CZ" dirty="0" err="1"/>
              <a:t>digitization</a:t>
            </a:r>
            <a:r>
              <a:rPr lang="cs-CZ" dirty="0"/>
              <a:t> by fast ADC</a:t>
            </a:r>
          </a:p>
          <a:p>
            <a:pPr lvl="1"/>
            <a:r>
              <a:rPr lang="cs-CZ" dirty="0"/>
              <a:t>Prototype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en-GB" dirty="0"/>
              <a:t>Texas Instruments</a:t>
            </a:r>
            <a:r>
              <a:rPr lang="cs-CZ" dirty="0"/>
              <a:t> </a:t>
            </a:r>
            <a:r>
              <a:rPr lang="en-GB" dirty="0"/>
              <a:t>ADC12J4000</a:t>
            </a:r>
            <a:br>
              <a:rPr lang="cs-CZ" dirty="0"/>
            </a:br>
            <a:r>
              <a:rPr lang="cs-CZ" dirty="0"/>
              <a:t>12 </a:t>
            </a:r>
            <a:r>
              <a:rPr lang="cs-CZ" dirty="0" err="1"/>
              <a:t>bits</a:t>
            </a:r>
            <a:r>
              <a:rPr lang="cs-CZ" dirty="0"/>
              <a:t>, 3.2</a:t>
            </a:r>
            <a:r>
              <a:rPr lang="en-GB" dirty="0"/>
              <a:t> </a:t>
            </a:r>
            <a:r>
              <a:rPr lang="en-GB" dirty="0" err="1"/>
              <a:t>GSa</a:t>
            </a:r>
            <a:r>
              <a:rPr lang="en-GB" dirty="0"/>
              <a:t>/s</a:t>
            </a:r>
            <a:r>
              <a:rPr lang="cs-CZ" dirty="0"/>
              <a:t>, </a:t>
            </a:r>
            <a:r>
              <a:rPr lang="en-GB" dirty="0"/>
              <a:t>~ 8.7</a:t>
            </a:r>
            <a:r>
              <a:rPr lang="cs-CZ" dirty="0"/>
              <a:t> </a:t>
            </a:r>
            <a:r>
              <a:rPr lang="en-GB" dirty="0"/>
              <a:t>ENOB</a:t>
            </a:r>
            <a:endParaRPr lang="en-GB" dirty="0">
              <a:solidFill>
                <a:schemeClr val="accent6"/>
              </a:solidFill>
            </a:endParaRP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1C447A48-A57D-F047-8F84-E200A2D80683}"/>
              </a:ext>
            </a:extLst>
          </p:cNvPr>
          <p:cNvGrpSpPr/>
          <p:nvPr/>
        </p:nvGrpSpPr>
        <p:grpSpPr>
          <a:xfrm>
            <a:off x="739058" y="2891330"/>
            <a:ext cx="7481979" cy="1051757"/>
            <a:chOff x="923174" y="2949537"/>
            <a:chExt cx="7481979" cy="10517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8BFDE32-3844-CC46-A892-C687551E6195}"/>
                </a:ext>
              </a:extLst>
            </p:cNvPr>
            <p:cNvSpPr/>
            <p:nvPr/>
          </p:nvSpPr>
          <p:spPr>
            <a:xfrm flipH="1">
              <a:off x="2522033" y="3402406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E0ED82F-A5FB-784F-B649-21B7FACCA83D}"/>
                </a:ext>
              </a:extLst>
            </p:cNvPr>
            <p:cNvSpPr/>
            <p:nvPr/>
          </p:nvSpPr>
          <p:spPr>
            <a:xfrm flipH="1">
              <a:off x="2522033" y="3659587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FDBF8BA-0D2D-EE4B-B4DB-212F79D542BC}"/>
                </a:ext>
              </a:extLst>
            </p:cNvPr>
            <p:cNvSpPr/>
            <p:nvPr/>
          </p:nvSpPr>
          <p:spPr>
            <a:xfrm flipH="1">
              <a:off x="2890976" y="3531901"/>
              <a:ext cx="12349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90C5830-44D0-E242-BDDB-595C48C1A73F}"/>
                </a:ext>
              </a:extLst>
            </p:cNvPr>
            <p:cNvSpPr/>
            <p:nvPr/>
          </p:nvSpPr>
          <p:spPr>
            <a:xfrm flipH="1">
              <a:off x="2522033" y="3402406"/>
              <a:ext cx="492442" cy="49244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3962571-DEF3-B04E-91BD-1B10C9BD8D91}"/>
                </a:ext>
              </a:extLst>
            </p:cNvPr>
            <p:cNvSpPr/>
            <p:nvPr/>
          </p:nvSpPr>
          <p:spPr>
            <a:xfrm>
              <a:off x="3390274" y="3464290"/>
              <a:ext cx="1040416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/>
                <a:t>Comb </a:t>
              </a:r>
              <a:r>
                <a:rPr lang="en-GB" sz="1200" dirty="0"/>
                <a:t>Filter</a:t>
              </a:r>
            </a:p>
          </p:txBody>
        </p:sp>
        <p:cxnSp>
          <p:nvCxnSpPr>
            <p:cNvPr id="9" name="Elbow Connector 16">
              <a:extLst>
                <a:ext uri="{FF2B5EF4-FFF2-40B4-BE49-F238E27FC236}">
                  <a16:creationId xmlns:a16="http://schemas.microsoft.com/office/drawing/2014/main" id="{68F021C8-778D-EB4E-9A67-A8B4A0160190}"/>
                </a:ext>
              </a:extLst>
            </p:cNvPr>
            <p:cNvCxnSpPr>
              <a:stCxn id="7" idx="1"/>
              <a:endCxn id="8" idx="1"/>
            </p:cNvCxnSpPr>
            <p:nvPr/>
          </p:nvCxnSpPr>
          <p:spPr>
            <a:xfrm>
              <a:off x="3014475" y="3648627"/>
              <a:ext cx="375799" cy="329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Pentagon 9">
              <a:extLst>
                <a:ext uri="{FF2B5EF4-FFF2-40B4-BE49-F238E27FC236}">
                  <a16:creationId xmlns:a16="http://schemas.microsoft.com/office/drawing/2014/main" id="{8DC55D11-2856-134B-A618-F32A50AECBE7}"/>
                </a:ext>
              </a:extLst>
            </p:cNvPr>
            <p:cNvSpPr/>
            <p:nvPr/>
          </p:nvSpPr>
          <p:spPr>
            <a:xfrm flipH="1">
              <a:off x="6157352" y="3464290"/>
              <a:ext cx="896939" cy="369332"/>
            </a:xfrm>
            <a:prstGeom prst="homePlat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rtlCol="0" anchor="ctr">
              <a:noAutofit/>
            </a:bodyPr>
            <a:lstStyle/>
            <a:p>
              <a:pPr algn="ctr"/>
              <a:r>
                <a:rPr lang="en-GB" dirty="0"/>
                <a:t>ADC</a:t>
              </a:r>
            </a:p>
          </p:txBody>
        </p:sp>
        <p:cxnSp>
          <p:nvCxnSpPr>
            <p:cNvPr id="11" name="Elbow Connector 106">
              <a:extLst>
                <a:ext uri="{FF2B5EF4-FFF2-40B4-BE49-F238E27FC236}">
                  <a16:creationId xmlns:a16="http://schemas.microsoft.com/office/drawing/2014/main" id="{6C28F6A2-C034-0F4C-8D11-3870736E979B}"/>
                </a:ext>
              </a:extLst>
            </p:cNvPr>
            <p:cNvCxnSpPr>
              <a:stCxn id="8" idx="3"/>
              <a:endCxn id="25" idx="1"/>
            </p:cNvCxnSpPr>
            <p:nvPr/>
          </p:nvCxnSpPr>
          <p:spPr>
            <a:xfrm flipV="1">
              <a:off x="4430690" y="3648627"/>
              <a:ext cx="375799" cy="329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lbow Connector 11">
              <a:extLst>
                <a:ext uri="{FF2B5EF4-FFF2-40B4-BE49-F238E27FC236}">
                  <a16:creationId xmlns:a16="http://schemas.microsoft.com/office/drawing/2014/main" id="{57775002-6F4D-EF4F-BFFE-93B0B9B1DAF0}"/>
                </a:ext>
              </a:extLst>
            </p:cNvPr>
            <p:cNvCxnSpPr>
              <a:stCxn id="20" idx="4"/>
              <a:endCxn id="5" idx="3"/>
            </p:cNvCxnSpPr>
            <p:nvPr/>
          </p:nvCxnSpPr>
          <p:spPr>
            <a:xfrm rot="5400000" flipH="1" flipV="1">
              <a:off x="1786734" y="3265995"/>
              <a:ext cx="224076" cy="1246521"/>
            </a:xfrm>
            <a:prstGeom prst="bentConnector4">
              <a:avLst>
                <a:gd name="adj1" fmla="val -102019"/>
                <a:gd name="adj2" fmla="val 71774"/>
              </a:avLst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C42C04B-288C-8A47-A854-CA8D09B0BDE2}"/>
                </a:ext>
              </a:extLst>
            </p:cNvPr>
            <p:cNvGrpSpPr/>
            <p:nvPr/>
          </p:nvGrpSpPr>
          <p:grpSpPr>
            <a:xfrm>
              <a:off x="923174" y="3296619"/>
              <a:ext cx="704677" cy="704675"/>
              <a:chOff x="1827832" y="3296619"/>
              <a:chExt cx="704677" cy="70467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05623F1-49D5-7C4F-925B-ECFB423FF0E7}"/>
                  </a:ext>
                </a:extLst>
              </p:cNvPr>
              <p:cNvGrpSpPr/>
              <p:nvPr/>
            </p:nvGrpSpPr>
            <p:grpSpPr>
              <a:xfrm>
                <a:off x="1827832" y="3296619"/>
                <a:ext cx="704675" cy="704675"/>
                <a:chOff x="1542477" y="2256639"/>
                <a:chExt cx="704675" cy="704675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CF086A81-D79D-7046-BCF0-A2013FAF4701}"/>
                    </a:ext>
                  </a:extLst>
                </p:cNvPr>
                <p:cNvSpPr/>
                <p:nvPr/>
              </p:nvSpPr>
              <p:spPr>
                <a:xfrm>
                  <a:off x="1542477" y="2256639"/>
                  <a:ext cx="704675" cy="704675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3E46B4E5-6638-4B41-BEAF-167590C38364}"/>
                    </a:ext>
                  </a:extLst>
                </p:cNvPr>
                <p:cNvCxnSpPr/>
                <p:nvPr/>
              </p:nvCxnSpPr>
              <p:spPr>
                <a:xfrm>
                  <a:off x="1894485" y="2256639"/>
                  <a:ext cx="659" cy="167474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404BE7B7-B73E-EB49-9E35-9C9836813ACC}"/>
                    </a:ext>
                  </a:extLst>
                </p:cNvPr>
                <p:cNvCxnSpPr/>
                <p:nvPr/>
              </p:nvCxnSpPr>
              <p:spPr>
                <a:xfrm>
                  <a:off x="1894485" y="2793840"/>
                  <a:ext cx="659" cy="167474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5EA52399-7CE5-0B49-909A-15B2D70FE40D}"/>
                    </a:ext>
                  </a:extLst>
                </p:cNvPr>
                <p:cNvCxnSpPr/>
                <p:nvPr/>
              </p:nvCxnSpPr>
              <p:spPr>
                <a:xfrm>
                  <a:off x="1787658" y="2424113"/>
                  <a:ext cx="214312" cy="0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CF5319D-7790-3D41-AEE4-882C69A9C6E2}"/>
                    </a:ext>
                  </a:extLst>
                </p:cNvPr>
                <p:cNvCxnSpPr/>
                <p:nvPr/>
              </p:nvCxnSpPr>
              <p:spPr>
                <a:xfrm>
                  <a:off x="1787658" y="2793840"/>
                  <a:ext cx="214312" cy="0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B5E1E9A-35AD-E244-92CD-45F29DEF3086}"/>
                  </a:ext>
                </a:extLst>
              </p:cNvPr>
              <p:cNvGrpSpPr/>
              <p:nvPr/>
            </p:nvGrpSpPr>
            <p:grpSpPr>
              <a:xfrm rot="5400000">
                <a:off x="2073016" y="3296621"/>
                <a:ext cx="214312" cy="704675"/>
                <a:chOff x="1787658" y="2256639"/>
                <a:chExt cx="214312" cy="704675"/>
              </a:xfrm>
            </p:grpSpPr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916DBFAE-98D3-534C-8626-7B758E247484}"/>
                    </a:ext>
                  </a:extLst>
                </p:cNvPr>
                <p:cNvCxnSpPr/>
                <p:nvPr/>
              </p:nvCxnSpPr>
              <p:spPr>
                <a:xfrm>
                  <a:off x="1894485" y="2256639"/>
                  <a:ext cx="659" cy="167474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BB9BF138-6621-5242-88A9-89204EB3A4A1}"/>
                    </a:ext>
                  </a:extLst>
                </p:cNvPr>
                <p:cNvCxnSpPr/>
                <p:nvPr/>
              </p:nvCxnSpPr>
              <p:spPr>
                <a:xfrm>
                  <a:off x="1894485" y="2793840"/>
                  <a:ext cx="659" cy="167474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8E1E5B78-BF9B-2A41-8127-D4424F21CE85}"/>
                    </a:ext>
                  </a:extLst>
                </p:cNvPr>
                <p:cNvCxnSpPr/>
                <p:nvPr/>
              </p:nvCxnSpPr>
              <p:spPr>
                <a:xfrm>
                  <a:off x="1787658" y="2424113"/>
                  <a:ext cx="214312" cy="0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D8873023-A360-FD44-801F-27DB902DC1CC}"/>
                    </a:ext>
                  </a:extLst>
                </p:cNvPr>
                <p:cNvCxnSpPr/>
                <p:nvPr/>
              </p:nvCxnSpPr>
              <p:spPr>
                <a:xfrm>
                  <a:off x="1787658" y="2793840"/>
                  <a:ext cx="214312" cy="0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57CAC13-83C2-5C42-ADA4-DBCDE0E38660}"/>
                </a:ext>
              </a:extLst>
            </p:cNvPr>
            <p:cNvSpPr/>
            <p:nvPr/>
          </p:nvSpPr>
          <p:spPr>
            <a:xfrm>
              <a:off x="4806489" y="3463961"/>
              <a:ext cx="975064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Att. &amp; Gain</a:t>
              </a:r>
            </a:p>
          </p:txBody>
        </p:sp>
        <p:cxnSp>
          <p:nvCxnSpPr>
            <p:cNvPr id="26" name="Elbow Connector 106">
              <a:extLst>
                <a:ext uri="{FF2B5EF4-FFF2-40B4-BE49-F238E27FC236}">
                  <a16:creationId xmlns:a16="http://schemas.microsoft.com/office/drawing/2014/main" id="{23CA350D-F1FC-8649-BC58-C94EC0BC0CA2}"/>
                </a:ext>
              </a:extLst>
            </p:cNvPr>
            <p:cNvCxnSpPr>
              <a:stCxn id="25" idx="3"/>
              <a:endCxn id="10" idx="3"/>
            </p:cNvCxnSpPr>
            <p:nvPr/>
          </p:nvCxnSpPr>
          <p:spPr>
            <a:xfrm>
              <a:off x="5781553" y="3648627"/>
              <a:ext cx="375799" cy="329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B631538-64DC-F349-96D0-AB7CDA3563C5}"/>
                </a:ext>
              </a:extLst>
            </p:cNvPr>
            <p:cNvSpPr/>
            <p:nvPr/>
          </p:nvSpPr>
          <p:spPr>
            <a:xfrm>
              <a:off x="7430089" y="3463961"/>
              <a:ext cx="975064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/>
                <a:t>FPGA</a:t>
              </a:r>
              <a:endParaRPr lang="en-GB" sz="1200" dirty="0"/>
            </a:p>
          </p:txBody>
        </p:sp>
        <p:cxnSp>
          <p:nvCxnSpPr>
            <p:cNvPr id="28" name="Elbow Connector 106">
              <a:extLst>
                <a:ext uri="{FF2B5EF4-FFF2-40B4-BE49-F238E27FC236}">
                  <a16:creationId xmlns:a16="http://schemas.microsoft.com/office/drawing/2014/main" id="{CEB4A242-9C90-5E41-AAFE-F9F76471C950}"/>
                </a:ext>
              </a:extLst>
            </p:cNvPr>
            <p:cNvCxnSpPr>
              <a:stCxn id="10" idx="1"/>
              <a:endCxn id="27" idx="1"/>
            </p:cNvCxnSpPr>
            <p:nvPr/>
          </p:nvCxnSpPr>
          <p:spPr>
            <a:xfrm flipV="1">
              <a:off x="7054291" y="3648627"/>
              <a:ext cx="375798" cy="329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CA19125-335B-9445-80B0-89B8389E9E88}"/>
                </a:ext>
              </a:extLst>
            </p:cNvPr>
            <p:cNvCxnSpPr>
              <a:stCxn id="6" idx="1"/>
              <a:endCxn id="6" idx="3"/>
            </p:cNvCxnSpPr>
            <p:nvPr/>
          </p:nvCxnSpPr>
          <p:spPr>
            <a:xfrm flipH="1">
              <a:off x="2890976" y="3649532"/>
              <a:ext cx="12349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B986BA8-C903-3A4D-B998-270CB098A9B9}"/>
                </a:ext>
              </a:extLst>
            </p:cNvPr>
            <p:cNvCxnSpPr>
              <a:stCxn id="4" idx="1"/>
              <a:endCxn id="4" idx="3"/>
            </p:cNvCxnSpPr>
            <p:nvPr/>
          </p:nvCxnSpPr>
          <p:spPr>
            <a:xfrm flipH="1">
              <a:off x="2522033" y="3520037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B3313E4-90A2-5248-A551-07C561D00C7A}"/>
                </a:ext>
              </a:extLst>
            </p:cNvPr>
            <p:cNvCxnSpPr>
              <a:stCxn id="5" idx="1"/>
              <a:endCxn id="5" idx="3"/>
            </p:cNvCxnSpPr>
            <p:nvPr/>
          </p:nvCxnSpPr>
          <p:spPr>
            <a:xfrm flipH="1">
              <a:off x="2522033" y="3777218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C9A527D-CFD7-4247-BD4F-132002CCC611}"/>
                </a:ext>
              </a:extLst>
            </p:cNvPr>
            <p:cNvCxnSpPr>
              <a:stCxn id="5" idx="1"/>
              <a:endCxn id="6" idx="3"/>
            </p:cNvCxnSpPr>
            <p:nvPr/>
          </p:nvCxnSpPr>
          <p:spPr>
            <a:xfrm flipV="1">
              <a:off x="2678951" y="3649532"/>
              <a:ext cx="212025" cy="127686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4F042F7-9DBF-DD45-9828-1DDC57D5DF16}"/>
                </a:ext>
              </a:extLst>
            </p:cNvPr>
            <p:cNvCxnSpPr>
              <a:stCxn id="4" idx="1"/>
              <a:endCxn id="6" idx="3"/>
            </p:cNvCxnSpPr>
            <p:nvPr/>
          </p:nvCxnSpPr>
          <p:spPr>
            <a:xfrm>
              <a:off x="2678951" y="3520037"/>
              <a:ext cx="212025" cy="12949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4" name="Elbow Connector 33">
              <a:extLst>
                <a:ext uri="{FF2B5EF4-FFF2-40B4-BE49-F238E27FC236}">
                  <a16:creationId xmlns:a16="http://schemas.microsoft.com/office/drawing/2014/main" id="{FDCE0C73-3E8E-A14D-AE81-92BD6B11A1E4}"/>
                </a:ext>
              </a:extLst>
            </p:cNvPr>
            <p:cNvCxnSpPr>
              <a:stCxn id="20" idx="0"/>
            </p:cNvCxnSpPr>
            <p:nvPr/>
          </p:nvCxnSpPr>
          <p:spPr>
            <a:xfrm rot="5400000" flipH="1" flipV="1">
              <a:off x="1281579" y="2943470"/>
              <a:ext cx="347082" cy="359216"/>
            </a:xfrm>
            <a:prstGeom prst="bentConnector2">
              <a:avLst/>
            </a:prstGeom>
            <a:ln w="38100" cap="rnd">
              <a:round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BC065FF-D9F3-424B-A49A-D41B99FFBEAF}"/>
                </a:ext>
              </a:extLst>
            </p:cNvPr>
            <p:cNvGrpSpPr/>
            <p:nvPr/>
          </p:nvGrpSpPr>
          <p:grpSpPr>
            <a:xfrm>
              <a:off x="1639098" y="2954465"/>
              <a:ext cx="171450" cy="471332"/>
              <a:chOff x="1825422" y="2954465"/>
              <a:chExt cx="171450" cy="471332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2565A7E-6004-C040-A754-5C45E11F07A4}"/>
                  </a:ext>
                </a:extLst>
              </p:cNvPr>
              <p:cNvCxnSpPr/>
              <p:nvPr/>
            </p:nvCxnSpPr>
            <p:spPr>
              <a:xfrm>
                <a:off x="1825422" y="3425797"/>
                <a:ext cx="160393" cy="0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047E9E9-EFE6-524E-90C2-6E5A50B46384}"/>
                  </a:ext>
                </a:extLst>
              </p:cNvPr>
              <p:cNvCxnSpPr/>
              <p:nvPr/>
            </p:nvCxnSpPr>
            <p:spPr>
              <a:xfrm>
                <a:off x="1825422" y="2954465"/>
                <a:ext cx="0" cy="47133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3758C19E-C0FA-E641-BD03-BF1166863C22}"/>
                  </a:ext>
                </a:extLst>
              </p:cNvPr>
              <p:cNvCxnSpPr/>
              <p:nvPr/>
            </p:nvCxnSpPr>
            <p:spPr>
              <a:xfrm>
                <a:off x="1996872" y="2954465"/>
                <a:ext cx="0" cy="47133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39" name="Elbow Connector 38">
              <a:extLst>
                <a:ext uri="{FF2B5EF4-FFF2-40B4-BE49-F238E27FC236}">
                  <a16:creationId xmlns:a16="http://schemas.microsoft.com/office/drawing/2014/main" id="{4028C495-69C1-C44A-8EED-855B37ACDA46}"/>
                </a:ext>
              </a:extLst>
            </p:cNvPr>
            <p:cNvCxnSpPr>
              <a:endCxn id="4" idx="3"/>
            </p:cNvCxnSpPr>
            <p:nvPr/>
          </p:nvCxnSpPr>
          <p:spPr>
            <a:xfrm>
              <a:off x="1813042" y="2949537"/>
              <a:ext cx="708991" cy="570500"/>
            </a:xfrm>
            <a:prstGeom prst="bentConnector3">
              <a:avLst>
                <a:gd name="adj1" fmla="val 50000"/>
              </a:avLst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992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7A1EB-9963-0745-ACC3-8BCCA787E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iBPM</a:t>
            </a:r>
            <a:r>
              <a:rPr lang="en-US" dirty="0"/>
              <a:t> Comb-BPF</a:t>
            </a: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F5740D0-8AE7-E945-A06D-380FD56B3697}"/>
              </a:ext>
            </a:extLst>
          </p:cNvPr>
          <p:cNvGrpSpPr/>
          <p:nvPr/>
        </p:nvGrpSpPr>
        <p:grpSpPr>
          <a:xfrm>
            <a:off x="347450" y="1376013"/>
            <a:ext cx="8460898" cy="4664527"/>
            <a:chOff x="41519" y="1376013"/>
            <a:chExt cx="8766829" cy="482345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3673CA0-B05E-0F46-9391-38664AD02C5A}"/>
                </a:ext>
              </a:extLst>
            </p:cNvPr>
            <p:cNvGrpSpPr/>
            <p:nvPr/>
          </p:nvGrpSpPr>
          <p:grpSpPr>
            <a:xfrm>
              <a:off x="763831" y="3299361"/>
              <a:ext cx="704675" cy="704675"/>
              <a:chOff x="1542477" y="2256639"/>
              <a:chExt cx="704675" cy="704675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42B0DFCE-ECDF-B14F-A88B-DA63CFE07726}"/>
                  </a:ext>
                </a:extLst>
              </p:cNvPr>
              <p:cNvSpPr/>
              <p:nvPr/>
            </p:nvSpPr>
            <p:spPr>
              <a:xfrm>
                <a:off x="1542477" y="2256639"/>
                <a:ext cx="704675" cy="704675"/>
              </a:xfrm>
              <a:prstGeom prst="ellips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412B79A0-C941-D542-BD38-67CF3ECEDC39}"/>
                  </a:ext>
                </a:extLst>
              </p:cNvPr>
              <p:cNvCxnSpPr/>
              <p:nvPr/>
            </p:nvCxnSpPr>
            <p:spPr>
              <a:xfrm>
                <a:off x="1894485" y="2256639"/>
                <a:ext cx="659" cy="167474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90C80DF4-6FA1-1B48-AC15-98969C7EEA7A}"/>
                  </a:ext>
                </a:extLst>
              </p:cNvPr>
              <p:cNvCxnSpPr/>
              <p:nvPr/>
            </p:nvCxnSpPr>
            <p:spPr>
              <a:xfrm>
                <a:off x="1894485" y="2793840"/>
                <a:ext cx="659" cy="167474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665C5A21-7896-C04C-9E35-461BCC8AA11D}"/>
                  </a:ext>
                </a:extLst>
              </p:cNvPr>
              <p:cNvCxnSpPr/>
              <p:nvPr/>
            </p:nvCxnSpPr>
            <p:spPr>
              <a:xfrm>
                <a:off x="1787658" y="2424113"/>
                <a:ext cx="214312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DD8FB13-C4F3-604B-84AD-868DCCBDACA3}"/>
                  </a:ext>
                </a:extLst>
              </p:cNvPr>
              <p:cNvCxnSpPr/>
              <p:nvPr/>
            </p:nvCxnSpPr>
            <p:spPr>
              <a:xfrm>
                <a:off x="1787658" y="2793840"/>
                <a:ext cx="214312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</p:grp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A794C417-7DEB-FB43-B55B-D78361137CAF}"/>
                </a:ext>
              </a:extLst>
            </p:cNvPr>
            <p:cNvCxnSpPr>
              <a:stCxn id="5" idx="4"/>
              <a:endCxn id="14" idx="3"/>
            </p:cNvCxnSpPr>
            <p:nvPr/>
          </p:nvCxnSpPr>
          <p:spPr>
            <a:xfrm rot="5400000" flipH="1" flipV="1">
              <a:off x="1607498" y="3288959"/>
              <a:ext cx="223747" cy="1206407"/>
            </a:xfrm>
            <a:prstGeom prst="bentConnector4">
              <a:avLst>
                <a:gd name="adj1" fmla="val -102169"/>
                <a:gd name="adj2" fmla="val 78815"/>
              </a:avLst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F6D1FB6-2C59-844D-B307-7F9635E00C0F}"/>
                </a:ext>
              </a:extLst>
            </p:cNvPr>
            <p:cNvGrpSpPr/>
            <p:nvPr/>
          </p:nvGrpSpPr>
          <p:grpSpPr>
            <a:xfrm flipH="1">
              <a:off x="2322576" y="3405477"/>
              <a:ext cx="492442" cy="492442"/>
              <a:chOff x="3155389" y="2681390"/>
              <a:chExt cx="492442" cy="492442"/>
            </a:xfrm>
            <a:no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84E62AA-ED96-3040-943C-514D385C2B6A}"/>
                  </a:ext>
                </a:extLst>
              </p:cNvPr>
              <p:cNvSpPr/>
              <p:nvPr/>
            </p:nvSpPr>
            <p:spPr>
              <a:xfrm>
                <a:off x="3155390" y="2810885"/>
                <a:ext cx="12349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D9E0E57-CDD1-804D-BD74-4D0EFEE44062}"/>
                  </a:ext>
                </a:extLst>
              </p:cNvPr>
              <p:cNvSpPr/>
              <p:nvPr/>
            </p:nvSpPr>
            <p:spPr>
              <a:xfrm>
                <a:off x="3490913" y="2681390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99D4335-B687-5F49-84B7-F5A595C278E0}"/>
                  </a:ext>
                </a:extLst>
              </p:cNvPr>
              <p:cNvSpPr/>
              <p:nvPr/>
            </p:nvSpPr>
            <p:spPr>
              <a:xfrm>
                <a:off x="3490913" y="2938571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C262519-D271-B14D-B698-066B8DD7A5DA}"/>
                  </a:ext>
                </a:extLst>
              </p:cNvPr>
              <p:cNvSpPr/>
              <p:nvPr/>
            </p:nvSpPr>
            <p:spPr>
              <a:xfrm>
                <a:off x="3155389" y="2681390"/>
                <a:ext cx="492442" cy="492442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BDCE383-F554-BF4F-B1F5-F59AD72ED4CB}"/>
                  </a:ext>
                </a:extLst>
              </p:cNvPr>
              <p:cNvCxnSpPr>
                <a:stCxn id="12" idx="1"/>
                <a:endCxn id="12" idx="3"/>
              </p:cNvCxnSpPr>
              <p:nvPr/>
            </p:nvCxnSpPr>
            <p:spPr>
              <a:xfrm>
                <a:off x="3155390" y="2928516"/>
                <a:ext cx="12349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2C3934C3-D42D-964D-9810-FB1CD33D37E8}"/>
                  </a:ext>
                </a:extLst>
              </p:cNvPr>
              <p:cNvCxnSpPr>
                <a:stCxn id="13" idx="1"/>
                <a:endCxn id="13" idx="3"/>
              </p:cNvCxnSpPr>
              <p:nvPr/>
            </p:nvCxnSpPr>
            <p:spPr>
              <a:xfrm>
                <a:off x="3490913" y="2799021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06670F11-B9A2-AB4C-A5AA-3E3CE9435B56}"/>
                  </a:ext>
                </a:extLst>
              </p:cNvPr>
              <p:cNvCxnSpPr>
                <a:stCxn id="14" idx="1"/>
                <a:endCxn id="14" idx="3"/>
              </p:cNvCxnSpPr>
              <p:nvPr/>
            </p:nvCxnSpPr>
            <p:spPr>
              <a:xfrm>
                <a:off x="3490913" y="3056202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56BC55B-2980-6847-B2F7-09467724B6A0}"/>
                  </a:ext>
                </a:extLst>
              </p:cNvPr>
              <p:cNvCxnSpPr>
                <a:stCxn id="14" idx="1"/>
                <a:endCxn id="12" idx="3"/>
              </p:cNvCxnSpPr>
              <p:nvPr/>
            </p:nvCxnSpPr>
            <p:spPr>
              <a:xfrm flipH="1" flipV="1">
                <a:off x="3278888" y="2928516"/>
                <a:ext cx="212025" cy="127686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7F2C8236-15B2-094F-A84E-1B3D5AABE928}"/>
                  </a:ext>
                </a:extLst>
              </p:cNvPr>
              <p:cNvCxnSpPr>
                <a:stCxn id="13" idx="1"/>
                <a:endCxn id="12" idx="3"/>
              </p:cNvCxnSpPr>
              <p:nvPr/>
            </p:nvCxnSpPr>
            <p:spPr>
              <a:xfrm flipH="1">
                <a:off x="3278888" y="2799021"/>
                <a:ext cx="212025" cy="129495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B0EF7DC-EC8E-A740-88E7-36F577FDB68D}"/>
                </a:ext>
              </a:extLst>
            </p:cNvPr>
            <p:cNvGrpSpPr/>
            <p:nvPr/>
          </p:nvGrpSpPr>
          <p:grpSpPr>
            <a:xfrm>
              <a:off x="1116168" y="3008536"/>
              <a:ext cx="1206408" cy="514572"/>
              <a:chOff x="1116168" y="3008536"/>
              <a:chExt cx="1206408" cy="514572"/>
            </a:xfrm>
          </p:grpSpPr>
          <p:cxnSp>
            <p:nvCxnSpPr>
              <p:cNvPr id="22" name="Elbow Connector 21">
                <a:extLst>
                  <a:ext uri="{FF2B5EF4-FFF2-40B4-BE49-F238E27FC236}">
                    <a16:creationId xmlns:a16="http://schemas.microsoft.com/office/drawing/2014/main" id="{C180006C-16C9-7D46-94A1-15DD8F77077A}"/>
                  </a:ext>
                </a:extLst>
              </p:cNvPr>
              <p:cNvCxnSpPr>
                <a:stCxn id="5" idx="0"/>
              </p:cNvCxnSpPr>
              <p:nvPr/>
            </p:nvCxnSpPr>
            <p:spPr>
              <a:xfrm rot="5400000" flipH="1" flipV="1">
                <a:off x="1225133" y="2910127"/>
                <a:ext cx="280270" cy="498199"/>
              </a:xfrm>
              <a:prstGeom prst="bentConnector2">
                <a:avLst/>
              </a:prstGeom>
              <a:ln w="38100" cap="rnd">
                <a:round/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666ACFC6-D4BD-3E4F-8FDC-215E1F2A6201}"/>
                  </a:ext>
                </a:extLst>
              </p:cNvPr>
              <p:cNvCxnSpPr/>
              <p:nvPr/>
            </p:nvCxnSpPr>
            <p:spPr>
              <a:xfrm>
                <a:off x="1625965" y="3490423"/>
                <a:ext cx="160393" cy="0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BBCE448D-D318-0846-9745-A81814A08291}"/>
                  </a:ext>
                </a:extLst>
              </p:cNvPr>
              <p:cNvCxnSpPr/>
              <p:nvPr/>
            </p:nvCxnSpPr>
            <p:spPr>
              <a:xfrm>
                <a:off x="1625965" y="3019091"/>
                <a:ext cx="0" cy="47133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59B4F367-3717-9247-AD92-A1291FC1B17C}"/>
                  </a:ext>
                </a:extLst>
              </p:cNvPr>
              <p:cNvCxnSpPr/>
              <p:nvPr/>
            </p:nvCxnSpPr>
            <p:spPr>
              <a:xfrm>
                <a:off x="1797415" y="3019091"/>
                <a:ext cx="0" cy="47133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6" name="Elbow Connector 25">
                <a:extLst>
                  <a:ext uri="{FF2B5EF4-FFF2-40B4-BE49-F238E27FC236}">
                    <a16:creationId xmlns:a16="http://schemas.microsoft.com/office/drawing/2014/main" id="{96BC7BA7-71D6-BD44-8C72-58B072DC6F8F}"/>
                  </a:ext>
                </a:extLst>
              </p:cNvPr>
              <p:cNvCxnSpPr>
                <a:endCxn id="13" idx="3"/>
              </p:cNvCxnSpPr>
              <p:nvPr/>
            </p:nvCxnSpPr>
            <p:spPr>
              <a:xfrm>
                <a:off x="1797415" y="3008536"/>
                <a:ext cx="525161" cy="514572"/>
              </a:xfrm>
              <a:prstGeom prst="bentConnector3">
                <a:avLst>
                  <a:gd name="adj1" fmla="val 50000"/>
                </a:avLst>
              </a:prstGeom>
              <a:ln w="38100" cap="rnd">
                <a:round/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876A5171-7C9C-0846-9F3D-2C5EBC116EC1}"/>
                </a:ext>
              </a:extLst>
            </p:cNvPr>
            <p:cNvSpPr/>
            <p:nvPr/>
          </p:nvSpPr>
          <p:spPr>
            <a:xfrm>
              <a:off x="104084" y="3413039"/>
              <a:ext cx="594674" cy="303407"/>
            </a:xfrm>
            <a:custGeom>
              <a:avLst/>
              <a:gdLst>
                <a:gd name="connsiteX0" fmla="*/ 0 w 1280160"/>
                <a:gd name="connsiteY0" fmla="*/ 627043 h 687377"/>
                <a:gd name="connsiteX1" fmla="*/ 470263 w 1280160"/>
                <a:gd name="connsiteY1" fmla="*/ 627043 h 687377"/>
                <a:gd name="connsiteX2" fmla="*/ 679269 w 1280160"/>
                <a:gd name="connsiteY2" fmla="*/ 26 h 687377"/>
                <a:gd name="connsiteX3" fmla="*/ 836023 w 1280160"/>
                <a:gd name="connsiteY3" fmla="*/ 653169 h 687377"/>
                <a:gd name="connsiteX4" fmla="*/ 1280160 w 1280160"/>
                <a:gd name="connsiteY4" fmla="*/ 627043 h 687377"/>
                <a:gd name="connsiteX0" fmla="*/ 0 w 1280160"/>
                <a:gd name="connsiteY0" fmla="*/ 627043 h 687377"/>
                <a:gd name="connsiteX1" fmla="*/ 470263 w 1280160"/>
                <a:gd name="connsiteY1" fmla="*/ 627043 h 687377"/>
                <a:gd name="connsiteX2" fmla="*/ 679269 w 1280160"/>
                <a:gd name="connsiteY2" fmla="*/ 26 h 687377"/>
                <a:gd name="connsiteX3" fmla="*/ 836023 w 1280160"/>
                <a:gd name="connsiteY3" fmla="*/ 653169 h 687377"/>
                <a:gd name="connsiteX4" fmla="*/ 1280160 w 1280160"/>
                <a:gd name="connsiteY4" fmla="*/ 641330 h 687377"/>
                <a:gd name="connsiteX0" fmla="*/ 0 w 1280160"/>
                <a:gd name="connsiteY0" fmla="*/ 627043 h 699033"/>
                <a:gd name="connsiteX1" fmla="*/ 470263 w 1280160"/>
                <a:gd name="connsiteY1" fmla="*/ 627043 h 699033"/>
                <a:gd name="connsiteX2" fmla="*/ 679269 w 1280160"/>
                <a:gd name="connsiteY2" fmla="*/ 26 h 699033"/>
                <a:gd name="connsiteX3" fmla="*/ 836023 w 1280160"/>
                <a:gd name="connsiteY3" fmla="*/ 653169 h 699033"/>
                <a:gd name="connsiteX4" fmla="*/ 1280160 w 1280160"/>
                <a:gd name="connsiteY4" fmla="*/ 641330 h 699033"/>
                <a:gd name="connsiteX0" fmla="*/ 0 w 1280160"/>
                <a:gd name="connsiteY0" fmla="*/ 627043 h 687377"/>
                <a:gd name="connsiteX1" fmla="*/ 470263 w 1280160"/>
                <a:gd name="connsiteY1" fmla="*/ 627043 h 687377"/>
                <a:gd name="connsiteX2" fmla="*/ 679269 w 1280160"/>
                <a:gd name="connsiteY2" fmla="*/ 26 h 687377"/>
                <a:gd name="connsiteX3" fmla="*/ 836023 w 1280160"/>
                <a:gd name="connsiteY3" fmla="*/ 653169 h 687377"/>
                <a:gd name="connsiteX4" fmla="*/ 1280160 w 1280160"/>
                <a:gd name="connsiteY4" fmla="*/ 641330 h 687377"/>
                <a:gd name="connsiteX0" fmla="*/ 0 w 1280160"/>
                <a:gd name="connsiteY0" fmla="*/ 627023 h 696530"/>
                <a:gd name="connsiteX1" fmla="*/ 470263 w 1280160"/>
                <a:gd name="connsiteY1" fmla="*/ 641311 h 696530"/>
                <a:gd name="connsiteX2" fmla="*/ 679269 w 1280160"/>
                <a:gd name="connsiteY2" fmla="*/ 6 h 696530"/>
                <a:gd name="connsiteX3" fmla="*/ 836023 w 1280160"/>
                <a:gd name="connsiteY3" fmla="*/ 653149 h 696530"/>
                <a:gd name="connsiteX4" fmla="*/ 1280160 w 1280160"/>
                <a:gd name="connsiteY4" fmla="*/ 641310 h 696530"/>
                <a:gd name="connsiteX0" fmla="*/ 0 w 1280160"/>
                <a:gd name="connsiteY0" fmla="*/ 634166 h 699506"/>
                <a:gd name="connsiteX1" fmla="*/ 470263 w 1280160"/>
                <a:gd name="connsiteY1" fmla="*/ 641311 h 699506"/>
                <a:gd name="connsiteX2" fmla="*/ 679269 w 1280160"/>
                <a:gd name="connsiteY2" fmla="*/ 6 h 699506"/>
                <a:gd name="connsiteX3" fmla="*/ 836023 w 1280160"/>
                <a:gd name="connsiteY3" fmla="*/ 653149 h 699506"/>
                <a:gd name="connsiteX4" fmla="*/ 1280160 w 1280160"/>
                <a:gd name="connsiteY4" fmla="*/ 641310 h 699506"/>
                <a:gd name="connsiteX0" fmla="*/ 0 w 1280160"/>
                <a:gd name="connsiteY0" fmla="*/ 634166 h 688519"/>
                <a:gd name="connsiteX1" fmla="*/ 470263 w 1280160"/>
                <a:gd name="connsiteY1" fmla="*/ 641311 h 688519"/>
                <a:gd name="connsiteX2" fmla="*/ 679269 w 1280160"/>
                <a:gd name="connsiteY2" fmla="*/ 6 h 688519"/>
                <a:gd name="connsiteX3" fmla="*/ 836023 w 1280160"/>
                <a:gd name="connsiteY3" fmla="*/ 653149 h 688519"/>
                <a:gd name="connsiteX4" fmla="*/ 1280160 w 1280160"/>
                <a:gd name="connsiteY4" fmla="*/ 641310 h 688519"/>
                <a:gd name="connsiteX0" fmla="*/ 0 w 1280160"/>
                <a:gd name="connsiteY0" fmla="*/ 634165 h 667383"/>
                <a:gd name="connsiteX1" fmla="*/ 470263 w 1280160"/>
                <a:gd name="connsiteY1" fmla="*/ 641310 h 667383"/>
                <a:gd name="connsiteX2" fmla="*/ 679269 w 1280160"/>
                <a:gd name="connsiteY2" fmla="*/ 5 h 667383"/>
                <a:gd name="connsiteX3" fmla="*/ 836023 w 1280160"/>
                <a:gd name="connsiteY3" fmla="*/ 653148 h 667383"/>
                <a:gd name="connsiteX4" fmla="*/ 1280160 w 1280160"/>
                <a:gd name="connsiteY4" fmla="*/ 641309 h 667383"/>
                <a:gd name="connsiteX0" fmla="*/ 0 w 1280160"/>
                <a:gd name="connsiteY0" fmla="*/ 634165 h 653148"/>
                <a:gd name="connsiteX1" fmla="*/ 470263 w 1280160"/>
                <a:gd name="connsiteY1" fmla="*/ 641310 h 653148"/>
                <a:gd name="connsiteX2" fmla="*/ 679269 w 1280160"/>
                <a:gd name="connsiteY2" fmla="*/ 5 h 653148"/>
                <a:gd name="connsiteX3" fmla="*/ 836023 w 1280160"/>
                <a:gd name="connsiteY3" fmla="*/ 653148 h 653148"/>
                <a:gd name="connsiteX4" fmla="*/ 1280160 w 1280160"/>
                <a:gd name="connsiteY4" fmla="*/ 641309 h 65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0160" h="653148">
                  <a:moveTo>
                    <a:pt x="0" y="634165"/>
                  </a:moveTo>
                  <a:cubicBezTo>
                    <a:pt x="428557" y="643553"/>
                    <a:pt x="199890" y="639846"/>
                    <a:pt x="470263" y="641310"/>
                  </a:cubicBezTo>
                  <a:cubicBezTo>
                    <a:pt x="740636" y="642774"/>
                    <a:pt x="618309" y="-1968"/>
                    <a:pt x="679269" y="5"/>
                  </a:cubicBezTo>
                  <a:cubicBezTo>
                    <a:pt x="740229" y="1978"/>
                    <a:pt x="657294" y="653421"/>
                    <a:pt x="836023" y="653148"/>
                  </a:cubicBezTo>
                  <a:cubicBezTo>
                    <a:pt x="1014752" y="652875"/>
                    <a:pt x="1126536" y="647433"/>
                    <a:pt x="1280160" y="641309"/>
                  </a:cubicBezTo>
                </a:path>
              </a:pathLst>
            </a:cu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7374212-F666-B849-A2F3-5EA204A10BEA}"/>
                </a:ext>
              </a:extLst>
            </p:cNvPr>
            <p:cNvGrpSpPr/>
            <p:nvPr/>
          </p:nvGrpSpPr>
          <p:grpSpPr>
            <a:xfrm>
              <a:off x="3331093" y="3405477"/>
              <a:ext cx="492442" cy="492442"/>
              <a:chOff x="3155389" y="2681390"/>
              <a:chExt cx="492442" cy="492442"/>
            </a:xfrm>
            <a:noFill/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66C2622-E7C3-9945-84AD-F4875D54B91C}"/>
                  </a:ext>
                </a:extLst>
              </p:cNvPr>
              <p:cNvSpPr/>
              <p:nvPr/>
            </p:nvSpPr>
            <p:spPr>
              <a:xfrm>
                <a:off x="3155390" y="2810885"/>
                <a:ext cx="12349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F2F9FA4-40B5-5F49-8089-6917DD8A01CB}"/>
                  </a:ext>
                </a:extLst>
              </p:cNvPr>
              <p:cNvSpPr/>
              <p:nvPr/>
            </p:nvSpPr>
            <p:spPr>
              <a:xfrm>
                <a:off x="3490913" y="2681390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9A63D8BE-711C-E242-80AF-95F0F4AB000C}"/>
                  </a:ext>
                </a:extLst>
              </p:cNvPr>
              <p:cNvSpPr/>
              <p:nvPr/>
            </p:nvSpPr>
            <p:spPr>
              <a:xfrm>
                <a:off x="3490913" y="2938571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85FBFEE-7147-8047-9B67-587559135321}"/>
                  </a:ext>
                </a:extLst>
              </p:cNvPr>
              <p:cNvSpPr/>
              <p:nvPr/>
            </p:nvSpPr>
            <p:spPr>
              <a:xfrm>
                <a:off x="3155389" y="2681390"/>
                <a:ext cx="492442" cy="492442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E946E6F1-55C6-7141-B30F-1B1DE5EA7FEB}"/>
                  </a:ext>
                </a:extLst>
              </p:cNvPr>
              <p:cNvCxnSpPr>
                <a:stCxn id="29" idx="1"/>
                <a:endCxn id="29" idx="3"/>
              </p:cNvCxnSpPr>
              <p:nvPr/>
            </p:nvCxnSpPr>
            <p:spPr>
              <a:xfrm>
                <a:off x="3155390" y="2928516"/>
                <a:ext cx="12349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C4E95F6-0062-FC44-8512-8E830D6C8BEA}"/>
                  </a:ext>
                </a:extLst>
              </p:cNvPr>
              <p:cNvCxnSpPr>
                <a:stCxn id="30" idx="1"/>
                <a:endCxn id="30" idx="3"/>
              </p:cNvCxnSpPr>
              <p:nvPr/>
            </p:nvCxnSpPr>
            <p:spPr>
              <a:xfrm>
                <a:off x="3490913" y="2799021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76B9C191-A03A-4043-8AF4-AEFE0541D1CE}"/>
                  </a:ext>
                </a:extLst>
              </p:cNvPr>
              <p:cNvCxnSpPr>
                <a:stCxn id="31" idx="1"/>
                <a:endCxn id="31" idx="3"/>
              </p:cNvCxnSpPr>
              <p:nvPr/>
            </p:nvCxnSpPr>
            <p:spPr>
              <a:xfrm>
                <a:off x="3490913" y="3056202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D816F81-F590-8442-BE05-62FC24F7D50B}"/>
                  </a:ext>
                </a:extLst>
              </p:cNvPr>
              <p:cNvCxnSpPr>
                <a:stCxn id="31" idx="1"/>
                <a:endCxn id="29" idx="3"/>
              </p:cNvCxnSpPr>
              <p:nvPr/>
            </p:nvCxnSpPr>
            <p:spPr>
              <a:xfrm flipH="1" flipV="1">
                <a:off x="3278888" y="2928516"/>
                <a:ext cx="212025" cy="127686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C9AE377E-42C4-5448-A7E7-C36669E45546}"/>
                  </a:ext>
                </a:extLst>
              </p:cNvPr>
              <p:cNvCxnSpPr>
                <a:stCxn id="30" idx="1"/>
                <a:endCxn id="29" idx="3"/>
              </p:cNvCxnSpPr>
              <p:nvPr/>
            </p:nvCxnSpPr>
            <p:spPr>
              <a:xfrm flipH="1">
                <a:off x="3278888" y="2799021"/>
                <a:ext cx="212025" cy="129495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</p:grpSp>
        <p:cxnSp>
          <p:nvCxnSpPr>
            <p:cNvPr id="38" name="Elbow Connector 83">
              <a:extLst>
                <a:ext uri="{FF2B5EF4-FFF2-40B4-BE49-F238E27FC236}">
                  <a16:creationId xmlns:a16="http://schemas.microsoft.com/office/drawing/2014/main" id="{C3A58EE7-2FC9-A946-937B-ADF84A2A838C}"/>
                </a:ext>
              </a:extLst>
            </p:cNvPr>
            <p:cNvCxnSpPr>
              <a:stCxn id="12" idx="1"/>
              <a:endCxn id="32" idx="1"/>
            </p:cNvCxnSpPr>
            <p:nvPr/>
          </p:nvCxnSpPr>
          <p:spPr>
            <a:xfrm flipV="1">
              <a:off x="2815017" y="3651698"/>
              <a:ext cx="516076" cy="905"/>
            </a:xfrm>
            <a:prstGeom prst="straightConnector1">
              <a:avLst/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A1CBEC7-786E-9D44-9E6D-CC9FE77B3FCF}"/>
                </a:ext>
              </a:extLst>
            </p:cNvPr>
            <p:cNvGrpSpPr/>
            <p:nvPr/>
          </p:nvGrpSpPr>
          <p:grpSpPr>
            <a:xfrm>
              <a:off x="4241773" y="2132022"/>
              <a:ext cx="492442" cy="492442"/>
              <a:chOff x="3155389" y="2681390"/>
              <a:chExt cx="492442" cy="492442"/>
            </a:xfrm>
            <a:noFill/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84BA542-55EB-5D48-9161-35EA4C3963F1}"/>
                  </a:ext>
                </a:extLst>
              </p:cNvPr>
              <p:cNvSpPr/>
              <p:nvPr/>
            </p:nvSpPr>
            <p:spPr>
              <a:xfrm>
                <a:off x="3155390" y="2810885"/>
                <a:ext cx="12349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5A65ED27-5FCF-104B-AE14-DADC8C67527E}"/>
                  </a:ext>
                </a:extLst>
              </p:cNvPr>
              <p:cNvSpPr/>
              <p:nvPr/>
            </p:nvSpPr>
            <p:spPr>
              <a:xfrm>
                <a:off x="3490913" y="2681390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8799A21-35EF-FC46-ABB0-277746952272}"/>
                  </a:ext>
                </a:extLst>
              </p:cNvPr>
              <p:cNvSpPr/>
              <p:nvPr/>
            </p:nvSpPr>
            <p:spPr>
              <a:xfrm>
                <a:off x="3490913" y="2938571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9DC3DA3-55EB-AF43-BD6C-677CC82587FE}"/>
                  </a:ext>
                </a:extLst>
              </p:cNvPr>
              <p:cNvSpPr/>
              <p:nvPr/>
            </p:nvSpPr>
            <p:spPr>
              <a:xfrm>
                <a:off x="3155389" y="2681390"/>
                <a:ext cx="492442" cy="492442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164360BD-976F-BD4E-AD44-34B1455BB6D0}"/>
                  </a:ext>
                </a:extLst>
              </p:cNvPr>
              <p:cNvCxnSpPr>
                <a:stCxn id="40" idx="1"/>
                <a:endCxn id="40" idx="3"/>
              </p:cNvCxnSpPr>
              <p:nvPr/>
            </p:nvCxnSpPr>
            <p:spPr>
              <a:xfrm>
                <a:off x="3155390" y="2928516"/>
                <a:ext cx="12349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BA2612A1-EEDD-8348-AB85-6594351C5C11}"/>
                  </a:ext>
                </a:extLst>
              </p:cNvPr>
              <p:cNvCxnSpPr>
                <a:stCxn id="41" idx="1"/>
                <a:endCxn id="41" idx="3"/>
              </p:cNvCxnSpPr>
              <p:nvPr/>
            </p:nvCxnSpPr>
            <p:spPr>
              <a:xfrm>
                <a:off x="3490913" y="2799021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5C430932-7C22-FD4E-A81D-05F6974F6B3C}"/>
                  </a:ext>
                </a:extLst>
              </p:cNvPr>
              <p:cNvCxnSpPr>
                <a:stCxn id="42" idx="1"/>
                <a:endCxn id="42" idx="3"/>
              </p:cNvCxnSpPr>
              <p:nvPr/>
            </p:nvCxnSpPr>
            <p:spPr>
              <a:xfrm>
                <a:off x="3490913" y="3056202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A8DB9DA-7BF4-3A4E-A624-4D7580C5D773}"/>
                  </a:ext>
                </a:extLst>
              </p:cNvPr>
              <p:cNvCxnSpPr>
                <a:stCxn id="42" idx="1"/>
                <a:endCxn id="40" idx="3"/>
              </p:cNvCxnSpPr>
              <p:nvPr/>
            </p:nvCxnSpPr>
            <p:spPr>
              <a:xfrm flipH="1" flipV="1">
                <a:off x="3278888" y="2928516"/>
                <a:ext cx="212025" cy="127686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8FDC24E-C36C-9A4A-A1B0-89D3A4C7E5BC}"/>
                  </a:ext>
                </a:extLst>
              </p:cNvPr>
              <p:cNvCxnSpPr>
                <a:stCxn id="41" idx="1"/>
                <a:endCxn id="40" idx="3"/>
              </p:cNvCxnSpPr>
              <p:nvPr/>
            </p:nvCxnSpPr>
            <p:spPr>
              <a:xfrm flipH="1">
                <a:off x="3278888" y="2799021"/>
                <a:ext cx="212025" cy="129495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36D402C-791E-2442-A3DC-69EB07B3A0C6}"/>
                </a:ext>
              </a:extLst>
            </p:cNvPr>
            <p:cNvGrpSpPr/>
            <p:nvPr/>
          </p:nvGrpSpPr>
          <p:grpSpPr>
            <a:xfrm>
              <a:off x="4241773" y="4509063"/>
              <a:ext cx="492442" cy="492442"/>
              <a:chOff x="3155389" y="2681390"/>
              <a:chExt cx="492442" cy="492442"/>
            </a:xfrm>
            <a:noFill/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BF59AD54-0EA8-904A-B4B2-93695DE49FEA}"/>
                  </a:ext>
                </a:extLst>
              </p:cNvPr>
              <p:cNvSpPr/>
              <p:nvPr/>
            </p:nvSpPr>
            <p:spPr>
              <a:xfrm>
                <a:off x="3155390" y="2810885"/>
                <a:ext cx="12349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6220D74A-65E2-0E4E-9BD4-5AAD8EB8CB3E}"/>
                  </a:ext>
                </a:extLst>
              </p:cNvPr>
              <p:cNvSpPr/>
              <p:nvPr/>
            </p:nvSpPr>
            <p:spPr>
              <a:xfrm>
                <a:off x="3490913" y="2681390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AEC6F43-7FDC-7148-8BE6-388FAE66552D}"/>
                  </a:ext>
                </a:extLst>
              </p:cNvPr>
              <p:cNvSpPr/>
              <p:nvPr/>
            </p:nvSpPr>
            <p:spPr>
              <a:xfrm>
                <a:off x="3490913" y="2938571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55E0886D-F94F-EC40-8B4E-5AB4346173FB}"/>
                  </a:ext>
                </a:extLst>
              </p:cNvPr>
              <p:cNvSpPr/>
              <p:nvPr/>
            </p:nvSpPr>
            <p:spPr>
              <a:xfrm>
                <a:off x="3155389" y="2681390"/>
                <a:ext cx="492442" cy="492442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08D1FFE3-D00D-1C4C-9BD4-4E540B972239}"/>
                  </a:ext>
                </a:extLst>
              </p:cNvPr>
              <p:cNvCxnSpPr>
                <a:stCxn id="50" idx="1"/>
                <a:endCxn id="50" idx="3"/>
              </p:cNvCxnSpPr>
              <p:nvPr/>
            </p:nvCxnSpPr>
            <p:spPr>
              <a:xfrm>
                <a:off x="3155390" y="2928516"/>
                <a:ext cx="12349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954016A6-0CA2-4644-9044-1E1D511985CA}"/>
                  </a:ext>
                </a:extLst>
              </p:cNvPr>
              <p:cNvCxnSpPr>
                <a:stCxn id="51" idx="1"/>
                <a:endCxn id="51" idx="3"/>
              </p:cNvCxnSpPr>
              <p:nvPr/>
            </p:nvCxnSpPr>
            <p:spPr>
              <a:xfrm>
                <a:off x="3490913" y="2799021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A266DF4C-3954-B447-A6CE-1D7166CA9363}"/>
                  </a:ext>
                </a:extLst>
              </p:cNvPr>
              <p:cNvCxnSpPr>
                <a:stCxn id="52" idx="1"/>
                <a:endCxn id="52" idx="3"/>
              </p:cNvCxnSpPr>
              <p:nvPr/>
            </p:nvCxnSpPr>
            <p:spPr>
              <a:xfrm>
                <a:off x="3490913" y="3056202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F30B8419-98B6-1E4E-BC70-52DA6AFC3FDB}"/>
                  </a:ext>
                </a:extLst>
              </p:cNvPr>
              <p:cNvCxnSpPr>
                <a:stCxn id="52" idx="1"/>
                <a:endCxn id="50" idx="3"/>
              </p:cNvCxnSpPr>
              <p:nvPr/>
            </p:nvCxnSpPr>
            <p:spPr>
              <a:xfrm flipH="1" flipV="1">
                <a:off x="3278888" y="2928516"/>
                <a:ext cx="212025" cy="127686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D84C2896-EF4F-F74D-9F4A-4DE231C0A8C1}"/>
                  </a:ext>
                </a:extLst>
              </p:cNvPr>
              <p:cNvCxnSpPr>
                <a:stCxn id="51" idx="1"/>
                <a:endCxn id="50" idx="3"/>
              </p:cNvCxnSpPr>
              <p:nvPr/>
            </p:nvCxnSpPr>
            <p:spPr>
              <a:xfrm flipH="1">
                <a:off x="3278888" y="2799021"/>
                <a:ext cx="212025" cy="129495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</p:grpSp>
        <p:cxnSp>
          <p:nvCxnSpPr>
            <p:cNvPr id="59" name="Elbow Connector 58">
              <a:extLst>
                <a:ext uri="{FF2B5EF4-FFF2-40B4-BE49-F238E27FC236}">
                  <a16:creationId xmlns:a16="http://schemas.microsoft.com/office/drawing/2014/main" id="{ED9C26B6-FC52-8B42-B5DA-90FF1E739D11}"/>
                </a:ext>
              </a:extLst>
            </p:cNvPr>
            <p:cNvCxnSpPr>
              <a:stCxn id="30" idx="3"/>
              <a:endCxn id="43" idx="1"/>
            </p:cNvCxnSpPr>
            <p:nvPr/>
          </p:nvCxnSpPr>
          <p:spPr>
            <a:xfrm flipV="1">
              <a:off x="3823535" y="2378243"/>
              <a:ext cx="418238" cy="1144865"/>
            </a:xfrm>
            <a:prstGeom prst="bentConnector3">
              <a:avLst>
                <a:gd name="adj1" fmla="val 50000"/>
              </a:avLst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Elbow Connector 59">
              <a:extLst>
                <a:ext uri="{FF2B5EF4-FFF2-40B4-BE49-F238E27FC236}">
                  <a16:creationId xmlns:a16="http://schemas.microsoft.com/office/drawing/2014/main" id="{80DF76DD-6BD8-594A-A1F2-FD35135CBA3C}"/>
                </a:ext>
              </a:extLst>
            </p:cNvPr>
            <p:cNvCxnSpPr>
              <a:stCxn id="31" idx="3"/>
              <a:endCxn id="53" idx="1"/>
            </p:cNvCxnSpPr>
            <p:nvPr/>
          </p:nvCxnSpPr>
          <p:spPr>
            <a:xfrm>
              <a:off x="3823535" y="3780289"/>
              <a:ext cx="418238" cy="974995"/>
            </a:xfrm>
            <a:prstGeom prst="bentConnector3">
              <a:avLst>
                <a:gd name="adj1" fmla="val 50000"/>
              </a:avLst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3E5A4074-089F-C84E-B2E6-5A5C4CC6500F}"/>
                </a:ext>
              </a:extLst>
            </p:cNvPr>
            <p:cNvGrpSpPr/>
            <p:nvPr/>
          </p:nvGrpSpPr>
          <p:grpSpPr>
            <a:xfrm flipH="1">
              <a:off x="7203431" y="3405477"/>
              <a:ext cx="492442" cy="492442"/>
              <a:chOff x="3155389" y="2681390"/>
              <a:chExt cx="492442" cy="492442"/>
            </a:xfrm>
            <a:noFill/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5AE4559E-1B18-6441-99C6-0ABAB1710D8D}"/>
                  </a:ext>
                </a:extLst>
              </p:cNvPr>
              <p:cNvSpPr/>
              <p:nvPr/>
            </p:nvSpPr>
            <p:spPr>
              <a:xfrm>
                <a:off x="3155390" y="2810885"/>
                <a:ext cx="12349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E595D8BD-AEBE-6140-ADBF-F62A8B4A1874}"/>
                  </a:ext>
                </a:extLst>
              </p:cNvPr>
              <p:cNvSpPr/>
              <p:nvPr/>
            </p:nvSpPr>
            <p:spPr>
              <a:xfrm>
                <a:off x="3490913" y="2681390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AE14D214-81FB-CC49-BB4F-62A0262CDDA6}"/>
                  </a:ext>
                </a:extLst>
              </p:cNvPr>
              <p:cNvSpPr/>
              <p:nvPr/>
            </p:nvSpPr>
            <p:spPr>
              <a:xfrm>
                <a:off x="3490913" y="2938571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0F495E0D-5C62-E241-ABAE-0A0830112B22}"/>
                  </a:ext>
                </a:extLst>
              </p:cNvPr>
              <p:cNvSpPr/>
              <p:nvPr/>
            </p:nvSpPr>
            <p:spPr>
              <a:xfrm>
                <a:off x="3155389" y="2681390"/>
                <a:ext cx="492442" cy="492442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03AFEA89-2E76-D848-A858-C1564E0329AE}"/>
                  </a:ext>
                </a:extLst>
              </p:cNvPr>
              <p:cNvCxnSpPr>
                <a:stCxn id="62" idx="1"/>
                <a:endCxn id="62" idx="3"/>
              </p:cNvCxnSpPr>
              <p:nvPr/>
            </p:nvCxnSpPr>
            <p:spPr>
              <a:xfrm>
                <a:off x="3155390" y="2928516"/>
                <a:ext cx="12349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3729AF07-C605-3F41-87B4-0CE23421ADC1}"/>
                  </a:ext>
                </a:extLst>
              </p:cNvPr>
              <p:cNvCxnSpPr>
                <a:stCxn id="63" idx="1"/>
                <a:endCxn id="63" idx="3"/>
              </p:cNvCxnSpPr>
              <p:nvPr/>
            </p:nvCxnSpPr>
            <p:spPr>
              <a:xfrm>
                <a:off x="3490913" y="2799021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5DFBF24-D0E4-A640-B7B7-EA0E47DFB277}"/>
                  </a:ext>
                </a:extLst>
              </p:cNvPr>
              <p:cNvCxnSpPr>
                <a:stCxn id="64" idx="1"/>
                <a:endCxn id="64" idx="3"/>
              </p:cNvCxnSpPr>
              <p:nvPr/>
            </p:nvCxnSpPr>
            <p:spPr>
              <a:xfrm>
                <a:off x="3490913" y="3056202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6CAE714F-6E3C-4747-B2A4-4C715600F9DD}"/>
                  </a:ext>
                </a:extLst>
              </p:cNvPr>
              <p:cNvCxnSpPr>
                <a:stCxn id="64" idx="1"/>
                <a:endCxn id="62" idx="3"/>
              </p:cNvCxnSpPr>
              <p:nvPr/>
            </p:nvCxnSpPr>
            <p:spPr>
              <a:xfrm flipH="1" flipV="1">
                <a:off x="3278888" y="2928516"/>
                <a:ext cx="212025" cy="127686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6F253CFB-1D0B-5447-B1A6-F81C0BB97DDB}"/>
                  </a:ext>
                </a:extLst>
              </p:cNvPr>
              <p:cNvCxnSpPr>
                <a:stCxn id="63" idx="1"/>
                <a:endCxn id="62" idx="3"/>
              </p:cNvCxnSpPr>
              <p:nvPr/>
            </p:nvCxnSpPr>
            <p:spPr>
              <a:xfrm flipH="1">
                <a:off x="3278888" y="2799021"/>
                <a:ext cx="212025" cy="129495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4F1529B-2486-2245-8D8B-4B12702046C1}"/>
                </a:ext>
              </a:extLst>
            </p:cNvPr>
            <p:cNvGrpSpPr/>
            <p:nvPr/>
          </p:nvGrpSpPr>
          <p:grpSpPr>
            <a:xfrm flipH="1">
              <a:off x="6292751" y="2132022"/>
              <a:ext cx="492442" cy="492442"/>
              <a:chOff x="3155389" y="2681390"/>
              <a:chExt cx="492442" cy="492442"/>
            </a:xfrm>
            <a:noFill/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A5C06468-5676-CB4F-A251-7819073EFD4A}"/>
                  </a:ext>
                </a:extLst>
              </p:cNvPr>
              <p:cNvSpPr/>
              <p:nvPr/>
            </p:nvSpPr>
            <p:spPr>
              <a:xfrm>
                <a:off x="3155390" y="2810885"/>
                <a:ext cx="12349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1CC117C1-CE67-714D-8ABC-01DB45DE32E8}"/>
                  </a:ext>
                </a:extLst>
              </p:cNvPr>
              <p:cNvSpPr/>
              <p:nvPr/>
            </p:nvSpPr>
            <p:spPr>
              <a:xfrm>
                <a:off x="3490913" y="2681390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0B7B6548-D37F-EF42-9F41-FBBE249C050A}"/>
                  </a:ext>
                </a:extLst>
              </p:cNvPr>
              <p:cNvSpPr/>
              <p:nvPr/>
            </p:nvSpPr>
            <p:spPr>
              <a:xfrm>
                <a:off x="3490913" y="2938571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A114D968-FFC8-C341-8F09-1994AB999D3D}"/>
                  </a:ext>
                </a:extLst>
              </p:cNvPr>
              <p:cNvSpPr/>
              <p:nvPr/>
            </p:nvSpPr>
            <p:spPr>
              <a:xfrm>
                <a:off x="3155389" y="2681390"/>
                <a:ext cx="492442" cy="492442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F1A53CF7-EB50-464E-B8F2-1F6BC9ECCD02}"/>
                  </a:ext>
                </a:extLst>
              </p:cNvPr>
              <p:cNvCxnSpPr>
                <a:stCxn id="72" idx="1"/>
                <a:endCxn id="72" idx="3"/>
              </p:cNvCxnSpPr>
              <p:nvPr/>
            </p:nvCxnSpPr>
            <p:spPr>
              <a:xfrm>
                <a:off x="3155390" y="2928516"/>
                <a:ext cx="12349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B3AEF493-9650-FB45-9CE3-65BFD2DB6220}"/>
                  </a:ext>
                </a:extLst>
              </p:cNvPr>
              <p:cNvCxnSpPr>
                <a:stCxn id="73" idx="1"/>
                <a:endCxn id="73" idx="3"/>
              </p:cNvCxnSpPr>
              <p:nvPr/>
            </p:nvCxnSpPr>
            <p:spPr>
              <a:xfrm>
                <a:off x="3490913" y="2799021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AC9F2E4B-A0FC-6844-A6D9-D3807533903A}"/>
                  </a:ext>
                </a:extLst>
              </p:cNvPr>
              <p:cNvCxnSpPr>
                <a:stCxn id="74" idx="1"/>
                <a:endCxn id="74" idx="3"/>
              </p:cNvCxnSpPr>
              <p:nvPr/>
            </p:nvCxnSpPr>
            <p:spPr>
              <a:xfrm>
                <a:off x="3490913" y="3056202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C9915B51-97E8-634E-83DB-0C311F92DB16}"/>
                  </a:ext>
                </a:extLst>
              </p:cNvPr>
              <p:cNvCxnSpPr>
                <a:stCxn id="74" idx="1"/>
                <a:endCxn id="72" idx="3"/>
              </p:cNvCxnSpPr>
              <p:nvPr/>
            </p:nvCxnSpPr>
            <p:spPr>
              <a:xfrm flipH="1" flipV="1">
                <a:off x="3278888" y="2928516"/>
                <a:ext cx="212025" cy="127686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A22396DC-E084-6840-83DE-BA81C8D37D55}"/>
                  </a:ext>
                </a:extLst>
              </p:cNvPr>
              <p:cNvCxnSpPr>
                <a:stCxn id="73" idx="1"/>
                <a:endCxn id="72" idx="3"/>
              </p:cNvCxnSpPr>
              <p:nvPr/>
            </p:nvCxnSpPr>
            <p:spPr>
              <a:xfrm flipH="1">
                <a:off x="3278888" y="2799021"/>
                <a:ext cx="212025" cy="129495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98D7258B-299B-0A46-871C-F19486986EAE}"/>
                </a:ext>
              </a:extLst>
            </p:cNvPr>
            <p:cNvGrpSpPr/>
            <p:nvPr/>
          </p:nvGrpSpPr>
          <p:grpSpPr>
            <a:xfrm flipH="1">
              <a:off x="6292751" y="4509063"/>
              <a:ext cx="492442" cy="492442"/>
              <a:chOff x="3155389" y="2681390"/>
              <a:chExt cx="492442" cy="492442"/>
            </a:xfrm>
            <a:noFill/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B68037FB-3D49-DA41-B20E-06C7869333BE}"/>
                  </a:ext>
                </a:extLst>
              </p:cNvPr>
              <p:cNvSpPr/>
              <p:nvPr/>
            </p:nvSpPr>
            <p:spPr>
              <a:xfrm>
                <a:off x="3155390" y="2810885"/>
                <a:ext cx="12349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32A4B0CA-1D17-C540-A431-7F5992CBE31E}"/>
                  </a:ext>
                </a:extLst>
              </p:cNvPr>
              <p:cNvSpPr/>
              <p:nvPr/>
            </p:nvSpPr>
            <p:spPr>
              <a:xfrm>
                <a:off x="3490913" y="2681390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34C41A1-2839-D643-892C-7B9500E11408}"/>
                  </a:ext>
                </a:extLst>
              </p:cNvPr>
              <p:cNvSpPr/>
              <p:nvPr/>
            </p:nvSpPr>
            <p:spPr>
              <a:xfrm>
                <a:off x="3490913" y="2938571"/>
                <a:ext cx="156918" cy="235261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6B1F91D4-953A-BF48-917C-5AFB6254D08F}"/>
                  </a:ext>
                </a:extLst>
              </p:cNvPr>
              <p:cNvSpPr/>
              <p:nvPr/>
            </p:nvSpPr>
            <p:spPr>
              <a:xfrm>
                <a:off x="3155389" y="2681390"/>
                <a:ext cx="492442" cy="492442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70B0AD91-47EC-8647-83BA-19CFF0E6C06E}"/>
                  </a:ext>
                </a:extLst>
              </p:cNvPr>
              <p:cNvCxnSpPr>
                <a:stCxn id="82" idx="1"/>
                <a:endCxn id="82" idx="3"/>
              </p:cNvCxnSpPr>
              <p:nvPr/>
            </p:nvCxnSpPr>
            <p:spPr>
              <a:xfrm>
                <a:off x="3155390" y="2928516"/>
                <a:ext cx="12349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67244A3A-8573-DE4D-A406-82C5FEC748BD}"/>
                  </a:ext>
                </a:extLst>
              </p:cNvPr>
              <p:cNvCxnSpPr>
                <a:stCxn id="83" idx="1"/>
                <a:endCxn id="83" idx="3"/>
              </p:cNvCxnSpPr>
              <p:nvPr/>
            </p:nvCxnSpPr>
            <p:spPr>
              <a:xfrm>
                <a:off x="3490913" y="2799021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8810EEB9-4DC9-9640-8341-30A613F756EC}"/>
                  </a:ext>
                </a:extLst>
              </p:cNvPr>
              <p:cNvCxnSpPr>
                <a:stCxn id="84" idx="1"/>
                <a:endCxn id="84" idx="3"/>
              </p:cNvCxnSpPr>
              <p:nvPr/>
            </p:nvCxnSpPr>
            <p:spPr>
              <a:xfrm>
                <a:off x="3490913" y="3056202"/>
                <a:ext cx="156918" cy="0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AF2932CF-B1E7-4A4C-BF70-F85078275478}"/>
                  </a:ext>
                </a:extLst>
              </p:cNvPr>
              <p:cNvCxnSpPr>
                <a:stCxn id="84" idx="1"/>
                <a:endCxn id="82" idx="3"/>
              </p:cNvCxnSpPr>
              <p:nvPr/>
            </p:nvCxnSpPr>
            <p:spPr>
              <a:xfrm flipH="1" flipV="1">
                <a:off x="3278888" y="2928516"/>
                <a:ext cx="212025" cy="127686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4CF28F96-6A0D-DE42-B310-3F338806D100}"/>
                  </a:ext>
                </a:extLst>
              </p:cNvPr>
              <p:cNvCxnSpPr>
                <a:stCxn id="83" idx="1"/>
                <a:endCxn id="82" idx="3"/>
              </p:cNvCxnSpPr>
              <p:nvPr/>
            </p:nvCxnSpPr>
            <p:spPr>
              <a:xfrm flipH="1">
                <a:off x="3278888" y="2799021"/>
                <a:ext cx="212025" cy="129495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</p:grpSp>
        <p:cxnSp>
          <p:nvCxnSpPr>
            <p:cNvPr id="91" name="Elbow Connector 90">
              <a:extLst>
                <a:ext uri="{FF2B5EF4-FFF2-40B4-BE49-F238E27FC236}">
                  <a16:creationId xmlns:a16="http://schemas.microsoft.com/office/drawing/2014/main" id="{D3153CD8-6FD8-CD45-AB52-91381EEEA477}"/>
                </a:ext>
              </a:extLst>
            </p:cNvPr>
            <p:cNvCxnSpPr>
              <a:stCxn id="63" idx="3"/>
              <a:endCxn id="75" idx="1"/>
            </p:cNvCxnSpPr>
            <p:nvPr/>
          </p:nvCxnSpPr>
          <p:spPr>
            <a:xfrm rot="10800000">
              <a:off x="6785193" y="2378244"/>
              <a:ext cx="418238" cy="1144865"/>
            </a:xfrm>
            <a:prstGeom prst="bentConnector3">
              <a:avLst>
                <a:gd name="adj1" fmla="val 50000"/>
              </a:avLst>
            </a:prstGeom>
            <a:ln w="38100" cap="rnd">
              <a:round/>
              <a:headEnd type="triangle"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2" name="Elbow Connector 91">
              <a:extLst>
                <a:ext uri="{FF2B5EF4-FFF2-40B4-BE49-F238E27FC236}">
                  <a16:creationId xmlns:a16="http://schemas.microsoft.com/office/drawing/2014/main" id="{10911577-8ED0-DC4A-865B-0725C12F357A}"/>
                </a:ext>
              </a:extLst>
            </p:cNvPr>
            <p:cNvCxnSpPr>
              <a:stCxn id="64" idx="3"/>
              <a:endCxn id="85" idx="1"/>
            </p:cNvCxnSpPr>
            <p:nvPr/>
          </p:nvCxnSpPr>
          <p:spPr>
            <a:xfrm rot="10800000" flipV="1">
              <a:off x="6785193" y="3780288"/>
              <a:ext cx="418238" cy="974995"/>
            </a:xfrm>
            <a:prstGeom prst="bentConnector3">
              <a:avLst>
                <a:gd name="adj1" fmla="val 50000"/>
              </a:avLst>
            </a:prstGeom>
            <a:ln w="38100" cap="rnd">
              <a:round/>
              <a:headEnd type="triangle"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3" name="Elbow Connector 175">
              <a:extLst>
                <a:ext uri="{FF2B5EF4-FFF2-40B4-BE49-F238E27FC236}">
                  <a16:creationId xmlns:a16="http://schemas.microsoft.com/office/drawing/2014/main" id="{3252861C-CF9F-D343-BD2C-EEE0EF7107D4}"/>
                </a:ext>
              </a:extLst>
            </p:cNvPr>
            <p:cNvCxnSpPr>
              <a:stCxn id="41" idx="3"/>
              <a:endCxn id="73" idx="3"/>
            </p:cNvCxnSpPr>
            <p:nvPr/>
          </p:nvCxnSpPr>
          <p:spPr>
            <a:xfrm>
              <a:off x="4734215" y="2249653"/>
              <a:ext cx="1558536" cy="0"/>
            </a:xfrm>
            <a:prstGeom prst="straightConnector1">
              <a:avLst/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4" name="Elbow Connector 83">
              <a:extLst>
                <a:ext uri="{FF2B5EF4-FFF2-40B4-BE49-F238E27FC236}">
                  <a16:creationId xmlns:a16="http://schemas.microsoft.com/office/drawing/2014/main" id="{7D1759F5-E317-4542-BC9D-4BFE00CD1315}"/>
                </a:ext>
              </a:extLst>
            </p:cNvPr>
            <p:cNvCxnSpPr>
              <a:stCxn id="62" idx="1"/>
              <a:endCxn id="150" idx="0"/>
            </p:cNvCxnSpPr>
            <p:nvPr/>
          </p:nvCxnSpPr>
          <p:spPr>
            <a:xfrm>
              <a:off x="7695872" y="3652603"/>
              <a:ext cx="559094" cy="333051"/>
            </a:xfrm>
            <a:prstGeom prst="bentConnector2">
              <a:avLst/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672918A9-9957-6343-8948-1CEDF83E12F4}"/>
                </a:ext>
              </a:extLst>
            </p:cNvPr>
            <p:cNvGrpSpPr/>
            <p:nvPr/>
          </p:nvGrpSpPr>
          <p:grpSpPr>
            <a:xfrm>
              <a:off x="4734215" y="2506833"/>
              <a:ext cx="1558536" cy="174723"/>
              <a:chOff x="4734215" y="3403981"/>
              <a:chExt cx="1558536" cy="174723"/>
            </a:xfrm>
          </p:grpSpPr>
          <p:cxnSp>
            <p:nvCxnSpPr>
              <p:cNvPr id="96" name="Elbow Connector 185">
                <a:extLst>
                  <a:ext uri="{FF2B5EF4-FFF2-40B4-BE49-F238E27FC236}">
                    <a16:creationId xmlns:a16="http://schemas.microsoft.com/office/drawing/2014/main" id="{CFB741CF-32BE-AE49-A44F-39CABA017551}"/>
                  </a:ext>
                </a:extLst>
              </p:cNvPr>
              <p:cNvCxnSpPr/>
              <p:nvPr/>
            </p:nvCxnSpPr>
            <p:spPr>
              <a:xfrm>
                <a:off x="4734215" y="3403981"/>
                <a:ext cx="648457" cy="0"/>
              </a:xfrm>
              <a:prstGeom prst="straightConnector1">
                <a:avLst/>
              </a:prstGeom>
              <a:ln w="38100" cap="rnd">
                <a:round/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C03458E8-BED4-504C-90B7-8A364A91CEF0}"/>
                  </a:ext>
                </a:extLst>
              </p:cNvPr>
              <p:cNvCxnSpPr/>
              <p:nvPr/>
            </p:nvCxnSpPr>
            <p:spPr>
              <a:xfrm>
                <a:off x="5382672" y="3578704"/>
                <a:ext cx="160393" cy="0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BAE381EB-AFD1-C841-A85F-6FBABE988BF2}"/>
                  </a:ext>
                </a:extLst>
              </p:cNvPr>
              <p:cNvCxnSpPr/>
              <p:nvPr/>
            </p:nvCxnSpPr>
            <p:spPr>
              <a:xfrm>
                <a:off x="5382672" y="3403982"/>
                <a:ext cx="0" cy="17472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3299B72A-F2F3-E246-B449-B22EDA66E82B}"/>
                  </a:ext>
                </a:extLst>
              </p:cNvPr>
              <p:cNvCxnSpPr/>
              <p:nvPr/>
            </p:nvCxnSpPr>
            <p:spPr>
              <a:xfrm>
                <a:off x="5539591" y="3403982"/>
                <a:ext cx="3474" cy="164666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0" name="Elbow Connector 189">
                <a:extLst>
                  <a:ext uri="{FF2B5EF4-FFF2-40B4-BE49-F238E27FC236}">
                    <a16:creationId xmlns:a16="http://schemas.microsoft.com/office/drawing/2014/main" id="{BE943D2C-AAE1-C145-8820-F91EF65F1DA8}"/>
                  </a:ext>
                </a:extLst>
              </p:cNvPr>
              <p:cNvCxnSpPr/>
              <p:nvPr/>
            </p:nvCxnSpPr>
            <p:spPr>
              <a:xfrm>
                <a:off x="5542801" y="3403981"/>
                <a:ext cx="749950" cy="0"/>
              </a:xfrm>
              <a:prstGeom prst="straightConnector1">
                <a:avLst/>
              </a:prstGeom>
              <a:ln w="38100" cap="rnd">
                <a:round/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03371D92-4CAA-A446-8DBE-32EA73543F6A}"/>
                </a:ext>
              </a:extLst>
            </p:cNvPr>
            <p:cNvGrpSpPr/>
            <p:nvPr/>
          </p:nvGrpSpPr>
          <p:grpSpPr>
            <a:xfrm>
              <a:off x="4734215" y="4626656"/>
              <a:ext cx="1558536" cy="177024"/>
              <a:chOff x="4734215" y="3897919"/>
              <a:chExt cx="1558536" cy="177024"/>
            </a:xfrm>
          </p:grpSpPr>
          <p:cxnSp>
            <p:nvCxnSpPr>
              <p:cNvPr id="102" name="Elbow Connector 185">
                <a:extLst>
                  <a:ext uri="{FF2B5EF4-FFF2-40B4-BE49-F238E27FC236}">
                    <a16:creationId xmlns:a16="http://schemas.microsoft.com/office/drawing/2014/main" id="{EAC186F5-4350-234D-A25D-784F6FCB6A94}"/>
                  </a:ext>
                </a:extLst>
              </p:cNvPr>
              <p:cNvCxnSpPr/>
              <p:nvPr/>
            </p:nvCxnSpPr>
            <p:spPr>
              <a:xfrm>
                <a:off x="4734215" y="3897919"/>
                <a:ext cx="335523" cy="0"/>
              </a:xfrm>
              <a:prstGeom prst="straightConnector1">
                <a:avLst/>
              </a:prstGeom>
              <a:ln w="38100" cap="rnd">
                <a:round/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5B3A7CDD-DEC9-0A48-BAEE-2DB9D00B18DF}"/>
                  </a:ext>
                </a:extLst>
              </p:cNvPr>
              <p:cNvCxnSpPr/>
              <p:nvPr/>
            </p:nvCxnSpPr>
            <p:spPr>
              <a:xfrm>
                <a:off x="5075521" y="4074943"/>
                <a:ext cx="160393" cy="0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A3AC257F-A218-B740-B894-590CC0C5A0C5}"/>
                  </a:ext>
                </a:extLst>
              </p:cNvPr>
              <p:cNvCxnSpPr/>
              <p:nvPr/>
            </p:nvCxnSpPr>
            <p:spPr>
              <a:xfrm>
                <a:off x="5075521" y="3900221"/>
                <a:ext cx="0" cy="17472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AB01F95F-1A6E-A847-82BB-BCA1E8E6CBD9}"/>
                  </a:ext>
                </a:extLst>
              </p:cNvPr>
              <p:cNvCxnSpPr/>
              <p:nvPr/>
            </p:nvCxnSpPr>
            <p:spPr>
              <a:xfrm>
                <a:off x="5232440" y="3900221"/>
                <a:ext cx="3474" cy="164666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6" name="Elbow Connector 189">
                <a:extLst>
                  <a:ext uri="{FF2B5EF4-FFF2-40B4-BE49-F238E27FC236}">
                    <a16:creationId xmlns:a16="http://schemas.microsoft.com/office/drawing/2014/main" id="{BBC60A82-C858-7D47-965B-00B5A3FB92D3}"/>
                  </a:ext>
                </a:extLst>
              </p:cNvPr>
              <p:cNvCxnSpPr/>
              <p:nvPr/>
            </p:nvCxnSpPr>
            <p:spPr>
              <a:xfrm>
                <a:off x="5917776" y="3897919"/>
                <a:ext cx="374975" cy="0"/>
              </a:xfrm>
              <a:prstGeom prst="straightConnector1">
                <a:avLst/>
              </a:prstGeom>
              <a:ln w="38100" cap="rnd">
                <a:round/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2683A881-757D-1940-993E-FC67A3ACE20A}"/>
                  </a:ext>
                </a:extLst>
              </p:cNvPr>
              <p:cNvCxnSpPr/>
              <p:nvPr/>
            </p:nvCxnSpPr>
            <p:spPr>
              <a:xfrm>
                <a:off x="5754922" y="4074943"/>
                <a:ext cx="160393" cy="0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8E4EE5D6-3B3A-8B4F-A0ED-C2D926F62ECB}"/>
                  </a:ext>
                </a:extLst>
              </p:cNvPr>
              <p:cNvCxnSpPr/>
              <p:nvPr/>
            </p:nvCxnSpPr>
            <p:spPr>
              <a:xfrm>
                <a:off x="5754922" y="3900221"/>
                <a:ext cx="0" cy="17472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C7E-8623-B649-A7D8-BC43FCD445B8}"/>
                  </a:ext>
                </a:extLst>
              </p:cNvPr>
              <p:cNvCxnSpPr/>
              <p:nvPr/>
            </p:nvCxnSpPr>
            <p:spPr>
              <a:xfrm>
                <a:off x="5911841" y="3900221"/>
                <a:ext cx="3474" cy="164666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0" name="Elbow Connector 185">
                <a:extLst>
                  <a:ext uri="{FF2B5EF4-FFF2-40B4-BE49-F238E27FC236}">
                    <a16:creationId xmlns:a16="http://schemas.microsoft.com/office/drawing/2014/main" id="{22B2354A-C052-A24B-AD84-A227442F89F1}"/>
                  </a:ext>
                </a:extLst>
              </p:cNvPr>
              <p:cNvCxnSpPr/>
              <p:nvPr/>
            </p:nvCxnSpPr>
            <p:spPr>
              <a:xfrm flipV="1">
                <a:off x="5236073" y="3897919"/>
                <a:ext cx="518849" cy="38"/>
              </a:xfrm>
              <a:prstGeom prst="straightConnector1">
                <a:avLst/>
              </a:prstGeom>
              <a:ln w="38100" cap="rnd">
                <a:round/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0B27DBD5-6390-7C48-8AA6-F04FFBDAB9A7}"/>
                </a:ext>
              </a:extLst>
            </p:cNvPr>
            <p:cNvGrpSpPr/>
            <p:nvPr/>
          </p:nvGrpSpPr>
          <p:grpSpPr>
            <a:xfrm>
              <a:off x="4734215" y="4876656"/>
              <a:ext cx="1558536" cy="181941"/>
              <a:chOff x="4734215" y="4147919"/>
              <a:chExt cx="1558536" cy="181941"/>
            </a:xfrm>
          </p:grpSpPr>
          <p:cxnSp>
            <p:nvCxnSpPr>
              <p:cNvPr id="112" name="Elbow Connector 185">
                <a:extLst>
                  <a:ext uri="{FF2B5EF4-FFF2-40B4-BE49-F238E27FC236}">
                    <a16:creationId xmlns:a16="http://schemas.microsoft.com/office/drawing/2014/main" id="{88679D8F-9782-224E-B12D-A4EB9BD53E5E}"/>
                  </a:ext>
                </a:extLst>
              </p:cNvPr>
              <p:cNvCxnSpPr/>
              <p:nvPr/>
            </p:nvCxnSpPr>
            <p:spPr>
              <a:xfrm flipV="1">
                <a:off x="4734215" y="4152928"/>
                <a:ext cx="335523" cy="2210"/>
              </a:xfrm>
              <a:prstGeom prst="straightConnector1">
                <a:avLst/>
              </a:prstGeom>
              <a:ln w="38100" cap="rnd">
                <a:round/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DBD52B25-9771-1341-B1FE-68ABCA94ACBC}"/>
                  </a:ext>
                </a:extLst>
              </p:cNvPr>
              <p:cNvCxnSpPr/>
              <p:nvPr/>
            </p:nvCxnSpPr>
            <p:spPr>
              <a:xfrm>
                <a:off x="5393967" y="4329860"/>
                <a:ext cx="160393" cy="0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EDFF422E-162D-BC43-BB98-C7B8CA8E67EE}"/>
                  </a:ext>
                </a:extLst>
              </p:cNvPr>
              <p:cNvCxnSpPr/>
              <p:nvPr/>
            </p:nvCxnSpPr>
            <p:spPr>
              <a:xfrm>
                <a:off x="5393967" y="4155138"/>
                <a:ext cx="0" cy="17472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13EC7FC4-F1CE-3D43-8F17-1152342D5AA7}"/>
                  </a:ext>
                </a:extLst>
              </p:cNvPr>
              <p:cNvCxnSpPr/>
              <p:nvPr/>
            </p:nvCxnSpPr>
            <p:spPr>
              <a:xfrm>
                <a:off x="5550886" y="4155138"/>
                <a:ext cx="3474" cy="164666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6" name="Elbow Connector 189">
                <a:extLst>
                  <a:ext uri="{FF2B5EF4-FFF2-40B4-BE49-F238E27FC236}">
                    <a16:creationId xmlns:a16="http://schemas.microsoft.com/office/drawing/2014/main" id="{C84DE6A7-86F0-7746-AE3A-25AAC1434E4F}"/>
                  </a:ext>
                </a:extLst>
              </p:cNvPr>
              <p:cNvCxnSpPr/>
              <p:nvPr/>
            </p:nvCxnSpPr>
            <p:spPr>
              <a:xfrm>
                <a:off x="5911841" y="4152927"/>
                <a:ext cx="380910" cy="2210"/>
              </a:xfrm>
              <a:prstGeom prst="straightConnector1">
                <a:avLst/>
              </a:prstGeom>
              <a:ln w="38100" cap="rnd">
                <a:round/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9779378E-A1DE-434B-9BF4-C4ABD823E8A6}"/>
                  </a:ext>
                </a:extLst>
              </p:cNvPr>
              <p:cNvCxnSpPr/>
              <p:nvPr/>
            </p:nvCxnSpPr>
            <p:spPr>
              <a:xfrm>
                <a:off x="5754922" y="4327650"/>
                <a:ext cx="160393" cy="0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842B46C8-6765-ED45-82EF-15B3E9ED807A}"/>
                  </a:ext>
                </a:extLst>
              </p:cNvPr>
              <p:cNvCxnSpPr/>
              <p:nvPr/>
            </p:nvCxnSpPr>
            <p:spPr>
              <a:xfrm>
                <a:off x="5754922" y="4152928"/>
                <a:ext cx="0" cy="17472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7FA432C2-3EA7-1040-8D62-0DD7EC39780A}"/>
                  </a:ext>
                </a:extLst>
              </p:cNvPr>
              <p:cNvCxnSpPr/>
              <p:nvPr/>
            </p:nvCxnSpPr>
            <p:spPr>
              <a:xfrm>
                <a:off x="5911841" y="4152928"/>
                <a:ext cx="3474" cy="164666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5CC0A138-E154-AE43-ABAF-923FCC5F29D3}"/>
                  </a:ext>
                </a:extLst>
              </p:cNvPr>
              <p:cNvCxnSpPr/>
              <p:nvPr/>
            </p:nvCxnSpPr>
            <p:spPr>
              <a:xfrm>
                <a:off x="5075521" y="4325366"/>
                <a:ext cx="160393" cy="0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1103746B-158A-5B4C-8EF5-B678AC2B7C1B}"/>
                  </a:ext>
                </a:extLst>
              </p:cNvPr>
              <p:cNvCxnSpPr/>
              <p:nvPr/>
            </p:nvCxnSpPr>
            <p:spPr>
              <a:xfrm>
                <a:off x="5075521" y="4150644"/>
                <a:ext cx="0" cy="174722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AEE190D-58D7-5547-8B05-783AE86D5C55}"/>
                  </a:ext>
                </a:extLst>
              </p:cNvPr>
              <p:cNvCxnSpPr/>
              <p:nvPr/>
            </p:nvCxnSpPr>
            <p:spPr>
              <a:xfrm>
                <a:off x="5232440" y="4150644"/>
                <a:ext cx="3474" cy="164666"/>
              </a:xfrm>
              <a:prstGeom prst="line">
                <a:avLst/>
              </a:prstGeom>
              <a:ln w="38100" cap="rnd"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3" name="Elbow Connector 185">
                <a:extLst>
                  <a:ext uri="{FF2B5EF4-FFF2-40B4-BE49-F238E27FC236}">
                    <a16:creationId xmlns:a16="http://schemas.microsoft.com/office/drawing/2014/main" id="{DCE48EE8-C25D-2448-A4F5-B7033B50876A}"/>
                  </a:ext>
                </a:extLst>
              </p:cNvPr>
              <p:cNvCxnSpPr/>
              <p:nvPr/>
            </p:nvCxnSpPr>
            <p:spPr>
              <a:xfrm>
                <a:off x="5236073" y="4147919"/>
                <a:ext cx="156759" cy="0"/>
              </a:xfrm>
              <a:prstGeom prst="straightConnector1">
                <a:avLst/>
              </a:prstGeom>
              <a:ln w="38100" cap="rnd">
                <a:round/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4" name="Elbow Connector 185">
                <a:extLst>
                  <a:ext uri="{FF2B5EF4-FFF2-40B4-BE49-F238E27FC236}">
                    <a16:creationId xmlns:a16="http://schemas.microsoft.com/office/drawing/2014/main" id="{71FF0D19-056D-7B4C-BDFD-B9F87E28334C}"/>
                  </a:ext>
                </a:extLst>
              </p:cNvPr>
              <p:cNvCxnSpPr/>
              <p:nvPr/>
            </p:nvCxnSpPr>
            <p:spPr>
              <a:xfrm>
                <a:off x="5550886" y="4149886"/>
                <a:ext cx="204036" cy="0"/>
              </a:xfrm>
              <a:prstGeom prst="straightConnector1">
                <a:avLst/>
              </a:prstGeom>
              <a:ln w="38100" cap="rnd">
                <a:round/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D2755879-40AA-5746-99B1-539C5979A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1715" y="2507343"/>
              <a:ext cx="1106767" cy="829830"/>
            </a:xfrm>
            <a:prstGeom prst="rect">
              <a:avLst/>
            </a:prstGeom>
          </p:spPr>
        </p:pic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6A9385C1-FA89-B541-96C2-4CDE13A19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1259" y="2029152"/>
              <a:ext cx="1106766" cy="829830"/>
            </a:xfrm>
            <a:prstGeom prst="rect">
              <a:avLst/>
            </a:prstGeom>
          </p:spPr>
        </p:pic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60520911-3534-334A-973E-F67C85DAD9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3590" y="4444415"/>
              <a:ext cx="1106767" cy="829830"/>
            </a:xfrm>
            <a:prstGeom prst="rect">
              <a:avLst/>
            </a:prstGeom>
          </p:spPr>
        </p:pic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908BB57B-A099-DF4F-8B4A-0E9FA797C2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65176" y="2814219"/>
              <a:ext cx="1106767" cy="829830"/>
            </a:xfrm>
            <a:prstGeom prst="rect">
              <a:avLst/>
            </a:prstGeom>
          </p:spPr>
        </p:pic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EE17ED08-7FF4-0C42-A6AB-D97AE8F8A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65176" y="3664694"/>
              <a:ext cx="1106767" cy="829830"/>
            </a:xfrm>
            <a:prstGeom prst="rect">
              <a:avLst/>
            </a:prstGeom>
          </p:spPr>
        </p:pic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id="{85DFBF99-AB34-C142-A622-7D6189228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65176" y="5197980"/>
              <a:ext cx="1106767" cy="829830"/>
            </a:xfrm>
            <a:prstGeom prst="rect">
              <a:avLst/>
            </a:prstGeom>
          </p:spPr>
        </p:pic>
        <p:pic>
          <p:nvPicPr>
            <p:cNvPr id="131" name="Picture 130">
              <a:extLst>
                <a:ext uri="{FF2B5EF4-FFF2-40B4-BE49-F238E27FC236}">
                  <a16:creationId xmlns:a16="http://schemas.microsoft.com/office/drawing/2014/main" id="{9A604283-7598-9245-A6CA-0E1FBE21F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701581" y="2467822"/>
              <a:ext cx="1106767" cy="829830"/>
            </a:xfrm>
            <a:prstGeom prst="rect">
              <a:avLst/>
            </a:prstGeom>
          </p:spPr>
        </p:pic>
        <p:pic>
          <p:nvPicPr>
            <p:cNvPr id="132" name="Picture 131">
              <a:extLst>
                <a:ext uri="{FF2B5EF4-FFF2-40B4-BE49-F238E27FC236}">
                  <a16:creationId xmlns:a16="http://schemas.microsoft.com/office/drawing/2014/main" id="{876FEB43-6B4A-2749-A6B7-B5C496225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65176" y="1376013"/>
              <a:ext cx="1106767" cy="829830"/>
            </a:xfrm>
            <a:prstGeom prst="rect">
              <a:avLst/>
            </a:prstGeom>
          </p:spPr>
        </p:pic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CC71679E-C49B-3045-B6A8-9112B119BC25}"/>
                </a:ext>
              </a:extLst>
            </p:cNvPr>
            <p:cNvGrpSpPr/>
            <p:nvPr/>
          </p:nvGrpSpPr>
          <p:grpSpPr>
            <a:xfrm>
              <a:off x="2623158" y="1851420"/>
              <a:ext cx="899599" cy="823133"/>
              <a:chOff x="2623158" y="2185403"/>
              <a:chExt cx="899599" cy="823133"/>
            </a:xfrm>
          </p:grpSpPr>
          <p:cxnSp>
            <p:nvCxnSpPr>
              <p:cNvPr id="134" name="Přímá spojnice 6">
                <a:extLst>
                  <a:ext uri="{FF2B5EF4-FFF2-40B4-BE49-F238E27FC236}">
                    <a16:creationId xmlns:a16="http://schemas.microsoft.com/office/drawing/2014/main" id="{EBDC40F0-A920-F842-9972-A852FC8BF4AC}"/>
                  </a:ext>
                </a:extLst>
              </p:cNvPr>
              <p:cNvCxnSpPr/>
              <p:nvPr/>
            </p:nvCxnSpPr>
            <p:spPr>
              <a:xfrm>
                <a:off x="2623158" y="2371811"/>
                <a:ext cx="0" cy="636725"/>
              </a:xfrm>
              <a:prstGeom prst="line">
                <a:avLst/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35" name="Přímá spojnice 43">
                <a:extLst>
                  <a:ext uri="{FF2B5EF4-FFF2-40B4-BE49-F238E27FC236}">
                    <a16:creationId xmlns:a16="http://schemas.microsoft.com/office/drawing/2014/main" id="{27E392C9-53EE-C64A-9675-B98735721ABE}"/>
                  </a:ext>
                </a:extLst>
              </p:cNvPr>
              <p:cNvCxnSpPr/>
              <p:nvPr/>
            </p:nvCxnSpPr>
            <p:spPr>
              <a:xfrm>
                <a:off x="3522757" y="2371811"/>
                <a:ext cx="0" cy="636725"/>
              </a:xfrm>
              <a:prstGeom prst="line">
                <a:avLst/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36" name="Přímá spojnice se šipkou 52">
                <a:extLst>
                  <a:ext uri="{FF2B5EF4-FFF2-40B4-BE49-F238E27FC236}">
                    <a16:creationId xmlns:a16="http://schemas.microsoft.com/office/drawing/2014/main" id="{1F8D841E-168F-A340-9AE6-6FFBB57D27C7}"/>
                  </a:ext>
                </a:extLst>
              </p:cNvPr>
              <p:cNvCxnSpPr/>
              <p:nvPr/>
            </p:nvCxnSpPr>
            <p:spPr>
              <a:xfrm>
                <a:off x="2640806" y="2456319"/>
                <a:ext cx="864394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37" name="TextovéPole 55">
                <a:extLst>
                  <a:ext uri="{FF2B5EF4-FFF2-40B4-BE49-F238E27FC236}">
                    <a16:creationId xmlns:a16="http://schemas.microsoft.com/office/drawing/2014/main" id="{0AB74C7B-E977-9844-B704-F059024718D0}"/>
                  </a:ext>
                </a:extLst>
              </p:cNvPr>
              <p:cNvSpPr txBox="1"/>
              <p:nvPr/>
            </p:nvSpPr>
            <p:spPr>
              <a:xfrm>
                <a:off x="2799442" y="2185403"/>
                <a:ext cx="5757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accent6"/>
                    </a:solidFill>
                  </a:rPr>
                  <a:t>25 ns</a:t>
                </a:r>
                <a:endParaRPr lang="cs-CZ" sz="1400" b="1" dirty="0">
                  <a:solidFill>
                    <a:schemeClr val="accent6"/>
                  </a:solidFill>
                </a:endParaRPr>
              </a:p>
            </p:txBody>
          </p:sp>
        </p:grpSp>
        <p:sp>
          <p:nvSpPr>
            <p:cNvPr id="138" name="Rectangular Callout 137">
              <a:extLst>
                <a:ext uri="{FF2B5EF4-FFF2-40B4-BE49-F238E27FC236}">
                  <a16:creationId xmlns:a16="http://schemas.microsoft.com/office/drawing/2014/main" id="{87D7E99B-05E5-9B40-8461-1A124B4BA298}"/>
                </a:ext>
              </a:extLst>
            </p:cNvPr>
            <p:cNvSpPr/>
            <p:nvPr/>
          </p:nvSpPr>
          <p:spPr>
            <a:xfrm>
              <a:off x="125308" y="2620688"/>
              <a:ext cx="646580" cy="467831"/>
            </a:xfrm>
            <a:prstGeom prst="wedgeRectCallout">
              <a:avLst>
                <a:gd name="adj1" fmla="val -9156"/>
                <a:gd name="adj2" fmla="val 89553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Beam</a:t>
              </a:r>
            </a:p>
            <a:p>
              <a:pPr algn="ctr"/>
              <a:r>
                <a:rPr lang="en-GB" sz="1200" dirty="0"/>
                <a:t>25 ns</a:t>
              </a:r>
            </a:p>
          </p:txBody>
        </p:sp>
        <p:sp>
          <p:nvSpPr>
            <p:cNvPr id="139" name="Rectangular Callout 138">
              <a:extLst>
                <a:ext uri="{FF2B5EF4-FFF2-40B4-BE49-F238E27FC236}">
                  <a16:creationId xmlns:a16="http://schemas.microsoft.com/office/drawing/2014/main" id="{9131E585-49EA-1A4B-A594-8C4210BD4C76}"/>
                </a:ext>
              </a:extLst>
            </p:cNvPr>
            <p:cNvSpPr/>
            <p:nvPr/>
          </p:nvSpPr>
          <p:spPr>
            <a:xfrm>
              <a:off x="41519" y="4338369"/>
              <a:ext cx="814158" cy="451034"/>
            </a:xfrm>
            <a:prstGeom prst="wedgeRectCallout">
              <a:avLst>
                <a:gd name="adj1" fmla="val 51632"/>
                <a:gd name="adj2" fmla="val -108569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/>
                <a:t>Stripline</a:t>
              </a:r>
              <a:r>
                <a:rPr lang="en-GB" sz="1200" dirty="0"/>
                <a:t> pick-up</a:t>
              </a:r>
            </a:p>
          </p:txBody>
        </p:sp>
        <p:sp>
          <p:nvSpPr>
            <p:cNvPr id="140" name="Rectangular Callout 139">
              <a:extLst>
                <a:ext uri="{FF2B5EF4-FFF2-40B4-BE49-F238E27FC236}">
                  <a16:creationId xmlns:a16="http://schemas.microsoft.com/office/drawing/2014/main" id="{61D9BDE0-F26D-FC4C-BD4C-7437C09C4ED8}"/>
                </a:ext>
              </a:extLst>
            </p:cNvPr>
            <p:cNvSpPr/>
            <p:nvPr/>
          </p:nvSpPr>
          <p:spPr>
            <a:xfrm>
              <a:off x="320075" y="2094148"/>
              <a:ext cx="825067" cy="388892"/>
            </a:xfrm>
            <a:prstGeom prst="wedgeRectCallout">
              <a:avLst>
                <a:gd name="adj1" fmla="val 108675"/>
                <a:gd name="adj2" fmla="val 16713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Delay 12.5 ns</a:t>
              </a:r>
            </a:p>
          </p:txBody>
        </p:sp>
        <p:sp>
          <p:nvSpPr>
            <p:cNvPr id="141" name="Rectangular Callout 140">
              <a:extLst>
                <a:ext uri="{FF2B5EF4-FFF2-40B4-BE49-F238E27FC236}">
                  <a16:creationId xmlns:a16="http://schemas.microsoft.com/office/drawing/2014/main" id="{70CDB61B-1F1C-5C47-BCA7-9F129AAA5446}"/>
                </a:ext>
              </a:extLst>
            </p:cNvPr>
            <p:cNvSpPr/>
            <p:nvPr/>
          </p:nvSpPr>
          <p:spPr>
            <a:xfrm>
              <a:off x="4169585" y="2805496"/>
              <a:ext cx="704831" cy="388892"/>
            </a:xfrm>
            <a:prstGeom prst="wedgeRectCallout">
              <a:avLst>
                <a:gd name="adj1" fmla="val 108675"/>
                <a:gd name="adj2" fmla="val -9344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Delay 2 ns</a:t>
              </a:r>
            </a:p>
          </p:txBody>
        </p:sp>
        <p:sp>
          <p:nvSpPr>
            <p:cNvPr id="142" name="Rectangular Callout 141">
              <a:extLst>
                <a:ext uri="{FF2B5EF4-FFF2-40B4-BE49-F238E27FC236}">
                  <a16:creationId xmlns:a16="http://schemas.microsoft.com/office/drawing/2014/main" id="{7726FF0B-3869-BC45-99E7-CD179C2ECCB2}"/>
                </a:ext>
              </a:extLst>
            </p:cNvPr>
            <p:cNvSpPr/>
            <p:nvPr/>
          </p:nvSpPr>
          <p:spPr>
            <a:xfrm>
              <a:off x="7238842" y="5458129"/>
              <a:ext cx="828934" cy="682801"/>
            </a:xfrm>
            <a:prstGeom prst="wedgeRectCallout">
              <a:avLst>
                <a:gd name="adj1" fmla="val 56944"/>
                <a:gd name="adj2" fmla="val -79023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Filter output</a:t>
              </a:r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73B7A6FE-54CC-1942-934B-AAA8D1C8FC83}"/>
                </a:ext>
              </a:extLst>
            </p:cNvPr>
            <p:cNvGrpSpPr/>
            <p:nvPr/>
          </p:nvGrpSpPr>
          <p:grpSpPr>
            <a:xfrm>
              <a:off x="2878658" y="3478558"/>
              <a:ext cx="289434" cy="334089"/>
              <a:chOff x="2878658" y="3478558"/>
              <a:chExt cx="289434" cy="334089"/>
            </a:xfrm>
          </p:grpSpPr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506CF77A-6E63-344E-90E8-BC3A90CF107C}"/>
                  </a:ext>
                </a:extLst>
              </p:cNvPr>
              <p:cNvSpPr/>
              <p:nvPr/>
            </p:nvSpPr>
            <p:spPr>
              <a:xfrm>
                <a:off x="2941992" y="3633961"/>
                <a:ext cx="132409" cy="354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5" name="Curved Connector 144">
                <a:extLst>
                  <a:ext uri="{FF2B5EF4-FFF2-40B4-BE49-F238E27FC236}">
                    <a16:creationId xmlns:a16="http://schemas.microsoft.com/office/drawing/2014/main" id="{DBAC9052-94CB-9745-8F02-D60276A4C1A2}"/>
                  </a:ext>
                </a:extLst>
              </p:cNvPr>
              <p:cNvCxnSpPr/>
              <p:nvPr/>
            </p:nvCxnSpPr>
            <p:spPr>
              <a:xfrm rot="5400000">
                <a:off x="2783051" y="3574165"/>
                <a:ext cx="334089" cy="142875"/>
              </a:xfrm>
              <a:prstGeom prst="curvedConnector3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6" name="Curved Connector 145">
                <a:extLst>
                  <a:ext uri="{FF2B5EF4-FFF2-40B4-BE49-F238E27FC236}">
                    <a16:creationId xmlns:a16="http://schemas.microsoft.com/office/drawing/2014/main" id="{1858B6D7-4038-014C-9EFA-7AB25AE27E65}"/>
                  </a:ext>
                </a:extLst>
              </p:cNvPr>
              <p:cNvCxnSpPr/>
              <p:nvPr/>
            </p:nvCxnSpPr>
            <p:spPr>
              <a:xfrm rot="5400000">
                <a:off x="2929610" y="3574165"/>
                <a:ext cx="334089" cy="142875"/>
              </a:xfrm>
              <a:prstGeom prst="curvedConnector3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397C668C-9BA4-1E48-A088-BA65AC95D1B4}"/>
                </a:ext>
              </a:extLst>
            </p:cNvPr>
            <p:cNvCxnSpPr/>
            <p:nvPr/>
          </p:nvCxnSpPr>
          <p:spPr>
            <a:xfrm>
              <a:off x="3008388" y="4215930"/>
              <a:ext cx="0" cy="1983534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A4F7C953-8942-3E4F-81D9-01BC9FD2FDAC}"/>
                </a:ext>
              </a:extLst>
            </p:cNvPr>
            <p:cNvSpPr txBox="1"/>
            <p:nvPr/>
          </p:nvSpPr>
          <p:spPr bwMode="auto">
            <a:xfrm>
              <a:off x="3021532" y="5845818"/>
              <a:ext cx="1580505" cy="351863"/>
            </a:xfrm>
            <a:prstGeom prst="rect">
              <a:avLst/>
            </a:prstGeom>
            <a:noFill/>
          </p:spPr>
          <p:txBody>
            <a:bodyPr wrap="square" numCol="1" rtlCol="0">
              <a:noAutofit/>
            </a:bodyPr>
            <a:lstStyle/>
            <a:p>
              <a:r>
                <a:rPr lang="en-GB" dirty="0"/>
                <a:t>Electronic rack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9E5500F0-751C-8845-B615-A01781923C22}"/>
                </a:ext>
              </a:extLst>
            </p:cNvPr>
            <p:cNvSpPr txBox="1"/>
            <p:nvPr/>
          </p:nvSpPr>
          <p:spPr bwMode="auto">
            <a:xfrm>
              <a:off x="1691992" y="5845818"/>
              <a:ext cx="1316396" cy="351863"/>
            </a:xfrm>
            <a:prstGeom prst="rect">
              <a:avLst/>
            </a:prstGeom>
            <a:noFill/>
          </p:spPr>
          <p:txBody>
            <a:bodyPr wrap="square" numCol="1" rtlCol="0">
              <a:noAutofit/>
            </a:bodyPr>
            <a:lstStyle/>
            <a:p>
              <a:pPr algn="r"/>
              <a:r>
                <a:rPr lang="en-GB" dirty="0"/>
                <a:t>Tunnel</a:t>
              </a:r>
            </a:p>
          </p:txBody>
        </p:sp>
        <p:sp>
          <p:nvSpPr>
            <p:cNvPr id="150" name="Flowchart: Process 296">
              <a:extLst>
                <a:ext uri="{FF2B5EF4-FFF2-40B4-BE49-F238E27FC236}">
                  <a16:creationId xmlns:a16="http://schemas.microsoft.com/office/drawing/2014/main" id="{D8C88E91-F011-414F-B6A4-BEA3D9D37374}"/>
                </a:ext>
              </a:extLst>
            </p:cNvPr>
            <p:cNvSpPr/>
            <p:nvPr/>
          </p:nvSpPr>
          <p:spPr>
            <a:xfrm>
              <a:off x="7899768" y="3985654"/>
              <a:ext cx="710395" cy="750536"/>
            </a:xfrm>
            <a:prstGeom prst="flowChartProcess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LP filters</a:t>
              </a:r>
            </a:p>
          </p:txBody>
        </p:sp>
        <p:cxnSp>
          <p:nvCxnSpPr>
            <p:cNvPr id="151" name="Elbow Connector 83">
              <a:extLst>
                <a:ext uri="{FF2B5EF4-FFF2-40B4-BE49-F238E27FC236}">
                  <a16:creationId xmlns:a16="http://schemas.microsoft.com/office/drawing/2014/main" id="{913D7580-2FF2-C847-9A40-98DABADFBDE5}"/>
                </a:ext>
              </a:extLst>
            </p:cNvPr>
            <p:cNvCxnSpPr>
              <a:stCxn id="150" idx="2"/>
            </p:cNvCxnSpPr>
            <p:nvPr/>
          </p:nvCxnSpPr>
          <p:spPr>
            <a:xfrm>
              <a:off x="8254966" y="4736190"/>
              <a:ext cx="0" cy="471507"/>
            </a:xfrm>
            <a:prstGeom prst="straightConnector1">
              <a:avLst/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9394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CAC7B-408E-674D-8A9B-EEC3BC941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Comb-BPF Beam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1812F-7ED4-8746-9938-06A7AB52D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6296"/>
            <a:ext cx="7924800" cy="768100"/>
          </a:xfrm>
        </p:spPr>
        <p:txBody>
          <a:bodyPr/>
          <a:lstStyle/>
          <a:p>
            <a:r>
              <a:rPr lang="en-GB" dirty="0"/>
              <a:t>Signal from LHC </a:t>
            </a:r>
            <a:r>
              <a:rPr lang="en-GB" dirty="0" err="1"/>
              <a:t>stripline</a:t>
            </a:r>
            <a:r>
              <a:rPr lang="en-GB" dirty="0"/>
              <a:t> electrode captured at 60 GS/s through ~70m cable + delay line filter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AAC753-44F6-5E40-B697-6BEB9FE092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3" r="8189"/>
          <a:stretch/>
        </p:blipFill>
        <p:spPr>
          <a:xfrm>
            <a:off x="242749" y="1865022"/>
            <a:ext cx="8754957" cy="402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21844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7506</TotalTime>
  <Words>287</Words>
  <Application>Microsoft Macintosh PowerPoint</Application>
  <PresentationFormat>On-screen Show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Comic Sans MS</vt:lpstr>
      <vt:lpstr>Times New Roman</vt:lpstr>
      <vt:lpstr>Wingdings</vt:lpstr>
      <vt:lpstr>2_new-NLC</vt:lpstr>
      <vt:lpstr>LHC BPMs Status quo &amp; Introduction </vt:lpstr>
      <vt:lpstr>LHC BPM Specs 2002</vt:lpstr>
      <vt:lpstr>LHC BPM Specs 2002 (cont.)</vt:lpstr>
      <vt:lpstr>Reminder: Present BPM System Layout</vt:lpstr>
      <vt:lpstr>Wide-Band Time Normalizer</vt:lpstr>
      <vt:lpstr>Some limitations of the present system</vt:lpstr>
      <vt:lpstr>Interlock BPM Approach</vt:lpstr>
      <vt:lpstr>iBPM Comb-BPF</vt:lpstr>
      <vt:lpstr>Comb-BPF Beam Measurement</vt:lpstr>
      <vt:lpstr>Other Aspects…</vt:lpstr>
    </vt:vector>
  </TitlesOfParts>
  <Company>FermiLab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Microsoft Office User</cp:lastModifiedBy>
  <cp:revision>812</cp:revision>
  <dcterms:created xsi:type="dcterms:W3CDTF">2009-03-16T15:06:27Z</dcterms:created>
  <dcterms:modified xsi:type="dcterms:W3CDTF">2018-04-27T11:38:16Z</dcterms:modified>
</cp:coreProperties>
</file>