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  <p:sldMasterId id="2147486908" r:id="rId2"/>
  </p:sldMasterIdLst>
  <p:notesMasterIdLst>
    <p:notesMasterId r:id="rId18"/>
  </p:notesMasterIdLst>
  <p:handoutMasterIdLst>
    <p:handoutMasterId r:id="rId19"/>
  </p:handoutMasterIdLst>
  <p:sldIdLst>
    <p:sldId id="1050" r:id="rId3"/>
    <p:sldId id="1227" r:id="rId4"/>
    <p:sldId id="1240" r:id="rId5"/>
    <p:sldId id="1233" r:id="rId6"/>
    <p:sldId id="1229" r:id="rId7"/>
    <p:sldId id="1228" r:id="rId8"/>
    <p:sldId id="1239" r:id="rId9"/>
    <p:sldId id="1230" r:id="rId10"/>
    <p:sldId id="1235" r:id="rId11"/>
    <p:sldId id="1231" r:id="rId12"/>
    <p:sldId id="1232" r:id="rId13"/>
    <p:sldId id="1237" r:id="rId14"/>
    <p:sldId id="1236" r:id="rId15"/>
    <p:sldId id="1234" r:id="rId16"/>
    <p:sldId id="1238" r:id="rId1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008E40"/>
    <a:srgbClr val="6699FF"/>
    <a:srgbClr val="FF99FF"/>
    <a:srgbClr val="FFCC66"/>
    <a:srgbClr val="CC0000"/>
    <a:srgbClr val="FFFF99"/>
    <a:srgbClr val="FF33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194" autoAdjust="0"/>
  </p:normalViewPr>
  <p:slideViewPr>
    <p:cSldViewPr>
      <p:cViewPr varScale="1">
        <p:scale>
          <a:sx n="75" d="100"/>
          <a:sy n="75" d="100"/>
        </p:scale>
        <p:origin x="774" y="72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9711" indent="-2883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53401" indent="-23068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14762" indent="-23068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76122" indent="-23068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37483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98843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60204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921564" indent="-23068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C366F19B-D631-4B0F-B609-AEA78E0C414F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2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649FE-A7CA-4B47-BA9D-81DB14532770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DC387-2B30-42E9-BD48-77008D16A99C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2FE7-0F70-4D56-AC37-DC910E4246B5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831E3-82AA-4560-9807-4E0EE0DBB78B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0B5DF-5141-40F7-B5C4-48B7988F4847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B57897-AD85-49C6-9EF0-E8E644CF3A19}" type="datetime1">
              <a:rPr lang="en-US" smtClean="0"/>
              <a:t>4/27/2018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BEA5C-47D1-4AB7-B806-5636A220B619}" type="datetime1">
              <a:rPr lang="en-US" smtClean="0"/>
              <a:t>4/27/2018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20E0A-F1E5-4350-817F-6A29247F4CAC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4038600" cy="241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09988"/>
            <a:ext cx="403860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0" y="6629400"/>
            <a:ext cx="7162800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 BPM performance - J. Wenninger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620000" y="6629400"/>
            <a:ext cx="1066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62E53-C8A1-4DFE-AFF9-BA31112913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5898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LHC BPM performance -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91AFDC78-E7AA-4179-8172-BED113A425CD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4/27/2018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0521B-93A7-4D3E-8223-4582604AFC4F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09B4B-1940-4BA9-A499-8C639179BA17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2800C-04CD-4953-8D21-FDA73C801487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426CBD-483E-4291-924E-AA9541FB756C}" type="datetime1">
              <a:rPr lang="en-US" smtClean="0"/>
              <a:t>4/27/2018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571499" y="1013371"/>
            <a:ext cx="8148241" cy="502716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646ED-BE92-4534-B4A2-968CDC410D1B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EA49-EA38-4EBA-9A02-81840BDECE90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08486-8AFF-4ABB-B82B-4AF9EF4ABF6D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5F4E5D-A9BC-442E-8CE8-7A9FF7002C3B}" type="datetime1">
              <a:rPr lang="en-US" smtClean="0"/>
              <a:t>4/27/2018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LHC BPM performance -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9" r:id="rId16"/>
    <p:sldLayoutId id="2147486901" r:id="rId17"/>
    <p:sldLayoutId id="2147486903" r:id="rId18"/>
    <p:sldLayoutId id="2147486904" r:id="rId19"/>
    <p:sldLayoutId id="2147486905" r:id="rId20"/>
    <p:sldLayoutId id="2147486906" r:id="rId21"/>
    <p:sldLayoutId id="2147486907" r:id="rId22"/>
    <p:sldLayoutId id="2147486926" r:id="rId2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146" name="Date Placeholder 5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lumMod val="95000"/>
            </a:schemeClr>
          </a:solidFill>
          <a:ln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7EB4EBBC-671B-4F65-A213-3971447BF61A}" type="datetime1">
              <a:rPr lang="en-US" smtClean="0">
                <a:latin typeface="Arial" pitchFamily="34" charset="0"/>
              </a:rPr>
              <a:t>4/27/2018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6147" name="Footer Placeholder 6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lumMod val="95000"/>
            </a:schemeClr>
          </a:solidFill>
          <a:ln/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mtClean="0">
                <a:latin typeface="Arial" pitchFamily="34" charset="0"/>
              </a:rPr>
              <a:t>LHC BPM performance - J. Wenninger</a:t>
            </a:r>
            <a:endParaRPr lang="en-US" dirty="0" smtClean="0">
              <a:latin typeface="Arial" pitchFamily="34" charset="0"/>
            </a:endParaRPr>
          </a:p>
        </p:txBody>
      </p:sp>
      <p:sp>
        <p:nvSpPr>
          <p:cNvPr id="614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A9228D42-E11A-4474-A8B9-F4B0A748C3E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" name="TextBox 2"/>
          <p:cNvSpPr txBox="1"/>
          <p:nvPr/>
        </p:nvSpPr>
        <p:spPr>
          <a:xfrm>
            <a:off x="3694774" y="3439068"/>
            <a:ext cx="1999265" cy="100745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kern="0" dirty="0" smtClean="0">
                <a:latin typeface="+mn-lt"/>
              </a:rPr>
              <a:t>J. </a:t>
            </a:r>
            <a:r>
              <a:rPr lang="en-US" sz="2400" kern="0" dirty="0" err="1" smtClean="0">
                <a:latin typeface="+mn-lt"/>
              </a:rPr>
              <a:t>Wenninger</a:t>
            </a:r>
            <a:endParaRPr lang="en-US" sz="24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400" kern="0" dirty="0" smtClean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0100" y="1573793"/>
            <a:ext cx="8063613" cy="10915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800" i="1" kern="0" dirty="0" smtClean="0">
                <a:solidFill>
                  <a:srgbClr val="0000FF"/>
                </a:solidFill>
                <a:latin typeface="+mn-lt"/>
              </a:rPr>
              <a:t>BPM performance for operation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800" i="1" kern="0" dirty="0" smtClean="0">
                <a:solidFill>
                  <a:srgbClr val="0000FF"/>
                </a:solidFill>
                <a:latin typeface="+mn-lt"/>
              </a:rPr>
              <a:t>In LHC Run1 and Run 2</a:t>
            </a:r>
          </a:p>
        </p:txBody>
      </p:sp>
    </p:spTree>
    <p:extLst>
      <p:ext uri="{BB962C8B-B14F-4D97-AF65-F5344CB8AC3E}">
        <p14:creationId xmlns:p14="http://schemas.microsoft.com/office/powerpoint/2010/main" val="18744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Fill-2-fill reproducibility in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38F602-9F16-4522-8446-77E5EF58ED18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72414" y="964176"/>
            <a:ext cx="8148241" cy="491619"/>
          </a:xfrm>
        </p:spPr>
        <p:txBody>
          <a:bodyPr/>
          <a:lstStyle/>
          <a:p>
            <a:r>
              <a:rPr lang="en-GB" dirty="0"/>
              <a:t>The fill-2-fill (short term) </a:t>
            </a:r>
            <a:r>
              <a:rPr lang="en-GB" dirty="0" err="1"/>
              <a:t>rms</a:t>
            </a:r>
            <a:r>
              <a:rPr lang="en-GB" dirty="0"/>
              <a:t> beam separation change is ≈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/2.</a:t>
            </a:r>
          </a:p>
          <a:p>
            <a:endParaRPr lang="en-GB" sz="24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567119" y="1469283"/>
            <a:ext cx="4253271" cy="180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In all planes the ‘core’ reproducibility is similar, but the tails from perturbations are quite different.</a:t>
            </a:r>
          </a:p>
          <a:p>
            <a:pPr marL="0" indent="0">
              <a:buNone/>
            </a:pPr>
            <a:endParaRPr lang="en-GB" sz="2400" kern="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046980"/>
              </p:ext>
            </p:extLst>
          </p:nvPr>
        </p:nvGraphicFramePr>
        <p:xfrm>
          <a:off x="5231316" y="1589196"/>
          <a:ext cx="347045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8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IP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rgbClr val="0000FF"/>
                          </a:solidFill>
                        </a:rPr>
                        <a:t>Hor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m]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rgbClr val="0000FF"/>
                          </a:solidFill>
                        </a:rPr>
                        <a:t>Ver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 [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>
                          <a:solidFill>
                            <a:srgbClr val="0000FF"/>
                          </a:solidFill>
                        </a:rPr>
                        <a:t>m]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09679" y="2715204"/>
            <a:ext cx="331372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latin typeface="Symbol" panose="05050102010706020507" pitchFamily="18" charset="2"/>
              </a:rPr>
              <a:t>s</a:t>
            </a:r>
            <a:r>
              <a:rPr lang="en-GB" sz="1600" b="1" kern="0" dirty="0" smtClean="0">
                <a:latin typeface="+mn-lt"/>
              </a:rPr>
              <a:t> = 11 </a:t>
            </a:r>
            <a:r>
              <a:rPr lang="en-GB" sz="1600" b="1" kern="0" dirty="0" smtClean="0">
                <a:latin typeface="Symbol" panose="05050102010706020507" pitchFamily="18" charset="2"/>
              </a:rPr>
              <a:t>m</a:t>
            </a:r>
            <a:r>
              <a:rPr lang="en-GB" sz="1600" b="1" kern="0" dirty="0" smtClean="0">
                <a:latin typeface="+mn-lt"/>
              </a:rPr>
              <a:t>m (</a:t>
            </a:r>
            <a:r>
              <a:rPr lang="en-GB" sz="1600" b="1" kern="0" dirty="0" smtClean="0">
                <a:latin typeface="Symbol" panose="05050102010706020507" pitchFamily="18" charset="2"/>
              </a:rPr>
              <a:t>b</a:t>
            </a:r>
            <a:r>
              <a:rPr lang="en-GB" sz="1600" b="1" kern="0" dirty="0" smtClean="0">
                <a:latin typeface="+mn-lt"/>
              </a:rPr>
              <a:t>* = 40 cm / </a:t>
            </a:r>
            <a:r>
              <a:rPr lang="en-GB" sz="1600" b="1" kern="0" dirty="0" smtClean="0">
                <a:latin typeface="Symbol" panose="05050102010706020507" pitchFamily="18" charset="2"/>
              </a:rPr>
              <a:t>e</a:t>
            </a:r>
            <a:r>
              <a:rPr lang="en-GB" sz="1600" b="1" kern="0" dirty="0">
                <a:latin typeface="+mn-lt"/>
              </a:rPr>
              <a:t> </a:t>
            </a:r>
            <a:r>
              <a:rPr lang="en-GB" sz="1600" b="1" kern="0" dirty="0" smtClean="0">
                <a:latin typeface="+mn-lt"/>
              </a:rPr>
              <a:t>= 2 um)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3425165"/>
            <a:ext cx="3935258" cy="26723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73822" y="3685885"/>
            <a:ext cx="62869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C00000"/>
                </a:solidFill>
                <a:latin typeface="+mn-lt"/>
              </a:rPr>
              <a:t>IP1V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272" y="3425165"/>
            <a:ext cx="3822530" cy="25958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404309" y="3668199"/>
            <a:ext cx="6399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C00000"/>
                </a:solidFill>
                <a:latin typeface="+mn-lt"/>
              </a:rPr>
              <a:t>IP5H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7927" y="2825837"/>
            <a:ext cx="3491653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i="1" kern="0" dirty="0" smtClean="0">
                <a:solidFill>
                  <a:srgbClr val="0000FF"/>
                </a:solidFill>
                <a:latin typeface="+mn-lt"/>
              </a:rPr>
              <a:t>Compare to the 20 </a:t>
            </a:r>
            <a:r>
              <a:rPr lang="en-GB" sz="2000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2000" i="1" kern="0" dirty="0" smtClean="0">
                <a:solidFill>
                  <a:srgbClr val="0000FF"/>
                </a:solidFill>
                <a:latin typeface="+mn-lt"/>
              </a:rPr>
              <a:t>m overall reproducibility !</a:t>
            </a:r>
          </a:p>
        </p:txBody>
      </p:sp>
    </p:spTree>
    <p:extLst>
      <p:ext uri="{BB962C8B-B14F-4D97-AF65-F5344CB8AC3E}">
        <p14:creationId xmlns:p14="http://schemas.microsoft.com/office/powerpoint/2010/main" val="2856609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Fill-2-fill reproducibility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57C1AC-488D-4A8C-B040-E2D1429F6212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35734" y="1063386"/>
            <a:ext cx="8229601" cy="1340289"/>
          </a:xfrm>
        </p:spPr>
        <p:txBody>
          <a:bodyPr/>
          <a:lstStyle/>
          <a:p>
            <a:r>
              <a:rPr lang="en-GB" dirty="0" smtClean="0"/>
              <a:t>The reproducibility does not degrade with lower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* (= smaller beam size) contrary to a common ‘fear’.</a:t>
            </a:r>
          </a:p>
          <a:p>
            <a:r>
              <a:rPr lang="en-GB" dirty="0" smtClean="0"/>
              <a:t>This trend is a sign that we are not propagating (all) the BPM errors to the IP.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120" y="2704782"/>
            <a:ext cx="5221460" cy="3755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39094" y="3653616"/>
            <a:ext cx="811441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kern="0" dirty="0" smtClean="0">
                <a:solidFill>
                  <a:srgbClr val="FF0000"/>
                </a:solidFill>
                <a:latin typeface="+mn-lt"/>
              </a:rPr>
              <a:t>2016/7</a:t>
            </a:r>
          </a:p>
        </p:txBody>
      </p:sp>
    </p:spTree>
    <p:extLst>
      <p:ext uri="{BB962C8B-B14F-4D97-AF65-F5344CB8AC3E}">
        <p14:creationId xmlns:p14="http://schemas.microsoft.com/office/powerpoint/2010/main" val="1425388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manipulations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18C86F-FA02-4569-83C4-61E289DB1AFD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40729" y="848960"/>
            <a:ext cx="8148241" cy="2953299"/>
          </a:xfrm>
        </p:spPr>
        <p:txBody>
          <a:bodyPr/>
          <a:lstStyle/>
          <a:p>
            <a:r>
              <a:rPr lang="en-GB" dirty="0" smtClean="0"/>
              <a:t>Since 2017, we have introduced crossing angle and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* levelling in operation.</a:t>
            </a:r>
          </a:p>
          <a:p>
            <a:r>
              <a:rPr lang="en-GB" dirty="0" smtClean="0"/>
              <a:t>During those operations we rely on the orbit FB to stabilize the orbit while changing the crossing angle or optics.</a:t>
            </a:r>
          </a:p>
          <a:p>
            <a:pPr lvl="1"/>
            <a:r>
              <a:rPr lang="en-GB" dirty="0" smtClean="0"/>
              <a:t>Note that only relative changes are important.</a:t>
            </a:r>
          </a:p>
          <a:p>
            <a:r>
              <a:rPr lang="en-GB" dirty="0" smtClean="0"/>
              <a:t>The excellent stability of the orbit and the quality of the levelling are an indicator of the excellent short term accuracy of the orbit.</a:t>
            </a:r>
          </a:p>
          <a:p>
            <a:pPr lvl="1"/>
            <a:r>
              <a:rPr lang="en-GB" dirty="0" smtClean="0"/>
              <a:t>We are operating ~ HL-LHC area, and we are doing pretty well.</a:t>
            </a:r>
          </a:p>
          <a:p>
            <a:pPr lvl="1"/>
            <a:r>
              <a:rPr lang="en-GB" dirty="0" smtClean="0"/>
              <a:t>IP stabilities of ~ </a:t>
            </a:r>
            <a:r>
              <a:rPr lang="en-GB" i="1" dirty="0" smtClean="0">
                <a:solidFill>
                  <a:srgbClr val="0000FF"/>
                </a:solidFill>
              </a:rPr>
              <a:t>O(</a:t>
            </a:r>
            <a:r>
              <a:rPr lang="en-GB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i="1" dirty="0" smtClean="0">
                <a:solidFill>
                  <a:srgbClr val="0000FF"/>
                </a:solidFill>
              </a:rPr>
              <a:t>m)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885120" y="4027927"/>
            <a:ext cx="4032525" cy="267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6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DOROS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2E888-55F7-4A8D-8DAC-C5D72D197CD9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665254" y="906546"/>
            <a:ext cx="8148241" cy="2138404"/>
          </a:xfrm>
        </p:spPr>
        <p:txBody>
          <a:bodyPr/>
          <a:lstStyle/>
          <a:p>
            <a:r>
              <a:rPr lang="en-GB" dirty="0" smtClean="0"/>
              <a:t>The DOROS BPMs at the Q1s are helpful to find collisions when they are ‘lost’ (begin of run, new configuration, </a:t>
            </a:r>
            <a:r>
              <a:rPr lang="en-GB" dirty="0" err="1" smtClean="0"/>
              <a:t>etc</a:t>
            </a:r>
            <a:r>
              <a:rPr lang="en-GB" dirty="0" smtClean="0"/>
              <a:t>).</a:t>
            </a:r>
          </a:p>
          <a:p>
            <a:r>
              <a:rPr lang="en-GB" dirty="0" smtClean="0"/>
              <a:t>But the fill-to-fill reproducibility was so far </a:t>
            </a:r>
            <a:r>
              <a:rPr lang="en-GB" b="1" dirty="0" smtClean="0">
                <a:solidFill>
                  <a:srgbClr val="D60093"/>
                </a:solidFill>
              </a:rPr>
              <a:t>insufficient to use them for deterministic fine steering</a:t>
            </a:r>
            <a:r>
              <a:rPr lang="en-GB" dirty="0" smtClean="0"/>
              <a:t> of the IP offsets.</a:t>
            </a:r>
          </a:p>
          <a:p>
            <a:pPr lvl="1"/>
            <a:r>
              <a:rPr lang="en-GB" dirty="0" smtClean="0"/>
              <a:t>Excellent </a:t>
            </a:r>
            <a:r>
              <a:rPr lang="en-GB" i="1" dirty="0" smtClean="0">
                <a:solidFill>
                  <a:srgbClr val="0000FF"/>
                </a:solidFill>
              </a:rPr>
              <a:t>O(</a:t>
            </a:r>
            <a:r>
              <a:rPr lang="en-GB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i="1" dirty="0" smtClean="0">
                <a:solidFill>
                  <a:srgbClr val="0000FF"/>
                </a:solidFill>
              </a:rPr>
              <a:t>m)</a:t>
            </a:r>
            <a:r>
              <a:rPr lang="en-GB" dirty="0" smtClean="0"/>
              <a:t> to measure relative changes over times of minutes to hours, less performed for fill to fill for example.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62665" y="3501228"/>
            <a:ext cx="5058896" cy="26328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7770" y="3335004"/>
            <a:ext cx="3090982" cy="300184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 smtClean="0">
                <a:latin typeface="+mn-lt"/>
              </a:rPr>
              <a:t>Predicted offset between B1 and B2 using the DOROS Q1 BPMs for all 2017 autumn physics fills. </a:t>
            </a:r>
          </a:p>
          <a:p>
            <a:pPr marL="285750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i="1" kern="0" dirty="0" smtClean="0">
                <a:latin typeface="+mn-lt"/>
              </a:rPr>
              <a:t>Since the beams were optimized all traces should be on top of each other (never mind the offset). </a:t>
            </a:r>
          </a:p>
          <a:p>
            <a:pPr marL="285750" indent="-2857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600" i="1" kern="0" dirty="0" smtClean="0">
                <a:latin typeface="+mn-lt"/>
              </a:rPr>
              <a:t>The spread indicates the DOROS fill to fill reproducibility.</a:t>
            </a:r>
          </a:p>
        </p:txBody>
      </p:sp>
    </p:spTree>
    <p:extLst>
      <p:ext uri="{BB962C8B-B14F-4D97-AF65-F5344CB8AC3E}">
        <p14:creationId xmlns:p14="http://schemas.microsoft.com/office/powerpoint/2010/main" val="198095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 BPMs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64F21A-CA1C-4BDD-8DBD-4CE527C0384C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71499" y="1013371"/>
            <a:ext cx="8229601" cy="4911953"/>
          </a:xfrm>
        </p:spPr>
        <p:txBody>
          <a:bodyPr/>
          <a:lstStyle/>
          <a:p>
            <a:r>
              <a:rPr lang="en-GB" sz="1800" dirty="0" smtClean="0"/>
              <a:t>The IP BPMs at Q1-Q3 are installed in the common vacuum chamber and therefore see both beams.</a:t>
            </a:r>
          </a:p>
          <a:p>
            <a:pPr lvl="1"/>
            <a:r>
              <a:rPr lang="en-GB" sz="1600" dirty="0"/>
              <a:t>Overall one observes more outliers in the common BPMs with train operation </a:t>
            </a:r>
            <a:r>
              <a:rPr lang="en-GB" sz="1600" dirty="0" smtClean="0"/>
              <a:t>than in the rest of the machine. Possibly signs of cross-talk, although difficult to prove.</a:t>
            </a:r>
          </a:p>
          <a:p>
            <a:r>
              <a:rPr lang="en-GB" sz="1800" dirty="0" smtClean="0"/>
              <a:t>The asynchronous (= all orbit triggers) orbit can suffer from cross-talk:</a:t>
            </a:r>
          </a:p>
          <a:p>
            <a:pPr lvl="1"/>
            <a:r>
              <a:rPr lang="en-GB" sz="1600" dirty="0" smtClean="0"/>
              <a:t>Imperfect directionality,</a:t>
            </a:r>
          </a:p>
          <a:p>
            <a:pPr lvl="1"/>
            <a:r>
              <a:rPr lang="en-GB" sz="1600" dirty="0" smtClean="0"/>
              <a:t>Asymmetric bunch intensities (</a:t>
            </a:r>
            <a:r>
              <a:rPr lang="en-GB" sz="1600" dirty="0" smtClean="0">
                <a:sym typeface="Wingdings" panose="05000000000000000000" pitchFamily="2" charset="2"/>
              </a:rPr>
              <a:t> p – ion operation …).</a:t>
            </a:r>
          </a:p>
          <a:p>
            <a:r>
              <a:rPr lang="en-GB" sz="1800" dirty="0" smtClean="0">
                <a:sym typeface="Wingdings" panose="05000000000000000000" pitchFamily="2" charset="2"/>
              </a:rPr>
              <a:t>The synchronous orbit (= bunch selective) can overcome this problem once the beams are synchronized (cogging at high energy) by measuring ‘clean’ bunches (i.e. with no counterparts).</a:t>
            </a:r>
          </a:p>
          <a:p>
            <a:pPr lvl="1"/>
            <a:r>
              <a:rPr lang="en-GB" sz="1600" dirty="0" smtClean="0"/>
              <a:t>Sometimes a bit awkward, but workable.</a:t>
            </a:r>
          </a:p>
          <a:p>
            <a:pPr lvl="1"/>
            <a:r>
              <a:rPr lang="en-GB" sz="1600" dirty="0" smtClean="0"/>
              <a:t>Does not solve the problem is p-ion when the two RF frequencies are not locked as the beams slip continuously against each other – makes the BPMs unusable.</a:t>
            </a:r>
          </a:p>
          <a:p>
            <a:r>
              <a:rPr lang="en-GB" sz="1800" dirty="0" smtClean="0"/>
              <a:t>The problem is more severe when the intensity ratio of beams is very large.</a:t>
            </a:r>
          </a:p>
        </p:txBody>
      </p:sp>
    </p:spTree>
    <p:extLst>
      <p:ext uri="{BB962C8B-B14F-4D97-AF65-F5344CB8AC3E}">
        <p14:creationId xmlns:p14="http://schemas.microsoft.com/office/powerpoint/2010/main" val="18831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Orbit improvements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426CBD-483E-4291-924E-AA9541FB756C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646564" y="1009484"/>
            <a:ext cx="8148241" cy="426295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Suggested improvement list (~ priority ordered):</a:t>
            </a:r>
          </a:p>
          <a:p>
            <a:r>
              <a:rPr lang="en-GB" sz="2200" dirty="0" smtClean="0"/>
              <a:t>Mitigate/eliminate </a:t>
            </a:r>
            <a:r>
              <a:rPr lang="en-GB" sz="2200" dirty="0" smtClean="0"/>
              <a:t>the beam pattern dependence.</a:t>
            </a:r>
          </a:p>
          <a:p>
            <a:r>
              <a:rPr lang="en-GB" sz="2200" dirty="0"/>
              <a:t>Mitigate/eliminate </a:t>
            </a:r>
            <a:r>
              <a:rPr lang="en-GB" sz="2200" dirty="0" smtClean="0"/>
              <a:t>the temperature effects.</a:t>
            </a:r>
          </a:p>
          <a:p>
            <a:r>
              <a:rPr lang="en-GB" sz="2200" dirty="0" smtClean="0"/>
              <a:t>For IR BPMs lower the reproducibility to 10 </a:t>
            </a:r>
            <a:r>
              <a:rPr lang="en-GB" sz="2200" dirty="0" smtClean="0">
                <a:latin typeface="Symbol" panose="05050102010706020507" pitchFamily="18" charset="2"/>
              </a:rPr>
              <a:t>m</a:t>
            </a:r>
            <a:r>
              <a:rPr lang="en-GB" sz="2200" dirty="0" smtClean="0"/>
              <a:t>m or less.</a:t>
            </a:r>
          </a:p>
          <a:p>
            <a:pPr lvl="1"/>
            <a:r>
              <a:rPr lang="en-GB" sz="2000" dirty="0" smtClean="0"/>
              <a:t>For the arcs / rest of the machine, the quality is ~ok. Improvements in the collimation section of IR7 may be useful.</a:t>
            </a:r>
          </a:p>
          <a:p>
            <a:r>
              <a:rPr lang="en-GB" sz="2200" dirty="0"/>
              <a:t>Mitigate/eliminate </a:t>
            </a:r>
            <a:r>
              <a:rPr lang="en-GB" sz="2200" dirty="0" smtClean="0"/>
              <a:t>the low/high sensitivity systematics</a:t>
            </a:r>
            <a:r>
              <a:rPr lang="en-GB" sz="2200" dirty="0" smtClean="0"/>
              <a:t>.</a:t>
            </a:r>
          </a:p>
          <a:p>
            <a:pPr lvl="1"/>
            <a:r>
              <a:rPr lang="en-GB" sz="2000" dirty="0" smtClean="0"/>
              <a:t>Issue with operation near switching threshold.</a:t>
            </a:r>
            <a:endParaRPr lang="en-GB" sz="2000" dirty="0" smtClean="0"/>
          </a:p>
          <a:p>
            <a:r>
              <a:rPr lang="en-GB" sz="2200" dirty="0" smtClean="0"/>
              <a:t>Common vacuum chamber BPMs:</a:t>
            </a:r>
          </a:p>
          <a:p>
            <a:pPr lvl="1"/>
            <a:r>
              <a:rPr lang="en-GB" sz="2000" dirty="0" smtClean="0"/>
              <a:t>Maintain possibility to select subset of bunches for acquisition,</a:t>
            </a:r>
          </a:p>
          <a:p>
            <a:pPr lvl="1"/>
            <a:r>
              <a:rPr lang="en-GB" sz="2000" dirty="0" smtClean="0"/>
              <a:t>Consider options that would allow to measure un-cogged beams (lower priority).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028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A3F4D6-BEE2-4C13-882B-FC345A869345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39475" y="1009485"/>
            <a:ext cx="8261625" cy="5027169"/>
          </a:xfrm>
        </p:spPr>
        <p:txBody>
          <a:bodyPr/>
          <a:lstStyle/>
          <a:p>
            <a:r>
              <a:rPr lang="en-GB" dirty="0" smtClean="0"/>
              <a:t>The overall performance of the LHC BPM system was </a:t>
            </a:r>
            <a:r>
              <a:rPr lang="en-GB" b="1" dirty="0" smtClean="0">
                <a:solidFill>
                  <a:srgbClr val="008E40"/>
                </a:solidFill>
              </a:rPr>
              <a:t>excellent</a:t>
            </a:r>
            <a:r>
              <a:rPr lang="en-GB" dirty="0" smtClean="0"/>
              <a:t>, and it is one of the </a:t>
            </a:r>
            <a:r>
              <a:rPr lang="en-GB" b="1" dirty="0" smtClean="0">
                <a:solidFill>
                  <a:srgbClr val="0000FF"/>
                </a:solidFill>
              </a:rPr>
              <a:t>ingredients to the machine reproducibility </a:t>
            </a:r>
            <a:r>
              <a:rPr lang="en-GB" dirty="0" smtClean="0"/>
              <a:t>that allowed us to double the design luminosity.</a:t>
            </a:r>
          </a:p>
          <a:p>
            <a:pPr lvl="1"/>
            <a:r>
              <a:rPr lang="en-GB" dirty="0" smtClean="0"/>
              <a:t>This presentation points out issues, but it should not leave a negative impression !</a:t>
            </a:r>
          </a:p>
          <a:p>
            <a:r>
              <a:rPr lang="en-GB" dirty="0" smtClean="0"/>
              <a:t>The availability of the system </a:t>
            </a:r>
            <a:r>
              <a:rPr lang="en-GB" dirty="0"/>
              <a:t>w</a:t>
            </a:r>
            <a:r>
              <a:rPr lang="en-GB" dirty="0" smtClean="0"/>
              <a:t>as very good, no major downtime was induced to the system to my knowledge (at least not from BPMs + electronics).</a:t>
            </a:r>
          </a:p>
          <a:p>
            <a:pPr lvl="1"/>
            <a:r>
              <a:rPr lang="en-GB" dirty="0" smtClean="0"/>
              <a:t>Channel availability is typically </a:t>
            </a:r>
            <a:r>
              <a:rPr lang="en-GB" b="1" dirty="0" smtClean="0">
                <a:solidFill>
                  <a:srgbClr val="D60093"/>
                </a:solidFill>
              </a:rPr>
              <a:t>~95% </a:t>
            </a:r>
            <a:r>
              <a:rPr lang="en-GB" dirty="0" smtClean="0"/>
              <a:t>(20 channels out of 500 per plane and bea</a:t>
            </a:r>
            <a:r>
              <a:rPr lang="en-GB" dirty="0"/>
              <a:t>m</a:t>
            </a:r>
            <a:r>
              <a:rPr lang="en-GB" dirty="0" smtClean="0"/>
              <a:t> flagged as suspicious).</a:t>
            </a:r>
            <a:endParaRPr lang="en-GB" dirty="0"/>
          </a:p>
          <a:p>
            <a:r>
              <a:rPr lang="en-GB" dirty="0" smtClean="0"/>
              <a:t>The system is however affected by a few features that originate from its design, and that do impact operation to some extend. In this presentation I will point out such features that are worth improving.</a:t>
            </a:r>
          </a:p>
        </p:txBody>
      </p:sp>
    </p:spTree>
    <p:extLst>
      <p:ext uri="{BB962C8B-B14F-4D97-AF65-F5344CB8AC3E}">
        <p14:creationId xmlns:p14="http://schemas.microsoft.com/office/powerpoint/2010/main" val="31620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426CBD-483E-4291-924E-AA9541FB756C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 smtClean="0"/>
              <a:t>For regular operation of orbit &amp; trajectory, the resolutions are adequate.</a:t>
            </a:r>
          </a:p>
          <a:p>
            <a:pPr lvl="1"/>
            <a:r>
              <a:rPr lang="en-GB" dirty="0" smtClean="0"/>
              <a:t>From threading with probe to orbit with nominal the performance is adequate.</a:t>
            </a:r>
          </a:p>
          <a:p>
            <a:r>
              <a:rPr lang="en-GB" dirty="0" smtClean="0"/>
              <a:t>For ‘accuracy’ see later…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635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pattern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85E428-E075-43E4-97A4-5A8E1B35CCC9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56664" y="894270"/>
            <a:ext cx="8229601" cy="3030109"/>
          </a:xfrm>
        </p:spPr>
        <p:txBody>
          <a:bodyPr/>
          <a:lstStyle/>
          <a:p>
            <a:r>
              <a:rPr lang="en-GB" dirty="0" smtClean="0"/>
              <a:t>The response of the LHC BPM electronics is </a:t>
            </a:r>
            <a:r>
              <a:rPr lang="en-GB" dirty="0" smtClean="0">
                <a:solidFill>
                  <a:srgbClr val="D60093"/>
                </a:solidFill>
              </a:rPr>
              <a:t>beam pattern dependent</a:t>
            </a:r>
            <a:r>
              <a:rPr lang="en-GB" dirty="0" smtClean="0"/>
              <a:t> with differences </a:t>
            </a:r>
            <a:r>
              <a:rPr lang="en-GB" i="1" dirty="0" smtClean="0">
                <a:solidFill>
                  <a:srgbClr val="0000FF"/>
                </a:solidFill>
              </a:rPr>
              <a:t>O(50-150 </a:t>
            </a:r>
            <a:r>
              <a:rPr lang="en-GB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i="1" dirty="0" smtClean="0">
                <a:solidFill>
                  <a:srgbClr val="0000FF"/>
                </a:solidFill>
              </a:rPr>
              <a:t>m </a:t>
            </a:r>
            <a:r>
              <a:rPr lang="en-GB" i="1" dirty="0" err="1" smtClean="0">
                <a:solidFill>
                  <a:srgbClr val="0000FF"/>
                </a:solidFill>
              </a:rPr>
              <a:t>rms</a:t>
            </a:r>
            <a:r>
              <a:rPr lang="en-GB" i="1" dirty="0" smtClean="0">
                <a:solidFill>
                  <a:srgbClr val="0000FF"/>
                </a:solidFill>
              </a:rPr>
              <a:t>) </a:t>
            </a:r>
            <a:r>
              <a:rPr lang="en-GB" dirty="0" smtClean="0"/>
              <a:t>between beam type.</a:t>
            </a:r>
          </a:p>
          <a:p>
            <a:pPr lvl="1"/>
            <a:r>
              <a:rPr lang="en-GB" dirty="0" smtClean="0"/>
              <a:t>At </a:t>
            </a:r>
            <a:r>
              <a:rPr lang="en-GB" b="1" dirty="0" smtClean="0"/>
              <a:t>fixed bunch intensity</a:t>
            </a:r>
            <a:r>
              <a:rPr lang="en-GB" dirty="0" smtClean="0"/>
              <a:t>, when the </a:t>
            </a:r>
            <a:r>
              <a:rPr lang="en-GB" b="1" dirty="0" smtClean="0">
                <a:solidFill>
                  <a:srgbClr val="0000FF"/>
                </a:solidFill>
              </a:rPr>
              <a:t>bunch pattern is changed </a:t>
            </a:r>
            <a:r>
              <a:rPr lang="en-GB" dirty="0" smtClean="0"/>
              <a:t>(50 ns, 25 ns </a:t>
            </a:r>
            <a:r>
              <a:rPr lang="en-GB" dirty="0" err="1" smtClean="0"/>
              <a:t>etc</a:t>
            </a:r>
            <a:r>
              <a:rPr lang="en-GB" dirty="0" smtClean="0"/>
              <a:t>), the residual error is </a:t>
            </a:r>
            <a:r>
              <a:rPr lang="en-GB" i="1" dirty="0" smtClean="0">
                <a:solidFill>
                  <a:srgbClr val="0000FF"/>
                </a:solidFill>
              </a:rPr>
              <a:t>O(20-50 </a:t>
            </a:r>
            <a:r>
              <a:rPr lang="en-GB" i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i="1" dirty="0" smtClean="0">
                <a:solidFill>
                  <a:srgbClr val="0000FF"/>
                </a:solidFill>
              </a:rPr>
              <a:t>m </a:t>
            </a:r>
            <a:r>
              <a:rPr lang="en-GB" i="1" dirty="0" err="1" smtClean="0">
                <a:solidFill>
                  <a:srgbClr val="0000FF"/>
                </a:solidFill>
              </a:rPr>
              <a:t>rms</a:t>
            </a:r>
            <a:r>
              <a:rPr lang="en-GB" i="1" dirty="0" smtClean="0">
                <a:solidFill>
                  <a:srgbClr val="0000FF"/>
                </a:solidFill>
              </a:rPr>
              <a:t>)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It would be much larger without the calibration with the correct pattern.</a:t>
            </a:r>
          </a:p>
          <a:p>
            <a:pPr lvl="1"/>
            <a:r>
              <a:rPr lang="en-GB" dirty="0" smtClean="0"/>
              <a:t>Between </a:t>
            </a:r>
            <a:r>
              <a:rPr lang="en-GB" b="1" dirty="0" smtClean="0"/>
              <a:t>a probe and a nominal bunch </a:t>
            </a:r>
            <a:r>
              <a:rPr lang="en-GB" dirty="0" smtClean="0"/>
              <a:t>the </a:t>
            </a:r>
            <a:r>
              <a:rPr lang="en-GB" b="1" dirty="0" smtClean="0">
                <a:solidFill>
                  <a:srgbClr val="0000FF"/>
                </a:solidFill>
              </a:rPr>
              <a:t>sensitivity switching</a:t>
            </a:r>
            <a:r>
              <a:rPr lang="en-GB" dirty="0"/>
              <a:t> </a:t>
            </a:r>
            <a:r>
              <a:rPr lang="en-GB" dirty="0" smtClean="0"/>
              <a:t>generates systematic orbit changes </a:t>
            </a:r>
            <a:r>
              <a:rPr lang="en-GB" i="1" dirty="0" smtClean="0"/>
              <a:t>O(150 </a:t>
            </a:r>
            <a:r>
              <a:rPr lang="en-GB" i="1" dirty="0" smtClean="0">
                <a:latin typeface="Symbol" panose="05050102010706020507" pitchFamily="18" charset="2"/>
              </a:rPr>
              <a:t>m</a:t>
            </a:r>
            <a:r>
              <a:rPr lang="en-GB" i="1" dirty="0" smtClean="0"/>
              <a:t>m </a:t>
            </a:r>
            <a:r>
              <a:rPr lang="en-GB" i="1" dirty="0" err="1" smtClean="0"/>
              <a:t>rms</a:t>
            </a:r>
            <a:r>
              <a:rPr lang="en-GB" i="1" dirty="0" smtClean="0"/>
              <a:t>)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/>
              <a:t>Rather reproducible, could be compensated by some redesign, for example automatic correction etc.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74" y="4272081"/>
            <a:ext cx="7111631" cy="23358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61930" y="3889860"/>
            <a:ext cx="526458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b="1" i="1" kern="0" dirty="0" smtClean="0">
                <a:solidFill>
                  <a:srgbClr val="0000FF"/>
                </a:solidFill>
                <a:latin typeface="+mn-lt"/>
              </a:rPr>
              <a:t>Beam 1 probe-nominal orbit difference ( systematic)</a:t>
            </a:r>
          </a:p>
        </p:txBody>
      </p:sp>
    </p:spTree>
    <p:extLst>
      <p:ext uri="{BB962C8B-B14F-4D97-AF65-F5344CB8AC3E}">
        <p14:creationId xmlns:p14="http://schemas.microsoft.com/office/powerpoint/2010/main" val="1150588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Pattern effects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B9C25F-7996-4831-81B5-80724651EDDF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36037" y="891292"/>
            <a:ext cx="8148241" cy="1690762"/>
          </a:xfrm>
        </p:spPr>
        <p:txBody>
          <a:bodyPr/>
          <a:lstStyle/>
          <a:p>
            <a:r>
              <a:rPr lang="en-GB" sz="1800" dirty="0"/>
              <a:t>The orbit reproducibility (excluding the experimental IR) is excellent over </a:t>
            </a:r>
            <a:r>
              <a:rPr lang="en-GB" sz="1800" dirty="0" smtClean="0"/>
              <a:t>an </a:t>
            </a:r>
            <a:r>
              <a:rPr lang="en-GB" sz="1800" dirty="0"/>
              <a:t>entire </a:t>
            </a:r>
            <a:r>
              <a:rPr lang="en-GB" sz="1800" dirty="0" smtClean="0"/>
              <a:t>run – here 2016 – and even from year to year !</a:t>
            </a:r>
            <a:endParaRPr lang="en-GB" sz="1800" dirty="0"/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Short term reproducibility ~20 </a:t>
            </a:r>
            <a:r>
              <a:rPr lang="en-GB" sz="16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00FF"/>
                </a:solidFill>
              </a:rPr>
              <a:t>m </a:t>
            </a:r>
            <a:r>
              <a:rPr lang="en-GB" sz="1600" dirty="0" smtClean="0"/>
              <a:t>(~ week),</a:t>
            </a:r>
            <a:endParaRPr lang="en-GB" sz="1600" dirty="0"/>
          </a:p>
          <a:p>
            <a:pPr lvl="1"/>
            <a:r>
              <a:rPr lang="en-GB" sz="1600" dirty="0">
                <a:solidFill>
                  <a:srgbClr val="0000FF"/>
                </a:solidFill>
              </a:rPr>
              <a:t>Long term reproducibility ~40-60 </a:t>
            </a:r>
            <a:r>
              <a:rPr lang="en-GB" sz="16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00FF"/>
                </a:solidFill>
              </a:rPr>
              <a:t>m</a:t>
            </a:r>
            <a:r>
              <a:rPr lang="en-GB" sz="1600" dirty="0"/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 also from year to year !</a:t>
            </a:r>
          </a:p>
          <a:p>
            <a:pPr lvl="2"/>
            <a:r>
              <a:rPr lang="en-GB" sz="1400" dirty="0" smtClean="0">
                <a:sym typeface="Wingdings" panose="05000000000000000000" pitchFamily="2" charset="2"/>
              </a:rPr>
              <a:t>Part of this may be due to ground motion.</a:t>
            </a:r>
            <a:endParaRPr lang="en-GB" sz="1400" dirty="0"/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Incorrect </a:t>
            </a:r>
            <a:r>
              <a:rPr lang="en-GB" sz="1600" dirty="0">
                <a:solidFill>
                  <a:srgbClr val="FF0000"/>
                </a:solidFill>
              </a:rPr>
              <a:t>BPM calibrations have a significant impact.</a:t>
            </a:r>
            <a:endParaRPr lang="en-GB" sz="1600" dirty="0"/>
          </a:p>
          <a:p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42442" y="2656886"/>
            <a:ext cx="8372583" cy="3441415"/>
            <a:chOff x="752475" y="3105150"/>
            <a:chExt cx="8372583" cy="344141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475" y="3384880"/>
              <a:ext cx="7591425" cy="316168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682381" y="3105150"/>
              <a:ext cx="3442677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 smtClean="0">
                  <a:latin typeface="+mn-lt"/>
                </a:rPr>
                <a:t>orbit RMS evolution </a:t>
              </a:r>
              <a:r>
                <a:rPr lang="en-GB" sz="1400" b="1" i="1" kern="0" dirty="0" err="1" smtClean="0">
                  <a:latin typeface="+mn-lt"/>
                </a:rPr>
                <a:t>wrt</a:t>
              </a:r>
              <a:r>
                <a:rPr lang="en-GB" sz="1400" b="1" i="1" kern="0" dirty="0" smtClean="0">
                  <a:latin typeface="+mn-lt"/>
                </a:rPr>
                <a:t> reference on 14.07.2016 for 25 ns beam fills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25894" y="3314960"/>
              <a:ext cx="14977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kern="0" dirty="0" smtClean="0">
                  <a:solidFill>
                    <a:srgbClr val="D60093"/>
                  </a:solidFill>
                  <a:latin typeface="+mn-lt"/>
                </a:rPr>
                <a:t>BPM calibration !</a:t>
              </a: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 bwMode="auto">
            <a:xfrm flipH="1">
              <a:off x="2292801" y="3591959"/>
              <a:ext cx="1081991" cy="40908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stCxn id="10" idx="2"/>
            </p:cNvCxnSpPr>
            <p:nvPr/>
          </p:nvCxnSpPr>
          <p:spPr bwMode="auto">
            <a:xfrm>
              <a:off x="3374792" y="3591959"/>
              <a:ext cx="409574" cy="8739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3371102" y="3610164"/>
              <a:ext cx="1335759" cy="3544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878904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Crate temperatures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8E8833-6BC8-4A07-884C-BDDC826D589D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40729" y="956333"/>
            <a:ext cx="8148241" cy="2971931"/>
          </a:xfrm>
        </p:spPr>
        <p:txBody>
          <a:bodyPr/>
          <a:lstStyle/>
          <a:p>
            <a:r>
              <a:rPr lang="en-GB" sz="1800" dirty="0"/>
              <a:t>The orbit </a:t>
            </a:r>
            <a:r>
              <a:rPr lang="en-GB" sz="1800" dirty="0" smtClean="0"/>
              <a:t>stability </a:t>
            </a:r>
            <a:r>
              <a:rPr lang="en-GB" sz="1800" dirty="0"/>
              <a:t>was improved a lot after LS1 with the rack </a:t>
            </a:r>
            <a:r>
              <a:rPr lang="en-GB" sz="1800" dirty="0" smtClean="0"/>
              <a:t>cooling.</a:t>
            </a:r>
            <a:endParaRPr lang="en-GB" sz="1800" dirty="0"/>
          </a:p>
          <a:p>
            <a:r>
              <a:rPr lang="en-GB" sz="1800" dirty="0"/>
              <a:t>Some systematic shifts are </a:t>
            </a:r>
            <a:r>
              <a:rPr lang="en-GB" sz="1800" dirty="0" smtClean="0"/>
              <a:t>however still </a:t>
            </a:r>
            <a:r>
              <a:rPr lang="en-GB" sz="1800" dirty="0"/>
              <a:t>observed, </a:t>
            </a:r>
            <a:r>
              <a:rPr lang="en-GB" sz="1800" dirty="0" smtClean="0"/>
              <a:t>although </a:t>
            </a:r>
            <a:r>
              <a:rPr lang="en-GB" sz="1800" dirty="0"/>
              <a:t>they are smaller by factor ~5-10 </a:t>
            </a:r>
            <a:r>
              <a:rPr lang="en-GB" sz="1800" dirty="0" err="1"/>
              <a:t>wrt</a:t>
            </a:r>
            <a:r>
              <a:rPr lang="en-GB" sz="1800" dirty="0"/>
              <a:t> Run 1.</a:t>
            </a:r>
          </a:p>
          <a:p>
            <a:pPr lvl="1"/>
            <a:r>
              <a:rPr lang="en-GB" sz="1600" dirty="0"/>
              <a:t>This improvement allowed us </a:t>
            </a:r>
            <a:r>
              <a:rPr lang="en-GB" sz="1600" b="1" dirty="0">
                <a:solidFill>
                  <a:srgbClr val="008E40"/>
                </a:solidFill>
              </a:rPr>
              <a:t>to run the </a:t>
            </a:r>
            <a:r>
              <a:rPr lang="en-GB" sz="1600" b="1" dirty="0" smtClean="0">
                <a:solidFill>
                  <a:srgbClr val="008E40"/>
                </a:solidFill>
              </a:rPr>
              <a:t>orbit FB with collisions since </a:t>
            </a:r>
            <a:r>
              <a:rPr lang="en-GB" sz="1600" b="1" dirty="0">
                <a:solidFill>
                  <a:srgbClr val="008E40"/>
                </a:solidFill>
              </a:rPr>
              <a:t>2015</a:t>
            </a:r>
            <a:r>
              <a:rPr lang="en-GB" sz="1600" dirty="0"/>
              <a:t> (but only with gentle correction strategy</a:t>
            </a:r>
            <a:r>
              <a:rPr lang="en-GB" sz="1600" dirty="0" smtClean="0"/>
              <a:t>).</a:t>
            </a:r>
          </a:p>
          <a:p>
            <a:pPr lvl="1"/>
            <a:r>
              <a:rPr lang="en-GB" sz="1600" dirty="0" smtClean="0"/>
              <a:t>Local offsets of 50 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 can still appear, although ~10-20 </a:t>
            </a:r>
            <a:r>
              <a:rPr lang="en-GB" sz="1600" dirty="0" smtClean="0">
                <a:latin typeface="Symbol" panose="05050102010706020507" pitchFamily="18" charset="2"/>
              </a:rPr>
              <a:t>m</a:t>
            </a:r>
            <a:r>
              <a:rPr lang="en-GB" sz="1600" dirty="0" smtClean="0"/>
              <a:t>m is more common.</a:t>
            </a:r>
          </a:p>
          <a:p>
            <a:r>
              <a:rPr lang="en-GB" sz="1800" dirty="0" smtClean="0"/>
              <a:t>When the orbit FB is operated aggressively (many SVD eigenvalues) these offsets are ‘put on the beam’. Not a serious limitation for the moment, but not nice and limits the overall orbit quality.</a:t>
            </a:r>
            <a:endParaRPr lang="en-GB" sz="1800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740" y="3832411"/>
            <a:ext cx="6452040" cy="256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5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range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426CBD-483E-4291-924E-AA9541FB756C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dirty="0" smtClean="0"/>
              <a:t>By design the system with its high / low sensitivity ranges does not operate too well when bunch intensities are close to the switching range.</a:t>
            </a:r>
          </a:p>
          <a:p>
            <a:pPr lvl="1"/>
            <a:r>
              <a:rPr lang="en-GB" dirty="0" smtClean="0"/>
              <a:t>In general not an issue for standard orbit because we rarely operate with bunch intensities of 2E10 to 3-4E10.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166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Collision point steering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23E9A4-F1C7-4C6E-AD1B-B7CA37E85B02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40729" y="1009484"/>
            <a:ext cx="8432631" cy="4032525"/>
          </a:xfrm>
        </p:spPr>
        <p:txBody>
          <a:bodyPr/>
          <a:lstStyle/>
          <a:p>
            <a:r>
              <a:rPr lang="en-GB" dirty="0" smtClean="0"/>
              <a:t>The reproducibility of the collision point is clearly critical for LHC. We do not want to find the beams in every fill.</a:t>
            </a:r>
          </a:p>
          <a:p>
            <a:r>
              <a:rPr lang="en-GB" dirty="0" smtClean="0"/>
              <a:t>Since the reproducibility of the BPM readings is larger than the current IP beam size (~10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m) the </a:t>
            </a:r>
            <a:r>
              <a:rPr lang="en-GB" b="1" dirty="0" smtClean="0">
                <a:solidFill>
                  <a:srgbClr val="0000FF"/>
                </a:solidFill>
              </a:rPr>
              <a:t>orbit correction strategy </a:t>
            </a:r>
            <a:r>
              <a:rPr lang="en-GB" dirty="0" smtClean="0"/>
              <a:t>has a significant impact.</a:t>
            </a:r>
          </a:p>
          <a:p>
            <a:pPr lvl="1"/>
            <a:r>
              <a:rPr lang="en-GB" dirty="0" smtClean="0"/>
              <a:t>By experience + simulations we have settled on a strategy with ~400 out of 520 orbit response eigenvalues (‘shallow’ minimum).</a:t>
            </a:r>
          </a:p>
          <a:p>
            <a:pPr lvl="2"/>
            <a:r>
              <a:rPr lang="en-GB" dirty="0" smtClean="0"/>
              <a:t>Too many eigenvalues: BPM ‘noise’ is propagated to the IP</a:t>
            </a:r>
            <a:r>
              <a:rPr lang="en-GB" dirty="0" smtClean="0"/>
              <a:t>, faulty BPMs can have dramatic impact.</a:t>
            </a:r>
            <a:endParaRPr lang="en-GB" dirty="0" smtClean="0"/>
          </a:p>
          <a:p>
            <a:pPr lvl="2"/>
            <a:r>
              <a:rPr lang="en-GB" dirty="0" smtClean="0"/>
              <a:t>Too few eigenvalues: IP orbit not well enough corrected.</a:t>
            </a:r>
          </a:p>
          <a:p>
            <a:r>
              <a:rPr lang="en-GB" dirty="0" smtClean="0"/>
              <a:t>The reproducibility of the orbit at the IP can be assessed from an analysis of the local corrections (orbit bumps called luminosity corrections) that are applied during a run.</a:t>
            </a:r>
          </a:p>
        </p:txBody>
      </p:sp>
    </p:spTree>
    <p:extLst>
      <p:ext uri="{BB962C8B-B14F-4D97-AF65-F5344CB8AC3E}">
        <p14:creationId xmlns:p14="http://schemas.microsoft.com/office/powerpoint/2010/main" val="74770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Collision point reproducibility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F39B3C-0BAB-42A9-A541-8FFD73B62A1D}" type="datetime1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 BPM performance -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40729" y="835843"/>
            <a:ext cx="8148241" cy="1172172"/>
          </a:xfrm>
        </p:spPr>
        <p:txBody>
          <a:bodyPr/>
          <a:lstStyle/>
          <a:p>
            <a:r>
              <a:rPr lang="en-GB" sz="1800" dirty="0"/>
              <a:t>The luminosity corrections </a:t>
            </a:r>
            <a:r>
              <a:rPr lang="en-GB" sz="1800" dirty="0" smtClean="0"/>
              <a:t>are expressed </a:t>
            </a:r>
            <a:r>
              <a:rPr lang="en-GB" sz="1800" dirty="0"/>
              <a:t>here as the total separation trim drift with time. </a:t>
            </a:r>
            <a:r>
              <a:rPr lang="en-GB" sz="1800" dirty="0" smtClean="0"/>
              <a:t>The </a:t>
            </a:r>
            <a:r>
              <a:rPr lang="en-GB" sz="1800" dirty="0"/>
              <a:t>horizontal plane is more ‘active’ – </a:t>
            </a:r>
            <a:r>
              <a:rPr lang="en-GB" sz="1800" dirty="0" smtClean="0"/>
              <a:t>triplet supports</a:t>
            </a:r>
            <a:r>
              <a:rPr lang="en-GB" sz="1800" dirty="0"/>
              <a:t>.</a:t>
            </a:r>
          </a:p>
          <a:p>
            <a:pPr lvl="1"/>
            <a:r>
              <a:rPr lang="en-GB" sz="1600" dirty="0"/>
              <a:t>Thermal shield cooling, quenches, sudden movements. </a:t>
            </a:r>
          </a:p>
          <a:p>
            <a:endParaRPr lang="en-GB" sz="24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631971" y="1895549"/>
            <a:ext cx="7828450" cy="4989901"/>
            <a:chOff x="631971" y="1895549"/>
            <a:chExt cx="7828450" cy="4989901"/>
          </a:xfrm>
        </p:grpSpPr>
        <p:grpSp>
          <p:nvGrpSpPr>
            <p:cNvPr id="17" name="Group 16"/>
            <p:cNvGrpSpPr/>
            <p:nvPr/>
          </p:nvGrpSpPr>
          <p:grpSpPr>
            <a:xfrm>
              <a:off x="631971" y="1895549"/>
              <a:ext cx="7828450" cy="4989901"/>
              <a:chOff x="577878" y="1585560"/>
              <a:chExt cx="7828450" cy="4989901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66562" y="1585560"/>
                <a:ext cx="3739766" cy="2539612"/>
              </a:xfrm>
              <a:prstGeom prst="rect">
                <a:avLst/>
              </a:prstGeom>
            </p:spPr>
          </p:pic>
          <p:grpSp>
            <p:nvGrpSpPr>
              <p:cNvPr id="19" name="Group 18"/>
              <p:cNvGrpSpPr/>
              <p:nvPr/>
            </p:nvGrpSpPr>
            <p:grpSpPr>
              <a:xfrm>
                <a:off x="577878" y="1640468"/>
                <a:ext cx="7828450" cy="4934993"/>
                <a:chOff x="577878" y="1640468"/>
                <a:chExt cx="7828450" cy="4934993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7879" y="1640468"/>
                  <a:ext cx="3708275" cy="2518227"/>
                </a:xfrm>
                <a:prstGeom prst="rect">
                  <a:avLst/>
                </a:prstGeom>
              </p:spPr>
            </p:pic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7878" y="4027557"/>
                  <a:ext cx="3749240" cy="2546045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7087" y="4029414"/>
                  <a:ext cx="3749241" cy="2546047"/>
                </a:xfrm>
                <a:prstGeom prst="rect">
                  <a:avLst/>
                </a:prstGeom>
              </p:spPr>
            </p:pic>
            <p:sp>
              <p:nvSpPr>
                <p:cNvPr id="23" name="TextBox 22"/>
                <p:cNvSpPr txBox="1"/>
                <p:nvPr/>
              </p:nvSpPr>
              <p:spPr>
                <a:xfrm>
                  <a:off x="1099862" y="1861486"/>
                  <a:ext cx="639919" cy="338554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600" b="1" kern="0" dirty="0" smtClean="0">
                      <a:solidFill>
                        <a:srgbClr val="C00000"/>
                      </a:solidFill>
                      <a:latin typeface="+mn-lt"/>
                    </a:rPr>
                    <a:t>IP1H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5209197" y="1784676"/>
                  <a:ext cx="639919" cy="338554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600" b="1" kern="0" dirty="0" smtClean="0">
                      <a:solidFill>
                        <a:srgbClr val="C00000"/>
                      </a:solidFill>
                      <a:latin typeface="+mn-lt"/>
                    </a:rPr>
                    <a:t>IP5H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1138267" y="4211684"/>
                  <a:ext cx="628698" cy="338554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600" b="1" kern="0" dirty="0" smtClean="0">
                      <a:solidFill>
                        <a:srgbClr val="C00000"/>
                      </a:solidFill>
                      <a:latin typeface="+mn-lt"/>
                    </a:rPr>
                    <a:t>IP1V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209197" y="4204191"/>
                  <a:ext cx="628698" cy="338554"/>
                </a:xfrm>
                <a:prstGeom prst="rect">
                  <a:avLst/>
                </a:prstGeom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ct val="20000"/>
                    </a:spcBef>
                    <a:spcAft>
                      <a:spcPts val="400"/>
                    </a:spcAft>
                    <a:buClr>
                      <a:srgbClr val="0000FF"/>
                    </a:buClr>
                    <a:buSzPct val="80000"/>
                  </a:pPr>
                  <a:r>
                    <a:rPr lang="en-GB" sz="1600" b="1" kern="0" dirty="0" smtClean="0">
                      <a:solidFill>
                        <a:srgbClr val="C00000"/>
                      </a:solidFill>
                      <a:latin typeface="+mn-lt"/>
                    </a:rPr>
                    <a:t>IP5V</a:t>
                  </a:r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2615703" y="2191876"/>
              <a:ext cx="870766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kern="0" dirty="0" smtClean="0">
                  <a:solidFill>
                    <a:srgbClr val="D60093"/>
                  </a:solidFill>
                  <a:latin typeface="+mn-lt"/>
                </a:rPr>
                <a:t>Quench</a:t>
              </a:r>
            </a:p>
          </p:txBody>
        </p:sp>
        <p:cxnSp>
          <p:nvCxnSpPr>
            <p:cNvPr id="28" name="Straight Arrow Connector 27"/>
            <p:cNvCxnSpPr>
              <a:stCxn id="27" idx="2"/>
            </p:cNvCxnSpPr>
            <p:nvPr/>
          </p:nvCxnSpPr>
          <p:spPr bwMode="auto">
            <a:xfrm>
              <a:off x="3051086" y="2468875"/>
              <a:ext cx="724454" cy="32668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1691625" y="2657056"/>
              <a:ext cx="936776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b="1" kern="0" dirty="0" err="1" smtClean="0">
                  <a:solidFill>
                    <a:srgbClr val="D60093"/>
                  </a:solidFill>
                  <a:latin typeface="+mn-lt"/>
                </a:rPr>
                <a:t>Cryo</a:t>
              </a:r>
              <a:r>
                <a:rPr lang="en-GB" sz="1100" b="1" kern="0" dirty="0" smtClean="0">
                  <a:solidFill>
                    <a:srgbClr val="D60093"/>
                  </a:solidFill>
                  <a:latin typeface="+mn-lt"/>
                </a:rPr>
                <a:t> stop</a:t>
              </a:r>
            </a:p>
          </p:txBody>
        </p:sp>
        <p:cxnSp>
          <p:nvCxnSpPr>
            <p:cNvPr id="30" name="Straight Arrow Connector 29"/>
            <p:cNvCxnSpPr>
              <a:stCxn id="29" idx="3"/>
            </p:cNvCxnSpPr>
            <p:nvPr/>
          </p:nvCxnSpPr>
          <p:spPr bwMode="auto">
            <a:xfrm>
              <a:off x="2628401" y="2787861"/>
              <a:ext cx="937831" cy="28908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1" name="TextBox 30"/>
            <p:cNvSpPr txBox="1"/>
            <p:nvPr/>
          </p:nvSpPr>
          <p:spPr>
            <a:xfrm>
              <a:off x="6242653" y="1948153"/>
              <a:ext cx="1357557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200" b="1" kern="0" dirty="0" smtClean="0">
                  <a:solidFill>
                    <a:srgbClr val="D60093"/>
                  </a:solidFill>
                  <a:latin typeface="+mn-lt"/>
                </a:rPr>
                <a:t>Triplet goes for a walk…</a:t>
              </a:r>
            </a:p>
          </p:txBody>
        </p:sp>
        <p:cxnSp>
          <p:nvCxnSpPr>
            <p:cNvPr id="32" name="Straight Arrow Connector 31"/>
            <p:cNvCxnSpPr>
              <a:stCxn id="31" idx="2"/>
            </p:cNvCxnSpPr>
            <p:nvPr/>
          </p:nvCxnSpPr>
          <p:spPr bwMode="auto">
            <a:xfrm>
              <a:off x="6921432" y="2409818"/>
              <a:ext cx="774878" cy="36885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H="1">
              <a:off x="1582501" y="2904616"/>
              <a:ext cx="386781" cy="35680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5903208" y="3832045"/>
              <a:ext cx="124521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b="1" kern="0" dirty="0" smtClean="0">
                  <a:solidFill>
                    <a:srgbClr val="D60093"/>
                  </a:solidFill>
                  <a:latin typeface="+mn-lt"/>
                </a:rPr>
                <a:t>Thermal shield</a:t>
              </a:r>
            </a:p>
          </p:txBody>
        </p:sp>
        <p:cxnSp>
          <p:nvCxnSpPr>
            <p:cNvPr id="35" name="Straight Arrow Connector 34"/>
            <p:cNvCxnSpPr>
              <a:stCxn id="34" idx="0"/>
            </p:cNvCxnSpPr>
            <p:nvPr/>
          </p:nvCxnSpPr>
          <p:spPr bwMode="auto">
            <a:xfrm flipV="1">
              <a:off x="6525817" y="3590599"/>
              <a:ext cx="514435" cy="24144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2005792" y="3103084"/>
              <a:ext cx="124521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D60093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b="1" kern="0" dirty="0" smtClean="0">
                  <a:solidFill>
                    <a:srgbClr val="D60093"/>
                  </a:solidFill>
                  <a:latin typeface="+mn-lt"/>
                </a:rPr>
                <a:t>Thermal shield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H="1">
              <a:off x="2005792" y="3384461"/>
              <a:ext cx="609911" cy="1374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D6009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10393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23078</TotalTime>
  <Words>1462</Words>
  <Application>Microsoft Office PowerPoint</Application>
  <PresentationFormat>On-screen Show (4:3)</PresentationFormat>
  <Paragraphs>157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ＭＳ Ｐゴシック</vt:lpstr>
      <vt:lpstr>Arial</vt:lpstr>
      <vt:lpstr>Calibri</vt:lpstr>
      <vt:lpstr>Cambria</vt:lpstr>
      <vt:lpstr>Comic Sans MS</vt:lpstr>
      <vt:lpstr>Helvetica</vt:lpstr>
      <vt:lpstr>Symbol</vt:lpstr>
      <vt:lpstr>Wingdings</vt:lpstr>
      <vt:lpstr>Theme1</vt:lpstr>
      <vt:lpstr>Default Design</vt:lpstr>
      <vt:lpstr>PowerPoint Presentation</vt:lpstr>
      <vt:lpstr>General remarks</vt:lpstr>
      <vt:lpstr>Resolution</vt:lpstr>
      <vt:lpstr>Beam pattern</vt:lpstr>
      <vt:lpstr>Pattern effects</vt:lpstr>
      <vt:lpstr>Crate temperatures</vt:lpstr>
      <vt:lpstr>Intensity range</vt:lpstr>
      <vt:lpstr>Collision point steering</vt:lpstr>
      <vt:lpstr>Collision point reproducibility</vt:lpstr>
      <vt:lpstr>Fill-2-fill reproducibility in 2016</vt:lpstr>
      <vt:lpstr>Fill-2-fill reproducibility</vt:lpstr>
      <vt:lpstr>Complex manipulations</vt:lpstr>
      <vt:lpstr>DOROS</vt:lpstr>
      <vt:lpstr>IP BPMs</vt:lpstr>
      <vt:lpstr>Orbit improvements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6213</cp:revision>
  <cp:lastPrinted>1601-01-01T00:00:00Z</cp:lastPrinted>
  <dcterms:created xsi:type="dcterms:W3CDTF">1601-01-01T00:00:00Z</dcterms:created>
  <dcterms:modified xsi:type="dcterms:W3CDTF">2018-04-27T12:21:24Z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