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57" r:id="rId5"/>
    <p:sldId id="263" r:id="rId6"/>
    <p:sldId id="266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426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0033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25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43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5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64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66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058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84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811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82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755C9-2041-404A-9DC1-5E1984F1CD1F}" type="datetimeFigureOut">
              <a:rPr lang="en-GB" smtClean="0"/>
              <a:t>27/04/2018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D5E94-FAF0-4B99-B269-38BE4F1784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276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Requirements for BPM Upgrade in IR6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C. Bracco and W. Bartmann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2237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Reminder about motivation for interlock BPMs in IR6</a:t>
            </a:r>
          </a:p>
          <a:p>
            <a:endParaRPr lang="en-US" dirty="0" smtClean="0"/>
          </a:p>
          <a:p>
            <a:r>
              <a:rPr lang="en-US" dirty="0" smtClean="0"/>
              <a:t>Functional specifications (old and new)</a:t>
            </a:r>
          </a:p>
          <a:p>
            <a:endParaRPr lang="en-US" dirty="0" smtClean="0"/>
          </a:p>
          <a:p>
            <a:r>
              <a:rPr lang="en-US" dirty="0" smtClean="0"/>
              <a:t>BIS and SIS thresholds and wished reliability after LS3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973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Motivation for having interlock BPMs in IR6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6900"/>
            <a:ext cx="10775462" cy="4608513"/>
          </a:xfrm>
        </p:spPr>
        <p:txBody>
          <a:bodyPr>
            <a:normAutofit/>
          </a:bodyPr>
          <a:lstStyle/>
          <a:p>
            <a:r>
              <a:rPr lang="en-US" dirty="0" smtClean="0"/>
              <a:t>Aperture limitation at the extraction septum for extracted beam (nominal dumps)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b="1" dirty="0" smtClean="0">
                <a:sym typeface="Wingdings" panose="05000000000000000000" pitchFamily="2" charset="2"/>
              </a:rPr>
              <a:t>orbit ≤ ±4 mm </a:t>
            </a:r>
            <a:r>
              <a:rPr lang="en-US" dirty="0" smtClean="0">
                <a:sym typeface="Wingdings" panose="05000000000000000000" pitchFamily="2" charset="2"/>
              </a:rPr>
              <a:t>for loss-free extraction.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Need to constantly monitor TCDQ position </a:t>
            </a:r>
            <a:r>
              <a:rPr lang="en-US" dirty="0" err="1" smtClean="0">
                <a:sym typeface="Wingdings" panose="05000000000000000000" pitchFamily="2" charset="2"/>
              </a:rPr>
              <a:t>wrt</a:t>
            </a:r>
            <a:r>
              <a:rPr lang="en-US" dirty="0" smtClean="0">
                <a:sym typeface="Wingdings" panose="05000000000000000000" pitchFamily="2" charset="2"/>
              </a:rPr>
              <a:t> beam to insure adequate protection in case of asynchronous dump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Possible failures and reaction time: </a:t>
            </a:r>
          </a:p>
          <a:p>
            <a:pPr lvl="1"/>
            <a:r>
              <a:rPr lang="en-US" b="1" dirty="0" smtClean="0">
                <a:sym typeface="Wingdings" panose="05000000000000000000" pitchFamily="2" charset="2"/>
              </a:rPr>
              <a:t>Slow orbit drifts</a:t>
            </a:r>
            <a:r>
              <a:rPr lang="en-US" dirty="0" smtClean="0">
                <a:sym typeface="Wingdings" panose="05000000000000000000" pitchFamily="2" charset="2"/>
              </a:rPr>
              <a:t>: ~1 s (&gt; 0.1 s)  orbit feedback able to react and stabilize the orbit keeping drifts &lt; ±1 mm  SIS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(checking local orbit at TCDQ using interlock BPM signal, average signal over 1 s not bunch-by-bunch)</a:t>
            </a:r>
          </a:p>
          <a:p>
            <a:pPr lvl="1"/>
            <a:r>
              <a:rPr lang="en-US" b="1" dirty="0" smtClean="0">
                <a:sym typeface="Wingdings" panose="05000000000000000000" pitchFamily="2" charset="2"/>
              </a:rPr>
              <a:t>Fast drifts</a:t>
            </a:r>
            <a:r>
              <a:rPr lang="en-US" dirty="0" smtClean="0">
                <a:sym typeface="Wingdings" panose="05000000000000000000" pitchFamily="2" charset="2"/>
              </a:rPr>
              <a:t>: D1 failure  50 </a:t>
            </a:r>
            <a:r>
              <a:rPr lang="el-GR" dirty="0" smtClean="0">
                <a:sym typeface="Wingdings" panose="05000000000000000000" pitchFamily="2" charset="2"/>
              </a:rPr>
              <a:t>μ</a:t>
            </a:r>
            <a:r>
              <a:rPr lang="en-US" dirty="0" smtClean="0">
                <a:sym typeface="Wingdings" panose="05000000000000000000" pitchFamily="2" charset="2"/>
              </a:rPr>
              <a:t>m/turn  need to react before orbit ≥ ±4 mm to insure clean extraction  &lt;70 </a:t>
            </a:r>
            <a:r>
              <a:rPr lang="en-US" dirty="0" err="1" smtClean="0">
                <a:sym typeface="Wingdings" panose="05000000000000000000" pitchFamily="2" charset="2"/>
              </a:rPr>
              <a:t>ms</a:t>
            </a:r>
            <a:r>
              <a:rPr lang="en-US" dirty="0" smtClean="0">
                <a:sym typeface="Wingdings" panose="05000000000000000000" pitchFamily="2" charset="2"/>
              </a:rPr>
              <a:t> reaction time  not possible to correct with feedback  </a:t>
            </a:r>
            <a:r>
              <a:rPr lang="en-US" b="1" dirty="0" smtClean="0">
                <a:sym typeface="Wingdings" panose="05000000000000000000" pitchFamily="2" charset="2"/>
              </a:rPr>
              <a:t>BIS (interlock BPMs)     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494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Functional </a:t>
            </a:r>
            <a:r>
              <a:rPr lang="en-US" dirty="0" smtClean="0"/>
              <a:t>Specifications after LS3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4831"/>
            <a:ext cx="10666046" cy="5129701"/>
          </a:xfrm>
        </p:spPr>
        <p:txBody>
          <a:bodyPr>
            <a:normAutofit fontScale="92500" lnSpcReduction="20000"/>
          </a:bodyPr>
          <a:lstStyle/>
          <a:p>
            <a:r>
              <a:rPr lang="en-US" sz="2300" dirty="0" smtClean="0"/>
              <a:t>Keep presents configuration and positions: </a:t>
            </a:r>
            <a:endParaRPr lang="en-US" sz="2300" dirty="0"/>
          </a:p>
          <a:p>
            <a:pPr lvl="1"/>
            <a:r>
              <a:rPr lang="en-US" sz="2100" dirty="0" smtClean="0"/>
              <a:t>8 BPMs in total, 4 per beam monitoring, H and V beam position  in IR6)</a:t>
            </a:r>
          </a:p>
          <a:p>
            <a:pPr lvl="1"/>
            <a:r>
              <a:rPr lang="en-US" sz="2100" dirty="0" smtClean="0"/>
              <a:t>Electronics in two independent front-end systems </a:t>
            </a:r>
            <a:r>
              <a:rPr lang="en-US" sz="2100" dirty="0" smtClean="0">
                <a:sym typeface="Wingdings" panose="05000000000000000000" pitchFamily="2" charset="2"/>
              </a:rPr>
              <a:t> </a:t>
            </a:r>
            <a:r>
              <a:rPr lang="en-US" sz="2100" dirty="0" smtClean="0"/>
              <a:t>redundancy (SIL3 reliability level).</a:t>
            </a:r>
          </a:p>
          <a:p>
            <a:pPr lvl="1"/>
            <a:r>
              <a:rPr lang="en-US" sz="2100" dirty="0" smtClean="0"/>
              <a:t>Auto-trigger (not based on timing signals)</a:t>
            </a:r>
          </a:p>
          <a:p>
            <a:pPr lvl="1"/>
            <a:r>
              <a:rPr lang="en-US" sz="2100" dirty="0" smtClean="0"/>
              <a:t>FPGA trigger checking every 89 us (synchronized with LHC revolution frequency) </a:t>
            </a:r>
          </a:p>
          <a:p>
            <a:pPr lvl="1"/>
            <a:r>
              <a:rPr lang="en-US" sz="2100" b="1" dirty="0" smtClean="0"/>
              <a:t>bunch-by-bunch</a:t>
            </a:r>
            <a:r>
              <a:rPr lang="en-US" sz="2100" dirty="0" smtClean="0"/>
              <a:t> </a:t>
            </a:r>
            <a:r>
              <a:rPr lang="en-US" sz="2100" b="1" dirty="0" smtClean="0"/>
              <a:t>and turn-by turn measurements </a:t>
            </a:r>
          </a:p>
          <a:p>
            <a:pPr lvl="1"/>
            <a:r>
              <a:rPr lang="en-US" sz="2100" dirty="0" smtClean="0"/>
              <a:t>Threshold as Machine Critical Settings </a:t>
            </a:r>
          </a:p>
          <a:p>
            <a:pPr lvl="1"/>
            <a:r>
              <a:rPr lang="en-US" sz="2100" dirty="0" smtClean="0"/>
              <a:t>Possibility to define position thresholds plus two time windows and related number of bunches (how many bunches over how many turns allowed to be outside tolerances). </a:t>
            </a:r>
            <a:r>
              <a:rPr lang="en-US" sz="2100" smtClean="0"/>
              <a:t>Need </a:t>
            </a:r>
            <a:r>
              <a:rPr lang="en-US" sz="2100" dirty="0" smtClean="0"/>
              <a:t>to </a:t>
            </a:r>
            <a:r>
              <a:rPr lang="en-US" sz="2100" b="1" dirty="0" smtClean="0"/>
              <a:t>avoid dangerous situations without increasing spurious dumps</a:t>
            </a:r>
            <a:r>
              <a:rPr lang="en-US" sz="2100" dirty="0" smtClean="0"/>
              <a:t>.</a:t>
            </a:r>
          </a:p>
          <a:p>
            <a:pPr lvl="2"/>
            <a:r>
              <a:rPr lang="en-US" sz="1900" dirty="0" smtClean="0"/>
              <a:t>Window 1: small number of bunches over large number of turns (at present 70 bunches and 200 turns)</a:t>
            </a:r>
          </a:p>
          <a:p>
            <a:pPr lvl="2"/>
            <a:r>
              <a:rPr lang="en-US" sz="1900" dirty="0" smtClean="0"/>
              <a:t>Window 2: large number of bunches over small number of turns (at present 250 bunches over 10 turns)</a:t>
            </a:r>
          </a:p>
          <a:p>
            <a:pPr lvl="2"/>
            <a:r>
              <a:rPr lang="en-US" sz="1900" dirty="0" smtClean="0"/>
              <a:t>Numbers to be probably re-evaluated taking into account higher intensity and brightness</a:t>
            </a:r>
          </a:p>
          <a:p>
            <a:r>
              <a:rPr lang="en-US" sz="2200" dirty="0" smtClean="0"/>
              <a:t>Intensity range protons: </a:t>
            </a:r>
            <a:r>
              <a:rPr lang="en-US" sz="2200" dirty="0" smtClean="0">
                <a:solidFill>
                  <a:schemeClr val="accent5"/>
                </a:solidFill>
              </a:rPr>
              <a:t>5e9 </a:t>
            </a:r>
            <a:r>
              <a:rPr lang="en-US" sz="2200" dirty="0" smtClean="0">
                <a:solidFill>
                  <a:schemeClr val="accent5"/>
                </a:solidFill>
              </a:rPr>
              <a:t>– 2.5e11 ppb </a:t>
            </a:r>
            <a:r>
              <a:rPr lang="en-US" sz="2200" dirty="0" smtClean="0"/>
              <a:t>for HL-LHC (nominal 2.3e11 plus some margin). Single bunches and up to </a:t>
            </a:r>
            <a:r>
              <a:rPr lang="en-US" sz="2200" dirty="0" smtClean="0"/>
              <a:t>~2900 </a:t>
            </a:r>
            <a:r>
              <a:rPr lang="en-US" sz="2200" dirty="0" smtClean="0"/>
              <a:t>bunches. Compatible with all operational beams (25 ns and 8b+4e)</a:t>
            </a:r>
          </a:p>
          <a:p>
            <a:r>
              <a:rPr lang="en-US" sz="2200" dirty="0" smtClean="0"/>
              <a:t>Intensity range ions: </a:t>
            </a:r>
            <a:r>
              <a:rPr lang="en-US" sz="2200" dirty="0" smtClean="0"/>
              <a:t>5</a:t>
            </a:r>
            <a:r>
              <a:rPr lang="en-US" sz="2200" dirty="0" smtClean="0"/>
              <a:t>e7 – 2.1e8 </a:t>
            </a:r>
            <a:r>
              <a:rPr lang="en-US" sz="2200" dirty="0" smtClean="0"/>
              <a:t>ppb and up to </a:t>
            </a:r>
            <a:r>
              <a:rPr lang="en-US" sz="2200" dirty="0"/>
              <a:t>~</a:t>
            </a:r>
            <a:r>
              <a:rPr lang="en-US" sz="2200" dirty="0" smtClean="0"/>
              <a:t>1300</a:t>
            </a:r>
            <a:r>
              <a:rPr lang="en-US" sz="2200" dirty="0" smtClean="0"/>
              <a:t> </a:t>
            </a:r>
            <a:r>
              <a:rPr lang="en-US" sz="2200" dirty="0" smtClean="0"/>
              <a:t>bunches, 50 ns bunch </a:t>
            </a:r>
            <a:r>
              <a:rPr lang="en-US" sz="2200" dirty="0" smtClean="0"/>
              <a:t>spacing.</a:t>
            </a:r>
            <a:endParaRPr lang="en-US" sz="2200" dirty="0" smtClean="0"/>
          </a:p>
          <a:p>
            <a:r>
              <a:rPr lang="en-US" sz="2200" b="1" dirty="0" smtClean="0"/>
              <a:t>Reproducibility</a:t>
            </a:r>
            <a:r>
              <a:rPr lang="en-US" sz="2200" dirty="0" smtClean="0"/>
              <a:t>:  </a:t>
            </a:r>
            <a:r>
              <a:rPr lang="en-US" sz="2200" dirty="0" smtClean="0">
                <a:sym typeface="Wingdings" panose="05000000000000000000" pitchFamily="2" charset="2"/>
              </a:rPr>
              <a:t>± 0.2 mm from one dump to the other over the full dynamic range</a:t>
            </a:r>
            <a:endParaRPr lang="en-US" sz="22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66696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BIS Thresholds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8" y="1469292"/>
            <a:ext cx="4668839" cy="4504471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ym typeface="Wingdings" panose="05000000000000000000" pitchFamily="2" charset="2"/>
              </a:rPr>
              <a:t>BPM Interlock presently </a:t>
            </a:r>
            <a:r>
              <a:rPr lang="en-US" sz="2200" dirty="0" smtClean="0">
                <a:sym typeface="Wingdings" panose="05000000000000000000" pitchFamily="2" charset="2"/>
              </a:rPr>
              <a:t>set at </a:t>
            </a:r>
            <a:r>
              <a:rPr lang="en-US" sz="2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±3.5 mm for all energies</a:t>
            </a:r>
            <a:r>
              <a:rPr lang="en-US" sz="2200" dirty="0" smtClean="0">
                <a:sym typeface="Wingdings" panose="05000000000000000000" pitchFamily="2" charset="2"/>
              </a:rPr>
              <a:t>.  Need to allow room for injection oscillations ~2</a:t>
            </a:r>
            <a:r>
              <a:rPr lang="el-GR" sz="2200" dirty="0" smtClean="0">
                <a:sym typeface="Wingdings" panose="05000000000000000000" pitchFamily="2" charset="2"/>
              </a:rPr>
              <a:t>σ</a:t>
            </a:r>
            <a:r>
              <a:rPr lang="en-US" sz="2200" dirty="0" smtClean="0">
                <a:sym typeface="Wingdings" panose="05000000000000000000" pitchFamily="2" charset="2"/>
              </a:rPr>
              <a:t> (~4 </a:t>
            </a:r>
            <a:r>
              <a:rPr lang="en-US" sz="2200" dirty="0" smtClean="0">
                <a:sym typeface="Wingdings" panose="05000000000000000000" pitchFamily="2" charset="2"/>
              </a:rPr>
              <a:t>mm*) </a:t>
            </a:r>
            <a:r>
              <a:rPr lang="en-US" sz="2200" dirty="0" smtClean="0">
                <a:sym typeface="Wingdings" panose="05000000000000000000" pitchFamily="2" charset="2"/>
              </a:rPr>
              <a:t>and tune measurements. </a:t>
            </a:r>
          </a:p>
          <a:p>
            <a:r>
              <a:rPr lang="en-US" sz="2200" dirty="0" smtClean="0">
                <a:sym typeface="Wingdings" panose="05000000000000000000" pitchFamily="2" charset="2"/>
              </a:rPr>
              <a:t>Ideally BPM limits should be reduced to </a:t>
            </a:r>
            <a:r>
              <a:rPr lang="en-US" sz="2200" b="1" dirty="0" smtClean="0">
                <a:solidFill>
                  <a:srgbClr val="92D050"/>
                </a:solidFill>
                <a:sym typeface="Wingdings" panose="05000000000000000000" pitchFamily="2" charset="2"/>
              </a:rPr>
              <a:t>±3.0 mm for all energies</a:t>
            </a:r>
            <a:r>
              <a:rPr lang="en-US" sz="2200" b="1" dirty="0" smtClean="0">
                <a:sym typeface="Wingdings" panose="05000000000000000000" pitchFamily="2" charset="2"/>
              </a:rPr>
              <a:t>. </a:t>
            </a:r>
            <a:r>
              <a:rPr lang="en-US" sz="2200" dirty="0">
                <a:sym typeface="Wingdings" panose="05000000000000000000" pitchFamily="2" charset="2"/>
              </a:rPr>
              <a:t>S</a:t>
            </a:r>
            <a:r>
              <a:rPr lang="en-US" sz="2200" dirty="0" smtClean="0">
                <a:sym typeface="Wingdings" panose="05000000000000000000" pitchFamily="2" charset="2"/>
              </a:rPr>
              <a:t>maller beams  ~3 </a:t>
            </a:r>
            <a:r>
              <a:rPr lang="en-US" sz="2200" dirty="0" smtClean="0">
                <a:sym typeface="Wingdings" panose="05000000000000000000" pitchFamily="2" charset="2"/>
              </a:rPr>
              <a:t>mm** </a:t>
            </a:r>
            <a:r>
              <a:rPr lang="en-US" sz="2200" dirty="0" smtClean="0">
                <a:sym typeface="Wingdings" panose="05000000000000000000" pitchFamily="2" charset="2"/>
              </a:rPr>
              <a:t>for injection oscillations, reduced extraction aperture due to installation of additional TCDS module (extraction septa protection element)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1354" y="6117492"/>
            <a:ext cx="6392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Assuming 3.5 </a:t>
            </a:r>
            <a:r>
              <a:rPr lang="el-GR" dirty="0" smtClean="0"/>
              <a:t>μ</a:t>
            </a:r>
            <a:r>
              <a:rPr lang="en-US" dirty="0" smtClean="0"/>
              <a:t>m normalized emittance</a:t>
            </a:r>
          </a:p>
          <a:p>
            <a:r>
              <a:rPr lang="en-US" dirty="0" smtClean="0"/>
              <a:t>** Assuming 2.5 </a:t>
            </a:r>
            <a:r>
              <a:rPr lang="el-GR" dirty="0" smtClean="0"/>
              <a:t>μ</a:t>
            </a:r>
            <a:r>
              <a:rPr lang="en-US" dirty="0" smtClean="0"/>
              <a:t>m normalized emittance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9321"/>
          <a:stretch/>
        </p:blipFill>
        <p:spPr>
          <a:xfrm>
            <a:off x="5560120" y="1546513"/>
            <a:ext cx="6238785" cy="379059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829428" y="5391721"/>
            <a:ext cx="1969477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Courtesy of C. </a:t>
            </a:r>
            <a:r>
              <a:rPr lang="en-US" sz="1400" dirty="0"/>
              <a:t>W</a:t>
            </a:r>
            <a:r>
              <a:rPr lang="en-US" sz="1400" dirty="0" smtClean="0"/>
              <a:t>iesner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33602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SIS Thresholds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89" y="1325563"/>
            <a:ext cx="5574066" cy="4918929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ym typeface="Wingdings" panose="05000000000000000000" pitchFamily="2" charset="2"/>
              </a:rPr>
              <a:t>BPM limits at TCDQ, at present </a:t>
            </a:r>
            <a:r>
              <a:rPr lang="en-US" sz="2000" dirty="0" smtClean="0">
                <a:solidFill>
                  <a:srgbClr val="92D050"/>
                </a:solidFill>
                <a:sym typeface="Wingdings" panose="05000000000000000000" pitchFamily="2" charset="2"/>
              </a:rPr>
              <a:t>2 mm at injection </a:t>
            </a:r>
            <a:r>
              <a:rPr lang="en-US" sz="2000" dirty="0" smtClean="0">
                <a:sym typeface="Wingdings" panose="05000000000000000000" pitchFamily="2" charset="2"/>
              </a:rPr>
              <a:t>(1 sigma), </a:t>
            </a:r>
            <a:r>
              <a:rPr lang="en-US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1.2 mm at 6.5 </a:t>
            </a:r>
            <a:r>
              <a:rPr lang="en-US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TeV</a:t>
            </a:r>
            <a:r>
              <a:rPr lang="en-US" sz="2000" dirty="0" smtClean="0">
                <a:sym typeface="Wingdings" panose="05000000000000000000" pitchFamily="2" charset="2"/>
              </a:rPr>
              <a:t>. 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Need to reduce the </a:t>
            </a:r>
            <a:r>
              <a:rPr lang="en-US" sz="2000" dirty="0">
                <a:sym typeface="Wingdings" panose="05000000000000000000" pitchFamily="2" charset="2"/>
              </a:rPr>
              <a:t>limits at </a:t>
            </a:r>
            <a:r>
              <a:rPr lang="en-US" sz="2000" b="1" dirty="0">
                <a:solidFill>
                  <a:srgbClr val="92D050"/>
                </a:solidFill>
                <a:sym typeface="Wingdings" panose="05000000000000000000" pitchFamily="2" charset="2"/>
              </a:rPr>
              <a:t>top energy to &lt; 600 </a:t>
            </a:r>
            <a:r>
              <a:rPr lang="el-GR" sz="2000" b="1" dirty="0">
                <a:solidFill>
                  <a:srgbClr val="92D050"/>
                </a:solidFill>
                <a:sym typeface="Wingdings" panose="05000000000000000000" pitchFamily="2" charset="2"/>
              </a:rPr>
              <a:t>μ</a:t>
            </a:r>
            <a:r>
              <a:rPr lang="en-US" sz="2000" b="1" dirty="0">
                <a:solidFill>
                  <a:srgbClr val="92D050"/>
                </a:solidFill>
                <a:sym typeface="Wingdings" panose="05000000000000000000" pitchFamily="2" charset="2"/>
              </a:rPr>
              <a:t>m </a:t>
            </a:r>
            <a:r>
              <a:rPr lang="en-US" sz="2000" dirty="0">
                <a:sym typeface="Wingdings" panose="05000000000000000000" pitchFamily="2" charset="2"/>
              </a:rPr>
              <a:t>due to </a:t>
            </a:r>
            <a:r>
              <a:rPr lang="en-US" sz="2000" b="1" dirty="0">
                <a:sym typeface="Wingdings" panose="05000000000000000000" pitchFamily="2" charset="2"/>
              </a:rPr>
              <a:t>minimum allowed effective TCDQ gap </a:t>
            </a:r>
            <a:r>
              <a:rPr lang="en-GB" sz="2000" b="1" dirty="0">
                <a:sym typeface="Symbol" panose="05050102010706020507" pitchFamily="18" charset="2"/>
              </a:rPr>
              <a:t>&gt;</a:t>
            </a:r>
            <a:r>
              <a:rPr lang="en-GB" sz="2000" b="1" dirty="0"/>
              <a:t> 3 mm </a:t>
            </a:r>
            <a:r>
              <a:rPr lang="en-GB" sz="2000" dirty="0"/>
              <a:t>taking into account all margins (0.3 mm setup and optics errors + </a:t>
            </a:r>
            <a:r>
              <a:rPr lang="en-GB" sz="2000" dirty="0" err="1"/>
              <a:t>Dx</a:t>
            </a:r>
            <a:r>
              <a:rPr lang="en-GB" sz="2000" dirty="0"/>
              <a:t>*</a:t>
            </a:r>
            <a:r>
              <a:rPr lang="en-GB" sz="2000" dirty="0" err="1"/>
              <a:t>Dp</a:t>
            </a:r>
            <a:r>
              <a:rPr lang="en-GB" sz="2000" dirty="0"/>
              <a:t>/p + orbit offset depending on achievable </a:t>
            </a:r>
            <a:r>
              <a:rPr lang="en-GB" sz="2000" b="1" dirty="0"/>
              <a:t>interlock BPM </a:t>
            </a:r>
            <a:r>
              <a:rPr lang="en-GB" sz="2000" b="1" dirty="0" smtClean="0"/>
              <a:t>reliability</a:t>
            </a:r>
            <a:r>
              <a:rPr lang="en-GB" sz="2000" dirty="0" smtClean="0"/>
              <a:t> and </a:t>
            </a:r>
            <a:r>
              <a:rPr lang="en-GB" sz="2000" b="1" dirty="0" smtClean="0"/>
              <a:t>orbit stability</a:t>
            </a:r>
            <a:r>
              <a:rPr lang="en-GB" sz="2000" dirty="0" smtClean="0"/>
              <a:t>) </a:t>
            </a:r>
            <a:r>
              <a:rPr lang="en-GB" sz="2000" dirty="0" smtClean="0">
                <a:sym typeface="Wingdings" panose="05000000000000000000" pitchFamily="2" charset="2"/>
              </a:rPr>
              <a:t> </a:t>
            </a:r>
            <a:r>
              <a:rPr lang="en-GB" sz="2000" b="1" dirty="0" smtClean="0">
                <a:sym typeface="Wingdings" panose="05000000000000000000" pitchFamily="2" charset="2"/>
              </a:rPr>
              <a:t>optics constraints** </a:t>
            </a:r>
            <a:r>
              <a:rPr lang="en-GB" sz="2000" dirty="0" smtClean="0">
                <a:sym typeface="Wingdings" panose="05000000000000000000" pitchFamily="2" charset="2"/>
              </a:rPr>
              <a:t>(t</a:t>
            </a:r>
            <a:r>
              <a:rPr lang="en-GB" sz="2000" dirty="0" smtClean="0"/>
              <a:t>he actual HL-LHC </a:t>
            </a:r>
            <a:r>
              <a:rPr lang="en-GB" sz="2000" dirty="0"/>
              <a:t>optics is compatible with the requirement on the gap if the condition on the interlock BPMs can be relaxed from 1.2 mm to </a:t>
            </a:r>
            <a:r>
              <a:rPr lang="en-GB" sz="2000" b="1" dirty="0"/>
              <a:t>0.6 </a:t>
            </a:r>
            <a:r>
              <a:rPr lang="en-GB" sz="2000" b="1" dirty="0" smtClean="0"/>
              <a:t>mm</a:t>
            </a:r>
            <a:r>
              <a:rPr lang="en-GB" sz="2000" dirty="0" smtClean="0"/>
              <a:t>)</a:t>
            </a:r>
            <a:r>
              <a:rPr lang="en-GB" sz="2000" dirty="0" smtClean="0">
                <a:sym typeface="Wingdings" panose="05000000000000000000" pitchFamily="2" charset="2"/>
              </a:rPr>
              <a:t> </a:t>
            </a:r>
            <a:r>
              <a:rPr lang="en-GB" sz="2000" dirty="0">
                <a:sym typeface="Wingdings" panose="05000000000000000000" pitchFamily="2" charset="2"/>
              </a:rPr>
              <a:t>and </a:t>
            </a:r>
            <a:r>
              <a:rPr lang="en-GB" sz="2000" b="1" dirty="0">
                <a:sym typeface="Wingdings" panose="05000000000000000000" pitchFamily="2" charset="2"/>
              </a:rPr>
              <a:t>relative TCT-TCDQ retraction </a:t>
            </a:r>
            <a:r>
              <a:rPr lang="en-GB" sz="2000" dirty="0">
                <a:sym typeface="Wingdings" panose="05000000000000000000" pitchFamily="2" charset="2"/>
              </a:rPr>
              <a:t>(</a:t>
            </a:r>
            <a:r>
              <a:rPr lang="en-GB" sz="2000" b="1" dirty="0">
                <a:sym typeface="Wingdings" panose="05000000000000000000" pitchFamily="2" charset="2"/>
              </a:rPr>
              <a:t>achievable </a:t>
            </a:r>
            <a:r>
              <a:rPr lang="el-GR" sz="2000" b="1" dirty="0">
                <a:sym typeface="Wingdings" panose="05000000000000000000" pitchFamily="2" charset="2"/>
              </a:rPr>
              <a:t>β</a:t>
            </a:r>
            <a:r>
              <a:rPr lang="en-GB" sz="2000" b="1" dirty="0" smtClean="0">
                <a:sym typeface="Wingdings" panose="05000000000000000000" pitchFamily="2" charset="2"/>
              </a:rPr>
              <a:t>*</a:t>
            </a:r>
            <a:r>
              <a:rPr lang="en-GB" sz="2000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US" sz="2000" dirty="0" smtClean="0"/>
              <a:t>Jorg looking at option of using </a:t>
            </a:r>
            <a:r>
              <a:rPr lang="en-US" sz="2000" b="1" dirty="0" smtClean="0"/>
              <a:t>BPMs integrated in TCSP </a:t>
            </a:r>
            <a:r>
              <a:rPr lang="en-US" sz="2000" dirty="0" smtClean="0"/>
              <a:t>for SIS interlock on orbit at TCDQ.  Still to be fully validated and made operational. Good reason to give up with improving interlock BPM reliability? </a:t>
            </a:r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843" y="3685823"/>
            <a:ext cx="5053957" cy="31096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5151" y="519562"/>
            <a:ext cx="4918089" cy="32543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2132" y="6549292"/>
            <a:ext cx="6614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ym typeface="Wingdings" panose="05000000000000000000" pitchFamily="2" charset="2"/>
              </a:rPr>
              <a:t>**https</a:t>
            </a:r>
            <a:r>
              <a:rPr lang="en-US" sz="1000" dirty="0">
                <a:sym typeface="Wingdings" panose="05000000000000000000" pitchFamily="2" charset="2"/>
              </a:rPr>
              <a:t>://indico.cern.ch/event/638356/contributions/2613967/attachments/1473104/2280260/OpticsLBDS_Dispersion.pdf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11740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9418"/>
            <a:ext cx="10515600" cy="45975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Wish list for after LS3 </a:t>
            </a:r>
          </a:p>
          <a:p>
            <a:r>
              <a:rPr lang="en-US" dirty="0" smtClean="0"/>
              <a:t>Need </a:t>
            </a:r>
            <a:r>
              <a:rPr lang="en-US" dirty="0" smtClean="0"/>
              <a:t>reliable interlock BPMs in IR6 and adequate thresholds (to be revised) to protect the machine against damage:</a:t>
            </a:r>
          </a:p>
          <a:p>
            <a:pPr lvl="1"/>
            <a:r>
              <a:rPr lang="en-US" dirty="0" smtClean="0"/>
              <a:t>Loss-free normal dumps</a:t>
            </a:r>
          </a:p>
          <a:p>
            <a:pPr lvl="1"/>
            <a:r>
              <a:rPr lang="en-US" dirty="0" smtClean="0"/>
              <a:t>Correct positioning of TCDQ </a:t>
            </a:r>
            <a:r>
              <a:rPr lang="en-US" dirty="0" err="1" smtClean="0"/>
              <a:t>wrt</a:t>
            </a:r>
            <a:r>
              <a:rPr lang="en-US" dirty="0" smtClean="0"/>
              <a:t> beam</a:t>
            </a:r>
          </a:p>
          <a:p>
            <a:r>
              <a:rPr lang="en-US" dirty="0" smtClean="0"/>
              <a:t>Need to minimize the number of unwanted spurious dumps</a:t>
            </a:r>
          </a:p>
          <a:p>
            <a:r>
              <a:rPr lang="en-US" dirty="0" smtClean="0"/>
              <a:t>Same functional specifications as present system but: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arger dynamic range (higher bunch intensity)   </a:t>
            </a:r>
          </a:p>
          <a:p>
            <a:pPr lvl="1"/>
            <a:r>
              <a:rPr lang="en-US" dirty="0" smtClean="0"/>
              <a:t>Tighter HW thresholds (loss of aperture due to installation of third TCDS module)</a:t>
            </a:r>
          </a:p>
          <a:p>
            <a:pPr lvl="1"/>
            <a:r>
              <a:rPr lang="en-US" dirty="0" smtClean="0"/>
              <a:t>Tighter SW thresholds (allow for more optics flexibility keeping the TCDQ safe, minimize TCT/TCDQ retraction and improve </a:t>
            </a:r>
            <a:r>
              <a:rPr lang="el-GR" dirty="0">
                <a:sym typeface="Wingdings" panose="05000000000000000000" pitchFamily="2" charset="2"/>
              </a:rPr>
              <a:t>β</a:t>
            </a:r>
            <a:r>
              <a:rPr lang="en-GB" dirty="0" smtClean="0">
                <a:sym typeface="Wingdings" panose="05000000000000000000" pitchFamily="2" charset="2"/>
              </a:rPr>
              <a:t>* reach)</a:t>
            </a:r>
            <a:r>
              <a:rPr lang="en-US" dirty="0" smtClean="0"/>
              <a:t>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328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766</Words>
  <Application>Microsoft Office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Wingdings</vt:lpstr>
      <vt:lpstr>Office Theme</vt:lpstr>
      <vt:lpstr>Requirements for BPM Upgrade in IR6</vt:lpstr>
      <vt:lpstr>Outline</vt:lpstr>
      <vt:lpstr>Motivation for having interlock BPMs in IR6</vt:lpstr>
      <vt:lpstr>Functional Specifications after LS3</vt:lpstr>
      <vt:lpstr>BIS Thresholds</vt:lpstr>
      <vt:lpstr>SIS Thresholds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BPM Upgrade in IR6</dc:title>
  <dc:creator>Chiara Bracco</dc:creator>
  <cp:lastModifiedBy>Chiara Bracco</cp:lastModifiedBy>
  <cp:revision>65</cp:revision>
  <dcterms:created xsi:type="dcterms:W3CDTF">2018-04-25T09:04:54Z</dcterms:created>
  <dcterms:modified xsi:type="dcterms:W3CDTF">2018-04-27T11:41:23Z</dcterms:modified>
</cp:coreProperties>
</file>