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0" r:id="rId4"/>
  </p:sldMasterIdLst>
  <p:notesMasterIdLst>
    <p:notesMasterId r:id="rId24"/>
  </p:notesMasterIdLst>
  <p:handoutMasterIdLst>
    <p:handoutMasterId r:id="rId25"/>
  </p:handoutMasterIdLst>
  <p:sldIdLst>
    <p:sldId id="361" r:id="rId5"/>
    <p:sldId id="342" r:id="rId6"/>
    <p:sldId id="381" r:id="rId7"/>
    <p:sldId id="382" r:id="rId8"/>
    <p:sldId id="339" r:id="rId9"/>
    <p:sldId id="346" r:id="rId10"/>
    <p:sldId id="356" r:id="rId11"/>
    <p:sldId id="366" r:id="rId12"/>
    <p:sldId id="365" r:id="rId13"/>
    <p:sldId id="367" r:id="rId14"/>
    <p:sldId id="375" r:id="rId15"/>
    <p:sldId id="368" r:id="rId16"/>
    <p:sldId id="374" r:id="rId17"/>
    <p:sldId id="377" r:id="rId18"/>
    <p:sldId id="376" r:id="rId19"/>
    <p:sldId id="355" r:id="rId20"/>
    <p:sldId id="340" r:id="rId21"/>
    <p:sldId id="380" r:id="rId22"/>
    <p:sldId id="349" r:id="rId23"/>
  </p:sldIdLst>
  <p:sldSz cx="9144000" cy="5143500" type="screen16x9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8E"/>
    <a:srgbClr val="99CC66"/>
    <a:srgbClr val="92D050"/>
    <a:srgbClr val="B1E6F7"/>
    <a:srgbClr val="91CDE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36" autoAdjust="0"/>
    <p:restoredTop sz="94660"/>
  </p:normalViewPr>
  <p:slideViewPr>
    <p:cSldViewPr snapToObjects="1" showGuides="1">
      <p:cViewPr varScale="1">
        <p:scale>
          <a:sx n="204" d="100"/>
          <a:sy n="204" d="100"/>
        </p:scale>
        <p:origin x="396" y="20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B3F5CDDF-3246-6843-A314-FDDEB3F3DF8E}" type="datetimeFigureOut">
              <a:rPr lang="fr-FR" smtClean="0"/>
              <a:pPr/>
              <a:t>09/04/2018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81D8F6D-3354-BF4D-834B-467E3215D30A}" type="datetimeFigureOut">
              <a:rPr lang="fr-FR" smtClean="0"/>
              <a:pPr/>
              <a:t>09/04/2018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88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2858442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861240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5277246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63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4648335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9242666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229232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89361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8119936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805889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791430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564429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02D6-5AD3-4DEC-B2CB-4CD38CE6D53A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61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3" r:id="rId12"/>
    <p:sldLayoutId id="2147483657" r:id="rId13"/>
    <p:sldLayoutId id="2147483658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on design of test stand and beam instrumentation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71242" cy="273844"/>
          </a:xfrm>
        </p:spPr>
        <p:txBody>
          <a:bodyPr/>
          <a:lstStyle/>
          <a:p>
            <a:r>
              <a:rPr lang="en-GB" dirty="0" smtClean="0"/>
              <a:t>A. Rossi, S. Sadovich, </a:t>
            </a:r>
            <a:r>
              <a:rPr lang="en-GB" b="1" dirty="0" smtClean="0"/>
              <a:t>ARIES WP16 Meeting</a:t>
            </a:r>
            <a:r>
              <a:rPr lang="en-GB" dirty="0" smtClean="0"/>
              <a:t>, 10 April 2018,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2600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Magnetic field on X=0 plane for 300A in GS and 500A in CS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6" y="1779661"/>
            <a:ext cx="4561224" cy="2249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79662"/>
            <a:ext cx="4561500" cy="22495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92281" y="3659871"/>
            <a:ext cx="196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0.05T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0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HV schematic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192" y="1152475"/>
            <a:ext cx="2532108" cy="34164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Operation in pulsed mode</a:t>
            </a:r>
          </a:p>
          <a:p>
            <a:endParaRPr lang="en-US" sz="1600" dirty="0"/>
          </a:p>
          <a:p>
            <a:r>
              <a:rPr lang="en-US" sz="1600" dirty="0" smtClean="0"/>
              <a:t>BELHKE HV switch (HTS 401-10-GSM) for anode modulation</a:t>
            </a:r>
          </a:p>
          <a:p>
            <a:endParaRPr lang="en-US" sz="1600" dirty="0"/>
          </a:p>
          <a:p>
            <a:r>
              <a:rPr lang="en-US" sz="1600" dirty="0" smtClean="0"/>
              <a:t>Faraday Cage during upgrade</a:t>
            </a:r>
          </a:p>
          <a:p>
            <a:endParaRPr lang="en-US" sz="1600" dirty="0"/>
          </a:p>
          <a:p>
            <a:r>
              <a:rPr lang="en-US" sz="1600" dirty="0" smtClean="0"/>
              <a:t>¿ Requirements (V, I) for filament for GSI gun ?</a:t>
            </a:r>
          </a:p>
          <a:p>
            <a:r>
              <a:rPr lang="en-US" sz="1600" dirty="0"/>
              <a:t>¿ Requirements </a:t>
            </a:r>
            <a:r>
              <a:rPr lang="en-US" sz="1600" dirty="0" smtClean="0"/>
              <a:t>of the pulse (rise time, duration) for </a:t>
            </a:r>
            <a:r>
              <a:rPr lang="en-US" sz="1600" dirty="0"/>
              <a:t>GSI gun ?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363582"/>
            <a:ext cx="5782389" cy="299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6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diagnostic box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3968" y="1152475"/>
            <a:ext cx="4548332" cy="3416400"/>
          </a:xfrm>
        </p:spPr>
        <p:txBody>
          <a:bodyPr/>
          <a:lstStyle/>
          <a:p>
            <a:r>
              <a:rPr lang="en-US" dirty="0" smtClean="0"/>
              <a:t>Beam diagnostic box includes:</a:t>
            </a:r>
          </a:p>
          <a:p>
            <a:pPr lvl="1"/>
            <a:r>
              <a:rPr lang="en-US" dirty="0" smtClean="0"/>
              <a:t>XYZ scanner with Faraday Cup</a:t>
            </a:r>
          </a:p>
          <a:p>
            <a:pPr lvl="1"/>
            <a:r>
              <a:rPr lang="en-US" dirty="0" err="1" smtClean="0"/>
              <a:t>YAG:Ce</a:t>
            </a:r>
            <a:r>
              <a:rPr lang="en-US" dirty="0" smtClean="0"/>
              <a:t> screen</a:t>
            </a:r>
          </a:p>
          <a:p>
            <a:pPr lvl="1"/>
            <a:r>
              <a:rPr lang="en-US" dirty="0" smtClean="0"/>
              <a:t>Port for vacuum pump</a:t>
            </a:r>
            <a:endParaRPr lang="en-GB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52474"/>
            <a:ext cx="3767258" cy="341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164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BDB: Faraday Cup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7466" y="1144086"/>
            <a:ext cx="4116482" cy="3457976"/>
          </a:xfrm>
        </p:spPr>
        <p:txBody>
          <a:bodyPr/>
          <a:lstStyle/>
          <a:p>
            <a:r>
              <a:rPr lang="en-US" dirty="0" smtClean="0"/>
              <a:t>Pin hole Faraday Cup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152475"/>
            <a:ext cx="3828252" cy="347171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974352" y="1654747"/>
            <a:ext cx="1776714" cy="971987"/>
          </a:xfrm>
          <a:prstGeom prst="straightConnector1">
            <a:avLst/>
          </a:prstGeom>
          <a:ln>
            <a:solidFill>
              <a:srgbClr val="008000"/>
            </a:solidFill>
            <a:headEnd type="arrow" w="med" len="med"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03730" y="2172596"/>
            <a:ext cx="1049580" cy="72008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728520" y="1694209"/>
            <a:ext cx="0" cy="956774"/>
          </a:xfrm>
          <a:prstGeom prst="straightConnector1">
            <a:avLst/>
          </a:prstGeom>
          <a:ln>
            <a:solidFill>
              <a:srgbClr val="00008E"/>
            </a:solidFill>
            <a:headEnd type="arrow" w="med" len="med"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60568" y="2090715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X=±25 mm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7634" y="2574039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8E"/>
                </a:solidFill>
              </a:rPr>
              <a:t>Y=±25 mm</a:t>
            </a:r>
            <a:endParaRPr lang="en-GB" sz="1400" dirty="0">
              <a:solidFill>
                <a:srgbClr val="00008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57570" y="1386432"/>
            <a:ext cx="95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Z=±20 mm</a:t>
            </a:r>
            <a:endParaRPr lang="en-GB" sz="1400" dirty="0">
              <a:solidFill>
                <a:srgbClr val="008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536" y="1817265"/>
            <a:ext cx="3378281" cy="14847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78012" y="1729149"/>
            <a:ext cx="1616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 aperture 1 mm</a:t>
            </a:r>
          </a:p>
          <a:p>
            <a:r>
              <a:rPr lang="en-US" sz="1400" dirty="0" smtClean="0"/>
              <a:t>W aperture 0.2 mm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418290" y="1918149"/>
            <a:ext cx="2206533" cy="1725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802604" y="2094853"/>
            <a:ext cx="2833871" cy="4469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9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BDB: Faraday Cup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160693" y="4401744"/>
            <a:ext cx="32111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*Design of FC with HV </a:t>
            </a:r>
            <a:r>
              <a:rPr lang="en-US" sz="1100" dirty="0" err="1" smtClean="0"/>
              <a:t>repeller</a:t>
            </a:r>
            <a:r>
              <a:rPr lang="en-US" sz="1100" dirty="0" smtClean="0"/>
              <a:t> is under development</a:t>
            </a:r>
            <a:endParaRPr lang="en-GB" sz="11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033" y="1193251"/>
            <a:ext cx="2801357" cy="239298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03598"/>
            <a:ext cx="2829896" cy="239298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100955" y="3660001"/>
            <a:ext cx="1257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Energy density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144510" y="3596580"/>
            <a:ext cx="1315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Current density</a:t>
            </a:r>
            <a:endParaRPr lang="en-GB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477" y="1203598"/>
            <a:ext cx="2360995" cy="239502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516216" y="3813889"/>
            <a:ext cx="271648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 array on one actuator: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Decrease time for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Different apertures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964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BDB: </a:t>
            </a:r>
            <a:r>
              <a:rPr lang="en-US" dirty="0" err="1" smtClean="0"/>
              <a:t>YAG:Ce</a:t>
            </a:r>
            <a:r>
              <a:rPr lang="en-US" dirty="0" smtClean="0"/>
              <a:t> screen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1122" y="1148775"/>
            <a:ext cx="4116482" cy="3457976"/>
          </a:xfrm>
        </p:spPr>
        <p:txBody>
          <a:bodyPr/>
          <a:lstStyle/>
          <a:p>
            <a:r>
              <a:rPr lang="en-US" dirty="0" smtClean="0"/>
              <a:t>Actuator with </a:t>
            </a:r>
            <a:r>
              <a:rPr lang="en-US" dirty="0" err="1" smtClean="0"/>
              <a:t>YAG:Ce</a:t>
            </a:r>
            <a:r>
              <a:rPr lang="en-US" dirty="0" smtClean="0"/>
              <a:t> screen </a:t>
            </a:r>
          </a:p>
          <a:p>
            <a:pPr lvl="1"/>
            <a:r>
              <a:rPr lang="en-US" dirty="0" smtClean="0"/>
              <a:t>3 screens (D=50 mm) are delivered at CERN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profile in one pulse</a:t>
            </a:r>
          </a:p>
          <a:p>
            <a:pPr lvl="1"/>
            <a:r>
              <a:rPr lang="en-US" dirty="0" smtClean="0"/>
              <a:t>Fragile (can be destroyed after one long pulse)</a:t>
            </a:r>
          </a:p>
          <a:p>
            <a:pPr lvl="1"/>
            <a:r>
              <a:rPr lang="en-US" dirty="0" smtClean="0"/>
              <a:t>Requires view port on the collector side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152475"/>
            <a:ext cx="3828252" cy="347171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3059832" y="1347614"/>
            <a:ext cx="1440160" cy="18722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07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00" y="4237"/>
            <a:ext cx="8520600" cy="5727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Stage 1: measurements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11877"/>
            <a:ext cx="5196404" cy="34164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Gun characterization</a:t>
            </a:r>
          </a:p>
          <a:p>
            <a:pPr lvl="1" algn="l"/>
            <a:r>
              <a:rPr lang="en-US" sz="1200" dirty="0" smtClean="0"/>
              <a:t>Measurements like in FERMILAB, but without 2 m drift for 25.4/16.1mm guns</a:t>
            </a:r>
          </a:p>
          <a:p>
            <a:pPr lvl="1" algn="l"/>
            <a:r>
              <a:rPr lang="en-US" sz="1200" dirty="0" smtClean="0"/>
              <a:t>Comparison experimental results with CST/WARP/TRAK/</a:t>
            </a:r>
            <a:r>
              <a:rPr lang="en-US" sz="1200" dirty="0" err="1" smtClean="0"/>
              <a:t>UltraSAM</a:t>
            </a:r>
            <a:r>
              <a:rPr lang="en-US" sz="1200" dirty="0" smtClean="0"/>
              <a:t> (to use output beam profile distribution as inputs for beam dynamics simulation)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Anode modulator</a:t>
            </a:r>
          </a:p>
          <a:p>
            <a:pPr lvl="1" algn="l"/>
            <a:r>
              <a:rPr lang="en-US" sz="1200" dirty="0" smtClean="0"/>
              <a:t>33 kHz at full range (0 V – -10kV), 200pF at 10kV at 33 kHz…</a:t>
            </a:r>
          </a:p>
          <a:p>
            <a:pPr lvl="1" algn="l"/>
            <a:r>
              <a:rPr lang="en-US" sz="1200" dirty="0" smtClean="0"/>
              <a:t>~MHz at % level (beam modulation for BPM)</a:t>
            </a:r>
          </a:p>
          <a:p>
            <a:pPr lvl="1" algn="l"/>
            <a:r>
              <a:rPr lang="en-US" sz="1200" i="1" dirty="0" smtClean="0"/>
              <a:t>*Test modulator but not the beam/BPM</a:t>
            </a:r>
            <a:endParaRPr lang="en-GB" sz="12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189" y="3288776"/>
            <a:ext cx="3426530" cy="136891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80" y="3283248"/>
            <a:ext cx="3410229" cy="13799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399" y="3277718"/>
            <a:ext cx="1419448" cy="1379969"/>
          </a:xfrm>
          <a:prstGeom prst="rect">
            <a:avLst/>
          </a:prstGeom>
        </p:spPr>
      </p:pic>
      <p:pic>
        <p:nvPicPr>
          <p:cNvPr id="8" name="Shape 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2199" y="566344"/>
            <a:ext cx="1881825" cy="1044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8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72200" y="1563638"/>
            <a:ext cx="1881825" cy="1370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2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00" y="0"/>
            <a:ext cx="8520600" cy="5727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FNAL test stand: measurements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43558"/>
            <a:ext cx="8520600" cy="3725317"/>
          </a:xfrm>
        </p:spPr>
        <p:txBody>
          <a:bodyPr/>
          <a:lstStyle/>
          <a:p>
            <a:pPr algn="l"/>
            <a:r>
              <a:rPr lang="en-US" dirty="0" smtClean="0"/>
              <a:t>Electron gun characterization</a:t>
            </a:r>
            <a:endParaRPr lang="en-GB" dirty="0"/>
          </a:p>
        </p:txBody>
      </p:sp>
      <p:pic>
        <p:nvPicPr>
          <p:cNvPr id="4" name="Content Placeholder 5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00" y="1625402"/>
            <a:ext cx="3958916" cy="2970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52000" y="1536338"/>
            <a:ext cx="4320000" cy="324000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860" y="1625402"/>
            <a:ext cx="3958916" cy="2970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647299" y="1536338"/>
            <a:ext cx="4320000" cy="3270112"/>
            <a:chOff x="683568" y="36000"/>
            <a:chExt cx="3096344" cy="2377620"/>
          </a:xfrm>
        </p:grpSpPr>
        <p:sp>
          <p:nvSpPr>
            <p:cNvPr id="8" name="Rounded Rectangle 7"/>
            <p:cNvSpPr/>
            <p:nvPr/>
          </p:nvSpPr>
          <p:spPr>
            <a:xfrm>
              <a:off x="683568" y="36000"/>
              <a:ext cx="3096344" cy="235572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59027" y="2234599"/>
              <a:ext cx="874578" cy="1790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i="1" dirty="0">
                  <a:solidFill>
                    <a:schemeClr val="accent6"/>
                  </a:solidFill>
                </a:rPr>
                <a:t>G. </a:t>
              </a:r>
              <a:r>
                <a:rPr lang="en-US" sz="1000" i="1" dirty="0" err="1">
                  <a:solidFill>
                    <a:schemeClr val="accent6"/>
                  </a:solidFill>
                </a:rPr>
                <a:t>Stancari</a:t>
              </a:r>
              <a:r>
                <a:rPr lang="en-US" sz="1000" i="1" dirty="0">
                  <a:solidFill>
                    <a:schemeClr val="accent6"/>
                  </a:solidFill>
                </a:rPr>
                <a:t> FNAL </a:t>
              </a:r>
              <a:endParaRPr lang="en-GB" sz="1000" i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1655901" y="4568875"/>
            <a:ext cx="12202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>
                <a:solidFill>
                  <a:schemeClr val="accent6"/>
                </a:solidFill>
              </a:rPr>
              <a:t>G. </a:t>
            </a:r>
            <a:r>
              <a:rPr lang="en-US" sz="1000" i="1" dirty="0" err="1">
                <a:solidFill>
                  <a:schemeClr val="accent6"/>
                </a:solidFill>
              </a:rPr>
              <a:t>Stancari</a:t>
            </a:r>
            <a:r>
              <a:rPr lang="en-US" sz="1000" i="1" dirty="0">
                <a:solidFill>
                  <a:schemeClr val="accent6"/>
                </a:solidFill>
              </a:rPr>
              <a:t> FNAL </a:t>
            </a:r>
            <a:endParaRPr lang="en-GB" sz="10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Collector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6096" y="2283718"/>
            <a:ext cx="3468212" cy="2232248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View port for </a:t>
            </a:r>
            <a:r>
              <a:rPr lang="en-US" sz="1800" dirty="0" err="1" smtClean="0"/>
              <a:t>YAG:Ce</a:t>
            </a:r>
            <a:r>
              <a:rPr lang="en-US" sz="1800" dirty="0" smtClean="0"/>
              <a:t> screen</a:t>
            </a:r>
          </a:p>
          <a:p>
            <a:endParaRPr lang="en-US" sz="1800" dirty="0" smtClean="0"/>
          </a:p>
          <a:p>
            <a:r>
              <a:rPr lang="en-US" sz="1800" dirty="0" smtClean="0"/>
              <a:t>Faraday Cup with </a:t>
            </a:r>
            <a:r>
              <a:rPr lang="en-US" sz="1800" dirty="0" err="1" smtClean="0"/>
              <a:t>repeller</a:t>
            </a:r>
            <a:r>
              <a:rPr lang="en-US" sz="1800" dirty="0" smtClean="0"/>
              <a:t> and view port as collector (no water cooling)</a:t>
            </a:r>
          </a:p>
          <a:p>
            <a:endParaRPr lang="en-US" sz="1800" dirty="0"/>
          </a:p>
          <a:p>
            <a:r>
              <a:rPr lang="en-US" sz="1800" dirty="0" smtClean="0"/>
              <a:t>To finalize design simulations with GSI gun are required</a:t>
            </a:r>
          </a:p>
          <a:p>
            <a:endParaRPr lang="en-US" sz="1800" dirty="0"/>
          </a:p>
          <a:p>
            <a:r>
              <a:rPr lang="en-US" sz="1800" dirty="0" smtClean="0"/>
              <a:t>¿ Resolution 1 </a:t>
            </a:r>
            <a:r>
              <a:rPr lang="en-US" sz="1800" dirty="0" err="1" smtClean="0"/>
              <a:t>Gs</a:t>
            </a:r>
            <a:r>
              <a:rPr lang="en-US" sz="1800" dirty="0" smtClean="0"/>
              <a:t>/s ?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0" y="1152475"/>
            <a:ext cx="4932040" cy="20399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07904" y="2181254"/>
            <a:ext cx="455716" cy="5325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883235" y="2234506"/>
            <a:ext cx="1692188" cy="678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27984" y="1880333"/>
            <a:ext cx="72008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490614" y="2016920"/>
            <a:ext cx="1080120" cy="4406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90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00" y="0"/>
            <a:ext cx="8520600" cy="5727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/>
              <a:t>A test stand at CERN is being constructed in a phased </a:t>
            </a:r>
            <a:r>
              <a:rPr lang="en-US" dirty="0" smtClean="0"/>
              <a:t>approach: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Stage 1 (Gun Solenoid – Diagnostic box – Collector solenoid) can be used for:</a:t>
            </a:r>
          </a:p>
          <a:p>
            <a:pPr lvl="2" algn="l"/>
            <a:r>
              <a:rPr lang="en-US" dirty="0"/>
              <a:t>E-gun </a:t>
            </a:r>
            <a:r>
              <a:rPr lang="en-US" dirty="0" smtClean="0"/>
              <a:t>characterization </a:t>
            </a:r>
            <a:r>
              <a:rPr lang="en-US" dirty="0"/>
              <a:t>both for HL-LHC HEL (in parallel or after FNAL) and SIS18 SCC </a:t>
            </a:r>
            <a:r>
              <a:rPr lang="en-US" dirty="0" smtClean="0"/>
              <a:t>lens;</a:t>
            </a:r>
          </a:p>
          <a:p>
            <a:pPr lvl="2" algn="l"/>
            <a:r>
              <a:rPr lang="en-US" dirty="0" smtClean="0"/>
              <a:t>Benchmark </a:t>
            </a:r>
            <a:r>
              <a:rPr lang="en-US" dirty="0"/>
              <a:t>simulation codes (CST, WARP, </a:t>
            </a:r>
            <a:r>
              <a:rPr lang="en-US" dirty="0" smtClean="0"/>
              <a:t>TRAK, </a:t>
            </a:r>
            <a:r>
              <a:rPr lang="en-US" dirty="0" err="1" smtClean="0"/>
              <a:t>UltraSAM</a:t>
            </a:r>
            <a:r>
              <a:rPr lang="en-US" dirty="0" smtClean="0"/>
              <a:t>)</a:t>
            </a:r>
            <a:endParaRPr lang="en-US" dirty="0"/>
          </a:p>
          <a:p>
            <a:pPr lvl="2" algn="l"/>
            <a:r>
              <a:rPr lang="en-US" dirty="0" smtClean="0"/>
              <a:t>E-gun studying </a:t>
            </a:r>
            <a:r>
              <a:rPr lang="en-US" dirty="0"/>
              <a:t>for BBLR </a:t>
            </a:r>
            <a:r>
              <a:rPr lang="en-US" dirty="0" smtClean="0"/>
              <a:t>compensation;</a:t>
            </a:r>
          </a:p>
          <a:p>
            <a:pPr lvl="2" algn="l"/>
            <a:r>
              <a:rPr lang="en-US" dirty="0" smtClean="0"/>
              <a:t>Test anode modulator</a:t>
            </a:r>
            <a:endParaRPr lang="en-US" dirty="0"/>
          </a:p>
          <a:p>
            <a:pPr lvl="2" algn="l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Test and commission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BGC</a:t>
            </a:r>
          </a:p>
          <a:p>
            <a:pPr lvl="1" algn="l"/>
            <a:r>
              <a:rPr lang="en-US" dirty="0" smtClean="0"/>
              <a:t>Stage </a:t>
            </a:r>
            <a:r>
              <a:rPr lang="en-US" dirty="0"/>
              <a:t>2 </a:t>
            </a:r>
            <a:r>
              <a:rPr lang="en-US" dirty="0" smtClean="0"/>
              <a:t>(+ drift solenoid) is needed </a:t>
            </a:r>
            <a:r>
              <a:rPr lang="en-US" dirty="0"/>
              <a:t>to:</a:t>
            </a:r>
          </a:p>
          <a:p>
            <a:pPr lvl="2" algn="l"/>
            <a:r>
              <a:rPr lang="en-US" dirty="0"/>
              <a:t>Test RF modulation for SIS18 SCC </a:t>
            </a:r>
            <a:r>
              <a:rPr lang="en-US" dirty="0" smtClean="0"/>
              <a:t>lens;</a:t>
            </a:r>
            <a:endParaRPr lang="en-US" dirty="0"/>
          </a:p>
          <a:p>
            <a:pPr lvl="2" algn="l"/>
            <a:r>
              <a:rPr lang="en-US" dirty="0"/>
              <a:t>Test BPM for electrons (HF or LF modulation</a:t>
            </a:r>
            <a:r>
              <a:rPr lang="en-US" dirty="0" smtClean="0"/>
              <a:t>);</a:t>
            </a:r>
            <a:endParaRPr lang="en-US" dirty="0"/>
          </a:p>
          <a:p>
            <a:pPr lvl="2" algn="l"/>
            <a:r>
              <a:rPr lang="en-US" dirty="0"/>
              <a:t>Investigate electron beam dynamics and benchmark simulation codes </a:t>
            </a:r>
            <a:r>
              <a:rPr lang="en-US" dirty="0" smtClean="0"/>
              <a:t>(CST</a:t>
            </a:r>
            <a:r>
              <a:rPr lang="en-US" dirty="0"/>
              <a:t>, WARP</a:t>
            </a:r>
            <a:r>
              <a:rPr lang="en-US" dirty="0" smtClean="0"/>
              <a:t>, …)</a:t>
            </a:r>
          </a:p>
          <a:p>
            <a:pPr lvl="2" algn="l"/>
            <a:endParaRPr lang="en-US" dirty="0"/>
          </a:p>
          <a:p>
            <a:r>
              <a:rPr lang="en-US" dirty="0"/>
              <a:t>Issues:</a:t>
            </a:r>
          </a:p>
          <a:p>
            <a:pPr lvl="1"/>
            <a:r>
              <a:rPr lang="en-US" dirty="0"/>
              <a:t>Cooling water in the building 236</a:t>
            </a:r>
          </a:p>
        </p:txBody>
      </p:sp>
    </p:spTree>
    <p:extLst>
      <p:ext uri="{BB962C8B-B14F-4D97-AF65-F5344CB8AC3E}">
        <p14:creationId xmlns:p14="http://schemas.microsoft.com/office/powerpoint/2010/main" val="39103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 smtClean="0"/>
              <a:t>stand </a:t>
            </a:r>
            <a:r>
              <a:rPr lang="en-US" dirty="0" smtClean="0"/>
              <a:t>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50" dirty="0"/>
              <a:t>Foreseen for ARIES studies WP16 – </a:t>
            </a:r>
            <a:r>
              <a:rPr lang="en-GB" sz="1650" b="1" dirty="0"/>
              <a:t>Intense, RF modulated E-beams (IRME):</a:t>
            </a:r>
          </a:p>
          <a:p>
            <a:pPr lvl="1">
              <a:spcBef>
                <a:spcPts val="450"/>
              </a:spcBef>
            </a:pPr>
            <a:r>
              <a:rPr lang="en-GB" sz="1275" dirty="0"/>
              <a:t>Design and build a test stand for testing gun including instrumentation suitable for measuring the transverse and longitudinal profiles of the RF modulated electron beam</a:t>
            </a:r>
          </a:p>
          <a:p>
            <a:pPr lvl="1">
              <a:spcBef>
                <a:spcPts val="450"/>
              </a:spcBef>
            </a:pPr>
            <a:r>
              <a:rPr lang="en-GB" sz="1275" dirty="0"/>
              <a:t>Measure the properties of the RF modulated electron beam created by the gun using this test stand</a:t>
            </a:r>
          </a:p>
          <a:p>
            <a:pPr marL="457189" lvl="1" indent="0">
              <a:spcBef>
                <a:spcPts val="450"/>
              </a:spcBef>
              <a:buNone/>
            </a:pPr>
            <a:r>
              <a:rPr lang="en-GB" sz="1275" dirty="0"/>
              <a:t>[50x70mm oval e-beam, 5-10A, </a:t>
            </a:r>
            <a:r>
              <a:rPr lang="en-GB" sz="1275" dirty="0" smtClean="0"/>
              <a:t>22kV]</a:t>
            </a:r>
            <a:endParaRPr lang="en-GB" sz="1275" dirty="0"/>
          </a:p>
          <a:p>
            <a:r>
              <a:rPr lang="en-US" sz="1650" dirty="0" smtClean="0"/>
              <a:t>Can be used for:</a:t>
            </a:r>
            <a:endParaRPr lang="en-GB" sz="1650" dirty="0" smtClean="0"/>
          </a:p>
          <a:p>
            <a:pPr lvl="1"/>
            <a:r>
              <a:rPr lang="en-GB" sz="1350" dirty="0" smtClean="0"/>
              <a:t>Studies high </a:t>
            </a:r>
            <a:r>
              <a:rPr lang="en-GB" sz="1350" dirty="0"/>
              <a:t>intensity e-gun for </a:t>
            </a:r>
            <a:r>
              <a:rPr lang="en-GB" sz="1350" b="1" dirty="0"/>
              <a:t>Beam-Beam Long Range compensation:</a:t>
            </a:r>
            <a:endParaRPr lang="en-GB" sz="1350" dirty="0"/>
          </a:p>
          <a:p>
            <a:pPr lvl="2">
              <a:spcBef>
                <a:spcPts val="450"/>
              </a:spcBef>
            </a:pPr>
            <a:r>
              <a:rPr lang="en-GB" sz="1100" dirty="0"/>
              <a:t>Few mm round e-beam, up to 20A, </a:t>
            </a:r>
            <a:r>
              <a:rPr lang="en-GB" sz="1100" b="1" dirty="0"/>
              <a:t>20-35kV</a:t>
            </a:r>
            <a:r>
              <a:rPr lang="en-GB" sz="1100" dirty="0"/>
              <a:t> </a:t>
            </a:r>
          </a:p>
          <a:p>
            <a:pPr lvl="2">
              <a:spcBef>
                <a:spcPts val="0"/>
              </a:spcBef>
            </a:pPr>
            <a:r>
              <a:rPr lang="en-GB" sz="1100" dirty="0"/>
              <a:t>Modulation at 40MHz for BPM </a:t>
            </a:r>
            <a:r>
              <a:rPr lang="en-GB" sz="1100" dirty="0" smtClean="0"/>
              <a:t>measurements</a:t>
            </a:r>
          </a:p>
          <a:p>
            <a:pPr lvl="2">
              <a:spcBef>
                <a:spcPts val="0"/>
              </a:spcBef>
            </a:pPr>
            <a:endParaRPr lang="en-GB" sz="975" dirty="0"/>
          </a:p>
          <a:p>
            <a:pPr lvl="1">
              <a:spcBef>
                <a:spcPts val="0"/>
              </a:spcBef>
            </a:pPr>
            <a:r>
              <a:rPr lang="en-GB" sz="1275" dirty="0" smtClean="0"/>
              <a:t>Test </a:t>
            </a:r>
            <a:r>
              <a:rPr lang="en-GB" sz="1275" dirty="0"/>
              <a:t>Gas Curtain Monitor </a:t>
            </a:r>
          </a:p>
          <a:p>
            <a:pPr lvl="1">
              <a:spcBef>
                <a:spcPts val="1200"/>
              </a:spcBef>
            </a:pPr>
            <a:r>
              <a:rPr lang="en-GB" sz="1350" dirty="0"/>
              <a:t>If </a:t>
            </a:r>
            <a:r>
              <a:rPr lang="en-GB" sz="1350" b="1" dirty="0"/>
              <a:t>HEL-HL-LHC</a:t>
            </a:r>
            <a:r>
              <a:rPr lang="en-GB" sz="1350" dirty="0"/>
              <a:t> becomes baseline:</a:t>
            </a:r>
          </a:p>
          <a:p>
            <a:pPr lvl="2">
              <a:spcBef>
                <a:spcPts val="450"/>
              </a:spcBef>
            </a:pPr>
            <a:r>
              <a:rPr lang="en-GB" sz="975" dirty="0"/>
              <a:t>Characterise e-guns</a:t>
            </a:r>
          </a:p>
          <a:p>
            <a:pPr lvl="2">
              <a:spcBef>
                <a:spcPts val="0"/>
              </a:spcBef>
            </a:pPr>
            <a:r>
              <a:rPr lang="en-GB" sz="975" dirty="0"/>
              <a:t>Validate, commission modulators</a:t>
            </a:r>
          </a:p>
          <a:p>
            <a:pPr lvl="2">
              <a:spcBef>
                <a:spcPts val="0"/>
              </a:spcBef>
            </a:pPr>
            <a:r>
              <a:rPr lang="en-GB" sz="975" dirty="0"/>
              <a:t>Test beam instrumentation</a:t>
            </a:r>
            <a:r>
              <a:rPr lang="en-GB" sz="900" dirty="0"/>
              <a:t>, modulators, interlocks,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3723878"/>
            <a:ext cx="2637483" cy="115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development at CERN: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93082" y="3498884"/>
            <a:ext cx="32410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Gun solenoid (twins), collector solenoid, </a:t>
            </a:r>
            <a:r>
              <a:rPr lang="en-US" sz="1600" dirty="0" smtClean="0"/>
              <a:t>prototype of diagnostic </a:t>
            </a:r>
            <a:r>
              <a:rPr lang="en-US" sz="1600" dirty="0"/>
              <a:t>box (pin-hole Faraday cup + YAG screen monitor).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1263655"/>
            <a:ext cx="498040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Purpose of </a:t>
            </a:r>
            <a:r>
              <a:rPr lang="en-US" sz="1400" dirty="0" smtClean="0"/>
              <a:t>the first stage</a:t>
            </a:r>
            <a:r>
              <a:rPr lang="en-US" sz="1400" dirty="0"/>
              <a:t>:</a:t>
            </a:r>
          </a:p>
          <a:p>
            <a:pPr marL="285750" lvl="1" indent="-285750">
              <a:buSzPct val="125000"/>
              <a:buFont typeface="Wingdings" panose="05000000000000000000" pitchFamily="2" charset="2"/>
              <a:buChar char="§"/>
            </a:pPr>
            <a:r>
              <a:rPr lang="en-US" sz="1400" dirty="0"/>
              <a:t>Preparation:</a:t>
            </a:r>
          </a:p>
          <a:p>
            <a:pPr marL="600075" lvl="2" indent="-257175">
              <a:buSzPct val="125000"/>
              <a:buFont typeface="Arial" panose="020B0604020202020204" pitchFamily="34" charset="0"/>
              <a:buChar char="•"/>
            </a:pPr>
            <a:r>
              <a:rPr lang="en-US" sz="1400" dirty="0"/>
              <a:t>Commissioning </a:t>
            </a:r>
            <a:r>
              <a:rPr lang="en-US" sz="1400" dirty="0" smtClean="0"/>
              <a:t>hardware (magnets, vacuum, HV system, control, etc.)</a:t>
            </a:r>
            <a:endParaRPr lang="en-US" sz="1400" dirty="0"/>
          </a:p>
          <a:p>
            <a:pPr marL="600075" lvl="2" indent="-257175">
              <a:buSzPct val="125000"/>
              <a:buFont typeface="Arial" panose="020B0604020202020204" pitchFamily="34" charset="0"/>
              <a:buChar char="•"/>
            </a:pPr>
            <a:r>
              <a:rPr lang="en-US" sz="1400" dirty="0" smtClean="0"/>
              <a:t>Safety </a:t>
            </a:r>
            <a:r>
              <a:rPr lang="en-US" sz="1400" dirty="0"/>
              <a:t>and technical aspects of operation</a:t>
            </a:r>
          </a:p>
          <a:p>
            <a:pPr marL="600075" lvl="2" indent="-257175">
              <a:buSzPct val="125000"/>
              <a:buFont typeface="Arial" panose="020B0604020202020204" pitchFamily="34" charset="0"/>
              <a:buChar char="•"/>
            </a:pPr>
            <a:r>
              <a:rPr lang="en-US" sz="1400" dirty="0"/>
              <a:t>Commissioning diagnostic procedures (current, profile, position)</a:t>
            </a:r>
          </a:p>
          <a:p>
            <a:pPr marL="285743" indent="-285743">
              <a:buSzPct val="125000"/>
              <a:buFont typeface="Wingdings" charset="2"/>
              <a:buChar char="§"/>
            </a:pPr>
            <a:endParaRPr lang="en-US" sz="1400" dirty="0" smtClean="0"/>
          </a:p>
          <a:p>
            <a:pPr marL="285743" indent="-285743">
              <a:buClr>
                <a:schemeClr val="accent6">
                  <a:lumMod val="75000"/>
                </a:schemeClr>
              </a:buClr>
              <a:buSzPct val="125000"/>
              <a:buFont typeface="Wingdings" charset="2"/>
              <a:buChar char="§"/>
            </a:pPr>
            <a:r>
              <a:rPr lang="en-US" sz="1400" dirty="0" smtClean="0"/>
              <a:t>Measurements:</a:t>
            </a:r>
            <a:endParaRPr lang="en-US" sz="1400" dirty="0"/>
          </a:p>
          <a:p>
            <a:pPr marL="742950" lvl="1" indent="-285750">
              <a:buClr>
                <a:schemeClr val="accent6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1400" dirty="0"/>
              <a:t>Electron gun tests: </a:t>
            </a:r>
            <a:r>
              <a:rPr lang="en-US" sz="1400" dirty="0" smtClean="0"/>
              <a:t>characterization</a:t>
            </a:r>
          </a:p>
          <a:p>
            <a:pPr marL="742950" lvl="1" indent="-285750">
              <a:buClr>
                <a:schemeClr val="accent6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1400" dirty="0" smtClean="0"/>
              <a:t>Electron gun: anode modular</a:t>
            </a:r>
          </a:p>
          <a:p>
            <a:pPr marL="742943" lvl="1" indent="-285743">
              <a:buClr>
                <a:schemeClr val="accent6"/>
              </a:buClr>
              <a:buSzPct val="125000"/>
              <a:buFont typeface="Wingdings" charset="2"/>
              <a:buChar char="§"/>
            </a:pPr>
            <a:endParaRPr lang="en-US" sz="1400" dirty="0" smtClean="0"/>
          </a:p>
          <a:p>
            <a:pPr marL="285743" indent="-285743">
              <a:buClr>
                <a:srgbClr val="7030A0"/>
              </a:buClr>
              <a:buSzPct val="125000"/>
              <a:buFont typeface="Wingdings" charset="2"/>
              <a:buChar char="§"/>
            </a:pPr>
            <a:r>
              <a:rPr lang="en-US" sz="1400" dirty="0" smtClean="0"/>
              <a:t>Preparation for upgrade</a:t>
            </a:r>
            <a:endParaRPr lang="en-US" sz="1400" dirty="0"/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23359" t="14904" r="16595" b="21813"/>
          <a:stretch/>
        </p:blipFill>
        <p:spPr bwMode="auto">
          <a:xfrm>
            <a:off x="467544" y="1291844"/>
            <a:ext cx="2984682" cy="1966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4256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development at CERN. Upgrade.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19622"/>
            <a:ext cx="2850155" cy="3063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5897" y="1419622"/>
            <a:ext cx="5184576" cy="3096344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pPr>
              <a:lnSpc>
                <a:spcPct val="120000"/>
              </a:lnSpc>
              <a:buClr>
                <a:schemeClr val="accent6"/>
              </a:buClr>
              <a:buSzPct val="125000"/>
            </a:pPr>
            <a:r>
              <a:rPr lang="en-US" sz="1900" dirty="0"/>
              <a:t>Purpose </a:t>
            </a:r>
            <a:r>
              <a:rPr lang="en-US" sz="1900" dirty="0" smtClean="0"/>
              <a:t>and measurements of stage 2</a:t>
            </a:r>
            <a:r>
              <a:rPr lang="en-US" sz="1900" dirty="0" smtClean="0"/>
              <a:t>:</a:t>
            </a:r>
          </a:p>
          <a:p>
            <a:pPr>
              <a:lnSpc>
                <a:spcPct val="120000"/>
              </a:lnSpc>
              <a:buClr>
                <a:schemeClr val="accent6"/>
              </a:buClr>
              <a:buSzPct val="125000"/>
            </a:pPr>
            <a:endParaRPr lang="en-US" sz="1900" dirty="0"/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r>
              <a:rPr lang="en-US" sz="1600" dirty="0"/>
              <a:t>Allow drift and see beam deformations/rotations</a:t>
            </a:r>
            <a:r>
              <a:rPr lang="en-US" sz="1600" dirty="0" smtClean="0"/>
              <a:t>/… computer </a:t>
            </a:r>
            <a:r>
              <a:rPr lang="en-US" sz="1600" dirty="0"/>
              <a:t>model </a:t>
            </a:r>
            <a:r>
              <a:rPr lang="en-US" sz="1600" dirty="0" smtClean="0"/>
              <a:t>validation</a:t>
            </a:r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r>
              <a:rPr lang="en-US" sz="1600" dirty="0"/>
              <a:t>Study electron beam dynamics in regime close to virtual cathode</a:t>
            </a:r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r>
              <a:rPr lang="en-US" sz="1600" dirty="0"/>
              <a:t>Study electron beam dynamics with compression</a:t>
            </a:r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endParaRPr lang="en-US" sz="1600" dirty="0"/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r>
              <a:rPr lang="en-US" sz="1600" dirty="0"/>
              <a:t>Test Beam Position Monitor ‘shoe-box’ or ‘strip-line’ with very HF modulation </a:t>
            </a:r>
          </a:p>
          <a:p>
            <a:pPr marL="285743" indent="-285743">
              <a:lnSpc>
                <a:spcPct val="120000"/>
              </a:lnSpc>
              <a:buClr>
                <a:schemeClr val="accent6"/>
              </a:buClr>
              <a:buSzPct val="125000"/>
              <a:buFont typeface="Wingdings" charset="2"/>
              <a:buChar char="§"/>
            </a:pPr>
            <a:r>
              <a:rPr lang="en-US" sz="1600" dirty="0"/>
              <a:t>Test effect of very HF modulation (&lt;10% current) on beam dynamics (</a:t>
            </a:r>
            <a:r>
              <a:rPr lang="en-US" sz="1600" dirty="0" err="1"/>
              <a:t>microbunching</a:t>
            </a:r>
            <a:r>
              <a:rPr lang="en-US" sz="1600" dirty="0"/>
              <a:t>?) for </a:t>
            </a:r>
            <a:r>
              <a:rPr lang="en-US" sz="1600" dirty="0" smtClean="0"/>
              <a:t>HEL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228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00" y="0"/>
            <a:ext cx="8520600" cy="5727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E-lens test stand at FNAL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2427734"/>
            <a:ext cx="3825417" cy="20588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0" y="763998"/>
            <a:ext cx="5611943" cy="1419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2230832"/>
            <a:ext cx="3629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https://cdcvs.fnal.gov/redmine/projects/elens/wiki/Test_Stand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4148" y="2524533"/>
            <a:ext cx="4308152" cy="1583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1600" dirty="0"/>
              <a:t>Operational, up to 10 kV, 8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s x 1Hz pulses (or higher at &lt; 5A)</a:t>
            </a:r>
          </a:p>
          <a:p>
            <a:pPr algn="just"/>
            <a:r>
              <a:rPr lang="en-US" sz="1600" dirty="0"/>
              <a:t>Used to test CERN guns, will be used for testing guns for space-charge compensation at IOTA ring. Could be used to test HF modulators.</a:t>
            </a:r>
          </a:p>
          <a:p>
            <a:pPr algn="just"/>
            <a:r>
              <a:rPr lang="en-US" sz="1600" dirty="0"/>
              <a:t>Diagnostics: pin-hole FC in collector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913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computer codes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1590"/>
            <a:ext cx="7687766" cy="3263504"/>
          </a:xfrm>
        </p:spPr>
        <p:txBody>
          <a:bodyPr>
            <a:normAutofit/>
          </a:bodyPr>
          <a:lstStyle/>
          <a:p>
            <a:r>
              <a:rPr lang="en-US" dirty="0" smtClean="0"/>
              <a:t>Reliable and verified simulation technics and models are required</a:t>
            </a:r>
          </a:p>
          <a:p>
            <a:r>
              <a:rPr lang="en-US" dirty="0" smtClean="0"/>
              <a:t>Computer codes that will be used for simulation for electron gun and beam dynamics:</a:t>
            </a:r>
          </a:p>
          <a:p>
            <a:pPr lvl="1"/>
            <a:r>
              <a:rPr lang="en-US" dirty="0" smtClean="0"/>
              <a:t>CST particle studio </a:t>
            </a:r>
          </a:p>
          <a:p>
            <a:pPr lvl="1"/>
            <a:r>
              <a:rPr lang="en-US" dirty="0" smtClean="0"/>
              <a:t>WARP</a:t>
            </a:r>
          </a:p>
          <a:p>
            <a:pPr lvl="1"/>
            <a:r>
              <a:rPr lang="en-US" dirty="0" smtClean="0"/>
              <a:t>Results of gun simulations using TRACK and </a:t>
            </a:r>
            <a:r>
              <a:rPr lang="en-US" dirty="0" err="1" smtClean="0"/>
              <a:t>UltraSAM</a:t>
            </a:r>
            <a:r>
              <a:rPr lang="en-US" dirty="0" smtClean="0"/>
              <a:t> (2D codes) are available</a:t>
            </a:r>
          </a:p>
          <a:p>
            <a:pPr lvl="1"/>
            <a:r>
              <a:rPr lang="en-US" dirty="0" smtClean="0"/>
              <a:t>BENDER</a:t>
            </a:r>
          </a:p>
        </p:txBody>
      </p:sp>
    </p:spTree>
    <p:extLst>
      <p:ext uri="{BB962C8B-B14F-4D97-AF65-F5344CB8AC3E}">
        <p14:creationId xmlns:p14="http://schemas.microsoft.com/office/powerpoint/2010/main" val="1385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status: solenoids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008" y="1152475"/>
            <a:ext cx="4188292" cy="3416400"/>
          </a:xfrm>
        </p:spPr>
        <p:txBody>
          <a:bodyPr>
            <a:normAutofit/>
          </a:bodyPr>
          <a:lstStyle/>
          <a:p>
            <a:r>
              <a:rPr lang="en-US" sz="1900" dirty="0" smtClean="0"/>
              <a:t>Solenoids (gun &amp; collector) were recuperated</a:t>
            </a:r>
          </a:p>
          <a:p>
            <a:r>
              <a:rPr lang="en-US" sz="1900" dirty="0" smtClean="0"/>
              <a:t>Alignment support was recuperated</a:t>
            </a:r>
          </a:p>
          <a:p>
            <a:pPr lvl="1"/>
            <a:r>
              <a:rPr lang="en-US" sz="1700" dirty="0" smtClean="0"/>
              <a:t>Alignment tables for solenoids are in production</a:t>
            </a:r>
          </a:p>
          <a:p>
            <a:endParaRPr lang="en-US" dirty="0"/>
          </a:p>
          <a:p>
            <a:r>
              <a:rPr lang="en-US" sz="1900" dirty="0" smtClean="0"/>
              <a:t>8 Power converters (45 V – 140 A) from DELTAELECTRONIKA were delivered at CERN</a:t>
            </a:r>
          </a:p>
          <a:p>
            <a:pPr lvl="1"/>
            <a:r>
              <a:rPr lang="en-US" sz="1700" dirty="0" smtClean="0"/>
              <a:t>560 A for gun solenoid (up to 0.3T)</a:t>
            </a:r>
          </a:p>
          <a:p>
            <a:pPr lvl="1"/>
            <a:r>
              <a:rPr lang="en-US" sz="1700" dirty="0" smtClean="0"/>
              <a:t>560 A for collector solenoid (up to 0.5T)</a:t>
            </a:r>
            <a:endParaRPr lang="en-GB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16" y="1191964"/>
            <a:ext cx="4273271" cy="33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0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CST model of the solenoids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75606"/>
            <a:ext cx="3399048" cy="3282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02509" y="3357494"/>
            <a:ext cx="4404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field depending on current is calculated</a:t>
            </a:r>
          </a:p>
          <a:p>
            <a:endParaRPr lang="en-US" dirty="0" smtClean="0"/>
          </a:p>
          <a:p>
            <a:r>
              <a:rPr lang="en-US" dirty="0" smtClean="0"/>
              <a:t>B field map during solenoids commissioning using XYZ scanner and Hall probe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275606"/>
            <a:ext cx="2653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 solenoid (2 coils)</a:t>
            </a:r>
          </a:p>
          <a:p>
            <a:endParaRPr lang="en-US" dirty="0"/>
          </a:p>
          <a:p>
            <a:r>
              <a:rPr lang="en-US" dirty="0" smtClean="0"/>
              <a:t>Collector solenoid (3 coils)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987824" y="1491630"/>
            <a:ext cx="1224136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835696" y="2045509"/>
            <a:ext cx="2376264" cy="578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789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/>
              <a:t>Magnetic field along Z axis for different currents in </a:t>
            </a:r>
            <a:r>
              <a:rPr lang="en-US" sz="2700" dirty="0" smtClean="0"/>
              <a:t>the test bench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04" y="1094637"/>
            <a:ext cx="7828454" cy="3530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774" y="1463073"/>
            <a:ext cx="7216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A</a:t>
            </a:r>
          </a:p>
          <a:p>
            <a:r>
              <a:rPr lang="en-US" dirty="0" smtClean="0"/>
              <a:t>450 A</a:t>
            </a:r>
          </a:p>
          <a:p>
            <a:r>
              <a:rPr lang="en-US" dirty="0" smtClean="0"/>
              <a:t>400 A</a:t>
            </a:r>
          </a:p>
          <a:p>
            <a:r>
              <a:rPr lang="en-US" dirty="0" smtClean="0"/>
              <a:t>350 A</a:t>
            </a:r>
          </a:p>
          <a:p>
            <a:r>
              <a:rPr lang="en-US" dirty="0" smtClean="0"/>
              <a:t>300 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6022" y="2432569"/>
            <a:ext cx="694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500 A</a:t>
            </a:r>
          </a:p>
          <a:p>
            <a:r>
              <a:rPr lang="en-US" sz="1200" dirty="0" smtClean="0"/>
              <a:t>450 A</a:t>
            </a:r>
          </a:p>
          <a:p>
            <a:r>
              <a:rPr lang="en-US" sz="1200" dirty="0" smtClean="0"/>
              <a:t>400 A</a:t>
            </a:r>
          </a:p>
          <a:p>
            <a:r>
              <a:rPr lang="en-US" sz="1200" dirty="0" smtClean="0"/>
              <a:t>350 A</a:t>
            </a:r>
          </a:p>
          <a:p>
            <a:r>
              <a:rPr lang="en-US" sz="1200" dirty="0" smtClean="0"/>
              <a:t>300 A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318150" y="3965665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 solenoid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46542" y="3965665"/>
            <a:ext cx="187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Collector solenoid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38430" y="1598693"/>
            <a:ext cx="0" cy="2880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70478" y="1598693"/>
            <a:ext cx="0" cy="2880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66422" y="1310661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BDB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38230" y="2088300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06183" y="1737885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Cathode</a:t>
            </a:r>
            <a:endParaRPr lang="en-GB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873302" y="1656855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879806" y="1922551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879806" y="2174757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879806" y="2462789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879806" y="2750821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47242" y="2564604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7242" y="2750821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44004" y="2940400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47242" y="3110861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47242" y="3301767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74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25168</TotalTime>
  <Words>991</Words>
  <Application>Microsoft Office PowerPoint</Application>
  <PresentationFormat>On-screen Show (16:9)</PresentationFormat>
  <Paragraphs>169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Test stand at CERN</vt:lpstr>
      <vt:lpstr>Test stand development at CERN:</vt:lpstr>
      <vt:lpstr>Test stand development at CERN. Upgrade.</vt:lpstr>
      <vt:lpstr>E-lens test stand at FNAL</vt:lpstr>
      <vt:lpstr>Simulations and computer codes</vt:lpstr>
      <vt:lpstr>Current status: solenoids</vt:lpstr>
      <vt:lpstr>CST model of the solenoids</vt:lpstr>
      <vt:lpstr>Magnetic field along Z axis for different currents in the test bench </vt:lpstr>
      <vt:lpstr>Magnetic field on X=0 plane for 300A in GS and 500A in CS </vt:lpstr>
      <vt:lpstr>HV schematic</vt:lpstr>
      <vt:lpstr>Beam diagnostic box</vt:lpstr>
      <vt:lpstr>BDB: Faraday Cup</vt:lpstr>
      <vt:lpstr>BDB: Faraday Cup</vt:lpstr>
      <vt:lpstr>BDB: YAG:Ce screen</vt:lpstr>
      <vt:lpstr>Stage 1: measurements</vt:lpstr>
      <vt:lpstr>FNAL test stand: measurements</vt:lpstr>
      <vt:lpstr>Collector</vt:lpstr>
      <vt:lpstr>Summary and outlook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Sergey Sadovich</cp:lastModifiedBy>
  <cp:revision>594</cp:revision>
  <cp:lastPrinted>2018-01-12T13:05:00Z</cp:lastPrinted>
  <dcterms:created xsi:type="dcterms:W3CDTF">2016-02-12T09:02:01Z</dcterms:created>
  <dcterms:modified xsi:type="dcterms:W3CDTF">2018-04-10T07:12:48Z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