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9" r:id="rId2"/>
    <p:sldMasterId id="2147483682" r:id="rId3"/>
  </p:sldMasterIdLst>
  <p:notesMasterIdLst>
    <p:notesMasterId r:id="rId8"/>
  </p:notesMasterIdLst>
  <p:handoutMasterIdLst>
    <p:handoutMasterId r:id="rId9"/>
  </p:handoutMasterIdLst>
  <p:sldIdLst>
    <p:sldId id="283" r:id="rId4"/>
    <p:sldId id="305" r:id="rId5"/>
    <p:sldId id="312" r:id="rId6"/>
    <p:sldId id="313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8000"/>
    <a:srgbClr val="F8B13C"/>
    <a:srgbClr val="1F497D"/>
    <a:srgbClr val="1E386B"/>
    <a:srgbClr val="2C669E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112" d="100"/>
          <a:sy n="112" d="100"/>
        </p:scale>
        <p:origin x="-1590" y="-78"/>
      </p:cViewPr>
      <p:guideLst>
        <p:guide orient="horz" pos="2976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90" d="100"/>
          <a:sy n="90" d="100"/>
        </p:scale>
        <p:origin x="-36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10/04/2018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102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10/04/2018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6814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181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076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175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085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ans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89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sous-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8229600" cy="273968"/>
          </a:xfrm>
        </p:spPr>
        <p:txBody>
          <a:bodyPr anchor="b">
            <a:noAutofit/>
          </a:bodyPr>
          <a:lstStyle>
            <a:lvl1pPr marL="0" indent="0">
              <a:buNone/>
              <a:defRPr sz="16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320480"/>
          </a:xfrm>
        </p:spPr>
        <p:txBody>
          <a:bodyPr/>
          <a:lstStyle>
            <a:lvl1pPr marL="176213" indent="-176213">
              <a:defRPr sz="1400"/>
            </a:lvl1pPr>
            <a:lvl2pPr marL="625475" indent="-168275">
              <a:defRPr sz="1400"/>
            </a:lvl2pPr>
            <a:lvl3pPr marL="1074738" indent="-160338"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8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a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680520"/>
          </a:xfrm>
        </p:spPr>
        <p:txBody>
          <a:bodyPr/>
          <a:lstStyle>
            <a:lvl1pPr marL="176213" indent="-176213">
              <a:defRPr sz="1400"/>
            </a:lvl1pPr>
            <a:lvl2pPr marL="449263" indent="-184150">
              <a:defRPr sz="1200"/>
            </a:lvl2pPr>
            <a:lvl3pPr marL="714375" indent="-176213">
              <a:defRPr sz="11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75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958680"/>
          </a:xfrm>
        </p:spPr>
        <p:txBody>
          <a:bodyPr vert="horz" wrap="square">
            <a:normAutofit/>
          </a:bodyPr>
          <a:lstStyle>
            <a:lvl1pPr marL="176213" indent="-176213" algn="l">
              <a:spcAft>
                <a:spcPts val="0"/>
              </a:spcAft>
              <a:buFont typeface="Arial"/>
              <a:buChar char="•"/>
              <a:defRPr sz="1400" baseline="0"/>
            </a:lvl1pPr>
            <a:lvl2pPr marL="625475" indent="-168275" algn="l">
              <a:defRPr sz="1200"/>
            </a:lvl2pPr>
            <a:lvl3pPr marL="1074738" indent="-160338" algn="l">
              <a:defRPr sz="11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958680"/>
          </a:xfrm>
        </p:spPr>
        <p:txBody>
          <a:bodyPr vert="horz" wrap="square">
            <a:normAutofit/>
          </a:bodyPr>
          <a:lstStyle>
            <a:lvl1pPr marL="176213" indent="-176213" algn="l">
              <a:spcAft>
                <a:spcPts val="0"/>
              </a:spcAft>
              <a:buFont typeface="Arial"/>
              <a:buChar char="•"/>
              <a:defRPr sz="1400" baseline="0"/>
            </a:lvl1pPr>
            <a:lvl2pPr marL="625475" indent="-168275" algn="l">
              <a:defRPr sz="1200"/>
            </a:lvl2pPr>
            <a:lvl3pPr marL="1074738" indent="-160338" algn="l">
              <a:defRPr sz="11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16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 marL="176213" indent="-176213">
              <a:defRPr sz="1400"/>
            </a:lvl1pPr>
            <a:lvl2pPr marL="625475" indent="-168275">
              <a:defRPr sz="1400"/>
            </a:lvl2pPr>
            <a:lvl3pPr marL="1074738" indent="-160338"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16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4"/>
          </p:nvPr>
        </p:nvSpPr>
        <p:spPr>
          <a:xfrm>
            <a:off x="4638954" y="1981200"/>
            <a:ext cx="4040188" cy="3951288"/>
          </a:xfrm>
        </p:spPr>
        <p:txBody>
          <a:bodyPr/>
          <a:lstStyle>
            <a:lvl1pPr marL="176213" indent="-176213">
              <a:defRPr sz="1400"/>
            </a:lvl1pPr>
            <a:lvl2pPr marL="625475" indent="-168275">
              <a:defRPr sz="1400"/>
            </a:lvl2pPr>
            <a:lvl3pPr marL="1074738" indent="-160338"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WP16 Video Conf / WP Status / 10.04.2018 / D. Ondreka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1542553" y="84868"/>
            <a:ext cx="5216055" cy="787557"/>
          </a:xfrm>
          <a:prstGeom prst="rect">
            <a:avLst/>
          </a:prstGeom>
          <a:gradFill flip="none" rotWithShape="1">
            <a:gsLst>
              <a:gs pos="83000">
                <a:srgbClr val="FDF8E9"/>
              </a:gs>
              <a:gs pos="42000">
                <a:srgbClr val="FAEABE"/>
              </a:gs>
              <a:gs pos="0">
                <a:srgbClr val="BDCDD3"/>
              </a:gs>
            </a:gsLst>
            <a:lin ang="0" scaled="1"/>
            <a:tileRect/>
          </a:gradFill>
          <a:effectLst/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580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WP16 Video Conf / WP Status / 10.04.2018 / D. Ondreka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76" r:id="rId3"/>
    <p:sldLayoutId id="2147483678" r:id="rId4"/>
    <p:sldLayoutId id="2147483650" r:id="rId5"/>
    <p:sldLayoutId id="2147483652" r:id="rId6"/>
    <p:sldLayoutId id="2147483653" r:id="rId7"/>
    <p:sldLayoutId id="2147483657" r:id="rId8"/>
    <p:sldLayoutId id="2147483677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1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851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21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1477328"/>
          </a:xfrm>
        </p:spPr>
        <p:txBody>
          <a:bodyPr/>
          <a:lstStyle/>
          <a:p>
            <a:r>
              <a:rPr lang="en-US" dirty="0" smtClean="0"/>
              <a:t>WP16: Status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Preparation of Annual Meeting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David Ondreka / GSI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Video Conference </a:t>
            </a:r>
            <a:r>
              <a:rPr lang="en-GB" dirty="0" smtClean="0"/>
              <a:t>/ </a:t>
            </a:r>
            <a:r>
              <a:rPr lang="en-GB" dirty="0" smtClean="0"/>
              <a:t>10.04.2018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37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WP16: </a:t>
            </a:r>
            <a:r>
              <a:rPr lang="en-US" dirty="0" smtClean="0"/>
              <a:t>Status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sz="1600" dirty="0" smtClean="0"/>
              <a:t>WP </a:t>
            </a:r>
            <a:r>
              <a:rPr lang="en-US" sz="1600" dirty="0" err="1" smtClean="0"/>
              <a:t>Organisation</a:t>
            </a:r>
            <a:endParaRPr lang="en-US" sz="1600" dirty="0" smtClean="0"/>
          </a:p>
          <a:p>
            <a:pPr lvl="1"/>
            <a:r>
              <a:rPr lang="en-US" dirty="0" smtClean="0"/>
              <a:t>Task 16.2 now lead by Kathrin</a:t>
            </a:r>
            <a:endParaRPr lang="en-US" dirty="0" smtClean="0"/>
          </a:p>
          <a:p>
            <a:r>
              <a:rPr lang="en-US" sz="1600" dirty="0" smtClean="0"/>
              <a:t>Task progress</a:t>
            </a:r>
          </a:p>
          <a:p>
            <a:pPr lvl="1"/>
            <a:r>
              <a:rPr lang="en-US" dirty="0" smtClean="0"/>
              <a:t>16.2</a:t>
            </a:r>
          </a:p>
          <a:p>
            <a:pPr lvl="2"/>
            <a:r>
              <a:rPr lang="en-US" dirty="0" smtClean="0"/>
              <a:t>Delayed due to missing man-power, but resuming speed since Kathrin is back</a:t>
            </a:r>
          </a:p>
          <a:p>
            <a:pPr lvl="2"/>
            <a:r>
              <a:rPr lang="en-US" dirty="0" smtClean="0"/>
              <a:t>No trouble with milestones or deliverables</a:t>
            </a:r>
          </a:p>
          <a:p>
            <a:pPr lvl="1"/>
            <a:r>
              <a:rPr lang="en-US" dirty="0" smtClean="0"/>
              <a:t>16.3</a:t>
            </a:r>
          </a:p>
          <a:p>
            <a:pPr lvl="2"/>
            <a:r>
              <a:rPr lang="en-US" dirty="0" smtClean="0"/>
              <a:t>Very good progress on gun design and preparations of environment for testing big gun</a:t>
            </a:r>
          </a:p>
          <a:p>
            <a:pPr lvl="2"/>
            <a:r>
              <a:rPr lang="en-US" dirty="0" smtClean="0"/>
              <a:t>Scaled-down experiment ready, waiting for modulator integration</a:t>
            </a:r>
          </a:p>
          <a:p>
            <a:pPr lvl="2"/>
            <a:r>
              <a:rPr lang="en-US" dirty="0" smtClean="0"/>
              <a:t>Modulator development delayed due to administrative and technical troubles</a:t>
            </a:r>
          </a:p>
          <a:p>
            <a:pPr lvl="1"/>
            <a:r>
              <a:rPr lang="en-US" dirty="0" smtClean="0"/>
              <a:t>16.4</a:t>
            </a:r>
          </a:p>
          <a:p>
            <a:pPr lvl="2"/>
            <a:r>
              <a:rPr lang="en-US" dirty="0" smtClean="0"/>
              <a:t>Very good progress on test stand design</a:t>
            </a:r>
          </a:p>
          <a:p>
            <a:pPr lvl="2"/>
            <a:r>
              <a:rPr lang="en-US" dirty="0" smtClean="0"/>
              <a:t>Common solution for CERN and GSI gun</a:t>
            </a:r>
            <a:endParaRPr lang="en-US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317136"/>
              </p:ext>
            </p:extLst>
          </p:nvPr>
        </p:nvGraphicFramePr>
        <p:xfrm>
          <a:off x="4872760" y="1628800"/>
          <a:ext cx="4118840" cy="2019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515"/>
                <a:gridCol w="1438822"/>
                <a:gridCol w="967486"/>
                <a:gridCol w="1152017"/>
              </a:tblGrid>
              <a:tr h="28039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Task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Participants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Task Leader</a:t>
                      </a:r>
                      <a:endParaRPr lang="de-DE" sz="1200" dirty="0"/>
                    </a:p>
                  </a:txBody>
                  <a:tcPr/>
                </a:tc>
              </a:tr>
              <a:tr h="3676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Coordination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GSI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David Ondreka</a:t>
                      </a:r>
                      <a:endParaRPr lang="de-D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16.2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System Integration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GSI, IAP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Kathrin Schulte-Urlichs</a:t>
                      </a:r>
                      <a:endParaRPr lang="de-DE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16.3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Electron Gun and Power Modulator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IAP, RTU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Kathrin Schulte-Urlichs</a:t>
                      </a:r>
                      <a:endParaRPr lang="de-D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16.4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Test</a:t>
                      </a:r>
                      <a:r>
                        <a:rPr lang="en-US" sz="1200" baseline="0" dirty="0" smtClean="0"/>
                        <a:t> Stand and Beam Diagnostics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CERN,</a:t>
                      </a:r>
                      <a:r>
                        <a:rPr lang="en-US" sz="1200" baseline="0" dirty="0" smtClean="0"/>
                        <a:t> GSI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Adriana Rossi</a:t>
                      </a: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15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WP16: </a:t>
            </a:r>
            <a:r>
              <a:rPr lang="en-US" dirty="0" smtClean="0"/>
              <a:t>Annual Report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Report on progress per task</a:t>
            </a:r>
            <a:endParaRPr lang="en-US" sz="1600" dirty="0" smtClean="0"/>
          </a:p>
          <a:p>
            <a:pPr lvl="1"/>
            <a:r>
              <a:rPr lang="en-US" dirty="0" smtClean="0"/>
              <a:t>Responsibility of task leader</a:t>
            </a:r>
          </a:p>
          <a:p>
            <a:pPr lvl="1"/>
            <a:r>
              <a:rPr lang="en-US" dirty="0" smtClean="0"/>
              <a:t>Contributors should support</a:t>
            </a:r>
          </a:p>
          <a:p>
            <a:pPr lvl="1"/>
            <a:r>
              <a:rPr lang="en-US" dirty="0" smtClean="0"/>
              <a:t>Max. half a page of text per task</a:t>
            </a:r>
          </a:p>
          <a:p>
            <a:pPr lvl="1"/>
            <a:r>
              <a:rPr lang="en-US" dirty="0" smtClean="0"/>
              <a:t>Up to one page if figures included (welcome!)</a:t>
            </a:r>
          </a:p>
          <a:p>
            <a:pPr lvl="1"/>
            <a:r>
              <a:rPr lang="en-US" dirty="0" smtClean="0"/>
              <a:t>Template has been distributed</a:t>
            </a:r>
          </a:p>
          <a:p>
            <a:pPr lvl="1"/>
            <a:r>
              <a:rPr lang="en-US" dirty="0" smtClean="0"/>
              <a:t>Send to WP coordinator by April 30</a:t>
            </a:r>
            <a:r>
              <a:rPr lang="en-US" baseline="30000" dirty="0" smtClean="0"/>
              <a:t>th</a:t>
            </a:r>
            <a:r>
              <a:rPr lang="en-US" dirty="0" smtClean="0"/>
              <a:t> (latest)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Full WP report</a:t>
            </a:r>
          </a:p>
          <a:p>
            <a:pPr lvl="1"/>
            <a:r>
              <a:rPr lang="en-US" dirty="0" smtClean="0"/>
              <a:t>Completed by WP coordinator</a:t>
            </a:r>
          </a:p>
          <a:p>
            <a:pPr lvl="1"/>
            <a:r>
              <a:rPr lang="en-US" dirty="0" smtClean="0"/>
              <a:t>Sent to ARIES committee by May 15</a:t>
            </a:r>
            <a:r>
              <a:rPr lang="en-US" baseline="30000" dirty="0" smtClean="0"/>
              <a:t>th</a:t>
            </a:r>
            <a:r>
              <a:rPr lang="en-US" dirty="0" smtClean="0"/>
              <a:t> (latest)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sz="16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extfeld 2"/>
          <p:cNvSpPr txBox="1"/>
          <p:nvPr/>
        </p:nvSpPr>
        <p:spPr>
          <a:xfrm>
            <a:off x="395536" y="442782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Please keep the dead lines!</a:t>
            </a:r>
            <a:endParaRPr lang="de-DE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48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WP16: </a:t>
            </a:r>
            <a:r>
              <a:rPr lang="en-US" dirty="0" smtClean="0"/>
              <a:t>Annual Meeting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First ARIES Annual Meeting</a:t>
            </a:r>
          </a:p>
          <a:p>
            <a:pPr lvl="1"/>
            <a:r>
              <a:rPr lang="en-US" dirty="0" smtClean="0"/>
              <a:t>Riga, May 22</a:t>
            </a:r>
            <a:r>
              <a:rPr lang="en-US" baseline="30000" dirty="0" smtClean="0"/>
              <a:t>nd</a:t>
            </a:r>
            <a:r>
              <a:rPr lang="en-US" dirty="0" smtClean="0"/>
              <a:t> to 25</a:t>
            </a:r>
            <a:r>
              <a:rPr lang="en-US" baseline="30000" dirty="0" smtClean="0"/>
              <a:t>th</a:t>
            </a:r>
            <a:endParaRPr lang="en-US" dirty="0"/>
          </a:p>
          <a:p>
            <a:pPr lvl="1"/>
            <a:r>
              <a:rPr lang="en-US" dirty="0" smtClean="0"/>
              <a:t>Parallel WP meeting on May 22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lvl="1"/>
            <a:r>
              <a:rPr lang="en-US" dirty="0" smtClean="0"/>
              <a:t>Plenary highlight talks on May 23</a:t>
            </a:r>
            <a:r>
              <a:rPr lang="en-US" baseline="30000" dirty="0" smtClean="0"/>
              <a:t>rd</a:t>
            </a:r>
            <a:endParaRPr lang="en-US" dirty="0"/>
          </a:p>
          <a:p>
            <a:pPr lvl="2"/>
            <a:r>
              <a:rPr lang="en-US" dirty="0" smtClean="0"/>
              <a:t>Kathrin on SC Gun Design</a:t>
            </a:r>
          </a:p>
          <a:p>
            <a:pPr lvl="2"/>
            <a:r>
              <a:rPr lang="en-US" dirty="0" smtClean="0"/>
              <a:t>Sergey on Test Stand Design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sz="16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WP16 Video Conf / WP Status / 10.04.2018 / D. Ondreka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4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RIE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8B133"/>
      </a:accent1>
      <a:accent2>
        <a:srgbClr val="0057A4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279</Words>
  <Application>Microsoft Office PowerPoint</Application>
  <PresentationFormat>Bildschirmpräsentation (4:3)</PresentationFormat>
  <Paragraphs>68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Thème Office</vt:lpstr>
      <vt:lpstr>1_Thème ARIES</vt:lpstr>
      <vt:lpstr>1_Thème Office</vt:lpstr>
      <vt:lpstr>PowerPoint-Präsentation</vt:lpstr>
      <vt:lpstr>WP16: Status</vt:lpstr>
      <vt:lpstr>WP16: Annual Report</vt:lpstr>
      <vt:lpstr>WP16: Annual Meeting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Ondreka, David Dr.</cp:lastModifiedBy>
  <cp:revision>177</cp:revision>
  <dcterms:created xsi:type="dcterms:W3CDTF">2017-04-26T09:15:49Z</dcterms:created>
  <dcterms:modified xsi:type="dcterms:W3CDTF">2018-04-10T07:27:16Z</dcterms:modified>
</cp:coreProperties>
</file>