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0"/>
  </p:notesMasterIdLst>
  <p:sldIdLst>
    <p:sldId id="256" r:id="rId2"/>
    <p:sldId id="268" r:id="rId3"/>
    <p:sldId id="263" r:id="rId4"/>
    <p:sldId id="264" r:id="rId5"/>
    <p:sldId id="265" r:id="rId6"/>
    <p:sldId id="266" r:id="rId7"/>
    <p:sldId id="267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1" autoAdjust="0"/>
    <p:restoredTop sz="94660"/>
  </p:normalViewPr>
  <p:slideViewPr>
    <p:cSldViewPr snapToGrid="0">
      <p:cViewPr varScale="1">
        <p:scale>
          <a:sx n="87" d="100"/>
          <a:sy n="87" d="100"/>
        </p:scale>
        <p:origin x="34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CBEE5-48BC-4104-9397-895D40DB4543}" type="datetimeFigureOut">
              <a:rPr lang="en-GB" smtClean="0"/>
              <a:t>22/04/2018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9C0F9-7D94-4837-8949-998D1971632A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125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‹N°›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02186" y="1122363"/>
            <a:ext cx="2401465" cy="238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850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‹N°›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22243" y="0"/>
            <a:ext cx="769757" cy="765313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0" y="759757"/>
            <a:ext cx="1180712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2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9861550" cy="2852737"/>
          </a:xfrm>
        </p:spPr>
        <p:txBody>
          <a:bodyPr anchor="b"/>
          <a:lstStyle>
            <a:lvl1pPr>
              <a:tabLst>
                <a:tab pos="6184900" algn="l"/>
              </a:tabLst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98615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‹N°›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09100" y="1709738"/>
            <a:ext cx="2825750" cy="28094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286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‹N°›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22243" y="0"/>
            <a:ext cx="769757" cy="7653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9514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‹N°›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22243" y="0"/>
            <a:ext cx="769757" cy="765313"/>
          </a:xfrm>
          <a:prstGeom prst="rect">
            <a:avLst/>
          </a:prstGeom>
          <a:noFill/>
        </p:spPr>
      </p:pic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F6C3A7D9-B7CF-4B66-A02E-ED07E15B9CDA}"/>
              </a:ext>
            </a:extLst>
          </p:cNvPr>
          <p:cNvCxnSpPr/>
          <p:nvPr userDrawn="1"/>
        </p:nvCxnSpPr>
        <p:spPr>
          <a:xfrm flipH="1">
            <a:off x="0" y="759757"/>
            <a:ext cx="1180712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788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‹N°›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22243" y="0"/>
            <a:ext cx="769757" cy="7653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598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65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020036"/>
            <a:ext cx="11201400" cy="5199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738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23/04/2018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6900" y="6473824"/>
            <a:ext cx="5905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HPTD Interest Group - Pre-meeting - sophie.baron@cern.ch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6100" y="647382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297C4-3347-4C36-9C40-B474156118E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94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90" r:id="rId5"/>
    <p:sldLayoutId id="2147483691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7676/contributions/2721136/attachments/1549024/2432814/cmsphase2-Oct30-2017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hyperlink" Target="http://accelconf.web.cern.ch/AccelConf/ipac2017/papers/tupik089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7676/contributions/2721136/attachments/1549024/2432814/cmsphase2-Oct30-2017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High </a:t>
            </a:r>
            <a:r>
              <a:rPr lang="fr-CH" dirty="0" err="1"/>
              <a:t>Precision</a:t>
            </a:r>
            <a:r>
              <a:rPr lang="fr-CH" dirty="0"/>
              <a:t> Timing Distribution for HL-LHC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Pre</a:t>
            </a:r>
            <a:r>
              <a:rPr lang="fr-CH" dirty="0"/>
              <a:t>-meeting / Introduction &amp; </a:t>
            </a:r>
            <a:r>
              <a:rPr lang="fr-CH" dirty="0" err="1"/>
              <a:t>Welcome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803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us-titre 7">
            <a:extLst>
              <a:ext uri="{FF2B5EF4-FFF2-40B4-BE49-F238E27FC236}">
                <a16:creationId xmlns:a16="http://schemas.microsoft.com/office/drawing/2014/main" id="{D3A7503C-E6D6-4F55-B553-0B25C8D082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Setting-up the mandates of the High Precision Timing Distribution project and Interest Group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D51909-289E-411D-ACAE-041601793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F7BA94-E889-4467-87FB-FD4A19FE1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852EFE-69B9-4A24-8C44-858D6434B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504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Introduction</a:t>
            </a:r>
          </a:p>
          <a:p>
            <a:r>
              <a:rPr lang="fr-CH" dirty="0"/>
              <a:t>High </a:t>
            </a:r>
            <a:r>
              <a:rPr lang="fr-CH" dirty="0" err="1"/>
              <a:t>Precision</a:t>
            </a:r>
            <a:r>
              <a:rPr lang="fr-CH" dirty="0"/>
              <a:t> Timing for CMS</a:t>
            </a:r>
          </a:p>
          <a:p>
            <a:r>
              <a:rPr lang="fr-CH" dirty="0"/>
              <a:t>High </a:t>
            </a:r>
            <a:r>
              <a:rPr lang="fr-CH" dirty="0" err="1"/>
              <a:t>Precision</a:t>
            </a:r>
            <a:r>
              <a:rPr lang="fr-CH" dirty="0"/>
              <a:t> Timing for ATLAS</a:t>
            </a:r>
          </a:p>
          <a:p>
            <a:r>
              <a:rPr lang="fr-CH" dirty="0"/>
              <a:t>An </a:t>
            </a:r>
            <a:r>
              <a:rPr lang="fr-CH" dirty="0" err="1"/>
              <a:t>example</a:t>
            </a:r>
            <a:r>
              <a:rPr lang="fr-CH" dirty="0"/>
              <a:t> of </a:t>
            </a:r>
            <a:r>
              <a:rPr lang="fr-CH" dirty="0" err="1"/>
              <a:t>targeted</a:t>
            </a:r>
            <a:r>
              <a:rPr lang="fr-CH" dirty="0"/>
              <a:t> </a:t>
            </a:r>
            <a:r>
              <a:rPr lang="fr-CH" dirty="0" err="1"/>
              <a:t>study</a:t>
            </a:r>
            <a:r>
              <a:rPr lang="fr-CH" dirty="0"/>
              <a:t>: </a:t>
            </a:r>
            <a:r>
              <a:rPr lang="fr-CH" dirty="0" err="1"/>
              <a:t>improving</a:t>
            </a:r>
            <a:r>
              <a:rPr lang="fr-CH" dirty="0"/>
              <a:t> the phase </a:t>
            </a:r>
            <a:r>
              <a:rPr lang="fr-CH" dirty="0" err="1"/>
              <a:t>stability</a:t>
            </a:r>
            <a:r>
              <a:rPr lang="fr-CH" dirty="0"/>
              <a:t> in serial links</a:t>
            </a:r>
          </a:p>
          <a:p>
            <a:r>
              <a:rPr lang="fr-CH" dirty="0"/>
              <a:t>The High </a:t>
            </a:r>
            <a:r>
              <a:rPr lang="fr-CH" dirty="0" err="1"/>
              <a:t>Precision</a:t>
            </a:r>
            <a:r>
              <a:rPr lang="fr-CH" dirty="0"/>
              <a:t> Timing Distribution </a:t>
            </a:r>
            <a:r>
              <a:rPr lang="fr-CH" dirty="0" err="1"/>
              <a:t>project</a:t>
            </a:r>
            <a:r>
              <a:rPr lang="fr-CH" dirty="0"/>
              <a:t> and </a:t>
            </a:r>
            <a:r>
              <a:rPr lang="fr-CH" dirty="0" err="1"/>
              <a:t>Interest</a:t>
            </a:r>
            <a:r>
              <a:rPr lang="fr-CH" dirty="0"/>
              <a:t> Group: mandate and </a:t>
            </a:r>
            <a:r>
              <a:rPr lang="fr-CH" dirty="0" err="1"/>
              <a:t>operation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6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E404EB5-6D6C-4286-8D9D-1B064E51F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1574"/>
            <a:ext cx="5744953" cy="391477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88AAC0D-30B5-49C6-86F8-94225C237D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500" y="3773039"/>
            <a:ext cx="7019499" cy="3098607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1C3FDCDA-82EF-480C-8EC2-DFEF3B02B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</a:t>
            </a:r>
            <a:r>
              <a:rPr lang="fr-CH" dirty="0" err="1"/>
              <a:t>playing</a:t>
            </a:r>
            <a:r>
              <a:rPr lang="fr-CH" dirty="0"/>
              <a:t> </a:t>
            </a:r>
            <a:r>
              <a:rPr lang="fr-CH" dirty="0" err="1"/>
              <a:t>rules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HL-LHC</a:t>
            </a: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5C5362-D8E9-4FD9-A7E7-E9B55277656C}"/>
              </a:ext>
            </a:extLst>
          </p:cNvPr>
          <p:cNvSpPr/>
          <p:nvPr/>
        </p:nvSpPr>
        <p:spPr>
          <a:xfrm>
            <a:off x="6095999" y="163597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>
                <a:latin typeface="+mj-lt"/>
              </a:rPr>
              <a:t>High Pile-up </a:t>
            </a:r>
            <a:r>
              <a:rPr lang="fr-CH" sz="2400" dirty="0" err="1">
                <a:latin typeface="+mj-lt"/>
              </a:rPr>
              <a:t>expected</a:t>
            </a:r>
            <a:r>
              <a:rPr lang="fr-CH" sz="2400" dirty="0">
                <a:latin typeface="+mj-lt"/>
              </a:rPr>
              <a:t> for HL-LHC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400" dirty="0" err="1">
                <a:latin typeface="+mj-lt"/>
              </a:rPr>
              <a:t>From</a:t>
            </a:r>
            <a:r>
              <a:rPr lang="fr-CH" sz="2400" dirty="0">
                <a:latin typeface="+mj-lt"/>
              </a:rPr>
              <a:t> 20 (LHC nominal) to ~200 (HL-LHC)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166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Impact on </a:t>
            </a:r>
            <a:r>
              <a:rPr lang="fr-CH" dirty="0" err="1"/>
              <a:t>Luminous</a:t>
            </a:r>
            <a:r>
              <a:rPr lang="fr-CH" dirty="0"/>
              <a:t> </a:t>
            </a:r>
            <a:r>
              <a:rPr lang="fr-CH" dirty="0" err="1"/>
              <a:t>Region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0937" b="38449"/>
          <a:stretch/>
        </p:blipFill>
        <p:spPr>
          <a:xfrm>
            <a:off x="6181725" y="880065"/>
            <a:ext cx="4491037" cy="325378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288875" y="3956639"/>
            <a:ext cx="29601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Josh </a:t>
            </a:r>
            <a:r>
              <a:rPr lang="en-GB" sz="1400" i="1" dirty="0" err="1"/>
              <a:t>Bendavid</a:t>
            </a:r>
            <a:r>
              <a:rPr lang="en-GB" sz="1400" i="1" dirty="0"/>
              <a:t> (CERN/LPC), Oct 2017</a:t>
            </a:r>
          </a:p>
          <a:p>
            <a:r>
              <a:rPr lang="fr-CH" sz="1400" i="1" dirty="0">
                <a:hlinkClick r:id="rId3"/>
              </a:rPr>
              <a:t>CMS Detector performance for HL-LHC</a:t>
            </a:r>
            <a:endParaRPr lang="fr-CH" sz="1400" i="1" dirty="0"/>
          </a:p>
          <a:p>
            <a:endParaRPr lang="en-GB" sz="1400" i="1" dirty="0"/>
          </a:p>
        </p:txBody>
      </p:sp>
      <p:sp>
        <p:nvSpPr>
          <p:cNvPr id="5" name="Rectangle 4"/>
          <p:cNvSpPr/>
          <p:nvPr/>
        </p:nvSpPr>
        <p:spPr>
          <a:xfrm>
            <a:off x="1296229" y="422267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i="1" dirty="0">
                <a:hlinkClick r:id="rId4"/>
              </a:rPr>
              <a:t>http://accelconf.web.cern.ch/AccelConf/ipac2017/papers/tupik089.pdf</a:t>
            </a:r>
            <a:r>
              <a:rPr lang="en-GB" sz="1400" i="1" dirty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9237" y="981075"/>
            <a:ext cx="4573395" cy="32356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86327" y="4739260"/>
            <a:ext cx="101626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>
                <a:latin typeface="+mj-lt"/>
              </a:rPr>
              <a:t>Interactions </a:t>
            </a:r>
            <a:r>
              <a:rPr lang="fr-CH" sz="2400" dirty="0" err="1">
                <a:latin typeface="+mj-lt"/>
              </a:rPr>
              <a:t>distributed</a:t>
            </a:r>
            <a:r>
              <a:rPr lang="fr-CH" sz="2400" dirty="0">
                <a:latin typeface="+mj-lt"/>
              </a:rPr>
              <a:t> in </a:t>
            </a:r>
            <a:r>
              <a:rPr lang="fr-CH" sz="2400" dirty="0" err="1">
                <a:latin typeface="+mj-lt"/>
              </a:rPr>
              <a:t>space</a:t>
            </a:r>
            <a:r>
              <a:rPr lang="fr-CH" sz="2400" dirty="0">
                <a:latin typeface="+mj-lt"/>
              </a:rPr>
              <a:t> and time at </a:t>
            </a:r>
            <a:r>
              <a:rPr lang="fr-CH" sz="2400" dirty="0" err="1">
                <a:latin typeface="+mj-lt"/>
              </a:rPr>
              <a:t>every</a:t>
            </a:r>
            <a:r>
              <a:rPr lang="fr-CH" sz="2400" dirty="0">
                <a:latin typeface="+mj-lt"/>
              </a:rPr>
              <a:t> </a:t>
            </a:r>
            <a:r>
              <a:rPr lang="fr-CH" sz="2400" dirty="0" err="1">
                <a:latin typeface="+mj-lt"/>
              </a:rPr>
              <a:t>bunch</a:t>
            </a:r>
            <a:r>
              <a:rPr lang="fr-CH" sz="2400" dirty="0">
                <a:latin typeface="+mj-lt"/>
              </a:rPr>
              <a:t> </a:t>
            </a:r>
            <a:r>
              <a:rPr lang="fr-CH" sz="2400" dirty="0" err="1">
                <a:latin typeface="+mj-lt"/>
              </a:rPr>
              <a:t>crossing</a:t>
            </a:r>
            <a:endParaRPr lang="fr-CH" sz="2400" dirty="0">
              <a:latin typeface="+mj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400" dirty="0" err="1">
                <a:latin typeface="+mj-lt"/>
              </a:rPr>
              <a:t>Space</a:t>
            </a:r>
            <a:r>
              <a:rPr lang="fr-CH" sz="2400" dirty="0">
                <a:latin typeface="+mj-lt"/>
              </a:rPr>
              <a:t>: 35 to 70 mm </a:t>
            </a:r>
            <a:r>
              <a:rPr lang="fr-CH" sz="2400" dirty="0" err="1">
                <a:latin typeface="+mj-lt"/>
              </a:rPr>
              <a:t>rms</a:t>
            </a:r>
            <a:r>
              <a:rPr lang="fr-CH" sz="2400" dirty="0">
                <a:latin typeface="+mj-lt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2400" dirty="0">
                <a:latin typeface="+mj-lt"/>
              </a:rPr>
              <a:t>Time: 180 to 275 </a:t>
            </a:r>
            <a:r>
              <a:rPr lang="fr-CH" sz="2400" dirty="0" err="1">
                <a:latin typeface="+mj-lt"/>
              </a:rPr>
              <a:t>ps</a:t>
            </a:r>
            <a:r>
              <a:rPr lang="fr-CH" sz="2400" dirty="0">
                <a:latin typeface="+mj-lt"/>
              </a:rPr>
              <a:t> </a:t>
            </a:r>
            <a:r>
              <a:rPr lang="fr-CH" sz="2400" dirty="0" err="1">
                <a:latin typeface="+mj-lt"/>
              </a:rPr>
              <a:t>rms</a:t>
            </a:r>
            <a:endParaRPr lang="fr-CH" sz="2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400" dirty="0">
                <a:latin typeface="+mj-lt"/>
              </a:rPr>
              <a:t>3D-vertexing </a:t>
            </a:r>
            <a:r>
              <a:rPr lang="fr-CH" sz="2400" dirty="0" err="1">
                <a:latin typeface="+mj-lt"/>
              </a:rPr>
              <a:t>will</a:t>
            </a:r>
            <a:r>
              <a:rPr lang="fr-CH" sz="2400" dirty="0">
                <a:latin typeface="+mj-lt"/>
              </a:rPr>
              <a:t> not </a:t>
            </a:r>
            <a:r>
              <a:rPr lang="fr-CH" sz="2400" dirty="0" err="1">
                <a:latin typeface="+mj-lt"/>
              </a:rPr>
              <a:t>be</a:t>
            </a:r>
            <a:r>
              <a:rPr lang="fr-CH" sz="2400" dirty="0">
                <a:latin typeface="+mj-lt"/>
              </a:rPr>
              <a:t> </a:t>
            </a:r>
            <a:r>
              <a:rPr lang="fr-CH" sz="2400" dirty="0" err="1">
                <a:latin typeface="+mj-lt"/>
              </a:rPr>
              <a:t>enough</a:t>
            </a:r>
            <a:r>
              <a:rPr lang="fr-CH" sz="2400" dirty="0">
                <a:latin typeface="+mj-lt"/>
              </a:rPr>
              <a:t>. Time </a:t>
            </a:r>
            <a:r>
              <a:rPr lang="fr-CH" sz="2400" dirty="0" err="1">
                <a:latin typeface="+mj-lt"/>
              </a:rPr>
              <a:t>shall</a:t>
            </a:r>
            <a:r>
              <a:rPr lang="fr-CH" sz="2400" dirty="0">
                <a:latin typeface="+mj-lt"/>
              </a:rPr>
              <a:t> </a:t>
            </a:r>
            <a:r>
              <a:rPr lang="fr-CH" sz="2400" dirty="0" err="1">
                <a:latin typeface="+mj-lt"/>
              </a:rPr>
              <a:t>be</a:t>
            </a:r>
            <a:r>
              <a:rPr lang="fr-CH" sz="2400" dirty="0">
                <a:latin typeface="+mj-lt"/>
              </a:rPr>
              <a:t> </a:t>
            </a:r>
            <a:r>
              <a:rPr lang="fr-CH" sz="2400" dirty="0" err="1">
                <a:latin typeface="+mj-lt"/>
              </a:rPr>
              <a:t>used</a:t>
            </a:r>
            <a:r>
              <a:rPr lang="fr-CH" sz="2400" dirty="0">
                <a:latin typeface="+mj-lt"/>
              </a:rPr>
              <a:t> as a 4th dimension to help.</a:t>
            </a:r>
            <a:endParaRPr lang="en-GB" sz="2400" dirty="0">
              <a:latin typeface="+mj-lt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166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Going</a:t>
            </a:r>
            <a:r>
              <a:rPr lang="fr-CH" dirty="0"/>
              <a:t> 4D..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28035"/>
          <a:stretch/>
        </p:blipFill>
        <p:spPr>
          <a:xfrm>
            <a:off x="1885950" y="1014413"/>
            <a:ext cx="6629400" cy="35575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425947" y="3832165"/>
            <a:ext cx="2960106" cy="73866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400" i="1" dirty="0"/>
              <a:t>Josh </a:t>
            </a:r>
            <a:r>
              <a:rPr lang="en-GB" sz="1400" i="1" dirty="0" err="1"/>
              <a:t>Bendavid</a:t>
            </a:r>
            <a:r>
              <a:rPr lang="en-GB" sz="1400" i="1" dirty="0"/>
              <a:t> (CERN/LPC), Oct 2017</a:t>
            </a:r>
          </a:p>
          <a:p>
            <a:r>
              <a:rPr lang="fr-CH" sz="1400" i="1" dirty="0">
                <a:hlinkClick r:id="rId3"/>
              </a:rPr>
              <a:t>CMS Detector performance for HL-LHC</a:t>
            </a:r>
            <a:endParaRPr lang="fr-CH" sz="1400" i="1" dirty="0"/>
          </a:p>
          <a:p>
            <a:endParaRPr lang="en-GB" sz="1400" i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505450" y="2562225"/>
            <a:ext cx="450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5450" y="3438525"/>
            <a:ext cx="450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95300" y="4570829"/>
            <a:ext cx="104965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Traditional three-dimensional vertex fit can be upgraded to a four-dimensional fit, with pileup vertices explicitly reconstructed in position along the beamline and time within the bunch crossing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Simulations show that for 20-30 </a:t>
            </a:r>
            <a:r>
              <a:rPr lang="en-GB" dirty="0" err="1"/>
              <a:t>ps</a:t>
            </a:r>
            <a:r>
              <a:rPr lang="en-GB" dirty="0"/>
              <a:t> time resolution, a 3-5x reduction in effective pileup density for track-primary vertex association can be expected (</a:t>
            </a:r>
            <a:r>
              <a:rPr lang="en-GB" dirty="0" err="1"/>
              <a:t>ie</a:t>
            </a:r>
            <a:r>
              <a:rPr lang="en-GB" dirty="0"/>
              <a:t> back to a pile-up of ~50 equivalent to current LHC situation)</a:t>
            </a:r>
          </a:p>
          <a:p>
            <a:endParaRPr lang="en-GB" b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543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Going</a:t>
            </a:r>
            <a:r>
              <a:rPr lang="fr-CH" dirty="0"/>
              <a:t> 4D…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95300" y="1020036"/>
            <a:ext cx="11201400" cy="2170839"/>
          </a:xfrm>
        </p:spPr>
        <p:txBody>
          <a:bodyPr>
            <a:normAutofit fontScale="77500" lnSpcReduction="20000"/>
          </a:bodyPr>
          <a:lstStyle/>
          <a:p>
            <a:pPr marL="285750" indent="-285750"/>
            <a:r>
              <a:rPr lang="fr-CH" dirty="0" err="1"/>
              <a:t>Upgrading</a:t>
            </a:r>
            <a:r>
              <a:rPr lang="fr-CH" dirty="0"/>
              <a:t> </a:t>
            </a:r>
            <a:r>
              <a:rPr lang="fr-CH" dirty="0" err="1"/>
              <a:t>Calorimeters</a:t>
            </a:r>
            <a:r>
              <a:rPr lang="fr-CH" dirty="0"/>
              <a:t> (photons, hadrons)</a:t>
            </a:r>
          </a:p>
          <a:p>
            <a:pPr marL="285750" indent="-285750"/>
            <a:r>
              <a:rPr lang="fr-CH" dirty="0" err="1"/>
              <a:t>Adding</a:t>
            </a:r>
            <a:r>
              <a:rPr lang="fr-CH" dirty="0"/>
              <a:t> </a:t>
            </a:r>
            <a:r>
              <a:rPr lang="fr-CH" dirty="0" err="1"/>
              <a:t>specific</a:t>
            </a:r>
            <a:r>
              <a:rPr lang="fr-CH" dirty="0"/>
              <a:t> Timing detectors for </a:t>
            </a:r>
            <a:r>
              <a:rPr lang="fr-CH" dirty="0" err="1"/>
              <a:t>charged</a:t>
            </a:r>
            <a:r>
              <a:rPr lang="fr-CH" dirty="0"/>
              <a:t> </a:t>
            </a:r>
            <a:r>
              <a:rPr lang="fr-CH" dirty="0" err="1"/>
              <a:t>particles</a:t>
            </a:r>
            <a:endParaRPr lang="fr-CH" dirty="0"/>
          </a:p>
          <a:p>
            <a:pPr marL="742950" lvl="1" indent="-285750"/>
            <a:r>
              <a:rPr lang="fr-CH" dirty="0"/>
              <a:t>MIP Timing Detector for CMS</a:t>
            </a:r>
          </a:p>
          <a:p>
            <a:pPr marL="742950" lvl="1" indent="-285750"/>
            <a:r>
              <a:rPr lang="fr-CH" dirty="0"/>
              <a:t>HGTD for ATLAS</a:t>
            </a:r>
          </a:p>
          <a:p>
            <a:pPr marL="742950" lvl="1" indent="-285750"/>
            <a:endParaRPr lang="fr-CH" dirty="0"/>
          </a:p>
          <a:p>
            <a:pPr marL="0" indent="0">
              <a:buNone/>
            </a:pPr>
            <a:r>
              <a:rPr lang="fr-CH" dirty="0" err="1"/>
              <a:t>Challenging</a:t>
            </a:r>
            <a:r>
              <a:rPr lang="fr-CH" dirty="0"/>
              <a:t> </a:t>
            </a:r>
            <a:r>
              <a:rPr lang="fr-CH" dirty="0" err="1"/>
              <a:t>tasks</a:t>
            </a:r>
            <a:r>
              <a:rPr lang="fr-CH" dirty="0"/>
              <a:t> by </a:t>
            </a:r>
            <a:r>
              <a:rPr lang="fr-CH" dirty="0" err="1"/>
              <a:t>themselves</a:t>
            </a:r>
            <a:r>
              <a:rPr lang="fr-CH" dirty="0"/>
              <a:t>, but </a:t>
            </a:r>
            <a:r>
              <a:rPr lang="fr-CH" dirty="0" err="1"/>
              <a:t>implicitly</a:t>
            </a:r>
            <a:r>
              <a:rPr lang="fr-CH" dirty="0"/>
              <a:t> </a:t>
            </a:r>
            <a:r>
              <a:rPr lang="fr-CH" dirty="0" err="1"/>
              <a:t>assuming</a:t>
            </a:r>
            <a:r>
              <a:rPr lang="fr-CH" dirty="0"/>
              <a:t> an excellent </a:t>
            </a:r>
            <a:r>
              <a:rPr lang="fr-CH" dirty="0" err="1"/>
              <a:t>clock</a:t>
            </a:r>
            <a:r>
              <a:rPr lang="fr-CH" dirty="0"/>
              <a:t> distribution </a:t>
            </a:r>
            <a:r>
              <a:rPr lang="fr-CH" dirty="0" err="1"/>
              <a:t>scheme</a:t>
            </a:r>
            <a:r>
              <a:rPr lang="fr-CH" dirty="0"/>
              <a:t>…</a:t>
            </a:r>
          </a:p>
        </p:txBody>
      </p:sp>
      <p:sp>
        <p:nvSpPr>
          <p:cNvPr id="4" name="Rectangle 3"/>
          <p:cNvSpPr/>
          <p:nvPr/>
        </p:nvSpPr>
        <p:spPr>
          <a:xfrm>
            <a:off x="2230506" y="4407501"/>
            <a:ext cx="69515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C00000"/>
                </a:solidFill>
              </a:rPr>
              <a:t>High </a:t>
            </a:r>
            <a:r>
              <a:rPr lang="fr-CH" sz="2400" dirty="0" err="1">
                <a:solidFill>
                  <a:srgbClr val="C00000"/>
                </a:solidFill>
              </a:rPr>
              <a:t>stability</a:t>
            </a:r>
            <a:r>
              <a:rPr lang="fr-CH" sz="2400" dirty="0">
                <a:solidFill>
                  <a:srgbClr val="C00000"/>
                </a:solidFill>
              </a:rPr>
              <a:t> in time of </a:t>
            </a:r>
            <a:r>
              <a:rPr lang="fr-CH" sz="2400" dirty="0" err="1">
                <a:solidFill>
                  <a:srgbClr val="C00000"/>
                </a:solidFill>
              </a:rPr>
              <a:t>each</a:t>
            </a:r>
            <a:r>
              <a:rPr lang="fr-CH" sz="2400" dirty="0">
                <a:solidFill>
                  <a:srgbClr val="C00000"/>
                </a:solidFill>
              </a:rPr>
              <a:t> </a:t>
            </a:r>
            <a:r>
              <a:rPr lang="fr-CH" sz="2400" dirty="0" err="1">
                <a:solidFill>
                  <a:srgbClr val="C00000"/>
                </a:solidFill>
              </a:rPr>
              <a:t>individual</a:t>
            </a:r>
            <a:r>
              <a:rPr lang="fr-CH" sz="2400" dirty="0">
                <a:solidFill>
                  <a:srgbClr val="C00000"/>
                </a:solidFill>
              </a:rPr>
              <a:t> </a:t>
            </a:r>
            <a:r>
              <a:rPr lang="fr-CH" sz="2400" dirty="0" err="1">
                <a:solidFill>
                  <a:srgbClr val="C00000"/>
                </a:solidFill>
              </a:rPr>
              <a:t>link</a:t>
            </a:r>
            <a:endParaRPr lang="fr-CH" sz="2400" dirty="0">
              <a:solidFill>
                <a:srgbClr val="C0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C00000"/>
                </a:solidFill>
              </a:rPr>
              <a:t>High detector-</a:t>
            </a:r>
            <a:r>
              <a:rPr lang="fr-CH" sz="2400" dirty="0" err="1">
                <a:solidFill>
                  <a:srgbClr val="C00000"/>
                </a:solidFill>
              </a:rPr>
              <a:t>wide</a:t>
            </a:r>
            <a:r>
              <a:rPr lang="fr-CH" sz="2400" dirty="0">
                <a:solidFill>
                  <a:srgbClr val="C00000"/>
                </a:solidFill>
              </a:rPr>
              <a:t> </a:t>
            </a:r>
            <a:r>
              <a:rPr lang="fr-CH" sz="2400" dirty="0" err="1">
                <a:solidFill>
                  <a:srgbClr val="C00000"/>
                </a:solidFill>
              </a:rPr>
              <a:t>stability</a:t>
            </a:r>
            <a:endParaRPr lang="fr-CH" sz="2400" dirty="0">
              <a:solidFill>
                <a:srgbClr val="C0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rgbClr val="C00000"/>
                </a:solidFill>
              </a:rPr>
              <a:t>Precise</a:t>
            </a:r>
            <a:r>
              <a:rPr lang="fr-CH" sz="2400" dirty="0">
                <a:solidFill>
                  <a:srgbClr val="C00000"/>
                </a:solidFill>
              </a:rPr>
              <a:t> </a:t>
            </a:r>
            <a:r>
              <a:rPr lang="fr-CH" sz="2400" dirty="0" err="1">
                <a:solidFill>
                  <a:srgbClr val="C00000"/>
                </a:solidFill>
              </a:rPr>
              <a:t>tracking</a:t>
            </a:r>
            <a:r>
              <a:rPr lang="fr-CH" sz="2400" dirty="0">
                <a:solidFill>
                  <a:srgbClr val="C00000"/>
                </a:solidFill>
              </a:rPr>
              <a:t> of </a:t>
            </a:r>
            <a:r>
              <a:rPr lang="fr-CH" sz="2400" dirty="0" err="1">
                <a:solidFill>
                  <a:srgbClr val="C00000"/>
                </a:solidFill>
              </a:rPr>
              <a:t>clock</a:t>
            </a:r>
            <a:r>
              <a:rPr lang="fr-CH" sz="2400" dirty="0">
                <a:solidFill>
                  <a:srgbClr val="C00000"/>
                </a:solidFill>
              </a:rPr>
              <a:t> propagation time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778068" y="4731440"/>
            <a:ext cx="904875" cy="55245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551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CMS and ATLAS Timing </a:t>
            </a:r>
            <a:r>
              <a:rPr lang="fr-CH" dirty="0" err="1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4275" y="2857500"/>
            <a:ext cx="4219576" cy="1190625"/>
          </a:xfrm>
        </p:spPr>
        <p:txBody>
          <a:bodyPr/>
          <a:lstStyle/>
          <a:p>
            <a:r>
              <a:rPr lang="fr-CH" dirty="0"/>
              <a:t>CMS / Jeroen Hegeman</a:t>
            </a:r>
          </a:p>
          <a:p>
            <a:r>
              <a:rPr lang="fr-CH" dirty="0"/>
              <a:t>ATLAS / Laurent Serin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23/04/2018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HPTD Interest Group - Pre-meeting - sophie.baron@cern.ch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97C4-3347-4C36-9C40-B474156118E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941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435</Words>
  <Application>Microsoft Office PowerPoint</Application>
  <PresentationFormat>Grand écran</PresentationFormat>
  <Paragraphs>63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High Precision Timing Distribution for HL-LHC</vt:lpstr>
      <vt:lpstr>Présentation PowerPoint</vt:lpstr>
      <vt:lpstr>Agenda</vt:lpstr>
      <vt:lpstr>New playing rules with the HL-LHC</vt:lpstr>
      <vt:lpstr>Impact on Luminous Region</vt:lpstr>
      <vt:lpstr>Going 4D..</vt:lpstr>
      <vt:lpstr>Going 4D…</vt:lpstr>
      <vt:lpstr>CMS and ATLAS Timing Requirements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Precision Timing Distribution for HL-</dc:title>
  <dc:creator>Sophie Baron</dc:creator>
  <cp:lastModifiedBy>sophie baron</cp:lastModifiedBy>
  <cp:revision>30</cp:revision>
  <dcterms:created xsi:type="dcterms:W3CDTF">2018-03-28T13:13:31Z</dcterms:created>
  <dcterms:modified xsi:type="dcterms:W3CDTF">2018-04-22T20:22:36Z</dcterms:modified>
</cp:coreProperties>
</file>