
<file path=[Content_Types].xml><?xml version="1.0" encoding="utf-8"?>
<Types xmlns="http://schemas.openxmlformats.org/package/2006/content-types">
  <Default Extension="xml" ContentType="application/xml"/>
  <Default Extension="wmv" ContentType="video/x-ms-wmv"/>
  <Default Extension="jpeg" ContentType="image/jpeg"/>
  <Default Extension="jpg" ContentType="image/jpeg"/>
  <Default Extension="emf" ContentType="image/x-emf"/>
  <Default Extension="mp4" ContentType="video/mp4"/>
  <Default Extension="rels" ContentType="application/vnd.openxmlformats-package.relationships+xml"/>
  <Default Extension="gif" ContentType="image/gif"/>
  <Default Extension="avi" ContentType="video/x-msvideo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51"/>
  </p:notesMasterIdLst>
  <p:sldIdLst>
    <p:sldId id="256" r:id="rId5"/>
    <p:sldId id="307" r:id="rId6"/>
    <p:sldId id="260" r:id="rId7"/>
    <p:sldId id="261" r:id="rId8"/>
    <p:sldId id="262" r:id="rId9"/>
    <p:sldId id="263" r:id="rId10"/>
    <p:sldId id="270" r:id="rId11"/>
    <p:sldId id="269" r:id="rId12"/>
    <p:sldId id="268" r:id="rId13"/>
    <p:sldId id="265" r:id="rId14"/>
    <p:sldId id="266" r:id="rId15"/>
    <p:sldId id="267" r:id="rId16"/>
    <p:sldId id="264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96" r:id="rId25"/>
    <p:sldId id="279" r:id="rId26"/>
    <p:sldId id="280" r:id="rId27"/>
    <p:sldId id="281" r:id="rId28"/>
    <p:sldId id="282" r:id="rId29"/>
    <p:sldId id="284" r:id="rId30"/>
    <p:sldId id="283" r:id="rId31"/>
    <p:sldId id="306" r:id="rId32"/>
    <p:sldId id="286" r:id="rId33"/>
    <p:sldId id="305" r:id="rId34"/>
    <p:sldId id="304" r:id="rId35"/>
    <p:sldId id="285" r:id="rId36"/>
    <p:sldId id="287" r:id="rId37"/>
    <p:sldId id="288" r:id="rId38"/>
    <p:sldId id="289" r:id="rId39"/>
    <p:sldId id="290" r:id="rId40"/>
    <p:sldId id="291" r:id="rId41"/>
    <p:sldId id="293" r:id="rId42"/>
    <p:sldId id="294" r:id="rId43"/>
    <p:sldId id="295" r:id="rId44"/>
    <p:sldId id="297" r:id="rId45"/>
    <p:sldId id="298" r:id="rId46"/>
    <p:sldId id="308" r:id="rId47"/>
    <p:sldId id="300" r:id="rId48"/>
    <p:sldId id="301" r:id="rId49"/>
    <p:sldId id="303" r:id="rId5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BDE1"/>
    <a:srgbClr val="0055A6"/>
    <a:srgbClr val="94A7D5"/>
    <a:srgbClr val="185DAB"/>
    <a:srgbClr val="5E7DBE"/>
    <a:srgbClr val="D3EDF7"/>
    <a:srgbClr val="4E72B8"/>
    <a:srgbClr val="899DD0"/>
    <a:srgbClr val="ABBBDF"/>
    <a:srgbClr val="115A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14" autoAdjust="0"/>
    <p:restoredTop sz="93515" autoAdjust="0"/>
  </p:normalViewPr>
  <p:slideViewPr>
    <p:cSldViewPr snapToGrid="0" snapToObjects="1">
      <p:cViewPr varScale="1">
        <p:scale>
          <a:sx n="123" d="100"/>
          <a:sy n="123" d="100"/>
        </p:scale>
        <p:origin x="624" y="1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slide" Target="slides/slide46.xml"/><Relationship Id="rId51" Type="http://schemas.openxmlformats.org/officeDocument/2006/relationships/notesMaster" Target="notesMasters/notesMaster1.xml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CF5D5-CDF3-47FA-B922-48DED3BAFE34}" type="datetimeFigureOut">
              <a:rPr lang="fr-CH" smtClean="0"/>
              <a:t>27.03.18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9C6D6-DEB7-4EE3-BF8D-539D188433E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3620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2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2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5587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</a:t>
            </a:r>
            <a:r>
              <a:rPr lang="fr-CH" dirty="0" err="1" smtClean="0"/>
              <a:t>employs</a:t>
            </a:r>
            <a:r>
              <a:rPr lang="fr-CH" dirty="0" smtClean="0"/>
              <a:t> «</a:t>
            </a:r>
            <a:r>
              <a:rPr lang="fr-CH" dirty="0" err="1" smtClean="0"/>
              <a:t>only</a:t>
            </a:r>
            <a:r>
              <a:rPr lang="fr-CH" dirty="0" smtClean="0"/>
              <a:t>» 2500 </a:t>
            </a:r>
            <a:r>
              <a:rPr lang="fr-CH" dirty="0" err="1" smtClean="0"/>
              <a:t>persons</a:t>
            </a:r>
            <a:r>
              <a:rPr lang="fr-CH" dirty="0" smtClean="0"/>
              <a:t>. In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are «</a:t>
            </a:r>
            <a:r>
              <a:rPr lang="fr-CH" dirty="0" err="1" smtClean="0"/>
              <a:t>only</a:t>
            </a:r>
            <a:r>
              <a:rPr lang="fr-CH" dirty="0" smtClean="0"/>
              <a:t>» 70 </a:t>
            </a:r>
            <a:r>
              <a:rPr lang="fr-CH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ask</a:t>
            </a:r>
            <a:r>
              <a:rPr lang="fr-CH" baseline="0" dirty="0" smtClean="0"/>
              <a:t> the audience if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guess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).</a:t>
            </a:r>
          </a:p>
          <a:p>
            <a:endParaRPr lang="fr-CH" baseline="0" dirty="0" smtClean="0"/>
          </a:p>
          <a:p>
            <a:r>
              <a:rPr lang="fr-CH" baseline="0" dirty="0" smtClean="0"/>
              <a:t>As </a:t>
            </a:r>
            <a:r>
              <a:rPr lang="fr-CH" baseline="0" dirty="0" err="1" smtClean="0"/>
              <a:t>Fellows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Apprentices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for a first </a:t>
            </a:r>
            <a:r>
              <a:rPr lang="fr-CH" baseline="0" dirty="0" err="1" smtClean="0"/>
              <a:t>employement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experiences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students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vary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300 to 600 </a:t>
            </a:r>
            <a:r>
              <a:rPr lang="fr-CH" baseline="0" dirty="0" err="1" smtClean="0"/>
              <a:t>depending</a:t>
            </a:r>
            <a:r>
              <a:rPr lang="fr-CH" baseline="0" dirty="0" smtClean="0"/>
              <a:t> of the time of the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mostly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university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students</a:t>
            </a:r>
            <a:r>
              <a:rPr lang="fr-CH" baseline="0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core</a:t>
            </a:r>
            <a:r>
              <a:rPr lang="fr-CH" baseline="0" dirty="0" smtClean="0"/>
              <a:t> population of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made of about 11’000 «</a:t>
            </a:r>
            <a:r>
              <a:rPr lang="fr-CH" baseline="0" dirty="0" err="1" smtClean="0"/>
              <a:t>users</a:t>
            </a:r>
            <a:r>
              <a:rPr lang="fr-CH" baseline="0" dirty="0" smtClean="0"/>
              <a:t>», </a:t>
            </a:r>
            <a:r>
              <a:rPr lang="fr-CH" baseline="0" dirty="0" err="1" smtClean="0"/>
              <a:t>called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because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to «use»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facilities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err="1" smtClean="0"/>
              <a:t>They</a:t>
            </a:r>
            <a:r>
              <a:rPr lang="fr-CH" baseline="0" dirty="0" smtClean="0"/>
              <a:t> are NOT </a:t>
            </a:r>
            <a:r>
              <a:rPr lang="fr-CH" baseline="0" dirty="0" err="1" smtClean="0"/>
              <a:t>employed</a:t>
            </a:r>
            <a:r>
              <a:rPr lang="fr-CH" baseline="0" dirty="0" smtClean="0"/>
              <a:t> by CERN and come in the frame of the collaborations.</a:t>
            </a:r>
            <a:br>
              <a:rPr lang="fr-CH" baseline="0" dirty="0" smtClean="0"/>
            </a:br>
            <a:r>
              <a:rPr lang="fr-CH" baseline="0" dirty="0" err="1" smtClean="0"/>
              <a:t>They</a:t>
            </a:r>
            <a:r>
              <a:rPr lang="fr-CH" baseline="0" dirty="0" smtClean="0"/>
              <a:t> are not all the time at CERN.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spend</a:t>
            </a:r>
            <a:r>
              <a:rPr lang="fr-CH" baseline="0" dirty="0" smtClean="0"/>
              <a:t> 5%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time at CERN (a few </a:t>
            </a:r>
            <a:r>
              <a:rPr lang="fr-CH" baseline="0" dirty="0" err="1" smtClean="0"/>
              <a:t>days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),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spend</a:t>
            </a:r>
            <a:r>
              <a:rPr lang="fr-CH" baseline="0" dirty="0" smtClean="0"/>
              <a:t> 100%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time. It </a:t>
            </a:r>
            <a:r>
              <a:rPr lang="fr-CH" baseline="0" dirty="0" err="1" smtClean="0"/>
              <a:t>really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depends</a:t>
            </a:r>
            <a:r>
              <a:rPr lang="fr-CH" baseline="0" dirty="0" smtClean="0"/>
              <a:t> on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function</a:t>
            </a:r>
            <a:r>
              <a:rPr lang="fr-CH" baseline="0" dirty="0" smtClean="0"/>
              <a:t> in the collaboration, on the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on site, or, on the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hand, the </a:t>
            </a:r>
            <a:r>
              <a:rPr lang="fr-CH" baseline="0" dirty="0" err="1" smtClean="0"/>
              <a:t>possibility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remotely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Given</a:t>
            </a:r>
            <a:r>
              <a:rPr lang="fr-CH" baseline="0" dirty="0" smtClean="0"/>
              <a:t> the size for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population,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services are </a:t>
            </a:r>
            <a:r>
              <a:rPr lang="fr-CH" baseline="0" dirty="0" err="1" smtClean="0"/>
              <a:t>externalized</a:t>
            </a:r>
            <a:r>
              <a:rPr lang="fr-CH" baseline="0" dirty="0" smtClean="0"/>
              <a:t> (mail, transport, restaurants, </a:t>
            </a:r>
            <a:r>
              <a:rPr lang="fr-CH" baseline="0" dirty="0" err="1" smtClean="0"/>
              <a:t>etc</a:t>
            </a:r>
            <a:r>
              <a:rPr lang="fr-CH" baseline="0" dirty="0" smtClean="0"/>
              <a:t>) to </a:t>
            </a:r>
            <a:r>
              <a:rPr lang="fr-CH" baseline="0" dirty="0" err="1" smtClean="0"/>
              <a:t>firms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117734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has 2 main sites. The </a:t>
            </a:r>
            <a:r>
              <a:rPr lang="fr-CH" dirty="0" err="1" smtClean="0"/>
              <a:t>most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populated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Meryrin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straddling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accross</a:t>
            </a:r>
            <a:r>
              <a:rPr lang="fr-CH" baseline="0" dirty="0" smtClean="0"/>
              <a:t> the French-</a:t>
            </a:r>
            <a:r>
              <a:rPr lang="fr-CH" baseline="0" dirty="0" err="1" smtClean="0"/>
              <a:t>Swiss</a:t>
            </a:r>
            <a:r>
              <a:rPr lang="fr-CH" baseline="0" dirty="0" smtClean="0"/>
              <a:t> border (unique in the World).</a:t>
            </a:r>
          </a:p>
          <a:p>
            <a:endParaRPr lang="fr-CH" dirty="0" smtClean="0"/>
          </a:p>
          <a:p>
            <a:r>
              <a:rPr lang="fr-CH" dirty="0" err="1" smtClean="0"/>
              <a:t>CERN’s</a:t>
            </a:r>
            <a:r>
              <a:rPr lang="fr-CH" dirty="0" smtClean="0"/>
              <a:t> </a:t>
            </a:r>
            <a:r>
              <a:rPr lang="fr-CH" dirty="0" err="1" smtClean="0"/>
              <a:t>territory</a:t>
            </a:r>
            <a:r>
              <a:rPr lang="fr-CH" dirty="0" smtClean="0"/>
              <a:t>,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though</a:t>
            </a:r>
            <a:r>
              <a:rPr lang="fr-CH" baseline="0" dirty="0" smtClean="0"/>
              <a:t> by </a:t>
            </a:r>
            <a:r>
              <a:rPr lang="fr-CH" baseline="0" dirty="0" err="1" smtClean="0"/>
              <a:t>Switzerland</a:t>
            </a:r>
            <a:r>
              <a:rPr lang="fr-CH" baseline="0" dirty="0" smtClean="0"/>
              <a:t> and France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under</a:t>
            </a:r>
            <a:r>
              <a:rPr lang="fr-CH" dirty="0" smtClean="0"/>
              <a:t> the control of the </a:t>
            </a:r>
            <a:r>
              <a:rPr lang="fr-CH" dirty="0" err="1" smtClean="0"/>
              <a:t>Organization</a:t>
            </a:r>
            <a:r>
              <a:rPr lang="fr-CH" dirty="0" smtClean="0"/>
              <a:t>. This </a:t>
            </a:r>
            <a:r>
              <a:rPr lang="fr-CH" dirty="0" err="1" smtClean="0"/>
              <a:t>means</a:t>
            </a:r>
            <a:r>
              <a:rPr lang="fr-CH" dirty="0" smtClean="0"/>
              <a:t> local French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Swiss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authorities</a:t>
            </a:r>
            <a:r>
              <a:rPr lang="fr-CH" baseline="0" dirty="0" smtClean="0"/>
              <a:t> do not have </a:t>
            </a:r>
            <a:r>
              <a:rPr lang="fr-CH" baseline="0" dirty="0" err="1" smtClean="0"/>
              <a:t>access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unless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agreed</a:t>
            </a:r>
            <a:r>
              <a:rPr lang="fr-CH" baseline="0" dirty="0" smtClean="0"/>
              <a:t> by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Director</a:t>
            </a:r>
            <a:r>
              <a:rPr lang="fr-CH" baseline="0" dirty="0" smtClean="0"/>
              <a:t> General.</a:t>
            </a:r>
          </a:p>
          <a:p>
            <a:endParaRPr lang="fr-CH" baseline="0" dirty="0" smtClean="0"/>
          </a:p>
          <a:p>
            <a:r>
              <a:rPr lang="fr-CH" dirty="0" smtClean="0"/>
              <a:t>CERN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a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town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various</a:t>
            </a:r>
            <a:r>
              <a:rPr lang="fr-CH" baseline="0" dirty="0" smtClean="0"/>
              <a:t> services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find</a:t>
            </a:r>
            <a:r>
              <a:rPr lang="fr-CH" baseline="0" dirty="0" smtClean="0"/>
              <a:t> in a </a:t>
            </a:r>
            <a:r>
              <a:rPr lang="fr-CH" baseline="0" dirty="0" err="1" smtClean="0"/>
              <a:t>town</a:t>
            </a:r>
            <a:r>
              <a:rPr lang="fr-CH" baseline="0" dirty="0" smtClean="0"/>
              <a:t>. And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problems</a:t>
            </a:r>
            <a:r>
              <a:rPr lang="fr-CH" baseline="0" dirty="0" smtClean="0"/>
              <a:t> of a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town</a:t>
            </a:r>
            <a:r>
              <a:rPr lang="fr-CH" baseline="0" dirty="0" smtClean="0"/>
              <a:t>: </a:t>
            </a:r>
            <a:r>
              <a:rPr lang="fr-CH" baseline="0" dirty="0" err="1" smtClean="0"/>
              <a:t>mobility</a:t>
            </a:r>
            <a:r>
              <a:rPr lang="fr-CH" baseline="0" dirty="0" smtClean="0"/>
              <a:t>, parking, </a:t>
            </a:r>
            <a:r>
              <a:rPr lang="fr-CH" baseline="0" dirty="0" err="1" smtClean="0"/>
              <a:t>ageing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buildings </a:t>
            </a:r>
            <a:r>
              <a:rPr lang="fr-CH" baseline="0" dirty="0" err="1" smtClean="0"/>
              <a:t>etc</a:t>
            </a:r>
            <a:endParaRPr lang="fr-CH" baseline="0" dirty="0" smtClean="0"/>
          </a:p>
          <a:p>
            <a:endParaRPr lang="fr-CH" baseline="0" dirty="0" smtClean="0"/>
          </a:p>
          <a:p>
            <a:r>
              <a:rPr lang="fr-CH" baseline="0" dirty="0" smtClean="0"/>
              <a:t>There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even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demonym</a:t>
            </a:r>
            <a:r>
              <a:rPr lang="fr-CH" baseline="0" dirty="0" smtClean="0"/>
              <a:t> for the people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at CERN: «les </a:t>
            </a:r>
            <a:r>
              <a:rPr lang="fr-CH" baseline="0" dirty="0" err="1" smtClean="0"/>
              <a:t>Cernoises</a:t>
            </a:r>
            <a:r>
              <a:rPr lang="fr-CH" baseline="0" dirty="0" smtClean="0"/>
              <a:t> et les </a:t>
            </a:r>
            <a:r>
              <a:rPr lang="fr-CH" baseline="0" dirty="0" err="1" smtClean="0"/>
              <a:t>Cernois</a:t>
            </a:r>
            <a:r>
              <a:rPr lang="fr-CH" baseline="0" dirty="0" smtClean="0"/>
              <a:t>».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98567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59109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CERN’s</a:t>
            </a:r>
            <a:r>
              <a:rPr lang="fr-CH" dirty="0" smtClean="0"/>
              <a:t> goal </a:t>
            </a:r>
            <a:r>
              <a:rPr lang="fr-CH" dirty="0" err="1" smtClean="0"/>
              <a:t>is</a:t>
            </a:r>
            <a:r>
              <a:rPr lang="fr-CH" dirty="0" smtClean="0"/>
              <a:t> FUNDEMENTAL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, not APPLIED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not to </a:t>
            </a:r>
            <a:r>
              <a:rPr lang="fr-CH" baseline="0" dirty="0" err="1" smtClean="0"/>
              <a:t>improve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way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produced</a:t>
            </a:r>
            <a:r>
              <a:rPr lang="fr-CH" baseline="0" dirty="0" smtClean="0"/>
              <a:t> or rockets are </a:t>
            </a:r>
            <a:r>
              <a:rPr lang="fr-CH" baseline="0" dirty="0" err="1" smtClean="0"/>
              <a:t>launched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to help </a:t>
            </a:r>
            <a:r>
              <a:rPr lang="fr-CH" baseline="0" dirty="0" err="1" smtClean="0"/>
              <a:t>answering</a:t>
            </a:r>
            <a:r>
              <a:rPr lang="fr-CH" baseline="0" dirty="0" smtClean="0"/>
              <a:t> questions and for a </a:t>
            </a:r>
            <a:r>
              <a:rPr lang="fr-CH" baseline="0" dirty="0" err="1" smtClean="0"/>
              <a:t>better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understanding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89034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Let’s</a:t>
            </a:r>
            <a:r>
              <a:rPr lang="fr-CH" dirty="0" smtClean="0"/>
              <a:t> </a:t>
            </a:r>
            <a:r>
              <a:rPr lang="fr-CH" dirty="0" err="1" smtClean="0"/>
              <a:t>take</a:t>
            </a:r>
            <a:r>
              <a:rPr lang="fr-CH" dirty="0" smtClean="0"/>
              <a:t> 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sample</a:t>
            </a:r>
            <a:r>
              <a:rPr lang="fr-CH" baseline="0" dirty="0" smtClean="0"/>
              <a:t> question: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made of.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history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usually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theorists</a:t>
            </a:r>
            <a:r>
              <a:rPr lang="fr-CH" baseline="0" dirty="0" smtClean="0"/>
              <a:t> came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ideas</a:t>
            </a:r>
            <a:r>
              <a:rPr lang="fr-CH" baseline="0" dirty="0" smtClean="0"/>
              <a:t> (out of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imagination, out of maths…)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, in a second phase </a:t>
            </a:r>
            <a:r>
              <a:rPr lang="fr-CH" baseline="0" dirty="0" err="1" smtClean="0"/>
              <a:t>experimentalists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proving</a:t>
            </a:r>
            <a:r>
              <a:rPr lang="fr-CH" baseline="0" dirty="0" smtClean="0"/>
              <a:t> or </a:t>
            </a:r>
            <a:r>
              <a:rPr lang="fr-CH" baseline="0" dirty="0" err="1" smtClean="0"/>
              <a:t>disproving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theories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pPr marL="171450" indent="-171450">
              <a:buFontTx/>
              <a:buChar char="-"/>
            </a:pPr>
            <a:r>
              <a:rPr lang="fr-CH" baseline="0" dirty="0" err="1" smtClean="0"/>
              <a:t>Democritus</a:t>
            </a:r>
            <a:r>
              <a:rPr lang="fr-CH" baseline="0" dirty="0" smtClean="0"/>
              <a:t> (460 BCE – 370 BCE) </a:t>
            </a:r>
            <a:r>
              <a:rPr lang="fr-CH" baseline="0" dirty="0" err="1" smtClean="0"/>
              <a:t>proposed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things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halves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again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again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until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have an indivisible </a:t>
            </a:r>
            <a:r>
              <a:rPr lang="fr-CH" baseline="0" dirty="0" err="1" smtClean="0"/>
              <a:t>object</a:t>
            </a:r>
            <a:r>
              <a:rPr lang="fr-CH" baseline="0" dirty="0" smtClean="0"/>
              <a:t> (</a:t>
            </a:r>
            <a:r>
              <a:rPr lang="el-G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ἄτομος</a:t>
            </a:r>
            <a:r>
              <a:rPr lang="fr-CH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Greek)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Nice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theory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but impossible to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until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technology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evolves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the end of 19th Century,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scientist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out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Atom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 a good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splittable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nucleus and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orbiting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Then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nuclei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themselves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made of «hadrons» (Protons and Neutrons).</a:t>
            </a:r>
            <a:b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understanding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matter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CERN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created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hence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Nuclear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in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name</a:t>
            </a:r>
            <a:endParaRPr lang="fr-CH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60’s (CERN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already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few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years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endParaRPr lang="fr-CH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Currently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think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quarks are «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fundamental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i.e.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not made of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something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else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Or are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History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shows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scientific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allows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look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further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reconsider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previous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discoveries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».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It’s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endless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indent="-171450">
              <a:buFontTx/>
              <a:buChar char="-"/>
            </a:pPr>
            <a:endParaRPr lang="fr-CH" sz="1200" b="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Tx/>
              <a:buNone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Finish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little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audience,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don’t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shy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wrong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believes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structure in the quark,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still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discovered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believes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inner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structures and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found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ultimate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fundamental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particles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….</a:t>
            </a:r>
          </a:p>
          <a:p>
            <a:pPr marL="171450" indent="-171450">
              <a:buFontTx/>
              <a:buChar char="-"/>
            </a:pP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3rd option: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believes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don’t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a clue but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labs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CERN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help </a:t>
            </a:r>
            <a:r>
              <a:rPr lang="fr-CH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finding</a:t>
            </a:r>
            <a:r>
              <a:rPr lang="fr-CH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out?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22725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So… CERN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here</a:t>
            </a:r>
            <a:r>
              <a:rPr lang="fr-CH" dirty="0" smtClean="0"/>
              <a:t> to check </a:t>
            </a:r>
            <a:r>
              <a:rPr lang="fr-CH" dirty="0" err="1" smtClean="0"/>
              <a:t>theories</a:t>
            </a:r>
            <a:r>
              <a:rPr lang="fr-CH" dirty="0" smtClean="0"/>
              <a:t>… </a:t>
            </a:r>
            <a:r>
              <a:rPr lang="fr-CH" dirty="0" err="1" smtClean="0"/>
              <a:t>Amongst</a:t>
            </a:r>
            <a:r>
              <a:rPr lang="fr-CH" dirty="0" smtClean="0"/>
              <a:t>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, one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largely</a:t>
            </a:r>
            <a:r>
              <a:rPr lang="fr-CH" dirty="0" smtClean="0"/>
              <a:t> </a:t>
            </a:r>
            <a:r>
              <a:rPr lang="fr-CH" dirty="0" err="1" smtClean="0"/>
              <a:t>agreed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upon</a:t>
            </a:r>
            <a:r>
              <a:rPr lang="fr-CH" baseline="0" dirty="0" smtClean="0"/>
              <a:t>: the standard model.</a:t>
            </a:r>
            <a:br>
              <a:rPr lang="fr-CH" baseline="0" dirty="0" smtClean="0"/>
            </a:br>
            <a:r>
              <a:rPr lang="fr-CH" baseline="0" dirty="0" smtClean="0"/>
              <a:t>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kind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dictionnary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predicts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are 12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. But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3 of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sufficient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create</a:t>
            </a:r>
            <a:r>
              <a:rPr lang="fr-CH" baseline="0" dirty="0" smtClean="0"/>
              <a:t> all </a:t>
            </a:r>
            <a:r>
              <a:rPr lang="fr-CH" baseline="0" dirty="0" err="1" smtClean="0"/>
              <a:t>atoms</a:t>
            </a:r>
            <a:r>
              <a:rPr lang="fr-CH" baseline="0" dirty="0" smtClean="0"/>
              <a:t> (up quark and down quarks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protons and neutrons </a:t>
            </a:r>
            <a:r>
              <a:rPr lang="fr-CH" baseline="0" dirty="0" err="1" smtClean="0"/>
              <a:t>hence</a:t>
            </a:r>
            <a:r>
              <a:rPr lang="fr-CH" baseline="0" dirty="0" smtClean="0"/>
              <a:t> all </a:t>
            </a:r>
            <a:r>
              <a:rPr lang="fr-CH" baseline="0" dirty="0" err="1" smtClean="0"/>
              <a:t>nuclei</a:t>
            </a:r>
            <a:r>
              <a:rPr lang="fr-CH" baseline="0" dirty="0" smtClean="0"/>
              <a:t>,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add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atom</a:t>
            </a:r>
            <a:r>
              <a:rPr lang="fr-CH" baseline="0" dirty="0" smtClean="0"/>
              <a:t>…)</a:t>
            </a:r>
            <a:br>
              <a:rPr lang="fr-CH" baseline="0" dirty="0" smtClean="0"/>
            </a:br>
            <a:r>
              <a:rPr lang="fr-CH" baseline="0" dirty="0" err="1" smtClean="0"/>
              <a:t>What</a:t>
            </a:r>
            <a:r>
              <a:rPr lang="fr-CH" baseline="0" dirty="0" smtClean="0"/>
              <a:t> are the </a:t>
            </a:r>
            <a:r>
              <a:rPr lang="fr-CH" baseline="0" dirty="0" err="1" smtClean="0"/>
              <a:t>others</a:t>
            </a:r>
            <a:r>
              <a:rPr lang="fr-CH" baseline="0" dirty="0" smtClean="0"/>
              <a:t>?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briefly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extreme</a:t>
            </a:r>
            <a:r>
              <a:rPr lang="fr-CH" baseline="0" dirty="0" smtClean="0"/>
              <a:t> conditions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tend to </a:t>
            </a:r>
            <a:r>
              <a:rPr lang="fr-CH" baseline="0" dirty="0" err="1" smtClean="0"/>
              <a:t>decay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less</a:t>
            </a:r>
            <a:r>
              <a:rPr lang="fr-CH" baseline="0" dirty="0" smtClean="0"/>
              <a:t> massive, more stable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ones</a:t>
            </a:r>
            <a:r>
              <a:rPr lang="fr-CH" baseline="0" dirty="0" smtClean="0"/>
              <a:t> on the first line.</a:t>
            </a:r>
          </a:p>
          <a:p>
            <a:endParaRPr lang="fr-CH" baseline="0" dirty="0" smtClean="0"/>
          </a:p>
          <a:p>
            <a:r>
              <a:rPr lang="fr-CH" baseline="0" dirty="0" smtClean="0"/>
              <a:t>At CERN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reproducing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extreme</a:t>
            </a:r>
            <a:r>
              <a:rPr lang="fr-CH" baseline="0" dirty="0" smtClean="0"/>
              <a:t> conditions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(on a </a:t>
            </a:r>
            <a:r>
              <a:rPr lang="fr-CH" baseline="0" dirty="0" err="1" smtClean="0"/>
              <a:t>microscopic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harmless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allows</a:t>
            </a:r>
            <a:r>
              <a:rPr lang="fr-CH" baseline="0" dirty="0" smtClean="0"/>
              <a:t> us to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and observe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. For a </a:t>
            </a:r>
            <a:r>
              <a:rPr lang="fr-CH" baseline="0" dirty="0" err="1" smtClean="0"/>
              <a:t>bery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brief</a:t>
            </a:r>
            <a:r>
              <a:rPr lang="fr-CH" baseline="0" dirty="0" smtClean="0"/>
              <a:t> moment, but long </a:t>
            </a:r>
            <a:r>
              <a:rPr lang="fr-CH" baseline="0" dirty="0" err="1" smtClean="0"/>
              <a:t>enough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In addition to the 12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are «force»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bound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: gluons «glue»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 the up and down quarks in protons and neutrons, photons are </a:t>
            </a:r>
            <a:r>
              <a:rPr lang="fr-CH" baseline="0" dirty="0" err="1" smtClean="0"/>
              <a:t>exchanged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electrons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nuclei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electron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orbit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, W and Z bosons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are important in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reactions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first </a:t>
            </a:r>
            <a:r>
              <a:rPr lang="fr-CH" baseline="0" dirty="0" err="1" smtClean="0"/>
              <a:t>observed</a:t>
            </a:r>
            <a:r>
              <a:rPr lang="fr-CH" baseline="0" dirty="0" smtClean="0"/>
              <a:t> at CERN in the 80s,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the Graviton has </a:t>
            </a:r>
            <a:r>
              <a:rPr lang="fr-CH" baseline="0" dirty="0" err="1" smtClean="0"/>
              <a:t>never</a:t>
            </a:r>
            <a:r>
              <a:rPr lang="fr-CH" baseline="0" dirty="0" smtClean="0"/>
              <a:t> been </a:t>
            </a:r>
            <a:r>
              <a:rPr lang="fr-CH" baseline="0" dirty="0" err="1" smtClean="0"/>
              <a:t>observed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far.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complete</a:t>
            </a:r>
            <a:r>
              <a:rPr lang="fr-CH" baseline="0" dirty="0" smtClean="0"/>
              <a:t>, for </a:t>
            </a:r>
            <a:r>
              <a:rPr lang="fr-CH" baseline="0" dirty="0" err="1" smtClean="0"/>
              <a:t>every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an «</a:t>
            </a:r>
            <a:r>
              <a:rPr lang="fr-CH" baseline="0" dirty="0" err="1" smtClean="0"/>
              <a:t>antiparticle</a:t>
            </a:r>
            <a:r>
              <a:rPr lang="fr-CH" baseline="0" dirty="0" smtClean="0"/>
              <a:t>». 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same</a:t>
            </a:r>
            <a:r>
              <a:rPr lang="fr-CH" baseline="0" dirty="0" smtClean="0"/>
              <a:t> mass but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an opposite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charge a bit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reflection</a:t>
            </a:r>
            <a:r>
              <a:rPr lang="fr-CH" baseline="0" dirty="0" smtClean="0"/>
              <a:t> in a </a:t>
            </a:r>
            <a:r>
              <a:rPr lang="fr-CH" baseline="0" dirty="0" err="1" smtClean="0"/>
              <a:t>mirror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antiatoms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therefore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/>
            </a:r>
            <a:br>
              <a:rPr lang="fr-CH" baseline="0" dirty="0" smtClean="0"/>
            </a:br>
            <a:r>
              <a:rPr lang="fr-CH" baseline="0" dirty="0" smtClean="0"/>
              <a:t>Have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manipulated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? I </a:t>
            </a:r>
            <a:r>
              <a:rPr lang="fr-CH" baseline="0" dirty="0" err="1" smtClean="0"/>
              <a:t>hope</a:t>
            </a:r>
            <a:r>
              <a:rPr lang="fr-CH" baseline="0" dirty="0" smtClean="0"/>
              <a:t> not as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get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touch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anihilate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100%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release. That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1g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put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 1g of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wipe</a:t>
            </a:r>
            <a:r>
              <a:rPr lang="fr-CH" baseline="0" dirty="0" smtClean="0"/>
              <a:t> out Geneva and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surroundings</a:t>
            </a:r>
            <a:r>
              <a:rPr lang="fr-CH" baseline="0" dirty="0" smtClean="0"/>
              <a:t>… So </a:t>
            </a:r>
            <a:r>
              <a:rPr lang="fr-CH" baseline="0" dirty="0" err="1" smtClean="0"/>
              <a:t>better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shake</a:t>
            </a:r>
            <a:r>
              <a:rPr lang="fr-CH" baseline="0" dirty="0" smtClean="0"/>
              <a:t> hands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meet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antiyou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3431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Theorists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believe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at the moment of the Big Bang, a </a:t>
            </a:r>
            <a:r>
              <a:rPr lang="fr-CH" baseline="0" dirty="0" err="1" smtClean="0"/>
              <a:t>theory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telling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all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an expansion of a </a:t>
            </a:r>
            <a:r>
              <a:rPr lang="fr-CH" baseline="0" dirty="0" err="1" smtClean="0"/>
              <a:t>tiny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of pure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transformed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, as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antiparticles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created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believed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the first instants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gigantic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anihilation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partcles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counter</a:t>
            </a:r>
            <a:r>
              <a:rPr lang="fr-CH" baseline="0" dirty="0" smtClean="0"/>
              <a:t> anti-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just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created</a:t>
            </a:r>
            <a:r>
              <a:rPr lang="fr-CH" baseline="0" dirty="0" smtClean="0"/>
              <a:t>. But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seems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out of 1 billion </a:t>
            </a:r>
            <a:r>
              <a:rPr lang="fr-CH" baseline="0" dirty="0" err="1" smtClean="0"/>
              <a:t>particle-antiparticle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anihilation</a:t>
            </a:r>
            <a:r>
              <a:rPr lang="fr-CH" baseline="0" dirty="0" smtClean="0"/>
              <a:t>, 1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survived</a:t>
            </a:r>
            <a:r>
              <a:rPr lang="fr-CH" baseline="0" dirty="0" smtClean="0"/>
              <a:t>… And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… </a:t>
            </a:r>
            <a:r>
              <a:rPr lang="fr-CH" baseline="0" dirty="0" err="1" smtClean="0"/>
              <a:t>apparently</a:t>
            </a:r>
            <a:r>
              <a:rPr lang="fr-CH" baseline="0" dirty="0" smtClean="0"/>
              <a:t> made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has won over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? Are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sure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the Big Bang?</a:t>
            </a:r>
          </a:p>
          <a:p>
            <a:endParaRPr lang="fr-CH" baseline="0" dirty="0" smtClean="0"/>
          </a:p>
          <a:p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looking</a:t>
            </a:r>
            <a:r>
              <a:rPr lang="fr-CH" baseline="0" dirty="0" smtClean="0"/>
              <a:t> at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question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various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amongst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AD (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Decelerator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creates</a:t>
            </a:r>
            <a:r>
              <a:rPr lang="fr-CH" baseline="0" dirty="0" smtClean="0"/>
              <a:t> anti </a:t>
            </a:r>
            <a:r>
              <a:rPr lang="fr-CH" baseline="0" dirty="0" err="1" smtClean="0"/>
              <a:t>atoms</a:t>
            </a:r>
            <a:r>
              <a:rPr lang="fr-CH" baseline="0" dirty="0" smtClean="0"/>
              <a:t> and slows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down to </a:t>
            </a:r>
            <a:r>
              <a:rPr lang="fr-CH" baseline="0" dirty="0" err="1" smtClean="0"/>
              <a:t>eventually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trap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(the image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one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Angels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Demons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movie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trap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bigger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sexiers</a:t>
            </a:r>
            <a:r>
              <a:rPr lang="fr-CH" baseline="0" dirty="0" smtClean="0"/>
              <a:t> and consumes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more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AMS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on the International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Station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looks for traces of primordial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needs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outside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Earth’s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atmosphere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collisions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briefly</a:t>
            </a:r>
            <a:r>
              <a:rPr lang="fr-CH" baseline="0" dirty="0" smtClean="0"/>
              <a:t> anti-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. The AMS Control Centre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 at CERN and </a:t>
            </a:r>
            <a:r>
              <a:rPr lang="fr-CH" baseline="0" dirty="0" err="1" smtClean="0"/>
              <a:t>receives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signals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286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helped</a:t>
            </a:r>
            <a:r>
              <a:rPr lang="fr-CH" dirty="0" smtClean="0"/>
              <a:t> </a:t>
            </a:r>
            <a:r>
              <a:rPr lang="fr-CH" dirty="0" err="1" smtClean="0"/>
              <a:t>proving</a:t>
            </a:r>
            <a:r>
              <a:rPr lang="fr-CH" dirty="0" smtClean="0"/>
              <a:t> certain </a:t>
            </a:r>
            <a:r>
              <a:rPr lang="fr-CH" dirty="0" err="1" smtClean="0"/>
              <a:t>theories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the existence</a:t>
            </a:r>
            <a:r>
              <a:rPr lang="fr-CH" baseline="0" dirty="0" smtClean="0"/>
              <a:t> of the «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 Boson».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responsible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giving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mass to all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important in the standard model.</a:t>
            </a:r>
            <a:br>
              <a:rPr lang="fr-CH" baseline="0" dirty="0" smtClean="0"/>
            </a:br>
            <a:endParaRPr lang="fr-CH" baseline="0" dirty="0" smtClean="0"/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predicted</a:t>
            </a:r>
            <a:r>
              <a:rPr lang="fr-CH" baseline="0" dirty="0" smtClean="0"/>
              <a:t> in 1964 by 2 </a:t>
            </a:r>
            <a:r>
              <a:rPr lang="fr-CH" baseline="0" dirty="0" err="1" smtClean="0"/>
              <a:t>Belgian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(François </a:t>
            </a:r>
            <a:r>
              <a:rPr lang="fr-CH" baseline="0" dirty="0" err="1" smtClean="0"/>
              <a:t>Englert</a:t>
            </a:r>
            <a:r>
              <a:rPr lang="fr-CH" baseline="0" dirty="0" smtClean="0"/>
              <a:t> and Robert Brout),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by the Scottish </a:t>
            </a:r>
            <a:r>
              <a:rPr lang="fr-CH" baseline="0" dirty="0" err="1" smtClean="0"/>
              <a:t>physicist</a:t>
            </a:r>
            <a:r>
              <a:rPr lang="fr-CH" baseline="0" dirty="0" smtClean="0"/>
              <a:t> (Peter 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) and </a:t>
            </a:r>
            <a:r>
              <a:rPr lang="fr-CH" baseline="0" dirty="0" err="1" smtClean="0"/>
              <a:t>others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later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If </a:t>
            </a:r>
            <a:r>
              <a:rPr lang="fr-CH" baseline="0" dirty="0" err="1" smtClean="0"/>
              <a:t>took</a:t>
            </a:r>
            <a:r>
              <a:rPr lang="fr-CH" baseline="0" dirty="0" smtClean="0"/>
              <a:t> 48 </a:t>
            </a:r>
            <a:r>
              <a:rPr lang="fr-CH" baseline="0" dirty="0" err="1" smtClean="0"/>
              <a:t>years</a:t>
            </a:r>
            <a:r>
              <a:rPr lang="fr-CH" baseline="0" dirty="0" smtClean="0"/>
              <a:t> to have the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(ATLAS and CMS)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existence. The </a:t>
            </a:r>
            <a:r>
              <a:rPr lang="fr-CH" baseline="0" dirty="0" err="1" smtClean="0"/>
              <a:t>discovery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announced</a:t>
            </a:r>
            <a:r>
              <a:rPr lang="fr-CH" baseline="0" dirty="0" smtClean="0"/>
              <a:t> at CERN on 4th July 2012.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discovery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 François </a:t>
            </a:r>
            <a:r>
              <a:rPr lang="fr-CH" baseline="0" dirty="0" err="1" smtClean="0"/>
              <a:t>Englert</a:t>
            </a:r>
            <a:r>
              <a:rPr lang="fr-CH" baseline="0" dirty="0" smtClean="0"/>
              <a:t> and Peter 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surviving</a:t>
            </a:r>
            <a:r>
              <a:rPr lang="fr-CH" baseline="0" dirty="0" smtClean="0"/>
              <a:t> of the 3)to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rewarded</a:t>
            </a:r>
            <a:r>
              <a:rPr lang="fr-CH" baseline="0" dirty="0" smtClean="0"/>
              <a:t> by a Nobel </a:t>
            </a:r>
            <a:r>
              <a:rPr lang="fr-CH" baseline="0" dirty="0" err="1" smtClean="0"/>
              <a:t>Prize</a:t>
            </a:r>
            <a:r>
              <a:rPr lang="fr-CH" baseline="0" dirty="0" smtClean="0"/>
              <a:t> in 2013.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78017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But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many</a:t>
            </a:r>
            <a:r>
              <a:rPr lang="fr-CH" dirty="0" smtClean="0"/>
              <a:t> more questions </a:t>
            </a:r>
            <a:r>
              <a:rPr lang="fr-CH" dirty="0" err="1" smtClean="0"/>
              <a:t>unanswered</a:t>
            </a:r>
            <a:r>
              <a:rPr lang="fr-CH" dirty="0" smtClean="0"/>
              <a:t>.</a:t>
            </a:r>
          </a:p>
          <a:p>
            <a:r>
              <a:rPr lang="fr-CH" dirty="0" smtClean="0"/>
              <a:t>For </a:t>
            </a:r>
            <a:r>
              <a:rPr lang="fr-CH" dirty="0" err="1" smtClean="0"/>
              <a:t>example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look</a:t>
            </a:r>
            <a:r>
              <a:rPr lang="fr-CH" baseline="0" dirty="0" smtClean="0"/>
              <a:t> at galaxies far </a:t>
            </a:r>
            <a:r>
              <a:rPr lang="fr-CH" baseline="0" dirty="0" err="1" smtClean="0"/>
              <a:t>away</a:t>
            </a:r>
            <a:r>
              <a:rPr lang="fr-CH" baseline="0" dirty="0" smtClean="0"/>
              <a:t>, and at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rotation speed, the </a:t>
            </a:r>
            <a:r>
              <a:rPr lang="fr-CH" baseline="0" dirty="0" err="1" smtClean="0"/>
              <a:t>estimated</a:t>
            </a:r>
            <a:r>
              <a:rPr lang="fr-CH" baseline="0" dirty="0" smtClean="0"/>
              <a:t> mass of the visible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(stars, </a:t>
            </a:r>
            <a:r>
              <a:rPr lang="fr-CH" baseline="0" dirty="0" err="1" smtClean="0"/>
              <a:t>planets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clouds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gas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etc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sufficient</a:t>
            </a:r>
            <a:r>
              <a:rPr lang="fr-CH" baseline="0" dirty="0" smtClean="0"/>
              <a:t> to «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». At the speed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rotates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galaxy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should</a:t>
            </a:r>
            <a:r>
              <a:rPr lang="fr-CH" baseline="0" dirty="0" smtClean="0"/>
              <a:t> split </a:t>
            </a:r>
            <a:r>
              <a:rPr lang="fr-CH" baseline="0" dirty="0" err="1" smtClean="0"/>
              <a:t>away</a:t>
            </a:r>
            <a:r>
              <a:rPr lang="fr-CH" baseline="0" dirty="0" smtClean="0"/>
              <a:t>. </a:t>
            </a:r>
          </a:p>
          <a:p>
            <a:r>
              <a:rPr lang="fr-CH" baseline="0" dirty="0" smtClean="0"/>
              <a:t>And the </a:t>
            </a:r>
            <a:r>
              <a:rPr lang="fr-CH" baseline="0" dirty="0" err="1" smtClean="0"/>
              <a:t>worrying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seems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missing</a:t>
            </a:r>
            <a:r>
              <a:rPr lang="fr-CH" baseline="0" dirty="0" smtClean="0"/>
              <a:t> 95% of the </a:t>
            </a:r>
            <a:r>
              <a:rPr lang="fr-CH" baseline="0" dirty="0" err="1" smtClean="0"/>
              <a:t>needed</a:t>
            </a:r>
            <a:r>
              <a:rPr lang="fr-CH" baseline="0" dirty="0" smtClean="0"/>
              <a:t> mass…</a:t>
            </a:r>
          </a:p>
          <a:p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95% of the </a:t>
            </a:r>
            <a:r>
              <a:rPr lang="fr-CH" baseline="0" dirty="0" err="1" smtClean="0"/>
              <a:t>universe’s</a:t>
            </a:r>
            <a:r>
              <a:rPr lang="fr-CH" baseline="0" dirty="0" smtClean="0"/>
              <a:t> mass made of? 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? 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? There are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theories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again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Supersymetry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amongst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others</a:t>
            </a:r>
            <a:r>
              <a:rPr lang="fr-CH" baseline="0" dirty="0" smtClean="0"/>
              <a:t>). CERN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help </a:t>
            </a:r>
            <a:r>
              <a:rPr lang="fr-CH" baseline="0" dirty="0" err="1" smtClean="0"/>
              <a:t>finding</a:t>
            </a:r>
            <a:r>
              <a:rPr lang="fr-CH" baseline="0" dirty="0" smtClean="0"/>
              <a:t> out more about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86369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</a:t>
            </a:r>
            <a:r>
              <a:rPr lang="fr-CH" dirty="0" err="1" smtClean="0"/>
              <a:t>order</a:t>
            </a:r>
            <a:r>
              <a:rPr lang="fr-CH" dirty="0" smtClean="0"/>
              <a:t> to face all </a:t>
            </a:r>
            <a:r>
              <a:rPr lang="fr-CH" dirty="0" err="1" smtClean="0"/>
              <a:t>thes</a:t>
            </a:r>
            <a:r>
              <a:rPr lang="fr-CH" baseline="0" dirty="0" err="1" smtClean="0"/>
              <a:t>e</a:t>
            </a:r>
            <a:r>
              <a:rPr lang="fr-CH" baseline="0" dirty="0" smtClean="0"/>
              <a:t> questions and challenges,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huge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complex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costly</a:t>
            </a:r>
            <a:r>
              <a:rPr lang="fr-CH" baseline="0" dirty="0" smtClean="0"/>
              <a:t> instruments.</a:t>
            </a:r>
          </a:p>
          <a:p>
            <a:r>
              <a:rPr lang="fr-CH" baseline="0" dirty="0" err="1" smtClean="0"/>
              <a:t>Therefore</a:t>
            </a:r>
            <a:r>
              <a:rPr lang="fr-CH" baseline="0" dirty="0" smtClean="0"/>
              <a:t> international collaboration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way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answer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questions. CERN </a:t>
            </a:r>
            <a:r>
              <a:rPr lang="fr-CH" baseline="0" dirty="0" err="1" smtClean="0"/>
              <a:t>accounts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half</a:t>
            </a:r>
            <a:r>
              <a:rPr lang="fr-CH" baseline="0" dirty="0" smtClean="0"/>
              <a:t> of the world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1926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680373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 last goal of CERN </a:t>
            </a:r>
            <a:r>
              <a:rPr lang="fr-CH" dirty="0" err="1" smtClean="0"/>
              <a:t>is</a:t>
            </a:r>
            <a:r>
              <a:rPr lang="fr-CH" dirty="0" smtClean="0"/>
              <a:t> to </a:t>
            </a:r>
            <a:r>
              <a:rPr lang="fr-CH" dirty="0" err="1" smtClean="0"/>
              <a:t>educate</a:t>
            </a:r>
            <a:r>
              <a:rPr lang="fr-CH" dirty="0" smtClean="0"/>
              <a:t>: </a:t>
            </a:r>
            <a:r>
              <a:rPr lang="fr-CH" dirty="0" err="1" smtClean="0"/>
              <a:t>students</a:t>
            </a:r>
            <a:r>
              <a:rPr lang="fr-CH" dirty="0" smtClean="0"/>
              <a:t> of</a:t>
            </a:r>
            <a:r>
              <a:rPr lang="fr-CH" baseline="0" dirty="0" smtClean="0"/>
              <a:t> course by </a:t>
            </a:r>
            <a:r>
              <a:rPr lang="fr-CH" baseline="0" dirty="0" err="1" smtClean="0"/>
              <a:t>welcoming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at CERN for </a:t>
            </a:r>
            <a:r>
              <a:rPr lang="fr-CH" baseline="0" dirty="0" err="1" smtClean="0"/>
              <a:t>internships</a:t>
            </a:r>
            <a:r>
              <a:rPr lang="fr-CH" baseline="0" dirty="0" smtClean="0"/>
              <a:t>, but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general</a:t>
            </a:r>
            <a:r>
              <a:rPr lang="fr-CH" baseline="0" dirty="0" smtClean="0"/>
              <a:t> public, by </a:t>
            </a:r>
            <a:r>
              <a:rPr lang="fr-CH" baseline="0" dirty="0" err="1" smtClean="0"/>
              <a:t>making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discoveries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available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understandable</a:t>
            </a:r>
            <a:r>
              <a:rPr lang="fr-CH" baseline="0" dirty="0" smtClean="0"/>
              <a:t>.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visited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 by 100’000 </a:t>
            </a:r>
            <a:r>
              <a:rPr lang="fr-CH" baseline="0" dirty="0" err="1" smtClean="0"/>
              <a:t>visitors</a:t>
            </a:r>
            <a:r>
              <a:rPr lang="fr-CH" baseline="0" dirty="0" smtClean="0"/>
              <a:t> on </a:t>
            </a:r>
            <a:r>
              <a:rPr lang="fr-CH" baseline="0" dirty="0" err="1" smtClean="0"/>
              <a:t>guided</a:t>
            </a:r>
            <a:r>
              <a:rPr lang="fr-CH" baseline="0" dirty="0" smtClean="0"/>
              <a:t> tours. And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more </a:t>
            </a:r>
            <a:r>
              <a:rPr lang="fr-CH" baseline="0" dirty="0" err="1" smtClean="0"/>
              <a:t>visit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permanent exhibitions. This </a:t>
            </a:r>
            <a:r>
              <a:rPr lang="fr-CH" baseline="0" dirty="0" err="1" smtClean="0"/>
              <a:t>presentation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part of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educational</a:t>
            </a:r>
            <a:r>
              <a:rPr lang="fr-CH" baseline="0" dirty="0" smtClean="0"/>
              <a:t> effort.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69384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questions to </a:t>
            </a:r>
            <a:r>
              <a:rPr lang="fr-CH" baseline="0" dirty="0" err="1" smtClean="0"/>
              <a:t>answer</a:t>
            </a:r>
            <a:r>
              <a:rPr lang="fr-CH" baseline="0" dirty="0" smtClean="0"/>
              <a:t>. But how are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going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proceed</a:t>
            </a:r>
            <a:r>
              <a:rPr lang="fr-CH" baseline="0" dirty="0" smtClean="0"/>
              <a:t>?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41800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Most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are made of collisions.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</a:t>
            </a:r>
            <a:r>
              <a:rPr lang="fr-CH" baseline="0" dirty="0" smtClean="0"/>
              <a:t> 2 </a:t>
            </a:r>
            <a:r>
              <a:rPr lang="fr-CH" baseline="0" dirty="0" err="1" smtClean="0"/>
              <a:t>objects</a:t>
            </a:r>
            <a:r>
              <a:rPr lang="fr-CH" baseline="0" dirty="0" smtClean="0"/>
              <a:t> and smash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 at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high speed.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Let’s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</a:t>
            </a:r>
            <a:r>
              <a:rPr lang="fr-CH" baseline="0" dirty="0" smtClean="0"/>
              <a:t> 2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happens</a:t>
            </a:r>
            <a:r>
              <a:rPr lang="fr-CH" baseline="0" dirty="0" smtClean="0"/>
              <a:t> if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smash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together</a:t>
            </a:r>
            <a:r>
              <a:rPr lang="fr-CH" baseline="0" dirty="0" smtClean="0"/>
              <a:t>?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At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low</a:t>
            </a:r>
            <a:r>
              <a:rPr lang="fr-CH" baseline="0" dirty="0" smtClean="0"/>
              <a:t> speed, not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stop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That’s</a:t>
            </a:r>
            <a:r>
              <a:rPr lang="fr-CH" baseline="0" dirty="0" smtClean="0"/>
              <a:t> a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1» collision.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At </a:t>
            </a:r>
            <a:r>
              <a:rPr lang="fr-CH" baseline="0" dirty="0" err="1" smtClean="0"/>
              <a:t>higher</a:t>
            </a:r>
            <a:r>
              <a:rPr lang="fr-CH" baseline="0" dirty="0" smtClean="0"/>
              <a:t> speed,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damage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, change direction, slow down. </a:t>
            </a:r>
            <a:r>
              <a:rPr lang="fr-CH" baseline="0" dirty="0" err="1" smtClean="0"/>
              <a:t>That’s</a:t>
            </a:r>
            <a:r>
              <a:rPr lang="fr-CH" baseline="0" dirty="0" smtClean="0"/>
              <a:t> a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2» collision.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At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high speed (imagine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use </a:t>
            </a:r>
            <a:r>
              <a:rPr lang="fr-CH" baseline="0" dirty="0" err="1" smtClean="0"/>
              <a:t>apple</a:t>
            </a:r>
            <a:r>
              <a:rPr lang="fr-CH" baseline="0" dirty="0" smtClean="0"/>
              <a:t> cannons),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explode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That’s</a:t>
            </a:r>
            <a:r>
              <a:rPr lang="fr-CH" baseline="0" dirty="0" smtClean="0"/>
              <a:t> a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3» collision.</a:t>
            </a:r>
          </a:p>
          <a:p>
            <a:pPr marL="0" indent="0">
              <a:buFontTx/>
              <a:buNone/>
            </a:pPr>
            <a:r>
              <a:rPr lang="fr-CH" baseline="0" dirty="0" err="1" smtClean="0"/>
              <a:t>We</a:t>
            </a:r>
            <a:r>
              <a:rPr lang="fr-CH" baseline="0" dirty="0" smtClean="0"/>
              <a:t> have all </a:t>
            </a:r>
            <a:r>
              <a:rPr lang="fr-CH" baseline="0" dirty="0" err="1" smtClean="0"/>
              <a:t>experienced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such</a:t>
            </a:r>
            <a:r>
              <a:rPr lang="fr-CH" baseline="0" dirty="0" smtClean="0"/>
              <a:t> collisions: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cars, bikes, </a:t>
            </a:r>
            <a:r>
              <a:rPr lang="fr-CH" baseline="0" dirty="0" err="1" smtClean="0"/>
              <a:t>ourselves</a:t>
            </a:r>
            <a:r>
              <a:rPr lang="fr-CH" baseline="0" dirty="0" smtClean="0"/>
              <a:t> (not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3» </a:t>
            </a:r>
            <a:r>
              <a:rPr lang="fr-CH" baseline="0" dirty="0" err="1" smtClean="0"/>
              <a:t>hopefully</a:t>
            </a:r>
            <a:r>
              <a:rPr lang="fr-CH" baseline="0" dirty="0" smtClean="0"/>
              <a:t>).</a:t>
            </a:r>
          </a:p>
          <a:p>
            <a:pPr marL="0" indent="0">
              <a:buFontTx/>
              <a:buNone/>
            </a:pPr>
            <a:endParaRPr lang="fr-CH" baseline="0" dirty="0" smtClean="0"/>
          </a:p>
          <a:p>
            <a:pPr marL="0" indent="0">
              <a:buFontTx/>
              <a:buNone/>
            </a:pPr>
            <a:r>
              <a:rPr lang="fr-CH" baseline="0" dirty="0" smtClean="0"/>
              <a:t>At CERN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want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4» Collisions… This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high in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out of the collisions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come… </a:t>
            </a:r>
            <a:r>
              <a:rPr lang="fr-CH" baseline="0" dirty="0" err="1" smtClean="0"/>
              <a:t>pears</a:t>
            </a:r>
            <a:r>
              <a:rPr lang="fr-CH" baseline="0" dirty="0" smtClean="0"/>
              <a:t>, bananas, </a:t>
            </a:r>
            <a:r>
              <a:rPr lang="fr-CH" baseline="0" dirty="0" err="1" smtClean="0"/>
              <a:t>strawberries</a:t>
            </a:r>
            <a:r>
              <a:rPr lang="fr-CH" baseline="0" dirty="0" smtClean="0"/>
              <a:t>, kiwis and… of course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. Sound </a:t>
            </a:r>
            <a:r>
              <a:rPr lang="fr-CH" baseline="0" dirty="0" err="1" smtClean="0"/>
              <a:t>strange</a:t>
            </a:r>
            <a:r>
              <a:rPr lang="fr-CH" baseline="0" dirty="0" smtClean="0"/>
              <a:t>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987428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</a:t>
            </a:r>
            <a:r>
              <a:rPr lang="fr-CH" dirty="0" err="1" smtClean="0"/>
              <a:t>fact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applying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famous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formula: «E=mc2».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formula tells us one </a:t>
            </a:r>
            <a:r>
              <a:rPr lang="fr-CH" baseline="0" dirty="0" err="1" smtClean="0"/>
              <a:t>thing</a:t>
            </a:r>
            <a:r>
              <a:rPr lang="fr-CH" baseline="0" dirty="0" smtClean="0"/>
              <a:t>: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(E)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transformed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(=)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(m).</a:t>
            </a:r>
          </a:p>
          <a:p>
            <a:endParaRPr lang="fr-CH" baseline="0" dirty="0" smtClean="0"/>
          </a:p>
          <a:p>
            <a:r>
              <a:rPr lang="fr-CH" baseline="0" dirty="0" smtClean="0"/>
              <a:t>So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never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noticed</a:t>
            </a:r>
            <a:r>
              <a:rPr lang="fr-CH" baseline="0" dirty="0" smtClean="0"/>
              <a:t> the production of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fruits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smashing</a:t>
            </a:r>
            <a:r>
              <a:rPr lang="fr-CH" baseline="0" dirty="0" smtClean="0"/>
              <a:t> 2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 at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high speed?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because</a:t>
            </a:r>
            <a:r>
              <a:rPr lang="fr-CH" baseline="0" dirty="0" smtClean="0"/>
              <a:t> the «c2» in the formula. «c» stands for the speed of light (300’000 km/s in the vacuum).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square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big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. And an </a:t>
            </a:r>
            <a:r>
              <a:rPr lang="fr-CH" baseline="0" dirty="0" err="1" smtClean="0"/>
              <a:t>equation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kind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scale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2 plates on </a:t>
            </a:r>
            <a:r>
              <a:rPr lang="fr-CH" baseline="0" dirty="0" err="1" smtClean="0"/>
              <a:t>both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sides</a:t>
            </a:r>
            <a:r>
              <a:rPr lang="fr-CH" baseline="0" dirty="0" smtClean="0"/>
              <a:t> of the «=» </a:t>
            </a:r>
            <a:r>
              <a:rPr lang="fr-CH" baseline="0" dirty="0" err="1" smtClean="0"/>
              <a:t>sign</a:t>
            </a:r>
            <a:r>
              <a:rPr lang="fr-CH" baseline="0" dirty="0" smtClean="0"/>
              <a:t>.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put «c2» on one plate,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a lot of «E» on the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plate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balance. 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</a:t>
            </a:r>
            <a:r>
              <a:rPr lang="fr-CH" baseline="0" dirty="0" smtClean="0"/>
              <a:t> large </a:t>
            </a:r>
            <a:r>
              <a:rPr lang="fr-CH" baseline="0" dirty="0" err="1" smtClean="0"/>
              <a:t>objects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, no chance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of «E» </a:t>
            </a:r>
            <a:r>
              <a:rPr lang="fr-CH" baseline="0" dirty="0" err="1" smtClean="0"/>
              <a:t>needed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never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able to </a:t>
            </a:r>
            <a:r>
              <a:rPr lang="fr-CH" baseline="0" dirty="0" err="1" smtClean="0"/>
              <a:t>assign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apples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enough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That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use </a:t>
            </a:r>
            <a:r>
              <a:rPr lang="fr-CH" baseline="0" dirty="0" err="1" smtClean="0"/>
              <a:t>smaller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objects</a:t>
            </a:r>
            <a:r>
              <a:rPr lang="fr-CH" baseline="0" dirty="0" smtClean="0"/>
              <a:t>. The </a:t>
            </a:r>
            <a:r>
              <a:rPr lang="fr-CH" baseline="0" dirty="0" err="1" smtClean="0"/>
              <a:t>smaller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object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smashed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easier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assign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a «relative» high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 And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at CERN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do not have the «Large Apple </a:t>
            </a:r>
            <a:r>
              <a:rPr lang="fr-CH" baseline="0" dirty="0" err="1" smtClean="0"/>
              <a:t>Collider</a:t>
            </a:r>
            <a:r>
              <a:rPr lang="fr-CH" baseline="0" dirty="0" smtClean="0"/>
              <a:t>» but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have the «Large Hadron </a:t>
            </a:r>
            <a:r>
              <a:rPr lang="fr-CH" baseline="0" dirty="0" err="1" smtClean="0"/>
              <a:t>Collider</a:t>
            </a:r>
            <a:r>
              <a:rPr lang="fr-CH" baseline="0" dirty="0" smtClean="0"/>
              <a:t>».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accelerate</a:t>
            </a:r>
            <a:r>
              <a:rPr lang="fr-CH" baseline="0" dirty="0" smtClean="0"/>
              <a:t> hadrons (protons and neutron), the components of the nucleus at an </a:t>
            </a:r>
            <a:r>
              <a:rPr lang="fr-CH" baseline="0" dirty="0" err="1" smtClean="0"/>
              <a:t>incredible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837334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Each</a:t>
            </a:r>
            <a:r>
              <a:rPr lang="fr-CH" dirty="0" smtClean="0"/>
              <a:t> proton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accelerate</a:t>
            </a:r>
            <a:r>
              <a:rPr lang="fr-CH" baseline="0" dirty="0" smtClean="0"/>
              <a:t> at CERN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eventually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of 7 </a:t>
            </a:r>
            <a:r>
              <a:rPr lang="fr-CH" baseline="0" dirty="0" err="1" smtClean="0"/>
              <a:t>TeV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Tera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electron-Volt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/>
            </a:r>
            <a:br>
              <a:rPr lang="fr-CH" baseline="0" dirty="0" smtClean="0"/>
            </a:br>
            <a:r>
              <a:rPr lang="fr-CH" baseline="0" dirty="0" err="1" smtClean="0"/>
              <a:t>Does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sound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familiar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? Can </a:t>
            </a:r>
            <a:r>
              <a:rPr lang="fr-CH" baseline="0" dirty="0" err="1" smtClean="0"/>
              <a:t>explain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represents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everyday</a:t>
            </a:r>
            <a:r>
              <a:rPr lang="fr-CH" baseline="0" dirty="0" smtClean="0"/>
              <a:t> life? (</a:t>
            </a:r>
            <a:r>
              <a:rPr lang="fr-CH" baseline="0" dirty="0" err="1" smtClean="0"/>
              <a:t>ask</a:t>
            </a:r>
            <a:r>
              <a:rPr lang="fr-CH" baseline="0" dirty="0" smtClean="0"/>
              <a:t> the audience)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incredible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of a… </a:t>
            </a:r>
            <a:r>
              <a:rPr lang="fr-CH" baseline="0" dirty="0" err="1" smtClean="0"/>
              <a:t>flying</a:t>
            </a:r>
            <a:r>
              <a:rPr lang="fr-CH" baseline="0" dirty="0" smtClean="0"/>
              <a:t> mosquito!</a:t>
            </a:r>
          </a:p>
          <a:p>
            <a:endParaRPr lang="fr-CH" baseline="0" dirty="0" smtClean="0"/>
          </a:p>
          <a:p>
            <a:r>
              <a:rPr lang="fr-CH" baseline="0" dirty="0" smtClean="0"/>
              <a:t>OK… For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and me of course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insignificant</a:t>
            </a:r>
            <a:r>
              <a:rPr lang="fr-CH" baseline="0" dirty="0" smtClean="0"/>
              <a:t>. But </a:t>
            </a:r>
            <a:r>
              <a:rPr lang="fr-CH" baseline="0" dirty="0" err="1" smtClean="0"/>
              <a:t>remember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grant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to ONE proton.</a:t>
            </a:r>
          </a:p>
          <a:p>
            <a:r>
              <a:rPr lang="fr-CH" baseline="0" dirty="0" smtClean="0"/>
              <a:t>A </a:t>
            </a:r>
            <a:r>
              <a:rPr lang="fr-CH" baseline="0" dirty="0" err="1" smtClean="0"/>
              <a:t>normally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well-fed</a:t>
            </a:r>
            <a:r>
              <a:rPr lang="fr-CH" baseline="0" dirty="0" smtClean="0"/>
              <a:t> mosquito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made of about 10^23 protons!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trasnsferring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of ALL </a:t>
            </a:r>
            <a:r>
              <a:rPr lang="fr-CH" baseline="0" dirty="0" err="1" smtClean="0"/>
              <a:t>these</a:t>
            </a:r>
            <a:r>
              <a:rPr lang="fr-CH" baseline="0" dirty="0" smtClean="0"/>
              <a:t> protons to ONE if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So, at the proton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energetic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Remember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amount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proportional</a:t>
            </a:r>
            <a:r>
              <a:rPr lang="fr-CH" baseline="0" dirty="0" smtClean="0"/>
              <a:t> to the size of the </a:t>
            </a:r>
            <a:r>
              <a:rPr lang="fr-CH" baseline="0" dirty="0" err="1" smtClean="0"/>
              <a:t>accelerated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object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counts</a:t>
            </a:r>
            <a:r>
              <a:rPr lang="fr-CH" baseline="0" dirty="0" smtClean="0"/>
              <a:t>!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98637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But how do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produce</a:t>
            </a:r>
            <a:r>
              <a:rPr lang="fr-CH" dirty="0" smtClean="0"/>
              <a:t> protons and </a:t>
            </a:r>
            <a:r>
              <a:rPr lang="fr-CH" dirty="0" err="1" smtClean="0"/>
              <a:t>grant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of a </a:t>
            </a:r>
            <a:r>
              <a:rPr lang="fr-CH" baseline="0" dirty="0" err="1" smtClean="0"/>
              <a:t>flying</a:t>
            </a:r>
            <a:r>
              <a:rPr lang="fr-CH" baseline="0" dirty="0" smtClean="0"/>
              <a:t> mosquito?</a:t>
            </a:r>
          </a:p>
          <a:p>
            <a:r>
              <a:rPr lang="fr-CH" baseline="0" dirty="0" smtClean="0"/>
              <a:t>First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start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bottle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hydrogen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gas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err="1" smtClean="0"/>
              <a:t>Hydrogen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quite</a:t>
            </a:r>
            <a:r>
              <a:rPr lang="fr-CH" baseline="0" dirty="0" smtClean="0"/>
              <a:t> close to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want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It’s</a:t>
            </a:r>
            <a:r>
              <a:rPr lang="fr-CH" baseline="0" dirty="0" smtClean="0"/>
              <a:t> made of protons.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electron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orbitting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hydrogen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. Proton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has a positive charge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. Electron </a:t>
            </a:r>
            <a:r>
              <a:rPr lang="fr-CH" baseline="0" dirty="0" err="1" smtClean="0"/>
              <a:t>whic</a:t>
            </a:r>
            <a:r>
              <a:rPr lang="fr-CH" baseline="0" dirty="0" smtClean="0"/>
              <a:t> has </a:t>
            </a:r>
            <a:r>
              <a:rPr lang="fr-CH" baseline="0" dirty="0" err="1" smtClean="0"/>
              <a:t>negative</a:t>
            </a:r>
            <a:r>
              <a:rPr lang="fr-CH" baseline="0" dirty="0" smtClean="0"/>
              <a:t> charges </a:t>
            </a:r>
            <a:r>
              <a:rPr lang="fr-CH" baseline="0" dirty="0" err="1" smtClean="0"/>
              <a:t>bounces</a:t>
            </a:r>
            <a:r>
              <a:rPr lang="fr-CH" baseline="0" dirty="0" smtClean="0"/>
              <a:t> back and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removed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protons.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are sent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the LINAC (</a:t>
            </a:r>
            <a:r>
              <a:rPr lang="fr-CH" baseline="0" dirty="0" err="1" smtClean="0"/>
              <a:t>LINear</a:t>
            </a:r>
            <a:r>
              <a:rPr lang="fr-CH" baseline="0" dirty="0" smtClean="0"/>
              <a:t> Accelerator)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uses </a:t>
            </a:r>
            <a:r>
              <a:rPr lang="fr-CH" baseline="0" dirty="0" err="1" smtClean="0"/>
              <a:t>alternating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either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attract</a:t>
            </a:r>
            <a:r>
              <a:rPr lang="fr-CH" baseline="0" dirty="0" smtClean="0"/>
              <a:t> or push the protons. 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efficient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45m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have been </a:t>
            </a:r>
            <a:r>
              <a:rPr lang="fr-CH" baseline="0" dirty="0" err="1" smtClean="0"/>
              <a:t>accelerated</a:t>
            </a:r>
            <a:r>
              <a:rPr lang="fr-CH" baseline="0" dirty="0" smtClean="0"/>
              <a:t> to a 1/3 of the speed of light,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100’000 km per second. </a:t>
            </a:r>
            <a:r>
              <a:rPr lang="fr-CH" baseline="0" dirty="0" err="1" smtClean="0"/>
              <a:t>Needless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say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continuing</a:t>
            </a:r>
            <a:r>
              <a:rPr lang="fr-CH" baseline="0" dirty="0" smtClean="0"/>
              <a:t> in straight </a:t>
            </a:r>
            <a:r>
              <a:rPr lang="fr-CH" baseline="0" dirty="0" err="1" smtClean="0"/>
              <a:t>lines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impractical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send</a:t>
            </a:r>
            <a:r>
              <a:rPr lang="fr-CH" baseline="0" dirty="0" smtClean="0"/>
              <a:t> the protons to the Booster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prepare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bunches</a:t>
            </a:r>
            <a:r>
              <a:rPr lang="fr-CH" baseline="0" dirty="0" smtClean="0"/>
              <a:t> of protons in 4 </a:t>
            </a:r>
            <a:r>
              <a:rPr lang="fr-CH" baseline="0" dirty="0" err="1" smtClean="0"/>
              <a:t>superposed</a:t>
            </a:r>
            <a:r>
              <a:rPr lang="fr-CH" baseline="0" dirty="0" smtClean="0"/>
              <a:t> rings.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sent in the PS (Proton Synchrotron). This machine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600m </a:t>
            </a:r>
            <a:r>
              <a:rPr lang="fr-CH" baseline="0" dirty="0" err="1" smtClean="0"/>
              <a:t>circumference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in 1959 and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in use! In 1.2 seconds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accelerate</a:t>
            </a:r>
            <a:r>
              <a:rPr lang="fr-CH" baseline="0" dirty="0" smtClean="0"/>
              <a:t> protons to 99% of the speed of light.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efficient. But </a:t>
            </a:r>
            <a:r>
              <a:rPr lang="fr-CH" baseline="0" dirty="0" err="1" smtClean="0"/>
              <a:t>cannot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faster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transfer</a:t>
            </a:r>
            <a:r>
              <a:rPr lang="fr-CH" baseline="0" dirty="0" smtClean="0"/>
              <a:t> protons to the «2</a:t>
            </a:r>
            <a:r>
              <a:rPr lang="fr-CH" baseline="30000" dirty="0" smtClean="0"/>
              <a:t>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gear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complex</a:t>
            </a:r>
            <a:r>
              <a:rPr lang="fr-CH" baseline="0" dirty="0" smtClean="0"/>
              <a:t>».</a:t>
            </a:r>
          </a:p>
          <a:p>
            <a:r>
              <a:rPr lang="fr-CH" baseline="0" dirty="0" smtClean="0"/>
              <a:t>The SPS (Super Proton Synchrotron)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in 1976 and of 7km </a:t>
            </a:r>
            <a:r>
              <a:rPr lang="fr-CH" baseline="0" dirty="0" err="1" smtClean="0"/>
              <a:t>curcumference</a:t>
            </a:r>
            <a:r>
              <a:rPr lang="fr-CH" baseline="0" dirty="0" smtClean="0"/>
              <a:t>. In 3 seconds,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to 99.9% of the speed of light. Once </a:t>
            </a:r>
            <a:r>
              <a:rPr lang="fr-CH" baseline="0" dirty="0" err="1" smtClean="0"/>
              <a:t>again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cannot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faster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Then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half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are sent </a:t>
            </a:r>
            <a:r>
              <a:rPr lang="fr-CH" baseline="0" dirty="0" err="1" smtClean="0"/>
              <a:t>clockwise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half</a:t>
            </a:r>
            <a:r>
              <a:rPr lang="fr-CH" baseline="0" dirty="0" smtClean="0"/>
              <a:t> anti-</a:t>
            </a:r>
            <a:r>
              <a:rPr lang="fr-CH" baseline="0" dirty="0" err="1" smtClean="0"/>
              <a:t>clockwise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the LHC (Large Hadron </a:t>
            </a:r>
            <a:r>
              <a:rPr lang="fr-CH" baseline="0" dirty="0" err="1" smtClean="0"/>
              <a:t>Collider</a:t>
            </a:r>
            <a:r>
              <a:rPr lang="fr-CH" baseline="0" dirty="0" smtClean="0"/>
              <a:t>). This machine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machine on </a:t>
            </a:r>
            <a:r>
              <a:rPr lang="fr-CH" baseline="0" dirty="0" err="1" smtClean="0"/>
              <a:t>Earth</a:t>
            </a:r>
            <a:r>
              <a:rPr lang="fr-CH" baseline="0" dirty="0" smtClean="0"/>
              <a:t>: 27 km </a:t>
            </a:r>
            <a:r>
              <a:rPr lang="fr-CH" baseline="0" dirty="0" err="1" smtClean="0"/>
              <a:t>circumference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</a:t>
            </a:r>
            <a:r>
              <a:rPr lang="fr-CH" baseline="0" dirty="0" smtClean="0"/>
              <a:t> about 20 minutes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maximum </a:t>
            </a:r>
            <a:r>
              <a:rPr lang="fr-CH" baseline="0" dirty="0" err="1" smtClean="0"/>
              <a:t>velocity</a:t>
            </a:r>
            <a:r>
              <a:rPr lang="fr-CH" baseline="0" dirty="0" smtClean="0"/>
              <a:t>: 99.9999991% of the speed of light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correspond to 7 </a:t>
            </a:r>
            <a:r>
              <a:rPr lang="fr-CH" baseline="0" dirty="0" err="1" smtClean="0"/>
              <a:t>TeV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86734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2 </a:t>
            </a:r>
            <a:r>
              <a:rPr lang="fr-CH" dirty="0" err="1" smtClean="0"/>
              <a:t>beams</a:t>
            </a:r>
            <a:r>
              <a:rPr lang="fr-CH" dirty="0" smtClean="0"/>
              <a:t> are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circulating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separate</a:t>
            </a:r>
            <a:r>
              <a:rPr lang="fr-CH" baseline="0" dirty="0" smtClean="0"/>
              <a:t> pipes and in 4 places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cross the 2 pipes over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collision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detectors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observe and record the traces of new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created</a:t>
            </a:r>
            <a:r>
              <a:rPr lang="fr-CH" baseline="0" dirty="0" smtClean="0"/>
              <a:t> in the collision.</a:t>
            </a:r>
          </a:p>
          <a:p>
            <a:r>
              <a:rPr lang="fr-CH" baseline="0" dirty="0" smtClean="0"/>
              <a:t>There are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protons and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go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600 million collisions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every</a:t>
            </a:r>
            <a:r>
              <a:rPr lang="fr-CH" baseline="0" dirty="0" smtClean="0"/>
              <a:t> SECOND in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of the 4 detectors.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These</a:t>
            </a:r>
            <a:r>
              <a:rPr lang="fr-CH" baseline="0" dirty="0" smtClean="0"/>
              <a:t> detectors are a bit </a:t>
            </a:r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huge</a:t>
            </a:r>
            <a:r>
              <a:rPr lang="fr-CH" baseline="0" dirty="0" smtClean="0"/>
              <a:t> digital cameras of about 100 </a:t>
            </a:r>
            <a:r>
              <a:rPr lang="fr-CH" baseline="0" dirty="0" err="1" smtClean="0"/>
              <a:t>Megapixel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resolution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Guess</a:t>
            </a:r>
            <a:r>
              <a:rPr lang="fr-CH" baseline="0" dirty="0" smtClean="0"/>
              <a:t> the size of the SD </a:t>
            </a:r>
            <a:r>
              <a:rPr lang="fr-CH" baseline="0" dirty="0" err="1" smtClean="0"/>
              <a:t>card</a:t>
            </a:r>
            <a:r>
              <a:rPr lang="fr-CH" baseline="0" dirty="0" smtClean="0"/>
              <a:t> to store the </a:t>
            </a:r>
            <a:r>
              <a:rPr lang="fr-CH" baseline="0" dirty="0" err="1" smtClean="0"/>
              <a:t>LHC’s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pictures</a:t>
            </a:r>
            <a:r>
              <a:rPr lang="fr-CH" baseline="0" dirty="0" smtClean="0"/>
              <a:t>?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175435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map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complex</a:t>
            </a:r>
            <a:r>
              <a:rPr lang="fr-CH" baseline="0" dirty="0" smtClean="0"/>
              <a:t> of main </a:t>
            </a:r>
            <a:r>
              <a:rPr lang="fr-CH" baseline="0" dirty="0" err="1" smtClean="0"/>
              <a:t>accelerators</a:t>
            </a:r>
            <a:r>
              <a:rPr lang="fr-CH" baseline="0" dirty="0" smtClean="0"/>
              <a:t> of CERN.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dotted</a:t>
            </a:r>
            <a:r>
              <a:rPr lang="fr-CH" baseline="0" dirty="0" smtClean="0"/>
              <a:t> line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French-</a:t>
            </a:r>
            <a:r>
              <a:rPr lang="fr-CH" baseline="0" dirty="0" err="1" smtClean="0"/>
              <a:t>Swiss</a:t>
            </a:r>
            <a:r>
              <a:rPr lang="fr-CH" baseline="0" dirty="0" smtClean="0"/>
              <a:t> border.</a:t>
            </a:r>
          </a:p>
          <a:p>
            <a:r>
              <a:rPr lang="fr-CH" baseline="0" dirty="0" smtClean="0"/>
              <a:t>The 2 main CERN sites are Meyrin and </a:t>
            </a:r>
            <a:r>
              <a:rPr lang="fr-CH" baseline="0" dirty="0" err="1" smtClean="0"/>
              <a:t>Prévessin</a:t>
            </a:r>
            <a:r>
              <a:rPr lang="fr-CH" baseline="0" dirty="0" smtClean="0"/>
              <a:t> (as big, but not as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populated</a:t>
            </a:r>
            <a:r>
              <a:rPr lang="fr-CH" baseline="0" dirty="0" smtClean="0"/>
              <a:t>)</a:t>
            </a:r>
          </a:p>
          <a:p>
            <a:r>
              <a:rPr lang="fr-CH" baseline="0" dirty="0" smtClean="0"/>
              <a:t>The PS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tiny</a:t>
            </a:r>
            <a:r>
              <a:rPr lang="fr-CH" baseline="0" dirty="0" smtClean="0"/>
              <a:t> 600m ring on the Meyrin site, the SPS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accross</a:t>
            </a:r>
            <a:r>
              <a:rPr lang="fr-CH" baseline="0" dirty="0" smtClean="0"/>
              <a:t> the border and the LHC </a:t>
            </a:r>
            <a:r>
              <a:rPr lang="fr-CH" baseline="0" dirty="0" err="1" smtClean="0"/>
              <a:t>takes</a:t>
            </a:r>
            <a:r>
              <a:rPr lang="fr-CH" baseline="0" dirty="0" smtClean="0"/>
              <a:t> all the </a:t>
            </a:r>
            <a:r>
              <a:rPr lang="fr-CH" baseline="0" dirty="0" err="1" smtClean="0"/>
              <a:t>space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 Geneva </a:t>
            </a:r>
            <a:r>
              <a:rPr lang="fr-CH" baseline="0" dirty="0" err="1" smtClean="0"/>
              <a:t>airport</a:t>
            </a:r>
            <a:r>
              <a:rPr lang="fr-CH" baseline="0" dirty="0" smtClean="0"/>
              <a:t> and the Jura (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green on the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The 4 </a:t>
            </a:r>
            <a:r>
              <a:rPr lang="fr-CH" baseline="0" dirty="0" err="1" smtClean="0"/>
              <a:t>red</a:t>
            </a:r>
            <a:r>
              <a:rPr lang="fr-CH" baseline="0" dirty="0" smtClean="0"/>
              <a:t> dots </a:t>
            </a:r>
            <a:r>
              <a:rPr lang="fr-CH" baseline="0" dirty="0" err="1" smtClean="0"/>
              <a:t>represent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the 4 detectors are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22420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The LHC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built</a:t>
            </a:r>
            <a:r>
              <a:rPr lang="fr-CH" baseline="0" dirty="0" smtClean="0"/>
              <a:t> underground, </a:t>
            </a:r>
            <a:r>
              <a:rPr lang="fr-CH" baseline="0" dirty="0" err="1" smtClean="0"/>
              <a:t>mainly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financial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reasons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cost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buy</a:t>
            </a:r>
            <a:r>
              <a:rPr lang="fr-CH" baseline="0" dirty="0" smtClean="0"/>
              <a:t> all the land and 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have been </a:t>
            </a:r>
            <a:r>
              <a:rPr lang="fr-CH" baseline="0" dirty="0" err="1" smtClean="0"/>
              <a:t>impractical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provide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natural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shielding</a:t>
            </a:r>
            <a:r>
              <a:rPr lang="fr-CH" baseline="0" dirty="0" smtClean="0"/>
              <a:t> of radiations for the population but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shielding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cosmic</a:t>
            </a:r>
            <a:r>
              <a:rPr lang="fr-CH" baseline="0" dirty="0" smtClean="0"/>
              <a:t> rays to the 4 detectors.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LCH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mainly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hosted</a:t>
            </a:r>
            <a:r>
              <a:rPr lang="fr-CH" baseline="0" dirty="0" smtClean="0"/>
              <a:t> in a 3m </a:t>
            </a:r>
            <a:r>
              <a:rPr lang="fr-CH" baseline="0" dirty="0" err="1" smtClean="0"/>
              <a:t>diameter</a:t>
            </a:r>
            <a:r>
              <a:rPr lang="fr-CH" baseline="0" dirty="0" smtClean="0"/>
              <a:t> tunnel </a:t>
            </a:r>
            <a:r>
              <a:rPr lang="fr-CH" baseline="0" dirty="0" err="1" smtClean="0"/>
              <a:t>containing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mostly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superconducting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magnets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devices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You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picture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the 2 </a:t>
            </a:r>
            <a:r>
              <a:rPr lang="fr-CH" baseline="0" dirty="0" err="1" smtClean="0"/>
              <a:t>counter-rotating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beams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hosted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different</a:t>
            </a:r>
            <a:r>
              <a:rPr lang="fr-CH" baseline="0" dirty="0" smtClean="0"/>
              <a:t> pipes, </a:t>
            </a:r>
            <a:r>
              <a:rPr lang="fr-CH" baseline="0" dirty="0" err="1" smtClean="0"/>
              <a:t>making</a:t>
            </a:r>
            <a:r>
              <a:rPr lang="fr-CH" baseline="0" dirty="0" smtClean="0"/>
              <a:t> collisions impossible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29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89757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These</a:t>
            </a:r>
            <a:r>
              <a:rPr lang="fr-CH" dirty="0" smtClean="0"/>
              <a:t> 2 pipes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as </a:t>
            </a:r>
            <a:r>
              <a:rPr lang="fr-CH" dirty="0" err="1" smtClean="0"/>
              <a:t>empty</a:t>
            </a:r>
            <a:r>
              <a:rPr lang="fr-CH" dirty="0" smtClean="0"/>
              <a:t> as possible (</a:t>
            </a:r>
            <a:r>
              <a:rPr lang="fr-CH" dirty="0" err="1" smtClean="0"/>
              <a:t>otherwise</a:t>
            </a:r>
            <a:r>
              <a:rPr lang="fr-CH" dirty="0" smtClean="0"/>
              <a:t> protons </a:t>
            </a:r>
            <a:r>
              <a:rPr lang="fr-CH" dirty="0" err="1" smtClean="0"/>
              <a:t>would</a:t>
            </a:r>
            <a:r>
              <a:rPr lang="fr-CH" dirty="0" smtClean="0"/>
              <a:t> hit air </a:t>
            </a:r>
            <a:r>
              <a:rPr lang="fr-CH" dirty="0" err="1" smtClean="0"/>
              <a:t>molecules</a:t>
            </a:r>
            <a:r>
              <a:rPr lang="fr-CH" baseline="0" dirty="0" smtClean="0"/>
              <a:t> all the time)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err="1" smtClean="0"/>
              <a:t>Thanks</a:t>
            </a:r>
            <a:r>
              <a:rPr lang="fr-CH" dirty="0" smtClean="0"/>
              <a:t> to</a:t>
            </a:r>
            <a:r>
              <a:rPr lang="fr-CH" baseline="0" dirty="0" smtClean="0"/>
              <a:t> turbo-</a:t>
            </a:r>
            <a:r>
              <a:rPr lang="fr-CH" baseline="0" dirty="0" err="1" smtClean="0"/>
              <a:t>molecular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pumps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technologies,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a vacuum of 10^-13 </a:t>
            </a:r>
            <a:r>
              <a:rPr lang="fr-CH" baseline="0" dirty="0" err="1" smtClean="0"/>
              <a:t>atmosphere</a:t>
            </a:r>
            <a:r>
              <a:rPr lang="fr-CH" baseline="0" dirty="0" smtClean="0"/>
              <a:t> in the centre of the pipes: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10 times </a:t>
            </a:r>
            <a:r>
              <a:rPr lang="fr-CH" baseline="0" dirty="0" err="1" smtClean="0"/>
              <a:t>emptiers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on the surface of the Moon or as </a:t>
            </a:r>
            <a:r>
              <a:rPr lang="fr-CH" baseline="0" dirty="0" err="1" smtClean="0"/>
              <a:t>empty</a:t>
            </a:r>
            <a:r>
              <a:rPr lang="fr-CH" baseline="0" dirty="0" smtClean="0"/>
              <a:t> as in the </a:t>
            </a:r>
            <a:r>
              <a:rPr lang="fr-CH" baseline="0" dirty="0" err="1" smtClean="0"/>
              <a:t>solar</a:t>
            </a:r>
            <a:r>
              <a:rPr lang="fr-CH" baseline="0" dirty="0" smtClean="0"/>
              <a:t> system.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curves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beam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provided</a:t>
            </a:r>
            <a:r>
              <a:rPr lang="fr-CH" baseline="0" dirty="0" smtClean="0"/>
              <a:t> by the </a:t>
            </a:r>
            <a:r>
              <a:rPr lang="fr-CH" baseline="0" dirty="0" err="1" smtClean="0"/>
              <a:t>coils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surrounding</a:t>
            </a:r>
            <a:r>
              <a:rPr lang="fr-CH" baseline="0" dirty="0" smtClean="0"/>
              <a:t> the pipes. As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holds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as in a high-speed train, the </a:t>
            </a:r>
            <a:r>
              <a:rPr lang="fr-CH" baseline="0" dirty="0" err="1" smtClean="0"/>
              <a:t>magnets</a:t>
            </a:r>
            <a:r>
              <a:rPr lang="fr-CH" baseline="0" dirty="0" smtClean="0"/>
              <a:t> must </a:t>
            </a:r>
            <a:r>
              <a:rPr lang="fr-CH" baseline="0" dirty="0" err="1" smtClean="0"/>
              <a:t>deliver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tremendous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of 9 T (tesla). This </a:t>
            </a:r>
            <a:r>
              <a:rPr lang="fr-CH" baseline="0" dirty="0" err="1" smtClean="0"/>
              <a:t>equates</a:t>
            </a:r>
            <a:r>
              <a:rPr lang="fr-CH" baseline="0" dirty="0" smtClean="0"/>
              <a:t> to 200’000 times the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Earth</a:t>
            </a:r>
            <a:r>
              <a:rPr lang="fr-CH" baseline="0" dirty="0" smtClean="0"/>
              <a:t> (ca 45 micro tesla)</a:t>
            </a:r>
          </a:p>
          <a:p>
            <a:r>
              <a:rPr lang="fr-CH" baseline="0" dirty="0" smtClean="0"/>
              <a:t>For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cableyou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the vacuum pipes (1mm by 10mm section) a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of 11’000 </a:t>
            </a:r>
            <a:r>
              <a:rPr lang="fr-CH" baseline="0" dirty="0" err="1" smtClean="0"/>
              <a:t>amperes</a:t>
            </a:r>
            <a:r>
              <a:rPr lang="fr-CH" baseline="0" dirty="0" smtClean="0"/>
              <a:t> (in </a:t>
            </a:r>
            <a:r>
              <a:rPr lang="fr-CH" baseline="0" dirty="0" err="1" smtClean="0"/>
              <a:t>comparison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home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of about 20 </a:t>
            </a:r>
            <a:r>
              <a:rPr lang="fr-CH" baseline="0" dirty="0" err="1" smtClean="0"/>
              <a:t>amperes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wires</a:t>
            </a:r>
            <a:r>
              <a:rPr lang="fr-CH" baseline="0" dirty="0" smtClean="0"/>
              <a:t>).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20520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Ask</a:t>
            </a:r>
            <a:r>
              <a:rPr lang="fr-CH" dirty="0" smtClean="0"/>
              <a:t> the audience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think</a:t>
            </a:r>
            <a:r>
              <a:rPr lang="fr-CH" baseline="0" dirty="0" smtClean="0"/>
              <a:t> «CERN» </a:t>
            </a:r>
            <a:r>
              <a:rPr lang="fr-CH" baseline="0" dirty="0" err="1" smtClean="0"/>
              <a:t>acronym</a:t>
            </a:r>
            <a:r>
              <a:rPr lang="fr-CH" baseline="0" dirty="0" smtClean="0"/>
              <a:t> stands for </a:t>
            </a:r>
            <a:r>
              <a:rPr lang="fr-CH" baseline="0" dirty="0" err="1" smtClean="0"/>
              <a:t>before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showing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answer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After</a:t>
            </a:r>
            <a:r>
              <a:rPr lang="fr-CH" baseline="0" dirty="0" smtClean="0"/>
              <a:t> WW II,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 Europe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leading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anymore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flying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away</a:t>
            </a:r>
            <a:r>
              <a:rPr lang="fr-CH" baseline="0" dirty="0" smtClean="0"/>
              <a:t> to the United States.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to stop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movement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eminent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gathered</a:t>
            </a:r>
            <a:r>
              <a:rPr lang="fr-CH" baseline="0" dirty="0" smtClean="0"/>
              <a:t> in meetings to setup a structure to continue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in Europe.</a:t>
            </a:r>
          </a:p>
          <a:p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gathered</a:t>
            </a:r>
            <a:r>
              <a:rPr lang="fr-CH" baseline="0" dirty="0" smtClean="0"/>
              <a:t> as a «Council»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just</a:t>
            </a:r>
            <a:r>
              <a:rPr lang="fr-CH" baseline="0" dirty="0" smtClean="0"/>
              <a:t> holding meetings and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did</a:t>
            </a:r>
            <a:r>
              <a:rPr lang="fr-CH" baseline="0" dirty="0" smtClean="0"/>
              <a:t> not (</a:t>
            </a:r>
            <a:r>
              <a:rPr lang="fr-CH" baseline="0" dirty="0" err="1" smtClean="0"/>
              <a:t>yet</a:t>
            </a:r>
            <a:r>
              <a:rPr lang="fr-CH" baseline="0" dirty="0" smtClean="0"/>
              <a:t>) </a:t>
            </a:r>
            <a:r>
              <a:rPr lang="fr-CH" baseline="0" dirty="0" err="1" smtClean="0"/>
              <a:t>had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lab</a:t>
            </a:r>
            <a:r>
              <a:rPr lang="fr-CH" baseline="0" dirty="0" smtClean="0"/>
              <a:t> or 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images are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Amsterdam meeting in 1953 </a:t>
            </a:r>
            <a:r>
              <a:rPr lang="fr-CH" baseline="0" dirty="0" err="1" smtClean="0"/>
              <a:t>when</a:t>
            </a:r>
            <a:r>
              <a:rPr lang="fr-CH" baseline="0" dirty="0" smtClean="0"/>
              <a:t> the CERN convention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signed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920443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That’s</a:t>
            </a:r>
            <a:r>
              <a:rPr lang="fr-CH" dirty="0" smtClean="0"/>
              <a:t> </a:t>
            </a:r>
            <a:r>
              <a:rPr lang="fr-CH" dirty="0" err="1" smtClean="0"/>
              <a:t>why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to cool down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to the </a:t>
            </a:r>
            <a:r>
              <a:rPr lang="fr-CH" baseline="0" dirty="0" err="1" smtClean="0"/>
              <a:t>lowest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possible.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-271°C (or 1.9° kelvin,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1.9° </a:t>
            </a:r>
            <a:r>
              <a:rPr lang="fr-CH" baseline="0" dirty="0" err="1" smtClean="0"/>
              <a:t>above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absolute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zero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At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,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made of Niobium </a:t>
            </a:r>
            <a:r>
              <a:rPr lang="fr-CH" baseline="0" dirty="0" err="1" smtClean="0"/>
              <a:t>Titanium</a:t>
            </a:r>
            <a:r>
              <a:rPr lang="fr-CH" baseline="0" dirty="0" smtClean="0"/>
              <a:t> (</a:t>
            </a:r>
            <a:r>
              <a:rPr lang="fr-CH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NbTi</a:t>
            </a:r>
            <a:r>
              <a:rPr lang="fr-CH" baseline="0" dirty="0" smtClean="0"/>
              <a:t>) are «</a:t>
            </a:r>
            <a:r>
              <a:rPr lang="fr-CH" baseline="0" dirty="0" err="1" smtClean="0"/>
              <a:t>superconducting</a:t>
            </a:r>
            <a:r>
              <a:rPr lang="fr-CH" baseline="0" dirty="0" smtClean="0"/>
              <a:t>»,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don’t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heat</a:t>
            </a:r>
            <a:r>
              <a:rPr lang="fr-CH" baseline="0" dirty="0" smtClean="0"/>
              <a:t> up </a:t>
            </a:r>
            <a:r>
              <a:rPr lang="fr-CH" baseline="0" dirty="0" err="1" smtClean="0"/>
              <a:t>anymore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have no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resistance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LHC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colder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vast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majority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average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2.725° kelvin  (if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look for a «cool» place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,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good one)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possible </a:t>
            </a:r>
            <a:r>
              <a:rPr lang="fr-CH" baseline="0" dirty="0" err="1" smtClean="0"/>
              <a:t>thanks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cryogenic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facilities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120 tonnes or 700’000 litres of </a:t>
            </a:r>
            <a:r>
              <a:rPr lang="fr-CH" baseline="0" dirty="0" err="1" smtClean="0"/>
              <a:t>Helium</a:t>
            </a:r>
            <a:r>
              <a:rPr lang="fr-CH" baseline="0" dirty="0" smtClean="0"/>
              <a:t>! 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036202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accelerated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let’s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collide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!</a:t>
            </a:r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possible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in the 4 points </a:t>
            </a:r>
            <a:r>
              <a:rPr lang="fr-CH" baseline="0" dirty="0" err="1" smtClean="0"/>
              <a:t>where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cross-over the </a:t>
            </a:r>
            <a:r>
              <a:rPr lang="fr-CH" baseline="0" dirty="0" err="1" smtClean="0"/>
              <a:t>beams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The collision point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tinier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needle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head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ATLAS detector,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of the 4 LHC detectors. Look at the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persons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next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50 long, 25m </a:t>
            </a:r>
            <a:r>
              <a:rPr lang="fr-CH" baseline="0" dirty="0" err="1" smtClean="0"/>
              <a:t>diameter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weights</a:t>
            </a:r>
            <a:r>
              <a:rPr lang="fr-CH" baseline="0" dirty="0" smtClean="0"/>
              <a:t> 7’000 tonnes, the </a:t>
            </a:r>
            <a:r>
              <a:rPr lang="fr-CH" baseline="0" dirty="0" err="1" smtClean="0"/>
              <a:t>same</a:t>
            </a:r>
            <a:r>
              <a:rPr lang="fr-CH" baseline="0" dirty="0" smtClean="0"/>
              <a:t> as the Eiffel Tower.</a:t>
            </a:r>
          </a:p>
          <a:p>
            <a:r>
              <a:rPr lang="fr-CH" baseline="0" dirty="0" smtClean="0"/>
              <a:t>The collision of protons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create</a:t>
            </a:r>
            <a:r>
              <a:rPr lang="fr-CH" baseline="0" dirty="0" smtClean="0"/>
              <a:t> new </a:t>
            </a:r>
            <a:r>
              <a:rPr lang="fr-CH" baseline="0" dirty="0" err="1" smtClean="0"/>
              <a:t>particles</a:t>
            </a:r>
            <a:r>
              <a:rPr lang="fr-CH" baseline="0" dirty="0" smtClean="0"/>
              <a:t> in all directions. </a:t>
            </a:r>
            <a:r>
              <a:rPr lang="fr-CH" baseline="0" dirty="0" err="1" smtClean="0"/>
              <a:t>That’s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the detector </a:t>
            </a:r>
            <a:r>
              <a:rPr lang="fr-CH" baseline="0" dirty="0" err="1" smtClean="0"/>
              <a:t>often</a:t>
            </a:r>
            <a:r>
              <a:rPr lang="fr-CH" baseline="0" dirty="0" smtClean="0"/>
              <a:t> have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cylindrical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shape</a:t>
            </a:r>
            <a:r>
              <a:rPr lang="fr-CH" baseline="0" dirty="0" smtClean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360280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real </a:t>
            </a:r>
            <a:r>
              <a:rPr lang="fr-CH" baseline="0" dirty="0" err="1" smtClean="0"/>
              <a:t>picture</a:t>
            </a:r>
            <a:r>
              <a:rPr lang="fr-CH" baseline="0" dirty="0" smtClean="0"/>
              <a:t> of ATLAS.</a:t>
            </a:r>
          </a:p>
          <a:p>
            <a:r>
              <a:rPr lang="fr-CH" baseline="0" dirty="0" err="1" smtClean="0"/>
              <a:t>Noticed</a:t>
            </a:r>
            <a:r>
              <a:rPr lang="fr-CH" baseline="0" dirty="0" smtClean="0"/>
              <a:t> the man at the </a:t>
            </a:r>
            <a:r>
              <a:rPr lang="fr-CH" baseline="0" dirty="0" err="1" smtClean="0"/>
              <a:t>bottom</a:t>
            </a:r>
            <a:r>
              <a:rPr lang="fr-CH" baseline="0" dirty="0" smtClean="0"/>
              <a:t>?</a:t>
            </a:r>
          </a:p>
          <a:p>
            <a:r>
              <a:rPr lang="fr-CH" baseline="0" dirty="0" smtClean="0"/>
              <a:t>ATLAS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multi-purpose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looking</a:t>
            </a:r>
            <a:r>
              <a:rPr lang="fr-CH" baseline="0" dirty="0" smtClean="0"/>
              <a:t> for the 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 Boson (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has </a:t>
            </a:r>
            <a:r>
              <a:rPr lang="fr-CH" baseline="0" dirty="0" err="1" smtClean="0"/>
              <a:t>found</a:t>
            </a:r>
            <a:r>
              <a:rPr lang="fr-CH" baseline="0" dirty="0" smtClean="0"/>
              <a:t> in 2012), </a:t>
            </a:r>
            <a:r>
              <a:rPr lang="fr-CH" baseline="0" dirty="0" err="1" smtClean="0"/>
              <a:t>dark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candidates etc.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gathers</a:t>
            </a:r>
            <a:r>
              <a:rPr lang="fr-CH" baseline="0" dirty="0" smtClean="0"/>
              <a:t> 3000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174 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 and institutes in 38 countries.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7514265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ALICE.</a:t>
            </a:r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looks more </a:t>
            </a:r>
            <a:r>
              <a:rPr lang="fr-CH" baseline="0" dirty="0" err="1" smtClean="0"/>
              <a:t>particularly</a:t>
            </a:r>
            <a:r>
              <a:rPr lang="fr-CH" baseline="0" dirty="0" smtClean="0"/>
              <a:t> at the </a:t>
            </a:r>
            <a:r>
              <a:rPr lang="fr-CH" baseline="0" dirty="0" err="1" smtClean="0"/>
              <a:t>creation</a:t>
            </a:r>
            <a:r>
              <a:rPr lang="fr-CH" baseline="0" dirty="0" smtClean="0"/>
              <a:t> of the «Quark Gluon Plasma» state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existed</a:t>
            </a:r>
            <a:r>
              <a:rPr lang="fr-CH" baseline="0" dirty="0" smtClean="0"/>
              <a:t> moments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the Big Bang.</a:t>
            </a:r>
          </a:p>
          <a:p>
            <a:r>
              <a:rPr lang="fr-CH" baseline="0" dirty="0" smtClean="0"/>
              <a:t>For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wait</a:t>
            </a:r>
            <a:r>
              <a:rPr lang="fr-CH" baseline="0" dirty="0" smtClean="0"/>
              <a:t> for the </a:t>
            </a:r>
            <a:r>
              <a:rPr lang="fr-CH" baseline="0" dirty="0" err="1" smtClean="0"/>
              <a:t>beams</a:t>
            </a:r>
            <a:r>
              <a:rPr lang="fr-CH" baseline="0" dirty="0" smtClean="0"/>
              <a:t> of Lead </a:t>
            </a:r>
            <a:r>
              <a:rPr lang="fr-CH" baseline="0" dirty="0" err="1" smtClean="0"/>
              <a:t>Nuclei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occur</a:t>
            </a:r>
            <a:r>
              <a:rPr lang="fr-CH" baseline="0" dirty="0" smtClean="0"/>
              <a:t> about 10% of the </a:t>
            </a:r>
            <a:r>
              <a:rPr lang="fr-CH" baseline="0" dirty="0" err="1" smtClean="0"/>
              <a:t>beamtime</a:t>
            </a:r>
            <a:r>
              <a:rPr lang="fr-CH" baseline="0" dirty="0" smtClean="0"/>
              <a:t> of the LHC.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gathers</a:t>
            </a:r>
            <a:r>
              <a:rPr lang="fr-CH" baseline="0" dirty="0" smtClean="0"/>
              <a:t> 1500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154 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 and institutes in 37 countries.</a:t>
            </a:r>
          </a:p>
          <a:p>
            <a:endParaRPr lang="fr-CH" baseline="0" dirty="0" smtClean="0"/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778275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CMS.</a:t>
            </a:r>
          </a:p>
          <a:p>
            <a:r>
              <a:rPr lang="fr-CH" baseline="0" dirty="0" err="1" smtClean="0"/>
              <a:t>Like</a:t>
            </a:r>
            <a:r>
              <a:rPr lang="fr-CH" baseline="0" dirty="0" smtClean="0"/>
              <a:t> ATLAS,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another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multi-purpose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. It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discovered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Higgs</a:t>
            </a:r>
            <a:r>
              <a:rPr lang="fr-CH" baseline="0" dirty="0" smtClean="0"/>
              <a:t> Boson in 2012.</a:t>
            </a:r>
          </a:p>
          <a:p>
            <a:r>
              <a:rPr lang="fr-CH" baseline="0" dirty="0" smtClean="0"/>
              <a:t>The C in CMS stands for Compact. </a:t>
            </a:r>
            <a:r>
              <a:rPr lang="fr-CH" baseline="0" dirty="0" err="1" smtClean="0"/>
              <a:t>Even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though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does</a:t>
            </a:r>
            <a:r>
              <a:rPr lang="fr-CH" baseline="0" dirty="0" smtClean="0"/>
              <a:t> not look compact to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twice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as ATLAS but </a:t>
            </a:r>
            <a:r>
              <a:rPr lang="fr-CH" baseline="0" dirty="0" err="1" smtClean="0"/>
              <a:t>twice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heavy</a:t>
            </a:r>
            <a:r>
              <a:rPr lang="fr-CH" baseline="0" dirty="0" smtClean="0"/>
              <a:t>: 2 times the Eiffel Tower (14’000 tonnes)!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gathers</a:t>
            </a:r>
            <a:r>
              <a:rPr lang="fr-CH" baseline="0" dirty="0" smtClean="0"/>
              <a:t> 2600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182 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 and institutes in 42 countries.</a:t>
            </a:r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596510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And the</a:t>
            </a:r>
            <a:r>
              <a:rPr lang="fr-CH" baseline="0" dirty="0" smtClean="0"/>
              <a:t> final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on the LHC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LHCb</a:t>
            </a:r>
            <a:r>
              <a:rPr lang="fr-CH" baseline="0" dirty="0" smtClean="0"/>
              <a:t>. 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name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the «b» quark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fact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LHCb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behaviour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 the b quark and the </a:t>
            </a:r>
            <a:r>
              <a:rPr lang="fr-CH" baseline="0" dirty="0" err="1" smtClean="0"/>
              <a:t>anti-b</a:t>
            </a:r>
            <a:r>
              <a:rPr lang="fr-CH" baseline="0" dirty="0" smtClean="0"/>
              <a:t> quark.</a:t>
            </a:r>
          </a:p>
          <a:p>
            <a:r>
              <a:rPr lang="fr-CH" baseline="0" dirty="0" smtClean="0"/>
              <a:t>It tries to </a:t>
            </a:r>
            <a:r>
              <a:rPr lang="fr-CH" baseline="0" dirty="0" err="1" smtClean="0"/>
              <a:t>find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difference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symmetry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account</a:t>
            </a:r>
            <a:r>
              <a:rPr lang="fr-CH" baseline="0" dirty="0" smtClean="0"/>
              <a:t> for the </a:t>
            </a:r>
            <a:r>
              <a:rPr lang="fr-CH" baseline="0" dirty="0" err="1" smtClean="0"/>
              <a:t>lack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gathers</a:t>
            </a:r>
            <a:r>
              <a:rPr lang="fr-CH" baseline="0" dirty="0" smtClean="0"/>
              <a:t> 800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69 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 and institutes in 17 countries.</a:t>
            </a:r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3283100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All </a:t>
            </a:r>
            <a:r>
              <a:rPr lang="fr-CH" dirty="0" err="1" smtClean="0"/>
              <a:t>these</a:t>
            </a:r>
            <a:r>
              <a:rPr lang="fr-CH" dirty="0" smtClean="0"/>
              <a:t> detectors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generate</a:t>
            </a:r>
            <a:r>
              <a:rPr lang="fr-CH" dirty="0" smtClean="0"/>
              <a:t> </a:t>
            </a:r>
            <a:r>
              <a:rPr lang="fr-CH" dirty="0" err="1" smtClean="0"/>
              <a:t>loads</a:t>
            </a:r>
            <a:r>
              <a:rPr lang="fr-CH" dirty="0" smtClean="0"/>
              <a:t> of data… about 1 PB (</a:t>
            </a:r>
            <a:r>
              <a:rPr lang="fr-CH" dirty="0" err="1" smtClean="0"/>
              <a:t>petabyte</a:t>
            </a:r>
            <a:r>
              <a:rPr lang="fr-CH" baseline="0" dirty="0" smtClean="0"/>
              <a:t> = million of </a:t>
            </a:r>
            <a:r>
              <a:rPr lang="fr-CH" baseline="0" dirty="0" err="1" smtClean="0"/>
              <a:t>gigabyte</a:t>
            </a:r>
            <a:r>
              <a:rPr lang="fr-CH" baseline="0" dirty="0" smtClean="0"/>
              <a:t> per… SECOND!)</a:t>
            </a:r>
          </a:p>
          <a:p>
            <a:r>
              <a:rPr lang="fr-CH" baseline="0" dirty="0" smtClean="0"/>
              <a:t>Impossible to store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data.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needed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event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trying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create</a:t>
            </a:r>
            <a:r>
              <a:rPr lang="fr-CH" baseline="0" dirty="0" smtClean="0"/>
              <a:t> and observe are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rare.</a:t>
            </a:r>
          </a:p>
          <a:p>
            <a:r>
              <a:rPr lang="fr-CH" baseline="0" dirty="0" err="1" smtClean="0"/>
              <a:t>That’s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collisions but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interesting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ones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Therefore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next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detector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«trigger», a </a:t>
            </a:r>
            <a:r>
              <a:rPr lang="fr-CH" baseline="0" dirty="0" err="1" smtClean="0"/>
              <a:t>kind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filter</a:t>
            </a:r>
            <a:r>
              <a:rPr lang="fr-CH" baseline="0" dirty="0" smtClean="0"/>
              <a:t> made of </a:t>
            </a:r>
            <a:r>
              <a:rPr lang="fr-CH" baseline="0" dirty="0" err="1" smtClean="0"/>
              <a:t>various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layers</a:t>
            </a:r>
            <a:r>
              <a:rPr lang="fr-CH" baseline="0" dirty="0" smtClean="0"/>
              <a:t>  (first </a:t>
            </a:r>
            <a:r>
              <a:rPr lang="fr-CH" baseline="0" dirty="0" err="1" smtClean="0"/>
              <a:t>electronic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computers)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select and 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1 collision out of a million </a:t>
            </a:r>
            <a:r>
              <a:rPr lang="fr-CH" baseline="0" dirty="0" err="1" smtClean="0"/>
              <a:t>average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 the end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generate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dozens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Petabytes</a:t>
            </a:r>
            <a:r>
              <a:rPr lang="fr-CH" baseline="0" dirty="0" smtClean="0"/>
              <a:t> of data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about 200’000 computer </a:t>
            </a:r>
            <a:r>
              <a:rPr lang="fr-CH" baseline="0" dirty="0" err="1" smtClean="0"/>
              <a:t>CPUs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analyze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data.</a:t>
            </a:r>
          </a:p>
          <a:p>
            <a:r>
              <a:rPr lang="fr-CH" baseline="0" dirty="0" smtClean="0"/>
              <a:t>As CERN has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about 100’000 CPUS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share</a:t>
            </a:r>
            <a:r>
              <a:rPr lang="fr-CH" baseline="0" dirty="0" smtClean="0"/>
              <a:t> the date over more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100 computer centre over the </a:t>
            </a:r>
            <a:r>
              <a:rPr lang="fr-CH" baseline="0" dirty="0" err="1" smtClean="0"/>
              <a:t>planet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usually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institutes </a:t>
            </a:r>
            <a:r>
              <a:rPr lang="fr-CH" baseline="0" dirty="0" err="1" smtClean="0"/>
              <a:t>participating</a:t>
            </a:r>
            <a:r>
              <a:rPr lang="fr-CH" baseline="0" dirty="0" smtClean="0"/>
              <a:t> to the LHC collaboration). 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Computing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Grid</a:t>
            </a:r>
            <a:r>
              <a:rPr lang="fr-CH" baseline="0" dirty="0" smtClean="0"/>
              <a:t>, a </a:t>
            </a:r>
            <a:r>
              <a:rPr lang="fr-CH" baseline="0" dirty="0" err="1" smtClean="0"/>
              <a:t>gigantic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planetary</a:t>
            </a:r>
            <a:r>
              <a:rPr lang="fr-CH" baseline="0" dirty="0" smtClean="0"/>
              <a:t> computer and hard drive!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5286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How do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share</a:t>
            </a:r>
            <a:r>
              <a:rPr lang="fr-CH" dirty="0" smtClean="0"/>
              <a:t> data and documentation </a:t>
            </a:r>
            <a:r>
              <a:rPr lang="fr-CH" dirty="0" err="1" smtClean="0"/>
              <a:t>amongst</a:t>
            </a:r>
            <a:r>
              <a:rPr lang="fr-CH" dirty="0" smtClean="0"/>
              <a:t> 10’000 </a:t>
            </a:r>
            <a:r>
              <a:rPr lang="fr-CH" dirty="0" err="1" smtClean="0"/>
              <a:t>physicists</a:t>
            </a:r>
            <a:r>
              <a:rPr lang="fr-CH" dirty="0" smtClean="0"/>
              <a:t>?</a:t>
            </a:r>
          </a:p>
          <a:p>
            <a:r>
              <a:rPr lang="fr-CH" dirty="0" smtClean="0"/>
              <a:t>The internet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invented</a:t>
            </a:r>
            <a:r>
              <a:rPr lang="fr-CH" baseline="0" dirty="0" smtClean="0"/>
              <a:t> in the 70’s but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really</a:t>
            </a:r>
            <a:r>
              <a:rPr lang="fr-CH" baseline="0" dirty="0" smtClean="0"/>
              <a:t> not user </a:t>
            </a:r>
            <a:r>
              <a:rPr lang="fr-CH" baseline="0" dirty="0" err="1" smtClean="0"/>
              <a:t>friendly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One man </a:t>
            </a:r>
            <a:r>
              <a:rPr lang="fr-CH" baseline="0" dirty="0" err="1" smtClean="0"/>
              <a:t>proposed</a:t>
            </a:r>
            <a:r>
              <a:rPr lang="fr-CH" baseline="0" dirty="0" smtClean="0"/>
              <a:t> a system to </a:t>
            </a:r>
            <a:r>
              <a:rPr lang="fr-CH" baseline="0" dirty="0" err="1" smtClean="0"/>
              <a:t>unify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in1989. He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Tim </a:t>
            </a:r>
            <a:r>
              <a:rPr lang="fr-CH" baseline="0" dirty="0" err="1" smtClean="0"/>
              <a:t>Berners</a:t>
            </a:r>
            <a:r>
              <a:rPr lang="fr-CH" baseline="0" dirty="0" smtClean="0"/>
              <a:t>-Lee and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at CERN.</a:t>
            </a:r>
          </a:p>
          <a:p>
            <a:r>
              <a:rPr lang="fr-CH" baseline="0" dirty="0" err="1" smtClean="0"/>
              <a:t>Like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technology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developed</a:t>
            </a:r>
            <a:r>
              <a:rPr lang="fr-CH" baseline="0" dirty="0" smtClean="0"/>
              <a:t> by CERN,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freely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given</a:t>
            </a:r>
            <a:r>
              <a:rPr lang="fr-CH" baseline="0" dirty="0" smtClean="0"/>
              <a:t> to the World in 1993.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made the Web a </a:t>
            </a:r>
            <a:r>
              <a:rPr lang="fr-CH" baseline="0" dirty="0" err="1" smtClean="0"/>
              <a:t>planetary</a:t>
            </a:r>
            <a:r>
              <a:rPr lang="fr-CH" baseline="0" dirty="0" smtClean="0"/>
              <a:t> star!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402972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If </a:t>
            </a:r>
            <a:r>
              <a:rPr lang="fr-CH" dirty="0" err="1" smtClean="0"/>
              <a:t>you</a:t>
            </a:r>
            <a:r>
              <a:rPr lang="fr-CH" dirty="0" smtClean="0"/>
              <a:t> have </a:t>
            </a:r>
            <a:r>
              <a:rPr lang="fr-CH" dirty="0" err="1" smtClean="0"/>
              <a:t>brain</a:t>
            </a:r>
            <a:r>
              <a:rPr lang="fr-CH" dirty="0" smtClean="0"/>
              <a:t> </a:t>
            </a:r>
            <a:r>
              <a:rPr lang="fr-CH" dirty="0" err="1" smtClean="0"/>
              <a:t>tumor</a:t>
            </a:r>
            <a:r>
              <a:rPr lang="fr-CH" dirty="0" smtClean="0"/>
              <a:t>,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try</a:t>
            </a:r>
            <a:r>
              <a:rPr lang="fr-CH" dirty="0" smtClean="0"/>
              <a:t> to use </a:t>
            </a:r>
            <a:r>
              <a:rPr lang="fr-CH" dirty="0" err="1" smtClean="0"/>
              <a:t>chimiotherapy</a:t>
            </a:r>
            <a:r>
              <a:rPr lang="fr-CH" baseline="0" dirty="0" smtClean="0"/>
              <a:t> to cure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. But the cure </a:t>
            </a:r>
            <a:r>
              <a:rPr lang="fr-CH" baseline="0" dirty="0" err="1" smtClean="0"/>
              <a:t>goes</a:t>
            </a:r>
            <a:r>
              <a:rPr lang="fr-CH" baseline="0" dirty="0" smtClean="0"/>
              <a:t> all over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body and damage </a:t>
            </a:r>
            <a:r>
              <a:rPr lang="fr-CH" baseline="0" dirty="0" err="1" smtClean="0"/>
              <a:t>healthy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organs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You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use </a:t>
            </a:r>
            <a:r>
              <a:rPr lang="fr-CH" baseline="0" dirty="0" err="1" smtClean="0"/>
              <a:t>radiotherapy</a:t>
            </a:r>
            <a:r>
              <a:rPr lang="fr-CH" baseline="0" dirty="0" smtClean="0"/>
              <a:t>, but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certainly</a:t>
            </a:r>
            <a:r>
              <a:rPr lang="fr-CH" baseline="0" dirty="0" smtClean="0"/>
              <a:t> damage </a:t>
            </a:r>
            <a:r>
              <a:rPr lang="fr-CH" baseline="0" dirty="0" err="1" smtClean="0"/>
              <a:t>healthy</a:t>
            </a:r>
            <a:r>
              <a:rPr lang="fr-CH" baseline="0" dirty="0" smtClean="0"/>
              <a:t> tissues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tumor</a:t>
            </a:r>
            <a:r>
              <a:rPr lang="fr-CH" baseline="0" dirty="0" smtClean="0"/>
              <a:t> (image on the right).</a:t>
            </a:r>
          </a:p>
          <a:p>
            <a:r>
              <a:rPr lang="fr-CH" baseline="0" dirty="0" smtClean="0"/>
              <a:t>Or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use proton </a:t>
            </a:r>
            <a:r>
              <a:rPr lang="fr-CH" baseline="0" dirty="0" err="1" smtClean="0"/>
              <a:t>therapy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acceleration</a:t>
            </a:r>
            <a:r>
              <a:rPr lang="fr-CH" baseline="0" dirty="0" smtClean="0"/>
              <a:t> techniques </a:t>
            </a:r>
            <a:r>
              <a:rPr lang="fr-CH" baseline="0" dirty="0" err="1" smtClean="0"/>
              <a:t>directly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derived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CERN’s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technology</a:t>
            </a:r>
            <a:r>
              <a:rPr lang="fr-CH" baseline="0" dirty="0" smtClean="0"/>
              <a:t>. Proton </a:t>
            </a:r>
            <a:r>
              <a:rPr lang="fr-CH" baseline="0" dirty="0" err="1" smtClean="0"/>
              <a:t>therapy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damage more </a:t>
            </a:r>
            <a:r>
              <a:rPr lang="fr-CH" baseline="0" dirty="0" err="1" smtClean="0"/>
              <a:t>precisely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leaving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healthy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tissued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untouched</a:t>
            </a:r>
            <a:r>
              <a:rPr lang="fr-CH" baseline="0" dirty="0" smtClean="0"/>
              <a:t> (image on the </a:t>
            </a:r>
            <a:r>
              <a:rPr lang="fr-CH" baseline="0" dirty="0" err="1" smtClean="0"/>
              <a:t>left</a:t>
            </a:r>
            <a:r>
              <a:rPr lang="fr-CH" baseline="0" dirty="0" smtClean="0"/>
              <a:t>).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5141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You </a:t>
            </a:r>
            <a:r>
              <a:rPr lang="fr-CH" dirty="0" err="1" smtClean="0"/>
              <a:t>can</a:t>
            </a:r>
            <a:r>
              <a:rPr lang="fr-CH" dirty="0" smtClean="0"/>
              <a:t> use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detector to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inside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suitcase</a:t>
            </a:r>
            <a:r>
              <a:rPr lang="fr-CH" baseline="0" dirty="0" smtClean="0"/>
              <a:t> in car in a truck </a:t>
            </a:r>
            <a:r>
              <a:rPr lang="fr-CH" baseline="0" dirty="0" err="1" smtClean="0"/>
              <a:t>without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unloading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…</a:t>
            </a:r>
          </a:p>
          <a:p>
            <a:r>
              <a:rPr lang="fr-CH" baseline="0" dirty="0" err="1" smtClean="0"/>
              <a:t>That’s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particularly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handy</a:t>
            </a:r>
            <a:r>
              <a:rPr lang="fr-CH" baseline="0" dirty="0" smtClean="0"/>
              <a:t> for customs, </a:t>
            </a:r>
            <a:r>
              <a:rPr lang="fr-CH" baseline="0" dirty="0" err="1" smtClean="0"/>
              <a:t>airports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harbours</a:t>
            </a:r>
            <a:r>
              <a:rPr lang="fr-CH" baseline="0" dirty="0" smtClean="0"/>
              <a:t> etc.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63257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decided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the «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». It </a:t>
            </a:r>
            <a:r>
              <a:rPr lang="fr-CH" baseline="0" dirty="0" err="1" smtClean="0"/>
              <a:t>comes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into</a:t>
            </a:r>
            <a:r>
              <a:rPr lang="fr-CH" baseline="0" dirty="0" smtClean="0"/>
              <a:t> existence in 1954.</a:t>
            </a:r>
          </a:p>
          <a:p>
            <a:r>
              <a:rPr lang="fr-CH" baseline="0" dirty="0" smtClean="0"/>
              <a:t>Geneva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chosen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central location, the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Switzerland</a:t>
            </a:r>
            <a:r>
              <a:rPr lang="fr-CH" baseline="0" dirty="0" smtClean="0"/>
              <a:t>, the International </a:t>
            </a:r>
            <a:r>
              <a:rPr lang="fr-CH" baseline="0" dirty="0" err="1" smtClean="0"/>
              <a:t>visibility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International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format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chosed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guarantee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neutrality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independance</a:t>
            </a:r>
            <a:r>
              <a:rPr lang="fr-CH" baseline="0" dirty="0" smtClean="0"/>
              <a:t>.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Organization</a:t>
            </a:r>
            <a:r>
              <a:rPr lang="fr-CH" dirty="0" smtClean="0"/>
              <a:t>, </a:t>
            </a:r>
            <a:r>
              <a:rPr lang="fr-CH" baseline="0" dirty="0" err="1" smtClean="0"/>
              <a:t>unlike</a:t>
            </a:r>
            <a:r>
              <a:rPr lang="fr-CH" baseline="0" dirty="0" smtClean="0"/>
              <a:t> the Council, has </a:t>
            </a:r>
            <a:r>
              <a:rPr lang="fr-CH" baseline="0" dirty="0" err="1" smtClean="0"/>
              <a:t>labs</a:t>
            </a:r>
            <a:r>
              <a:rPr lang="fr-CH" baseline="0" dirty="0" smtClean="0"/>
              <a:t> and has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activties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But as the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led</a:t>
            </a:r>
            <a:r>
              <a:rPr lang="fr-CH" baseline="0" dirty="0" smtClean="0"/>
              <a:t>» by a Council, the CERN </a:t>
            </a:r>
            <a:r>
              <a:rPr lang="fr-CH" baseline="0" dirty="0" err="1" smtClean="0"/>
              <a:t>acronym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kept</a:t>
            </a:r>
            <a:r>
              <a:rPr lang="fr-CH" baseline="0" dirty="0" smtClean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5884708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CERN hosts</a:t>
            </a:r>
            <a:r>
              <a:rPr lang="fr-CH" baseline="0" dirty="0" smtClean="0"/>
              <a:t> UNOSAT, a UN </a:t>
            </a:r>
            <a:r>
              <a:rPr lang="fr-CH" baseline="0" dirty="0" err="1" smtClean="0"/>
              <a:t>agency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specialized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analysis</a:t>
            </a:r>
            <a:r>
              <a:rPr lang="fr-CH" baseline="0" dirty="0" smtClean="0"/>
              <a:t> of satellite images, </a:t>
            </a:r>
            <a:r>
              <a:rPr lang="fr-CH" baseline="0" dirty="0" err="1" smtClean="0"/>
              <a:t>especially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comparing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before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natural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disaster</a:t>
            </a:r>
            <a:r>
              <a:rPr lang="fr-CH" baseline="0" dirty="0" smtClean="0"/>
              <a:t> or a </a:t>
            </a:r>
            <a:r>
              <a:rPr lang="fr-CH" baseline="0" dirty="0" err="1" smtClean="0"/>
              <a:t>war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This shows </a:t>
            </a:r>
            <a:r>
              <a:rPr lang="fr-CH" baseline="0" dirty="0" err="1" smtClean="0"/>
              <a:t>pictures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taken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before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earthquake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Nepal</a:t>
            </a:r>
            <a:r>
              <a:rPr lang="fr-CH" baseline="0" dirty="0" smtClean="0"/>
              <a:t> in 2015.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power of </a:t>
            </a:r>
            <a:r>
              <a:rPr lang="fr-CH" baseline="0" dirty="0" err="1" smtClean="0"/>
              <a:t>Computing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Grid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precise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comparison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processed</a:t>
            </a:r>
            <a:r>
              <a:rPr lang="fr-CH" baseline="0" dirty="0" smtClean="0"/>
              <a:t> in minutes to count the </a:t>
            </a:r>
            <a:r>
              <a:rPr lang="fr-CH" baseline="0" dirty="0" err="1" smtClean="0"/>
              <a:t>number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houses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roads</a:t>
            </a:r>
            <a:r>
              <a:rPr lang="fr-CH" baseline="0" dirty="0" smtClean="0"/>
              <a:t>, infrastructure </a:t>
            </a:r>
            <a:r>
              <a:rPr lang="fr-CH" baseline="0" dirty="0" err="1" smtClean="0"/>
              <a:t>touched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give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valuable</a:t>
            </a:r>
            <a:r>
              <a:rPr lang="fr-CH" baseline="0" dirty="0" smtClean="0"/>
              <a:t> information in short time to emergency </a:t>
            </a:r>
            <a:r>
              <a:rPr lang="fr-CH" baseline="0" dirty="0" err="1" smtClean="0"/>
              <a:t>response</a:t>
            </a:r>
            <a:r>
              <a:rPr lang="fr-CH" baseline="0" dirty="0" smtClean="0"/>
              <a:t> teams.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70493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43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30401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In a </a:t>
            </a:r>
            <a:r>
              <a:rPr lang="fr-CH" dirty="0" err="1" smtClean="0"/>
              <a:t>nutshell</a:t>
            </a:r>
            <a:r>
              <a:rPr lang="fr-CH" dirty="0" smtClean="0"/>
              <a:t>: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organization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devoted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fundamental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endParaRPr lang="fr-CH" baseline="0" dirty="0" smtClean="0"/>
          </a:p>
          <a:p>
            <a:pPr marL="171450" indent="-171450">
              <a:buFontTx/>
              <a:buChar char="-"/>
            </a:pPr>
            <a:r>
              <a:rPr lang="fr-CH" baseline="0" dirty="0" smtClean="0"/>
              <a:t>It hosts the </a:t>
            </a:r>
            <a:r>
              <a:rPr lang="fr-CH" baseline="0" dirty="0" err="1" smtClean="0"/>
              <a:t>largest</a:t>
            </a:r>
            <a:r>
              <a:rPr lang="fr-CH" baseline="0" dirty="0" smtClean="0"/>
              <a:t> international </a:t>
            </a:r>
            <a:r>
              <a:rPr lang="fr-CH" baseline="0" dirty="0" err="1" smtClean="0"/>
              <a:t>scientific</a:t>
            </a:r>
            <a:r>
              <a:rPr lang="fr-CH" baseline="0" dirty="0" smtClean="0"/>
              <a:t> collaborations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By </a:t>
            </a:r>
            <a:r>
              <a:rPr lang="fr-CH" baseline="0" dirty="0" err="1" smtClean="0"/>
              <a:t>facing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technological</a:t>
            </a:r>
            <a:r>
              <a:rPr lang="fr-CH" baseline="0" dirty="0" smtClean="0"/>
              <a:t> challenges, CERN </a:t>
            </a:r>
            <a:r>
              <a:rPr lang="fr-CH" baseline="0" dirty="0" err="1" smtClean="0"/>
              <a:t>develops</a:t>
            </a:r>
            <a:r>
              <a:rPr lang="fr-CH" baseline="0" dirty="0" smtClean="0"/>
              <a:t> technologies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useful</a:t>
            </a:r>
            <a:r>
              <a:rPr lang="fr-CH" baseline="0" dirty="0" smtClean="0"/>
              <a:t> for society.</a:t>
            </a:r>
            <a:br>
              <a:rPr lang="fr-CH" baseline="0" dirty="0" smtClean="0"/>
            </a:br>
            <a:r>
              <a:rPr lang="fr-CH" baseline="0" dirty="0" smtClean="0"/>
              <a:t>(the </a:t>
            </a:r>
            <a:r>
              <a:rPr lang="fr-CH" baseline="0" dirty="0" err="1" smtClean="0"/>
              <a:t>picture</a:t>
            </a:r>
            <a:r>
              <a:rPr lang="fr-CH" baseline="0" dirty="0" smtClean="0"/>
              <a:t> show </a:t>
            </a:r>
            <a:r>
              <a:rPr lang="fr-CH" baseline="0" dirty="0" err="1" smtClean="0"/>
              <a:t>solar</a:t>
            </a:r>
            <a:r>
              <a:rPr lang="fr-CH" baseline="0" dirty="0" smtClean="0"/>
              <a:t> panels on top of Geneva </a:t>
            </a:r>
            <a:r>
              <a:rPr lang="fr-CH" baseline="0" dirty="0" err="1" smtClean="0"/>
              <a:t>airport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the LHC vacuum </a:t>
            </a:r>
            <a:r>
              <a:rPr lang="fr-CH" baseline="0" dirty="0" err="1" smtClean="0"/>
              <a:t>technology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more efficient)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4608942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invented</a:t>
            </a:r>
            <a:r>
              <a:rPr lang="fr-CH" dirty="0" smtClean="0"/>
              <a:t> the web, </a:t>
            </a:r>
            <a:r>
              <a:rPr lang="fr-CH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please</a:t>
            </a:r>
            <a:r>
              <a:rPr lang="fr-CH" baseline="0" dirty="0" smtClean="0"/>
              <a:t> use </a:t>
            </a:r>
            <a:r>
              <a:rPr lang="fr-CH" baseline="0" dirty="0" err="1" smtClean="0"/>
              <a:t>it!</a:t>
            </a:r>
            <a:r>
              <a:rPr lang="fr-CH" baseline="0" dirty="0" smtClean="0"/>
              <a:t> ;-)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20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(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question the audience for </a:t>
            </a:r>
            <a:r>
              <a:rPr lang="fr-CH" dirty="0" err="1" smtClean="0"/>
              <a:t>each</a:t>
            </a:r>
            <a:r>
              <a:rPr lang="fr-CH" dirty="0" smtClean="0"/>
              <a:t> image:</a:t>
            </a:r>
            <a:r>
              <a:rPr lang="fr-CH" baseline="0" dirty="0" smtClean="0"/>
              <a:t> do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electricity</a:t>
            </a:r>
            <a:r>
              <a:rPr lang="fr-CH" baseline="0" dirty="0" smtClean="0"/>
              <a:t>? do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bombs</a:t>
            </a:r>
            <a:r>
              <a:rPr lang="fr-CH" baseline="0" dirty="0" smtClean="0"/>
              <a:t>? Etc.)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word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should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misunderstood</a:t>
            </a:r>
            <a:r>
              <a:rPr lang="fr-CH" baseline="0" dirty="0" smtClean="0"/>
              <a:t>:</a:t>
            </a:r>
          </a:p>
          <a:p>
            <a:r>
              <a:rPr lang="fr-CH" baseline="0" dirty="0" smtClean="0"/>
              <a:t>- CERN </a:t>
            </a:r>
            <a:r>
              <a:rPr lang="fr-CH" baseline="0" dirty="0" err="1" smtClean="0"/>
              <a:t>does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electricity</a:t>
            </a:r>
            <a:r>
              <a:rPr lang="fr-CH" baseline="0" dirty="0" smtClean="0"/>
              <a:t> (but consumes a lot)</a:t>
            </a:r>
          </a:p>
          <a:p>
            <a:r>
              <a:rPr lang="fr-CH" baseline="0" dirty="0" smtClean="0"/>
              <a:t>- CERN </a:t>
            </a:r>
            <a:r>
              <a:rPr lang="fr-CH" baseline="0" dirty="0" err="1" smtClean="0"/>
              <a:t>does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produce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military</a:t>
            </a:r>
            <a:r>
              <a:rPr lang="fr-CH" baseline="0" dirty="0" smtClean="0"/>
              <a:t> applications out of 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 power (</a:t>
            </a:r>
            <a:r>
              <a:rPr lang="fr-CH" baseline="0" dirty="0" err="1" smtClean="0"/>
              <a:t>forbidden</a:t>
            </a:r>
            <a:r>
              <a:rPr lang="fr-CH" baseline="0" dirty="0" smtClean="0"/>
              <a:t> by CERN convention, and,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, all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results</a:t>
            </a:r>
            <a:r>
              <a:rPr lang="fr-CH" baseline="0" dirty="0" smtClean="0"/>
              <a:t> are made </a:t>
            </a:r>
            <a:r>
              <a:rPr lang="fr-CH" baseline="0" dirty="0" err="1" smtClean="0"/>
              <a:t>publicly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available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scientists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countries in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… </a:t>
            </a:r>
            <a:r>
              <a:rPr lang="fr-CH" baseline="0" dirty="0" err="1" smtClean="0"/>
              <a:t>therefore</a:t>
            </a:r>
            <a:r>
              <a:rPr lang="fr-CH" baseline="0" dirty="0" smtClean="0"/>
              <a:t> no </a:t>
            </a:r>
            <a:r>
              <a:rPr lang="fr-CH" baseline="0" dirty="0" err="1" smtClean="0"/>
              <a:t>risk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exclusive </a:t>
            </a:r>
            <a:r>
              <a:rPr lang="fr-CH" baseline="0" dirty="0" err="1" smtClean="0"/>
              <a:t>military</a:t>
            </a:r>
            <a:r>
              <a:rPr lang="fr-CH" baseline="0" dirty="0" smtClean="0"/>
              <a:t> applications are </a:t>
            </a:r>
            <a:r>
              <a:rPr lang="fr-CH" baseline="0" dirty="0" err="1" smtClean="0"/>
              <a:t>developed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- CERN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 the structure of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. In the 50’s, the nucleus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main </a:t>
            </a:r>
            <a:r>
              <a:rPr lang="fr-CH" baseline="0" dirty="0" err="1" smtClean="0"/>
              <a:t>object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study</a:t>
            </a:r>
            <a:r>
              <a:rPr lang="fr-CH" baseline="0" dirty="0" smtClean="0"/>
              <a:t> about </a:t>
            </a:r>
            <a:r>
              <a:rPr lang="fr-CH" baseline="0" dirty="0" err="1" smtClean="0"/>
              <a:t>matter</a:t>
            </a:r>
            <a:r>
              <a:rPr lang="fr-CH" baseline="0" dirty="0" smtClean="0"/>
              <a:t>. The </a:t>
            </a:r>
            <a:r>
              <a:rPr lang="fr-CH" baseline="0" dirty="0" err="1" smtClean="0"/>
              <a:t>word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Nuclear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comes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Nowadays</a:t>
            </a:r>
            <a:r>
              <a:rPr lang="fr-CH" baseline="0" dirty="0" smtClean="0"/>
              <a:t>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studying</a:t>
            </a:r>
            <a:r>
              <a:rPr lang="fr-CH" baseline="0" dirty="0" smtClean="0"/>
              <a:t> the components of the components of the nucleus. </a:t>
            </a:r>
            <a:r>
              <a:rPr lang="fr-CH" baseline="0" dirty="0" err="1" smtClean="0"/>
              <a:t>Therefore</a:t>
            </a:r>
            <a:r>
              <a:rPr lang="fr-CH" baseline="0" dirty="0" smtClean="0"/>
              <a:t> CERN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use (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allowed</a:t>
            </a:r>
            <a:r>
              <a:rPr lang="fr-CH" baseline="0" dirty="0" smtClean="0"/>
              <a:t> by the Council) an alternative «</a:t>
            </a:r>
            <a:r>
              <a:rPr lang="fr-CH" baseline="0" dirty="0" err="1" smtClean="0"/>
              <a:t>branding</a:t>
            </a:r>
            <a:r>
              <a:rPr lang="fr-CH" baseline="0" dirty="0" smtClean="0"/>
              <a:t>»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more </a:t>
            </a:r>
            <a:r>
              <a:rPr lang="fr-CH" baseline="0" dirty="0" err="1" smtClean="0"/>
              <a:t>accurate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less</a:t>
            </a:r>
            <a:r>
              <a:rPr lang="fr-CH" baseline="0" dirty="0" smtClean="0"/>
              <a:t> open to </a:t>
            </a:r>
            <a:r>
              <a:rPr lang="fr-CH" baseline="0" dirty="0" err="1" smtClean="0"/>
              <a:t>interpretation</a:t>
            </a:r>
            <a:r>
              <a:rPr lang="fr-CH" baseline="0" dirty="0" smtClean="0"/>
              <a:t>: « 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laboratory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»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96252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behind</a:t>
            </a:r>
            <a:r>
              <a:rPr lang="fr-CH" dirty="0" smtClean="0"/>
              <a:t> CERN?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25156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First,</a:t>
            </a:r>
            <a:r>
              <a:rPr lang="fr-CH" baseline="0" dirty="0" smtClean="0"/>
              <a:t> </a:t>
            </a:r>
            <a:r>
              <a:rPr lang="fr-CH" dirty="0" smtClean="0"/>
              <a:t>CERN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funded</a:t>
            </a:r>
            <a:r>
              <a:rPr lang="fr-CH" dirty="0" smtClean="0"/>
              <a:t> by</a:t>
            </a:r>
            <a:r>
              <a:rPr lang="fr-CH" baseline="0" dirty="0" smtClean="0"/>
              <a:t> 21 </a:t>
            </a:r>
            <a:r>
              <a:rPr lang="fr-CH" baseline="0" dirty="0" err="1" smtClean="0"/>
              <a:t>Members</a:t>
            </a:r>
            <a:r>
              <a:rPr lang="fr-CH" baseline="0" dirty="0" smtClean="0"/>
              <a:t> States.</a:t>
            </a:r>
          </a:p>
          <a:p>
            <a:r>
              <a:rPr lang="fr-CH" baseline="0" dirty="0" smtClean="0"/>
              <a:t/>
            </a:r>
            <a:br>
              <a:rPr lang="fr-CH" baseline="0" dirty="0" smtClean="0"/>
            </a:br>
            <a:r>
              <a:rPr lang="fr-CH" baseline="0" dirty="0" err="1" smtClean="0"/>
              <a:t>Mostly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ones</a:t>
            </a:r>
            <a:r>
              <a:rPr lang="fr-CH" baseline="0" dirty="0" smtClean="0"/>
              <a:t>. But </a:t>
            </a:r>
            <a:r>
              <a:rPr lang="fr-CH" baseline="0" dirty="0" err="1" smtClean="0"/>
              <a:t>since</a:t>
            </a:r>
            <a:r>
              <a:rPr lang="fr-CH" baseline="0" dirty="0" smtClean="0"/>
              <a:t> 2008 </a:t>
            </a:r>
            <a:r>
              <a:rPr lang="fr-CH" baseline="0" dirty="0" err="1" smtClean="0"/>
              <a:t>any</a:t>
            </a:r>
            <a:r>
              <a:rPr lang="fr-CH" baseline="0" dirty="0" smtClean="0"/>
              <a:t> country in the world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apply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membership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either</a:t>
            </a:r>
            <a:r>
              <a:rPr lang="fr-CH" baseline="0" dirty="0" smtClean="0"/>
              <a:t> full or </a:t>
            </a:r>
            <a:r>
              <a:rPr lang="fr-CH" baseline="0" dirty="0" err="1" smtClean="0"/>
              <a:t>associate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Israel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last country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has </a:t>
            </a:r>
            <a:r>
              <a:rPr lang="fr-CH" baseline="0" dirty="0" err="1" smtClean="0"/>
              <a:t>joined</a:t>
            </a:r>
            <a:r>
              <a:rPr lang="fr-CH" baseline="0" dirty="0" smtClean="0"/>
              <a:t> CERN as full </a:t>
            </a:r>
            <a:r>
              <a:rPr lang="fr-CH" baseline="0" dirty="0" err="1" smtClean="0"/>
              <a:t>Member</a:t>
            </a:r>
            <a:r>
              <a:rPr lang="fr-CH" baseline="0" dirty="0" smtClean="0"/>
              <a:t> in 2014.</a:t>
            </a:r>
          </a:p>
          <a:p>
            <a:endParaRPr lang="fr-CH" baseline="0" dirty="0" smtClean="0"/>
          </a:p>
          <a:p>
            <a:r>
              <a:rPr lang="fr-CH" baseline="0" dirty="0" err="1" smtClean="0"/>
              <a:t>These</a:t>
            </a:r>
            <a:r>
              <a:rPr lang="fr-CH" baseline="0" dirty="0" smtClean="0"/>
              <a:t> countries </a:t>
            </a:r>
            <a:r>
              <a:rPr lang="fr-CH" baseline="0" dirty="0" err="1" smtClean="0"/>
              <a:t>give</a:t>
            </a:r>
            <a:r>
              <a:rPr lang="fr-CH" baseline="0" dirty="0" smtClean="0"/>
              <a:t> ca 1 </a:t>
            </a:r>
            <a:r>
              <a:rPr lang="fr-CH" baseline="0" dirty="0" err="1" smtClean="0"/>
              <a:t>Bn</a:t>
            </a:r>
            <a:r>
              <a:rPr lang="fr-CH" baseline="0" dirty="0" smtClean="0"/>
              <a:t> CHF (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budget of a </a:t>
            </a:r>
            <a:r>
              <a:rPr lang="fr-CH" baseline="0" dirty="0" err="1" smtClean="0"/>
              <a:t>mid-sized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University</a:t>
            </a:r>
            <a:r>
              <a:rPr lang="fr-CH" baseline="0" dirty="0" smtClean="0"/>
              <a:t>) per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smtClean="0"/>
              <a:t>This money </a:t>
            </a:r>
            <a:r>
              <a:rPr lang="fr-CH" baseline="0" dirty="0" err="1" smtClean="0"/>
              <a:t>allows</a:t>
            </a:r>
            <a:r>
              <a:rPr lang="fr-CH" baseline="0" dirty="0" smtClean="0"/>
              <a:t> CERN to </a:t>
            </a:r>
            <a:r>
              <a:rPr lang="fr-CH" baseline="0" dirty="0" err="1" smtClean="0"/>
              <a:t>fulfill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mission: </a:t>
            </a:r>
            <a:r>
              <a:rPr lang="fr-CH" u="sng" baseline="0" dirty="0" err="1" smtClean="0"/>
              <a:t>provide</a:t>
            </a:r>
            <a:r>
              <a:rPr lang="fr-CH" u="sng" baseline="0" dirty="0" smtClean="0"/>
              <a:t> and support the </a:t>
            </a:r>
            <a:r>
              <a:rPr lang="fr-CH" u="sng" baseline="0" dirty="0" err="1" smtClean="0"/>
              <a:t>needed</a:t>
            </a:r>
            <a:r>
              <a:rPr lang="fr-CH" u="sng" baseline="0" dirty="0" smtClean="0"/>
              <a:t> infrastructure for </a:t>
            </a:r>
            <a:r>
              <a:rPr lang="fr-CH" u="sng" baseline="0" dirty="0" err="1" smtClean="0"/>
              <a:t>scientits</a:t>
            </a:r>
            <a:r>
              <a:rPr lang="fr-CH" u="sng" baseline="0" dirty="0" smtClean="0"/>
              <a:t> to </a:t>
            </a:r>
            <a:r>
              <a:rPr lang="fr-CH" u="sng" baseline="0" dirty="0" err="1" smtClean="0"/>
              <a:t>make</a:t>
            </a:r>
            <a:r>
              <a:rPr lang="fr-CH" u="sng" baseline="0" dirty="0" smtClean="0"/>
              <a:t> </a:t>
            </a:r>
            <a:r>
              <a:rPr lang="fr-CH" u="sng" baseline="0" dirty="0" err="1" smtClean="0"/>
              <a:t>experiments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smtClean="0"/>
              <a:t>That </a:t>
            </a:r>
            <a:r>
              <a:rPr lang="fr-CH" baseline="0" dirty="0" err="1" smtClean="0"/>
              <a:t>covers</a:t>
            </a:r>
            <a:r>
              <a:rPr lang="fr-CH" baseline="0" dirty="0" smtClean="0"/>
              <a:t>: </a:t>
            </a:r>
            <a:r>
              <a:rPr lang="fr-CH" baseline="0" dirty="0" err="1" smtClean="0"/>
              <a:t>equipment</a:t>
            </a:r>
            <a:r>
              <a:rPr lang="fr-CH" baseline="0" dirty="0" smtClean="0"/>
              <a:t>, transport, maintenance, factoring, </a:t>
            </a:r>
            <a:r>
              <a:rPr lang="fr-CH" baseline="0" dirty="0" err="1" smtClean="0"/>
              <a:t>paying</a:t>
            </a:r>
            <a:r>
              <a:rPr lang="fr-CH" baseline="0" dirty="0" smtClean="0"/>
              <a:t> people and…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accelerators</a:t>
            </a:r>
            <a:r>
              <a:rPr lang="fr-CH" baseline="0" dirty="0" smtClean="0"/>
              <a:t>.</a:t>
            </a:r>
            <a:br>
              <a:rPr lang="fr-CH" baseline="0" dirty="0" smtClean="0"/>
            </a:br>
            <a:r>
              <a:rPr lang="fr-CH" baseline="0" dirty="0" smtClean="0"/>
              <a:t>That </a:t>
            </a:r>
            <a:r>
              <a:rPr lang="fr-CH" baseline="0" dirty="0" err="1" smtClean="0"/>
              <a:t>does</a:t>
            </a:r>
            <a:r>
              <a:rPr lang="fr-CH" baseline="0" dirty="0" smtClean="0"/>
              <a:t> no </a:t>
            </a:r>
            <a:r>
              <a:rPr lang="fr-CH" baseline="0" dirty="0" err="1" smtClean="0"/>
              <a:t>cover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itself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collaboration on </a:t>
            </a:r>
            <a:r>
              <a:rPr lang="fr-CH" baseline="0" dirty="0" err="1" smtClean="0"/>
              <a:t>next</a:t>
            </a:r>
            <a:r>
              <a:rPr lang="fr-CH" baseline="0" dirty="0" smtClean="0"/>
              <a:t> slide).</a:t>
            </a:r>
          </a:p>
          <a:p>
            <a:endParaRPr lang="fr-CH" dirty="0" smtClean="0"/>
          </a:p>
          <a:p>
            <a:r>
              <a:rPr lang="fr-CH" dirty="0" smtClean="0"/>
              <a:t>The money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paid</a:t>
            </a:r>
            <a:r>
              <a:rPr lang="fr-CH" dirty="0" smtClean="0"/>
              <a:t> by </a:t>
            </a:r>
            <a:r>
              <a:rPr lang="fr-CH" dirty="0" err="1" smtClean="0"/>
              <a:t>each</a:t>
            </a:r>
            <a:r>
              <a:rPr lang="fr-CH" dirty="0" smtClean="0"/>
              <a:t> country pro rata </a:t>
            </a:r>
            <a:r>
              <a:rPr lang="fr-CH" dirty="0" err="1" smtClean="0"/>
              <a:t>their</a:t>
            </a:r>
            <a:r>
              <a:rPr lang="fr-CH" dirty="0" smtClean="0"/>
              <a:t> GDP (Gross </a:t>
            </a:r>
            <a:r>
              <a:rPr lang="fr-CH" dirty="0" err="1" smtClean="0"/>
              <a:t>Domestic</a:t>
            </a:r>
            <a:r>
              <a:rPr lang="fr-CH" dirty="0" smtClean="0"/>
              <a:t> Product).</a:t>
            </a:r>
            <a:br>
              <a:rPr lang="fr-CH" dirty="0" smtClean="0"/>
            </a:br>
            <a:r>
              <a:rPr lang="fr-CH" dirty="0" err="1" smtClean="0"/>
              <a:t>Therefore</a:t>
            </a:r>
            <a:r>
              <a:rPr lang="fr-CH" baseline="0" dirty="0" smtClean="0"/>
              <a:t> Germany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contributes</a:t>
            </a:r>
            <a:r>
              <a:rPr lang="fr-CH" baseline="0" dirty="0" smtClean="0"/>
              <a:t> to 20.27% </a:t>
            </a:r>
            <a:r>
              <a:rPr lang="fr-CH" baseline="0" dirty="0" err="1" smtClean="0"/>
              <a:t>makes</a:t>
            </a:r>
            <a:r>
              <a:rPr lang="fr-CH" baseline="0" dirty="0" smtClean="0"/>
              <a:t> the «relative» SAME effort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Bulgaria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contributes</a:t>
            </a:r>
            <a:r>
              <a:rPr lang="fr-CH" baseline="0" dirty="0" smtClean="0"/>
              <a:t> for 0.28%.</a:t>
            </a:r>
            <a:br>
              <a:rPr lang="fr-CH" baseline="0" dirty="0" smtClean="0"/>
            </a:br>
            <a:endParaRPr lang="fr-CH" baseline="0" dirty="0" smtClean="0"/>
          </a:p>
          <a:p>
            <a:r>
              <a:rPr lang="fr-CH" baseline="0" dirty="0" smtClean="0"/>
              <a:t>Of course, in important </a:t>
            </a:r>
            <a:r>
              <a:rPr lang="fr-CH" baseline="0" dirty="0" err="1" smtClean="0"/>
              <a:t>decisions</a:t>
            </a:r>
            <a:r>
              <a:rPr lang="fr-CH" baseline="0" dirty="0" smtClean="0"/>
              <a:t>, Germany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«</a:t>
            </a:r>
            <a:r>
              <a:rPr lang="fr-CH" baseline="0" dirty="0" err="1" smtClean="0"/>
              <a:t>weight</a:t>
            </a:r>
            <a:r>
              <a:rPr lang="fr-CH" baseline="0" dirty="0" smtClean="0"/>
              <a:t>» 20%, and </a:t>
            </a:r>
            <a:r>
              <a:rPr lang="fr-CH" baseline="0" dirty="0" err="1" smtClean="0"/>
              <a:t>Bulgaria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0.28%</a:t>
            </a:r>
          </a:p>
          <a:p>
            <a:r>
              <a:rPr lang="fr-CH" dirty="0" smtClean="0"/>
              <a:t>The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decision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treshold</a:t>
            </a:r>
            <a:r>
              <a:rPr lang="fr-CH" baseline="0" dirty="0" smtClean="0"/>
              <a:t> for important </a:t>
            </a:r>
            <a:r>
              <a:rPr lang="fr-CH" baseline="0" dirty="0" err="1" smtClean="0"/>
              <a:t>decisions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75% of the budget </a:t>
            </a:r>
            <a:r>
              <a:rPr lang="fr-CH" baseline="0" dirty="0" err="1" smtClean="0"/>
              <a:t>represented</a:t>
            </a:r>
            <a:r>
              <a:rPr lang="fr-CH" baseline="0" dirty="0" smtClean="0"/>
              <a:t> in the vote. </a:t>
            </a:r>
            <a:br>
              <a:rPr lang="fr-CH" baseline="0" dirty="0" smtClean="0"/>
            </a:br>
            <a:r>
              <a:rPr lang="fr-CH" baseline="0" dirty="0" smtClean="0"/>
              <a:t>The big 4 countries (DE, FR, UK, IT)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account</a:t>
            </a:r>
            <a:r>
              <a:rPr lang="fr-CH" baseline="0" dirty="0" smtClean="0"/>
              <a:t> for a bit more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60%.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the support of </a:t>
            </a:r>
            <a:r>
              <a:rPr lang="fr-CH" baseline="0" dirty="0" err="1" smtClean="0"/>
              <a:t>smaller</a:t>
            </a:r>
            <a:r>
              <a:rPr lang="fr-CH" baseline="0" dirty="0" smtClean="0"/>
              <a:t> countries and </a:t>
            </a:r>
            <a:r>
              <a:rPr lang="fr-CH" baseline="0" dirty="0" err="1" smtClean="0"/>
              <a:t>cannot</a:t>
            </a:r>
            <a:r>
              <a:rPr lang="fr-CH" baseline="0" dirty="0" smtClean="0"/>
              <a:t> impose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views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01134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Second, in addition to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Member</a:t>
            </a:r>
            <a:r>
              <a:rPr lang="fr-CH" baseline="0" dirty="0" smtClean="0"/>
              <a:t> States, </a:t>
            </a:r>
            <a:r>
              <a:rPr lang="fr-CH" baseline="0" dirty="0" err="1" smtClean="0"/>
              <a:t>any</a:t>
            </a:r>
            <a:r>
              <a:rPr lang="fr-CH" baseline="0" dirty="0" smtClean="0"/>
              <a:t> country (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USA and China on the illustration but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more)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join</a:t>
            </a:r>
            <a:r>
              <a:rPr lang="fr-CH" baseline="0" dirty="0" smtClean="0"/>
              <a:t> CERN </a:t>
            </a:r>
            <a:r>
              <a:rPr lang="fr-CH" baseline="0" dirty="0" err="1" smtClean="0"/>
              <a:t>activities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scientific</a:t>
            </a:r>
            <a:r>
              <a:rPr lang="fr-CH" baseline="0" dirty="0" smtClean="0"/>
              <a:t> «collaborations».</a:t>
            </a:r>
          </a:p>
          <a:p>
            <a:endParaRPr lang="fr-CH" baseline="0" dirty="0" smtClean="0"/>
          </a:p>
          <a:p>
            <a:r>
              <a:rPr lang="fr-CH" baseline="0" dirty="0" smtClean="0"/>
              <a:t>A collaboration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an agreement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research</a:t>
            </a:r>
            <a:r>
              <a:rPr lang="fr-CH" baseline="0" dirty="0" smtClean="0"/>
              <a:t> institutions (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, national </a:t>
            </a:r>
            <a:r>
              <a:rPr lang="fr-CH" baseline="0" dirty="0" err="1" smtClean="0"/>
              <a:t>laboratories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etc</a:t>
            </a:r>
            <a:r>
              <a:rPr lang="fr-CH" baseline="0" dirty="0" smtClean="0"/>
              <a:t>) to put </a:t>
            </a:r>
            <a:r>
              <a:rPr lang="fr-CH" baseline="0" dirty="0" err="1" smtClean="0"/>
              <a:t>resources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common</a:t>
            </a:r>
            <a:r>
              <a:rPr lang="fr-CH" baseline="0" dirty="0" smtClean="0"/>
              <a:t>: money and people.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institution </a:t>
            </a:r>
            <a:r>
              <a:rPr lang="fr-CH" baseline="0" dirty="0" err="1" smtClean="0"/>
              <a:t>decide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collaboration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want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join</a:t>
            </a:r>
            <a:r>
              <a:rPr lang="fr-CH" baseline="0" dirty="0" smtClean="0"/>
              <a:t> or not. Not all countries </a:t>
            </a:r>
            <a:r>
              <a:rPr lang="fr-CH" baseline="0" dirty="0" err="1" smtClean="0"/>
              <a:t>participate</a:t>
            </a:r>
            <a:r>
              <a:rPr lang="fr-CH" baseline="0" dirty="0" smtClean="0"/>
              <a:t> to all collaborations.</a:t>
            </a:r>
          </a:p>
          <a:p>
            <a:endParaRPr lang="fr-CH" baseline="0" dirty="0" smtClean="0"/>
          </a:p>
          <a:p>
            <a:r>
              <a:rPr lang="fr-CH" baseline="0" dirty="0" smtClean="0"/>
              <a:t>Collaborations </a:t>
            </a:r>
            <a:r>
              <a:rPr lang="fr-CH" baseline="0" dirty="0" err="1" smtClean="0"/>
              <a:t>typically</a:t>
            </a:r>
            <a:r>
              <a:rPr lang="fr-CH" baseline="0" dirty="0" smtClean="0"/>
              <a:t> plan, design, </a:t>
            </a:r>
            <a:r>
              <a:rPr lang="fr-CH" baseline="0" dirty="0" err="1" smtClean="0"/>
              <a:t>build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operate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usually</a:t>
            </a:r>
            <a:r>
              <a:rPr lang="fr-CH" baseline="0" dirty="0" smtClean="0"/>
              <a:t> a detector)l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There are </a:t>
            </a:r>
            <a:r>
              <a:rPr lang="fr-CH" baseline="0" dirty="0" err="1" smtClean="0"/>
              <a:t>hundreds</a:t>
            </a:r>
            <a:r>
              <a:rPr lang="fr-CH" baseline="0" dirty="0" smtClean="0"/>
              <a:t> of collaborations/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at CERN </a:t>
            </a:r>
            <a:r>
              <a:rPr lang="fr-CH" baseline="0" dirty="0" err="1" smtClean="0"/>
              <a:t>even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though</a:t>
            </a:r>
            <a:r>
              <a:rPr lang="fr-CH" baseline="0" dirty="0" smtClean="0"/>
              <a:t> 4 of </a:t>
            </a:r>
            <a:r>
              <a:rPr lang="fr-CH" baseline="0" dirty="0" err="1" smtClean="0"/>
              <a:t>them</a:t>
            </a:r>
            <a:r>
              <a:rPr lang="fr-CH" baseline="0" dirty="0" smtClean="0"/>
              <a:t> drive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resources</a:t>
            </a:r>
            <a:r>
              <a:rPr lang="fr-CH" baseline="0" dirty="0" smtClean="0"/>
              <a:t>, the 4 LHC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The collaboration must of course </a:t>
            </a:r>
            <a:r>
              <a:rPr lang="fr-CH" baseline="0" dirty="0" err="1" smtClean="0"/>
              <a:t>frist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approved</a:t>
            </a:r>
            <a:r>
              <a:rPr lang="fr-CH" baseline="0" dirty="0" smtClean="0"/>
              <a:t> by CERN Scientific Policy </a:t>
            </a:r>
            <a:r>
              <a:rPr lang="fr-CH" baseline="0" dirty="0" err="1" smtClean="0"/>
              <a:t>board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28054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though</a:t>
            </a:r>
            <a:r>
              <a:rPr lang="fr-CH" dirty="0" smtClean="0"/>
              <a:t> the</a:t>
            </a:r>
            <a:r>
              <a:rPr lang="fr-CH" baseline="0" dirty="0" smtClean="0"/>
              <a:t> «E» in CERN stands for </a:t>
            </a:r>
            <a:r>
              <a:rPr lang="fr-CH" baseline="0" dirty="0" err="1" smtClean="0"/>
              <a:t>European</a:t>
            </a:r>
            <a:r>
              <a:rPr lang="fr-CH" baseline="0" dirty="0" smtClean="0"/>
              <a:t>, CERN </a:t>
            </a:r>
            <a:r>
              <a:rPr lang="fr-CH" baseline="0" dirty="0" err="1" smtClean="0"/>
              <a:t>became</a:t>
            </a:r>
            <a:r>
              <a:rPr lang="fr-CH" baseline="0" dirty="0" smtClean="0"/>
              <a:t> a WORLD </a:t>
            </a:r>
            <a:r>
              <a:rPr lang="fr-CH" baseline="0" dirty="0" err="1" smtClean="0"/>
              <a:t>actor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community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fact</a:t>
            </a:r>
            <a:r>
              <a:rPr lang="fr-CH" baseline="0" dirty="0" smtClean="0"/>
              <a:t>, </a:t>
            </a:r>
            <a:r>
              <a:rPr lang="fr-CH" u="sng" baseline="0" dirty="0" err="1" smtClean="0"/>
              <a:t>half</a:t>
            </a:r>
            <a:r>
              <a:rPr lang="fr-CH" baseline="0" dirty="0" smtClean="0"/>
              <a:t> of the world </a:t>
            </a:r>
            <a:r>
              <a:rPr lang="fr-CH" baseline="0" dirty="0" err="1" smtClean="0"/>
              <a:t>particle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connected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CERN at </a:t>
            </a:r>
            <a:r>
              <a:rPr lang="fr-CH" baseline="0" dirty="0" err="1" smtClean="0"/>
              <a:t>some</a:t>
            </a:r>
            <a:r>
              <a:rPr lang="fr-CH" baseline="0" dirty="0" smtClean="0"/>
              <a:t> point. No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scientific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domain</a:t>
            </a:r>
            <a:r>
              <a:rPr lang="fr-CH" baseline="0" dirty="0" smtClean="0"/>
              <a:t> has </a:t>
            </a:r>
            <a:r>
              <a:rPr lang="fr-CH" baseline="0" dirty="0" err="1" smtClean="0"/>
              <a:t>reached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integration</a:t>
            </a:r>
            <a:r>
              <a:rPr lang="fr-CH" baseline="0" dirty="0" smtClean="0"/>
              <a:t>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3060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8" Type="http://schemas.openxmlformats.org/officeDocument/2006/relationships/image" Target="../media/image66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5.png"/><Relationship Id="rId12" Type="http://schemas.openxmlformats.org/officeDocument/2006/relationships/image" Target="../media/image76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image" Target="../media/image72.png"/><Relationship Id="rId9" Type="http://schemas.openxmlformats.org/officeDocument/2006/relationships/image" Target="../media/image73.png"/><Relationship Id="rId10" Type="http://schemas.openxmlformats.org/officeDocument/2006/relationships/image" Target="../media/image74.pn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5.jpeg"/><Relationship Id="rId12" Type="http://schemas.openxmlformats.org/officeDocument/2006/relationships/image" Target="../media/image86.jpeg"/><Relationship Id="rId13" Type="http://schemas.openxmlformats.org/officeDocument/2006/relationships/image" Target="../media/image87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7.jpe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6" Type="http://schemas.openxmlformats.org/officeDocument/2006/relationships/image" Target="../media/image80.jpeg"/><Relationship Id="rId7" Type="http://schemas.openxmlformats.org/officeDocument/2006/relationships/image" Target="../media/image81.jpeg"/><Relationship Id="rId8" Type="http://schemas.openxmlformats.org/officeDocument/2006/relationships/image" Target="../media/image82.jpeg"/><Relationship Id="rId9" Type="http://schemas.openxmlformats.org/officeDocument/2006/relationships/image" Target="../media/image83.jpeg"/><Relationship Id="rId10" Type="http://schemas.openxmlformats.org/officeDocument/2006/relationships/image" Target="../media/image8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jpeg"/><Relationship Id="rId5" Type="http://schemas.openxmlformats.org/officeDocument/2006/relationships/image" Target="../media/image91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98.gif"/><Relationship Id="rId20" Type="http://schemas.openxmlformats.org/officeDocument/2006/relationships/image" Target="../media/image109.gif"/><Relationship Id="rId21" Type="http://schemas.openxmlformats.org/officeDocument/2006/relationships/image" Target="../media/image110.jpeg"/><Relationship Id="rId10" Type="http://schemas.openxmlformats.org/officeDocument/2006/relationships/image" Target="../media/image99.gif"/><Relationship Id="rId11" Type="http://schemas.openxmlformats.org/officeDocument/2006/relationships/image" Target="../media/image100.gif"/><Relationship Id="rId12" Type="http://schemas.openxmlformats.org/officeDocument/2006/relationships/image" Target="../media/image101.gif"/><Relationship Id="rId13" Type="http://schemas.openxmlformats.org/officeDocument/2006/relationships/image" Target="../media/image102.gif"/><Relationship Id="rId14" Type="http://schemas.openxmlformats.org/officeDocument/2006/relationships/image" Target="../media/image103.gif"/><Relationship Id="rId15" Type="http://schemas.openxmlformats.org/officeDocument/2006/relationships/image" Target="../media/image104.gif"/><Relationship Id="rId16" Type="http://schemas.openxmlformats.org/officeDocument/2006/relationships/image" Target="../media/image105.gif"/><Relationship Id="rId17" Type="http://schemas.openxmlformats.org/officeDocument/2006/relationships/image" Target="../media/image106.gif"/><Relationship Id="rId18" Type="http://schemas.openxmlformats.org/officeDocument/2006/relationships/image" Target="../media/image107.gif"/><Relationship Id="rId19" Type="http://schemas.openxmlformats.org/officeDocument/2006/relationships/image" Target="../media/image108.gif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2.png"/><Relationship Id="rId4" Type="http://schemas.openxmlformats.org/officeDocument/2006/relationships/image" Target="../media/image93.gif"/><Relationship Id="rId5" Type="http://schemas.openxmlformats.org/officeDocument/2006/relationships/image" Target="../media/image94.gif"/><Relationship Id="rId6" Type="http://schemas.openxmlformats.org/officeDocument/2006/relationships/image" Target="../media/image95.gif"/><Relationship Id="rId7" Type="http://schemas.openxmlformats.org/officeDocument/2006/relationships/image" Target="../media/image96.gif"/><Relationship Id="rId8" Type="http://schemas.openxmlformats.org/officeDocument/2006/relationships/image" Target="../media/image9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4" Type="http://schemas.openxmlformats.org/officeDocument/2006/relationships/image" Target="../media/image112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4" Type="http://schemas.openxmlformats.org/officeDocument/2006/relationships/image" Target="../media/image114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0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notesSlide" Target="../notesSlides/notesSlide25.xml"/><Relationship Id="rId5" Type="http://schemas.openxmlformats.org/officeDocument/2006/relationships/image" Target="../media/image122.png"/><Relationship Id="rId1" Type="http://schemas.microsoft.com/office/2007/relationships/media" Target="../media/media3.avi"/><Relationship Id="rId2" Type="http://schemas.openxmlformats.org/officeDocument/2006/relationships/video" Target="../media/media3.avi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notesSlide" Target="../notesSlides/notesSlide26.xml"/><Relationship Id="rId5" Type="http://schemas.openxmlformats.org/officeDocument/2006/relationships/image" Target="../media/image123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26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2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28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2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30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31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32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3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4" Type="http://schemas.openxmlformats.org/officeDocument/2006/relationships/image" Target="../media/image135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4" Type="http://schemas.openxmlformats.org/officeDocument/2006/relationships/image" Target="../media/image137.jpeg"/><Relationship Id="rId5" Type="http://schemas.openxmlformats.org/officeDocument/2006/relationships/image" Target="../media/image138.jpeg"/><Relationship Id="rId6" Type="http://schemas.openxmlformats.org/officeDocument/2006/relationships/image" Target="../media/image139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microsoft.com/office/2007/relationships/media" Target="../media/media1.wmv"/><Relationship Id="rId2" Type="http://schemas.openxmlformats.org/officeDocument/2006/relationships/video" Target="../media/media1.wmv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40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4" Type="http://schemas.openxmlformats.org/officeDocument/2006/relationships/image" Target="../media/image142.jpe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4" Type="http://schemas.openxmlformats.org/officeDocument/2006/relationships/image" Target="../media/image144.png"/><Relationship Id="rId5" Type="http://schemas.openxmlformats.org/officeDocument/2006/relationships/image" Target="../media/image145.png"/><Relationship Id="rId6" Type="http://schemas.openxmlformats.org/officeDocument/2006/relationships/image" Target="../media/image146.png"/><Relationship Id="rId7" Type="http://schemas.openxmlformats.org/officeDocument/2006/relationships/image" Target="../media/image147.png"/><Relationship Id="rId8" Type="http://schemas.openxmlformats.org/officeDocument/2006/relationships/image" Target="../media/image148.png"/><Relationship Id="rId9" Type="http://schemas.openxmlformats.org/officeDocument/2006/relationships/image" Target="../media/image149.png"/><Relationship Id="rId10" Type="http://schemas.openxmlformats.org/officeDocument/2006/relationships/image" Target="../media/image150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4" Type="http://schemas.openxmlformats.org/officeDocument/2006/relationships/image" Target="../media/image152.png"/><Relationship Id="rId5" Type="http://schemas.openxmlformats.org/officeDocument/2006/relationships/image" Target="../media/image153.jp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15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14.jpeg"/><Relationship Id="rId6" Type="http://schemas.openxmlformats.org/officeDocument/2006/relationships/image" Target="../media/image10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1" Type="http://schemas.microsoft.com/office/2007/relationships/media" Target="../media/media2.wmv"/><Relationship Id="rId2" Type="http://schemas.openxmlformats.org/officeDocument/2006/relationships/video" Target="../media/media2.wm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png"/><Relationship Id="rId20" Type="http://schemas.openxmlformats.org/officeDocument/2006/relationships/image" Target="../media/image40.png"/><Relationship Id="rId21" Type="http://schemas.openxmlformats.org/officeDocument/2006/relationships/image" Target="../media/image41.png"/><Relationship Id="rId22" Type="http://schemas.openxmlformats.org/officeDocument/2006/relationships/image" Target="../media/image42.png"/><Relationship Id="rId23" Type="http://schemas.openxmlformats.org/officeDocument/2006/relationships/image" Target="../media/image43.png"/><Relationship Id="rId24" Type="http://schemas.openxmlformats.org/officeDocument/2006/relationships/image" Target="../media/image44.png"/><Relationship Id="rId25" Type="http://schemas.openxmlformats.org/officeDocument/2006/relationships/image" Target="../media/image45.png"/><Relationship Id="rId26" Type="http://schemas.openxmlformats.org/officeDocument/2006/relationships/image" Target="../media/image46.png"/><Relationship Id="rId27" Type="http://schemas.openxmlformats.org/officeDocument/2006/relationships/image" Target="../media/image47.png"/><Relationship Id="rId28" Type="http://schemas.openxmlformats.org/officeDocument/2006/relationships/image" Target="../media/image48.png"/><Relationship Id="rId29" Type="http://schemas.openxmlformats.org/officeDocument/2006/relationships/image" Target="../media/image49.png"/><Relationship Id="rId30" Type="http://schemas.openxmlformats.org/officeDocument/2006/relationships/image" Target="../media/image50.png"/><Relationship Id="rId10" Type="http://schemas.openxmlformats.org/officeDocument/2006/relationships/image" Target="../media/image30.png"/><Relationship Id="rId11" Type="http://schemas.openxmlformats.org/officeDocument/2006/relationships/image" Target="../media/image31.png"/><Relationship Id="rId12" Type="http://schemas.openxmlformats.org/officeDocument/2006/relationships/image" Target="../media/image32.png"/><Relationship Id="rId13" Type="http://schemas.openxmlformats.org/officeDocument/2006/relationships/image" Target="../media/image33.png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6" Type="http://schemas.openxmlformats.org/officeDocument/2006/relationships/image" Target="../media/image36.png"/><Relationship Id="rId17" Type="http://schemas.openxmlformats.org/officeDocument/2006/relationships/image" Target="../media/image37.png"/><Relationship Id="rId18" Type="http://schemas.openxmlformats.org/officeDocument/2006/relationships/image" Target="../media/image38.png"/><Relationship Id="rId19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7.png"/><Relationship Id="rId12" Type="http://schemas.openxmlformats.org/officeDocument/2006/relationships/image" Target="../media/image58.png"/><Relationship Id="rId13" Type="http://schemas.openxmlformats.org/officeDocument/2006/relationships/image" Target="../media/image59.png"/><Relationship Id="rId14" Type="http://schemas.openxmlformats.org/officeDocument/2006/relationships/image" Target="../media/image60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gif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9" Type="http://schemas.openxmlformats.org/officeDocument/2006/relationships/image" Target="../media/image55.png"/><Relationship Id="rId10" Type="http://schemas.openxmlformats.org/officeDocument/2006/relationships/image" Target="../media/image5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271" y="1116000"/>
            <a:ext cx="6827735" cy="29090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271" y="1116000"/>
            <a:ext cx="6827735" cy="29090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271" y="1116000"/>
            <a:ext cx="6827735" cy="29090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271" y="1116000"/>
            <a:ext cx="6827735" cy="290904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271" y="1116000"/>
            <a:ext cx="6827735" cy="290904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271" y="1116000"/>
            <a:ext cx="6827735" cy="29090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7272" y="3794465"/>
            <a:ext cx="264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rgbClr val="FF9999"/>
                </a:solidFill>
              </a:rPr>
              <a:t>Scientific contacts</a:t>
            </a:r>
            <a:endParaRPr lang="en-GB" sz="2400" dirty="0">
              <a:solidFill>
                <a:srgbClr val="FF99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273" y="3409823"/>
            <a:ext cx="3576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>
                <a:solidFill>
                  <a:srgbClr val="FF3300"/>
                </a:solidFill>
              </a:rPr>
              <a:t>Cooperation</a:t>
            </a:r>
            <a:r>
              <a:rPr lang="fr-CH" sz="2400" dirty="0" smtClean="0">
                <a:solidFill>
                  <a:srgbClr val="FF3300"/>
                </a:solidFill>
              </a:rPr>
              <a:t> </a:t>
            </a:r>
            <a:r>
              <a:rPr lang="fr-CH" sz="2400" dirty="0" err="1" smtClean="0">
                <a:solidFill>
                  <a:srgbClr val="FF3300"/>
                </a:solidFill>
              </a:rPr>
              <a:t>agreements</a:t>
            </a:r>
            <a:endParaRPr lang="en-GB" sz="2400" dirty="0">
              <a:solidFill>
                <a:srgbClr val="FF33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275" y="2675549"/>
            <a:ext cx="1604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Observers</a:t>
            </a:r>
            <a:endParaRPr lang="en-GB" sz="2400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275" y="1941276"/>
            <a:ext cx="177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rgbClr val="0099FF"/>
                </a:solidFill>
                <a:cs typeface="Arial"/>
              </a:rPr>
              <a:t>2 </a:t>
            </a:r>
            <a:r>
              <a:rPr lang="fr-CH" sz="2400" dirty="0">
                <a:solidFill>
                  <a:srgbClr val="0099FF"/>
                </a:solidFill>
              </a:rPr>
              <a:t>candidate</a:t>
            </a:r>
            <a:endParaRPr lang="en-GB" sz="2400" dirty="0">
              <a:solidFill>
                <a:srgbClr val="0099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275" y="1568374"/>
            <a:ext cx="1896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rgbClr val="6666FF"/>
                </a:solidFill>
                <a:cs typeface="Arial"/>
              </a:rPr>
              <a:t>2 </a:t>
            </a:r>
            <a:r>
              <a:rPr lang="fr-CH" sz="2400" dirty="0" err="1">
                <a:solidFill>
                  <a:srgbClr val="6666FF"/>
                </a:solidFill>
              </a:rPr>
              <a:t>associates</a:t>
            </a:r>
            <a:endParaRPr lang="en-GB" sz="2400" dirty="0">
              <a:solidFill>
                <a:srgbClr val="6666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275" y="1185142"/>
            <a:ext cx="18966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1">
                    <a:lumMod val="75000"/>
                  </a:schemeClr>
                </a:solidFill>
                <a:cs typeface="Arial"/>
              </a:rPr>
              <a:t>22 </a:t>
            </a:r>
            <a:r>
              <a:rPr lang="fr-CH" sz="2400" dirty="0" err="1">
                <a:solidFill>
                  <a:schemeClr val="tx1">
                    <a:lumMod val="75000"/>
                  </a:schemeClr>
                </a:solidFill>
              </a:rPr>
              <a:t>members</a:t>
            </a:r>
            <a:endParaRPr lang="en-GB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A world collaboration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62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7" grpId="0"/>
      <p:bldP spid="6" grpId="0"/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How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many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persons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6" name="Title 1"/>
          <p:cNvSpPr txBox="1">
            <a:spLocks/>
          </p:cNvSpPr>
          <p:nvPr/>
        </p:nvSpPr>
        <p:spPr>
          <a:xfrm>
            <a:off x="6383794" y="108783"/>
            <a:ext cx="2754956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+15’000!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113588" y="1386673"/>
            <a:ext cx="6489247" cy="1420280"/>
            <a:chOff x="2113588" y="1386673"/>
            <a:chExt cx="6489247" cy="1420280"/>
          </a:xfrm>
        </p:grpSpPr>
        <p:sp>
          <p:nvSpPr>
            <p:cNvPr id="108" name="TextBox 107"/>
            <p:cNvSpPr txBox="1"/>
            <p:nvPr/>
          </p:nvSpPr>
          <p:spPr>
            <a:xfrm>
              <a:off x="6246100" y="2345288"/>
              <a:ext cx="23567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 smtClean="0">
                  <a:solidFill>
                    <a:srgbClr val="C00000"/>
                  </a:solidFill>
                </a:rPr>
                <a:t>500 	 </a:t>
              </a:r>
              <a:r>
                <a:rPr lang="fr-CH" sz="2400" dirty="0" err="1" smtClean="0">
                  <a:solidFill>
                    <a:srgbClr val="C00000"/>
                  </a:solidFill>
                </a:rPr>
                <a:t>students</a:t>
              </a:r>
              <a:endParaRPr lang="en-GB" sz="2400" dirty="0">
                <a:solidFill>
                  <a:srgbClr val="C00000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113588" y="1386673"/>
              <a:ext cx="970817" cy="492525"/>
              <a:chOff x="2113588" y="1386673"/>
              <a:chExt cx="970817" cy="492525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96657" y="139145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3588" y="1386673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162596" y="887261"/>
            <a:ext cx="7865896" cy="975496"/>
            <a:chOff x="162596" y="887261"/>
            <a:chExt cx="7865896" cy="975496"/>
          </a:xfrm>
        </p:grpSpPr>
        <p:sp>
          <p:nvSpPr>
            <p:cNvPr id="106" name="TextBox 105"/>
            <p:cNvSpPr txBox="1"/>
            <p:nvPr/>
          </p:nvSpPr>
          <p:spPr>
            <a:xfrm>
              <a:off x="6260829" y="1057946"/>
              <a:ext cx="17676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 smtClean="0">
                  <a:solidFill>
                    <a:schemeClr val="tx2"/>
                  </a:solidFill>
                </a:rPr>
                <a:t>2’500	 staff</a:t>
              </a:r>
              <a:endParaRPr lang="en-GB" sz="2400" dirty="0">
                <a:solidFill>
                  <a:schemeClr val="tx2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162596" y="887261"/>
              <a:ext cx="5857655" cy="975496"/>
              <a:chOff x="162596" y="887261"/>
              <a:chExt cx="5857655" cy="975496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7275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5023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42771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30519" y="88930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118267" y="88862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06015" y="887261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093763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81511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69259" y="89408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57007" y="89272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44755" y="89203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95" name="Picture 9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32503" y="89067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2596" y="1375009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19" name="Group 18"/>
          <p:cNvGrpSpPr/>
          <p:nvPr/>
        </p:nvGrpSpPr>
        <p:grpSpPr>
          <a:xfrm>
            <a:off x="650344" y="1380124"/>
            <a:ext cx="8387467" cy="965164"/>
            <a:chOff x="650344" y="1380124"/>
            <a:chExt cx="8387467" cy="965164"/>
          </a:xfrm>
        </p:grpSpPr>
        <p:sp>
          <p:nvSpPr>
            <p:cNvPr id="107" name="TextBox 106"/>
            <p:cNvSpPr txBox="1"/>
            <p:nvPr/>
          </p:nvSpPr>
          <p:spPr>
            <a:xfrm>
              <a:off x="6251471" y="1514291"/>
              <a:ext cx="27863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600	 </a:t>
              </a:r>
              <a:r>
                <a:rPr lang="fr-CH" sz="2400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f</a:t>
              </a:r>
              <a:r>
                <a:rPr lang="fr-CH" sz="2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ellows</a:t>
              </a:r>
              <a:r>
                <a:rPr lang="fr-CH" sz="2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 &amp;</a:t>
              </a:r>
              <a:br>
                <a:rPr lang="fr-CH" sz="2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</a:br>
              <a:r>
                <a:rPr lang="fr-CH" sz="2400" dirty="0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	 </a:t>
              </a:r>
              <a:r>
                <a:rPr lang="fr-CH" sz="2400" dirty="0" err="1" smtClean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apprentices</a:t>
              </a:r>
              <a:endParaRPr lang="en-GB" sz="2400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50344" y="1380124"/>
              <a:ext cx="1463244" cy="494883"/>
              <a:chOff x="650344" y="1380124"/>
              <a:chExt cx="1463244" cy="494883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38092" y="138523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0344" y="1380124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7" name="Picture 11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25840" y="1387259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167275" y="1393865"/>
            <a:ext cx="8022193" cy="2965851"/>
            <a:chOff x="167275" y="1393865"/>
            <a:chExt cx="8022193" cy="2965851"/>
          </a:xfrm>
        </p:grpSpPr>
        <p:sp>
          <p:nvSpPr>
            <p:cNvPr id="109" name="TextBox 108"/>
            <p:cNvSpPr txBox="1"/>
            <p:nvPr/>
          </p:nvSpPr>
          <p:spPr>
            <a:xfrm>
              <a:off x="6243101" y="2806953"/>
              <a:ext cx="19463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 smtClean="0">
                  <a:solidFill>
                    <a:srgbClr val="EB7F4F"/>
                  </a:solidFill>
                </a:rPr>
                <a:t>11’000	 </a:t>
              </a:r>
              <a:r>
                <a:rPr lang="fr-CH" sz="2400" dirty="0" err="1" smtClean="0">
                  <a:solidFill>
                    <a:srgbClr val="EB7F4F"/>
                  </a:solidFill>
                </a:rPr>
                <a:t>users</a:t>
              </a:r>
              <a:endParaRPr lang="fr-CH" sz="2400" dirty="0" smtClean="0">
                <a:solidFill>
                  <a:srgbClr val="EB7F4F"/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67275" y="1393865"/>
              <a:ext cx="5860654" cy="2965851"/>
              <a:chOff x="167275" y="1393865"/>
              <a:chExt cx="5860654" cy="296585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89084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76832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8" name="Picture 11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64580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19" name="Picture 11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52328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35397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1" name="Picture 12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23145" y="1393865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96657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7275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55023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7" name="Picture 12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42771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25840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13588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23145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1" name="Picture 13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093763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2" name="Picture 13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81511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3" name="Picture 13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69259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4" name="Picture 13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52328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5" name="Picture 13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40076" y="1862757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6" name="Picture 13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08909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8" name="Picture 13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7275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39" name="Picture 13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55023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0" name="Picture 13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38092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25840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2" name="Picture 14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35397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3" name="Picture 14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06015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4" name="Picture 14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93763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5" name="Picture 14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81511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6" name="Picture 14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64580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7" name="Picture 14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52328" y="2365113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8" name="Picture 14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27824" y="236722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49" name="Picture 14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06015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0" name="Picture 14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6633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1" name="Picture 15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4381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2" name="Picture 15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152129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3" name="Picture 15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635198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4" name="Picture 15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122946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5" name="Picture 15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532503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6" name="Picture 155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03121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7" name="Picture 156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90869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8" name="Picture 15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078617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9" name="Picture 15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61686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0" name="Picture 159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049434" y="2869302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2" name="Picture 161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84311" y="387196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63" name="Picture 16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2059" y="3871968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3" name="Picture 17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21266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4" name="Picture 173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9632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5" name="Picture 174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67380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6" name="Picture 175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50449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7" name="Picture 17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38197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8" name="Picture 177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47754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79" name="Picture 17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18372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0" name="Picture 17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06120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1" name="Picture 180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593868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2" name="Picture 18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076937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3" name="Picture 182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64685" y="3370079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4" name="Picture 18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40181" y="3372188"/>
                <a:ext cx="487748" cy="487748"/>
              </a:xfrm>
              <a:prstGeom prst="rect">
                <a:avLst/>
              </a:prstGeom>
            </p:spPr>
          </p:pic>
        </p:grpSp>
      </p:grpSp>
      <p:grpSp>
        <p:nvGrpSpPr>
          <p:cNvPr id="25" name="Group 24"/>
          <p:cNvGrpSpPr/>
          <p:nvPr/>
        </p:nvGrpSpPr>
        <p:grpSpPr>
          <a:xfrm>
            <a:off x="1161809" y="3274518"/>
            <a:ext cx="7768039" cy="1088610"/>
            <a:chOff x="1161809" y="3274518"/>
            <a:chExt cx="7768039" cy="1088610"/>
          </a:xfrm>
        </p:grpSpPr>
        <p:sp>
          <p:nvSpPr>
            <p:cNvPr id="110" name="TextBox 109"/>
            <p:cNvSpPr txBox="1"/>
            <p:nvPr/>
          </p:nvSpPr>
          <p:spPr>
            <a:xfrm>
              <a:off x="6246100" y="3274518"/>
              <a:ext cx="268374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 smtClean="0">
                  <a:solidFill>
                    <a:srgbClr val="5E975B"/>
                  </a:solidFill>
                </a:rPr>
                <a:t>2’000	 </a:t>
              </a:r>
              <a:r>
                <a:rPr lang="fr-CH" sz="2400" dirty="0" err="1" smtClean="0">
                  <a:solidFill>
                    <a:srgbClr val="5E975B"/>
                  </a:solidFill>
                </a:rPr>
                <a:t>external</a:t>
              </a:r>
              <a:r>
                <a:rPr lang="fr-CH" sz="2400" dirty="0" smtClean="0">
                  <a:solidFill>
                    <a:srgbClr val="5E975B"/>
                  </a:solidFill>
                </a:rPr>
                <a:t/>
              </a:r>
              <a:br>
                <a:rPr lang="fr-CH" sz="2400" dirty="0" smtClean="0">
                  <a:solidFill>
                    <a:srgbClr val="5E975B"/>
                  </a:solidFill>
                </a:rPr>
              </a:br>
              <a:r>
                <a:rPr lang="fr-CH" sz="2400" dirty="0" smtClean="0">
                  <a:solidFill>
                    <a:srgbClr val="5E975B"/>
                  </a:solidFill>
                </a:rPr>
                <a:t>	 </a:t>
              </a:r>
              <a:r>
                <a:rPr lang="fr-CH" sz="2400" dirty="0" err="1" smtClean="0">
                  <a:solidFill>
                    <a:srgbClr val="5E975B"/>
                  </a:solidFill>
                </a:rPr>
                <a:t>companies</a:t>
              </a:r>
              <a:endParaRPr lang="fr-CH" sz="2400" dirty="0" smtClean="0">
                <a:solidFill>
                  <a:srgbClr val="5E975B"/>
                </a:solidFill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161809" y="3870856"/>
              <a:ext cx="4866120" cy="492272"/>
              <a:chOff x="1161809" y="3870856"/>
              <a:chExt cx="4866120" cy="492272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052433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540181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5" name="Picture 184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078617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6" name="Picture 185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566365" y="3875380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7" name="Picture 186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097436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8" name="Picture 187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85184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89" name="Picture 188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123620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0" name="Picture 189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611368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1" name="Picture 190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61809" y="3870856"/>
                <a:ext cx="487748" cy="487748"/>
              </a:xfrm>
              <a:prstGeom prst="rect">
                <a:avLst/>
              </a:prstGeom>
            </p:spPr>
          </p:pic>
          <p:pic>
            <p:nvPicPr>
              <p:cNvPr id="192" name="Picture 191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49557" y="3870856"/>
                <a:ext cx="487748" cy="48774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9046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ckground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9" b="9057"/>
          <a:stretch/>
        </p:blipFill>
        <p:spPr>
          <a:xfrm>
            <a:off x="0" y="0"/>
            <a:ext cx="9146102" cy="4457627"/>
          </a:xfrm>
          <a:prstGeom prst="rect">
            <a:avLst/>
          </a:prstGeom>
        </p:spPr>
      </p:pic>
      <p:grpSp>
        <p:nvGrpSpPr>
          <p:cNvPr id="4" name="Transport"/>
          <p:cNvGrpSpPr/>
          <p:nvPr/>
        </p:nvGrpSpPr>
        <p:grpSpPr>
          <a:xfrm>
            <a:off x="-185197" y="814473"/>
            <a:ext cx="8749333" cy="4337354"/>
            <a:chOff x="-185197" y="814473"/>
            <a:chExt cx="8749333" cy="4337354"/>
          </a:xfrm>
        </p:grpSpPr>
        <p:cxnSp>
          <p:nvCxnSpPr>
            <p:cNvPr id="90" name="Straight Connector 89"/>
            <p:cNvCxnSpPr/>
            <p:nvPr/>
          </p:nvCxnSpPr>
          <p:spPr>
            <a:xfrm flipH="1" flipV="1">
              <a:off x="6403359" y="1436915"/>
              <a:ext cx="1543899" cy="171681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6409799" y="1438589"/>
              <a:ext cx="1156610" cy="1442972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205057" y="1432786"/>
              <a:ext cx="205792" cy="2382137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107109" y="1440711"/>
              <a:ext cx="4303741" cy="104034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6403358" y="1436915"/>
              <a:ext cx="902879" cy="1444646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5681998" y="1431113"/>
              <a:ext cx="721361" cy="1513226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4572000" y="1431112"/>
              <a:ext cx="1831358" cy="75661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836986" y="814473"/>
              <a:ext cx="5573862" cy="631706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5197" y="2611827"/>
              <a:ext cx="2540000" cy="254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29" name="TextBox 28"/>
            <p:cNvSpPr txBox="1"/>
            <p:nvPr/>
          </p:nvSpPr>
          <p:spPr>
            <a:xfrm>
              <a:off x="6289218" y="1076846"/>
              <a:ext cx="2274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>Tramway, bus, bikes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Restaurant"/>
          <p:cNvGrpSpPr/>
          <p:nvPr/>
        </p:nvGrpSpPr>
        <p:grpSpPr>
          <a:xfrm>
            <a:off x="-185197" y="1076846"/>
            <a:ext cx="7905737" cy="4073186"/>
            <a:chOff x="-185197" y="1076846"/>
            <a:chExt cx="7905737" cy="4073186"/>
          </a:xfrm>
        </p:grpSpPr>
        <p:cxnSp>
          <p:nvCxnSpPr>
            <p:cNvPr id="16" name="Straight Connector 15"/>
            <p:cNvCxnSpPr/>
            <p:nvPr/>
          </p:nvCxnSpPr>
          <p:spPr>
            <a:xfrm flipH="1" flipV="1">
              <a:off x="6412524" y="1438589"/>
              <a:ext cx="259581" cy="213862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656021" y="1432786"/>
              <a:ext cx="4758179" cy="87022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5197" y="2607624"/>
              <a:ext cx="2542408" cy="254240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sp>
          <p:nvSpPr>
            <p:cNvPr id="15" name="TextBox 14"/>
            <p:cNvSpPr txBox="1"/>
            <p:nvPr/>
          </p:nvSpPr>
          <p:spPr>
            <a:xfrm>
              <a:off x="6291944" y="1076846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>Restaurants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Hotel"/>
          <p:cNvGrpSpPr/>
          <p:nvPr/>
        </p:nvGrpSpPr>
        <p:grpSpPr>
          <a:xfrm>
            <a:off x="-185197" y="783803"/>
            <a:ext cx="7330264" cy="4370313"/>
            <a:chOff x="-185197" y="783803"/>
            <a:chExt cx="7330264" cy="4370313"/>
          </a:xfrm>
        </p:grpSpPr>
        <p:sp>
          <p:nvSpPr>
            <p:cNvPr id="79" name="TextBox 78"/>
            <p:cNvSpPr txBox="1"/>
            <p:nvPr/>
          </p:nvSpPr>
          <p:spPr>
            <a:xfrm>
              <a:off x="6306376" y="783803"/>
              <a:ext cx="8386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/>
              </a:r>
              <a:br>
                <a:rPr lang="fr-CH" dirty="0" smtClean="0">
                  <a:solidFill>
                    <a:schemeClr val="bg1"/>
                  </a:solidFill>
                </a:rPr>
              </a:br>
              <a:r>
                <a:rPr lang="fr-CH" dirty="0" err="1" smtClean="0">
                  <a:solidFill>
                    <a:schemeClr val="bg1"/>
                  </a:solidFill>
                </a:rPr>
                <a:t>Hotels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 flipV="1">
              <a:off x="5550607" y="1430226"/>
              <a:ext cx="863594" cy="2463652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flipV="1">
              <a:off x="5550607" y="1436915"/>
              <a:ext cx="860241" cy="2182649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5033294" y="1436915"/>
              <a:ext cx="1377554" cy="2444912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5197" y="2614116"/>
              <a:ext cx="2540000" cy="254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19" name="Doctor"/>
          <p:cNvGrpSpPr/>
          <p:nvPr/>
        </p:nvGrpSpPr>
        <p:grpSpPr>
          <a:xfrm>
            <a:off x="-192687" y="798174"/>
            <a:ext cx="8375394" cy="4382456"/>
            <a:chOff x="-192687" y="798174"/>
            <a:chExt cx="8375394" cy="4382456"/>
          </a:xfrm>
        </p:grpSpPr>
        <p:sp>
          <p:nvSpPr>
            <p:cNvPr id="56" name="TextBox 55"/>
            <p:cNvSpPr txBox="1"/>
            <p:nvPr/>
          </p:nvSpPr>
          <p:spPr>
            <a:xfrm>
              <a:off x="6318094" y="798174"/>
              <a:ext cx="18646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/>
              </a:r>
              <a:br>
                <a:rPr lang="fr-CH" dirty="0" smtClean="0">
                  <a:solidFill>
                    <a:schemeClr val="bg1"/>
                  </a:solidFill>
                </a:rPr>
              </a:br>
              <a:r>
                <a:rPr lang="fr-CH" dirty="0" smtClean="0">
                  <a:solidFill>
                    <a:schemeClr val="bg1"/>
                  </a:solidFill>
                </a:rPr>
                <a:t>Medical Service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57" name="Straight Connector 56"/>
            <p:cNvCxnSpPr/>
            <p:nvPr/>
          </p:nvCxnSpPr>
          <p:spPr>
            <a:xfrm flipV="1">
              <a:off x="4889039" y="1440115"/>
              <a:ext cx="1527876" cy="939302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2687" y="2630733"/>
              <a:ext cx="2549897" cy="254989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22" name="Fire Brigade"/>
          <p:cNvGrpSpPr/>
          <p:nvPr/>
        </p:nvGrpSpPr>
        <p:grpSpPr>
          <a:xfrm>
            <a:off x="-181478" y="1065125"/>
            <a:ext cx="7923215" cy="4097352"/>
            <a:chOff x="-181478" y="1065125"/>
            <a:chExt cx="7923215" cy="4097352"/>
          </a:xfrm>
        </p:grpSpPr>
        <p:sp>
          <p:nvSpPr>
            <p:cNvPr id="11" name="TextBox 10"/>
            <p:cNvSpPr txBox="1"/>
            <p:nvPr/>
          </p:nvSpPr>
          <p:spPr>
            <a:xfrm>
              <a:off x="6300317" y="1065125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>
                  <a:solidFill>
                    <a:schemeClr val="bg1"/>
                  </a:solidFill>
                </a:rPr>
                <a:t>Fire</a:t>
              </a:r>
              <a:r>
                <a:rPr lang="fr-CH" dirty="0" smtClean="0">
                  <a:solidFill>
                    <a:schemeClr val="bg1"/>
                  </a:solidFill>
                </a:rPr>
                <a:t> Brigade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V="1">
              <a:off x="4582049" y="1436914"/>
              <a:ext cx="1838848" cy="58280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1478" y="2614116"/>
              <a:ext cx="2548361" cy="254836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24" name="Bank Post"/>
          <p:cNvGrpSpPr/>
          <p:nvPr/>
        </p:nvGrpSpPr>
        <p:grpSpPr>
          <a:xfrm>
            <a:off x="-181478" y="796001"/>
            <a:ext cx="8581621" cy="4359984"/>
            <a:chOff x="-181478" y="796001"/>
            <a:chExt cx="8581621" cy="4359984"/>
          </a:xfrm>
        </p:grpSpPr>
        <p:sp>
          <p:nvSpPr>
            <p:cNvPr id="49" name="TextBox 48"/>
            <p:cNvSpPr txBox="1"/>
            <p:nvPr/>
          </p:nvSpPr>
          <p:spPr>
            <a:xfrm>
              <a:off x="6304698" y="796001"/>
              <a:ext cx="20954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>Bank, Post Office,</a:t>
              </a:r>
              <a:br>
                <a:rPr lang="fr-CH" dirty="0" smtClean="0">
                  <a:solidFill>
                    <a:schemeClr val="bg1"/>
                  </a:solidFill>
                </a:rPr>
              </a:br>
              <a:r>
                <a:rPr lang="fr-CH" dirty="0" err="1" smtClean="0">
                  <a:solidFill>
                    <a:schemeClr val="bg1"/>
                  </a:solidFill>
                </a:rPr>
                <a:t>Travel</a:t>
              </a:r>
              <a:r>
                <a:rPr lang="fr-CH" dirty="0" smtClean="0">
                  <a:solidFill>
                    <a:schemeClr val="bg1"/>
                  </a:solidFill>
                </a:rPr>
                <a:t> Agent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V="1">
              <a:off x="6106740" y="1448643"/>
              <a:ext cx="305783" cy="172351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1478" y="2607624"/>
              <a:ext cx="2548361" cy="254836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26" name="Library"/>
          <p:cNvGrpSpPr/>
          <p:nvPr/>
        </p:nvGrpSpPr>
        <p:grpSpPr>
          <a:xfrm>
            <a:off x="-171170" y="777576"/>
            <a:ext cx="7367531" cy="4403053"/>
            <a:chOff x="-171170" y="777576"/>
            <a:chExt cx="7367531" cy="4403053"/>
          </a:xfrm>
        </p:grpSpPr>
        <p:sp>
          <p:nvSpPr>
            <p:cNvPr id="64" name="TextBox 63"/>
            <p:cNvSpPr txBox="1"/>
            <p:nvPr/>
          </p:nvSpPr>
          <p:spPr>
            <a:xfrm>
              <a:off x="6306374" y="777576"/>
              <a:ext cx="8899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/>
              </a:r>
              <a:br>
                <a:rPr lang="fr-CH" dirty="0" smtClean="0">
                  <a:solidFill>
                    <a:schemeClr val="bg1"/>
                  </a:solidFill>
                </a:rPr>
              </a:br>
              <a:r>
                <a:rPr lang="fr-CH" dirty="0" smtClean="0">
                  <a:solidFill>
                    <a:schemeClr val="bg1"/>
                  </a:solidFill>
                </a:rPr>
                <a:t>Library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 flipH="1" flipV="1">
              <a:off x="6414199" y="1430219"/>
              <a:ext cx="94172" cy="175361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71170" y="2595962"/>
              <a:ext cx="2584667" cy="258466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13" name="Courrier Stores"/>
          <p:cNvGrpSpPr/>
          <p:nvPr/>
        </p:nvGrpSpPr>
        <p:grpSpPr>
          <a:xfrm>
            <a:off x="-173921" y="777574"/>
            <a:ext cx="8114070" cy="4406340"/>
            <a:chOff x="-173921" y="777574"/>
            <a:chExt cx="8114070" cy="4406340"/>
          </a:xfrm>
        </p:grpSpPr>
        <p:sp>
          <p:nvSpPr>
            <p:cNvPr id="53" name="TextBox 52"/>
            <p:cNvSpPr txBox="1"/>
            <p:nvPr/>
          </p:nvSpPr>
          <p:spPr>
            <a:xfrm>
              <a:off x="6306368" y="777574"/>
              <a:ext cx="16337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/>
              </a:r>
              <a:br>
                <a:rPr lang="fr-CH" dirty="0" smtClean="0">
                  <a:solidFill>
                    <a:schemeClr val="bg1"/>
                  </a:solidFill>
                </a:rPr>
              </a:br>
              <a:r>
                <a:rPr lang="fr-CH" dirty="0" smtClean="0">
                  <a:solidFill>
                    <a:schemeClr val="bg1"/>
                  </a:solidFill>
                </a:rPr>
                <a:t>Mail, Stores…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 flipV="1">
              <a:off x="4900190" y="1437492"/>
              <a:ext cx="1514319" cy="739083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73921" y="2596496"/>
              <a:ext cx="2587418" cy="258741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27" name="Kindergarten"/>
          <p:cNvGrpSpPr/>
          <p:nvPr/>
        </p:nvGrpSpPr>
        <p:grpSpPr>
          <a:xfrm>
            <a:off x="-171170" y="785949"/>
            <a:ext cx="8118428" cy="4397965"/>
            <a:chOff x="-171170" y="785949"/>
            <a:chExt cx="8118428" cy="4397965"/>
          </a:xfrm>
        </p:grpSpPr>
        <p:sp>
          <p:nvSpPr>
            <p:cNvPr id="60" name="TextBox 59"/>
            <p:cNvSpPr txBox="1"/>
            <p:nvPr/>
          </p:nvSpPr>
          <p:spPr>
            <a:xfrm>
              <a:off x="6304699" y="785949"/>
              <a:ext cx="1505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/>
              </a:r>
              <a:br>
                <a:rPr lang="fr-CH" dirty="0" smtClean="0">
                  <a:solidFill>
                    <a:schemeClr val="bg1"/>
                  </a:solidFill>
                </a:rPr>
              </a:br>
              <a:r>
                <a:rPr lang="fr-CH" dirty="0" err="1" smtClean="0">
                  <a:solidFill>
                    <a:schemeClr val="bg1"/>
                  </a:solidFill>
                </a:rPr>
                <a:t>Kindergarten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 flipV="1">
              <a:off x="6412524" y="1438591"/>
              <a:ext cx="1534734" cy="1745243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71170" y="2596496"/>
              <a:ext cx="2587418" cy="258741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31" name="Clubs"/>
          <p:cNvGrpSpPr/>
          <p:nvPr/>
        </p:nvGrpSpPr>
        <p:grpSpPr>
          <a:xfrm>
            <a:off x="-188967" y="787628"/>
            <a:ext cx="8941486" cy="4423342"/>
            <a:chOff x="-188967" y="787628"/>
            <a:chExt cx="8941486" cy="4423342"/>
          </a:xfrm>
        </p:grpSpPr>
        <p:sp>
          <p:nvSpPr>
            <p:cNvPr id="68" name="TextBox 67"/>
            <p:cNvSpPr txBox="1"/>
            <p:nvPr/>
          </p:nvSpPr>
          <p:spPr>
            <a:xfrm>
              <a:off x="6306374" y="787628"/>
              <a:ext cx="21852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solidFill>
                    <a:schemeClr val="bg1"/>
                  </a:solidFill>
                </a:rPr>
                <a:t/>
              </a:r>
              <a:br>
                <a:rPr lang="fr-CH" dirty="0" smtClean="0">
                  <a:solidFill>
                    <a:schemeClr val="bg1"/>
                  </a:solidFill>
                </a:rPr>
              </a:br>
              <a:r>
                <a:rPr lang="fr-CH" dirty="0" smtClean="0">
                  <a:solidFill>
                    <a:schemeClr val="bg1"/>
                  </a:solidFill>
                </a:rPr>
                <a:t>Clubs, Associations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 flipH="1" flipV="1">
              <a:off x="6414199" y="1440271"/>
              <a:ext cx="2338320" cy="2066829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5033294" y="1446179"/>
              <a:ext cx="1377555" cy="243564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2053497" y="1436915"/>
              <a:ext cx="4377450" cy="1070985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8967" y="2605755"/>
              <a:ext cx="2605215" cy="260521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762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cxnSp>
        <p:nvCxnSpPr>
          <p:cNvPr id="9" name="Underline"/>
          <p:cNvCxnSpPr/>
          <p:nvPr/>
        </p:nvCxnSpPr>
        <p:spPr>
          <a:xfrm flipH="1">
            <a:off x="6410848" y="1436914"/>
            <a:ext cx="2301073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bg1"/>
                </a:solidFill>
              </a:rPr>
              <a:t>Like</a:t>
            </a:r>
            <a:r>
              <a:rPr lang="fr-FR" sz="4400" dirty="0" smtClean="0">
                <a:solidFill>
                  <a:schemeClr val="bg1"/>
                </a:solidFill>
              </a:rPr>
              <a:t> a </a:t>
            </a:r>
            <a:r>
              <a:rPr lang="fr-FR" sz="4400" dirty="0" err="1" smtClean="0">
                <a:solidFill>
                  <a:schemeClr val="bg1"/>
                </a:solidFill>
              </a:rPr>
              <a:t>small</a:t>
            </a:r>
            <a:r>
              <a:rPr lang="fr-FR" sz="4400" dirty="0" smtClean="0">
                <a:solidFill>
                  <a:schemeClr val="bg1"/>
                </a:solidFill>
              </a:rPr>
              <a:t> </a:t>
            </a:r>
            <a:r>
              <a:rPr lang="fr-FR" sz="4400" dirty="0" err="1" smtClean="0">
                <a:solidFill>
                  <a:schemeClr val="bg1"/>
                </a:solidFill>
              </a:rPr>
              <a:t>town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90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143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chemeClr val="bg1"/>
                </a:solidFill>
              </a:rPr>
              <a:t>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4400" i="1" dirty="0" err="1" smtClean="0">
                <a:solidFill>
                  <a:schemeClr val="bg1"/>
                </a:solidFill>
              </a:rPr>
              <a:t>What</a:t>
            </a:r>
            <a:r>
              <a:rPr lang="fr-CH" sz="4400" i="1" dirty="0" smtClean="0">
                <a:solidFill>
                  <a:schemeClr val="bg1"/>
                </a:solidFill>
              </a:rPr>
              <a:t> for ?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7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62"/>
          <a:stretch/>
        </p:blipFill>
        <p:spPr>
          <a:xfrm>
            <a:off x="0" y="1304"/>
            <a:ext cx="9144000" cy="4446827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363717" y="-6579"/>
            <a:ext cx="7681607" cy="809419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44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Fundamental</a:t>
            </a:r>
            <a:r>
              <a:rPr lang="fr-CH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4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endParaRPr lang="fr-FR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733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0084" y="960342"/>
            <a:ext cx="3097594" cy="3003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ysClr val="windowText" lastClr="000000"/>
                </a:solidFill>
              </a:rPr>
              <a:t>What</a:t>
            </a:r>
            <a:r>
              <a:rPr lang="fr-CH" sz="4400" dirty="0" smtClean="0">
                <a:solidFill>
                  <a:sysClr val="windowText" lastClr="000000"/>
                </a:solidFill>
              </a:rPr>
              <a:t> </a:t>
            </a:r>
            <a:r>
              <a:rPr lang="fr-CH" sz="4400" dirty="0" err="1" smtClean="0">
                <a:solidFill>
                  <a:sysClr val="windowText" lastClr="000000"/>
                </a:solidFill>
              </a:rPr>
              <a:t>is</a:t>
            </a:r>
            <a:r>
              <a:rPr lang="fr-CH" sz="4400" dirty="0" smtClean="0">
                <a:solidFill>
                  <a:sysClr val="windowText" lastClr="000000"/>
                </a:solidFill>
              </a:rPr>
              <a:t> the </a:t>
            </a:r>
            <a:r>
              <a:rPr lang="fr-CH" sz="4400" dirty="0" err="1" smtClean="0">
                <a:solidFill>
                  <a:sysClr val="windowText" lastClr="000000"/>
                </a:solidFill>
              </a:rPr>
              <a:t>matter</a:t>
            </a:r>
            <a:r>
              <a:rPr lang="fr-CH" sz="4400" dirty="0" smtClean="0">
                <a:solidFill>
                  <a:sysClr val="windowText" lastClr="000000"/>
                </a:solidFill>
              </a:rPr>
              <a:t> made of ?</a:t>
            </a:r>
            <a:endParaRPr lang="fr-FR" sz="4400" i="1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441" y="1495412"/>
            <a:ext cx="2190712" cy="10953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/>
          <a:srcRect l="28963" r="1" b="12724"/>
          <a:stretch/>
        </p:blipFill>
        <p:spPr>
          <a:xfrm>
            <a:off x="1167897" y="1508998"/>
            <a:ext cx="1280456" cy="11798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Straight Connector 5"/>
          <p:cNvCxnSpPr>
            <a:endCxn id="24" idx="1"/>
          </p:cNvCxnSpPr>
          <p:nvPr/>
        </p:nvCxnSpPr>
        <p:spPr>
          <a:xfrm flipV="1">
            <a:off x="880131" y="1522645"/>
            <a:ext cx="536418" cy="346734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24" idx="3"/>
          </p:cNvCxnSpPr>
          <p:nvPr/>
        </p:nvCxnSpPr>
        <p:spPr>
          <a:xfrm>
            <a:off x="874605" y="1891239"/>
            <a:ext cx="541944" cy="604559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042990" y="1400219"/>
            <a:ext cx="1301760" cy="274747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7" idx="3"/>
          </p:cNvCxnSpPr>
          <p:nvPr/>
        </p:nvCxnSpPr>
        <p:spPr>
          <a:xfrm>
            <a:off x="2023783" y="1822096"/>
            <a:ext cx="1091536" cy="703500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1215003" y="1321099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3587468" y="1427102"/>
            <a:ext cx="1210532" cy="478763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61" idx="4"/>
          </p:cNvCxnSpPr>
          <p:nvPr/>
        </p:nvCxnSpPr>
        <p:spPr>
          <a:xfrm>
            <a:off x="3595909" y="2166119"/>
            <a:ext cx="1303488" cy="473453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4495332" y="1321099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3465782" y="1905865"/>
            <a:ext cx="260254" cy="260254"/>
          </a:xfrm>
          <a:prstGeom prst="ellipse">
            <a:avLst/>
          </a:prstGeom>
          <a:gradFill>
            <a:gsLst>
              <a:gs pos="0">
                <a:schemeClr val="bg1"/>
              </a:gs>
              <a:gs pos="57000">
                <a:srgbClr val="FFC000"/>
              </a:gs>
              <a:gs pos="86000">
                <a:srgbClr val="EB7F4F"/>
              </a:gs>
            </a:gsLst>
            <a:path path="circle">
              <a:fillToRect l="100000" b="100000"/>
            </a:path>
          </a:gradFill>
          <a:ln>
            <a:solidFill>
              <a:srgbClr val="FFC000"/>
            </a:solidFill>
          </a:ln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>
            <a:off x="5191582" y="196922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5202921" y="167496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Oval 75"/>
          <p:cNvSpPr/>
          <p:nvPr/>
        </p:nvSpPr>
        <p:spPr>
          <a:xfrm>
            <a:off x="4991123" y="1586851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4779324" y="167496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4734724" y="193922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Oval 74"/>
          <p:cNvSpPr/>
          <p:nvPr/>
        </p:nvSpPr>
        <p:spPr>
          <a:xfrm>
            <a:off x="4960342" y="2061334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Connector 79"/>
          <p:cNvCxnSpPr>
            <a:stCxn id="72" idx="0"/>
          </p:cNvCxnSpPr>
          <p:nvPr/>
        </p:nvCxnSpPr>
        <p:spPr>
          <a:xfrm flipV="1">
            <a:off x="5160801" y="1419970"/>
            <a:ext cx="1299413" cy="402126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2" idx="4"/>
          </p:cNvCxnSpPr>
          <p:nvPr/>
        </p:nvCxnSpPr>
        <p:spPr>
          <a:xfrm>
            <a:off x="5160801" y="2223014"/>
            <a:ext cx="1398852" cy="470122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248483" y="1544252"/>
            <a:ext cx="1017723" cy="1017723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Oval 71"/>
          <p:cNvSpPr/>
          <p:nvPr/>
        </p:nvSpPr>
        <p:spPr>
          <a:xfrm>
            <a:off x="4960342" y="1822096"/>
            <a:ext cx="400918" cy="400918"/>
          </a:xfrm>
          <a:prstGeom prst="ellipse">
            <a:avLst/>
          </a:prstGeom>
          <a:gradFill flip="none" rotWithShape="1">
            <a:gsLst>
              <a:gs pos="96460">
                <a:srgbClr val="0055A0"/>
              </a:gs>
              <a:gs pos="7000">
                <a:schemeClr val="bg1"/>
              </a:gs>
              <a:gs pos="57000">
                <a:srgbClr val="4A70B3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6460214" y="1724772"/>
            <a:ext cx="301306" cy="301306"/>
          </a:xfrm>
          <a:prstGeom prst="ellipse">
            <a:avLst/>
          </a:prstGeom>
          <a:gradFill flip="none" rotWithShape="1">
            <a:gsLst>
              <a:gs pos="96460">
                <a:schemeClr val="tx2">
                  <a:lumMod val="60000"/>
                  <a:lumOff val="40000"/>
                </a:schemeClr>
              </a:gs>
              <a:gs pos="7000">
                <a:schemeClr val="bg1"/>
              </a:gs>
              <a:gs pos="57000">
                <a:schemeClr val="tx1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6569792" y="2160946"/>
            <a:ext cx="301306" cy="301306"/>
          </a:xfrm>
          <a:prstGeom prst="ellipse">
            <a:avLst/>
          </a:prstGeom>
          <a:gradFill flip="none" rotWithShape="1">
            <a:gsLst>
              <a:gs pos="96460">
                <a:srgbClr val="00B050"/>
              </a:gs>
              <a:gs pos="7000">
                <a:schemeClr val="bg1"/>
              </a:gs>
              <a:gs pos="57000">
                <a:srgbClr val="5E975B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4" name="Straight Connector 93"/>
          <p:cNvCxnSpPr>
            <a:stCxn id="89" idx="0"/>
          </p:cNvCxnSpPr>
          <p:nvPr/>
        </p:nvCxnSpPr>
        <p:spPr>
          <a:xfrm flipV="1">
            <a:off x="7004238" y="1400219"/>
            <a:ext cx="1023348" cy="390776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89" idx="4"/>
          </p:cNvCxnSpPr>
          <p:nvPr/>
        </p:nvCxnSpPr>
        <p:spPr>
          <a:xfrm>
            <a:off x="7004238" y="2092301"/>
            <a:ext cx="1023348" cy="565651"/>
          </a:xfrm>
          <a:prstGeom prst="line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Oval 88"/>
          <p:cNvSpPr/>
          <p:nvPr/>
        </p:nvSpPr>
        <p:spPr>
          <a:xfrm>
            <a:off x="6853585" y="1790995"/>
            <a:ext cx="301306" cy="301306"/>
          </a:xfrm>
          <a:prstGeom prst="ellipse">
            <a:avLst/>
          </a:prstGeom>
          <a:gradFill flip="none" rotWithShape="1">
            <a:gsLst>
              <a:gs pos="96460">
                <a:srgbClr val="FF0000"/>
              </a:gs>
              <a:gs pos="7000">
                <a:schemeClr val="bg1"/>
              </a:gs>
              <a:gs pos="57000">
                <a:srgbClr val="C00000"/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dk1"/>
          </a:lnRef>
          <a:fillRef idx="100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en-GB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7624770" y="1337955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6600" b="1" dirty="0" smtClean="0">
                <a:solidFill>
                  <a:sysClr val="windowText" lastClr="000000"/>
                </a:solidFill>
              </a:rPr>
              <a:t>?</a:t>
            </a:r>
            <a:endParaRPr lang="en-GB" b="1" dirty="0">
              <a:solidFill>
                <a:sysClr val="windowText" lastClr="00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6073398" y="1347869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913773" y="1350897"/>
            <a:ext cx="1376245" cy="1376245"/>
          </a:xfrm>
          <a:prstGeom prst="ellipse">
            <a:avLst/>
          </a:prstGeom>
          <a:noFill/>
          <a:ln w="9525">
            <a:solidFill>
              <a:schemeClr val="accent6">
                <a:lumMod val="50000"/>
              </a:schemeClr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TextBox 108"/>
          <p:cNvSpPr txBox="1"/>
          <p:nvPr/>
        </p:nvSpPr>
        <p:spPr>
          <a:xfrm>
            <a:off x="2248404" y="290323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e</a:t>
            </a:r>
            <a:r>
              <a:rPr lang="fr-CH" dirty="0" err="1" smtClean="0"/>
              <a:t>lectron</a:t>
            </a:r>
            <a:endParaRPr lang="en-GB" dirty="0"/>
          </a:p>
        </p:txBody>
      </p:sp>
      <p:cxnSp>
        <p:nvCxnSpPr>
          <p:cNvPr id="111" name="Straight Arrow Connector 110"/>
          <p:cNvCxnSpPr>
            <a:stCxn id="109" idx="0"/>
          </p:cNvCxnSpPr>
          <p:nvPr/>
        </p:nvCxnSpPr>
        <p:spPr>
          <a:xfrm flipV="1">
            <a:off x="2751106" y="2022555"/>
            <a:ext cx="420330" cy="880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3593963" y="290655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nucleus</a:t>
            </a:r>
            <a:endParaRPr lang="en-GB" dirty="0"/>
          </a:p>
        </p:txBody>
      </p:sp>
      <p:cxnSp>
        <p:nvCxnSpPr>
          <p:cNvPr id="113" name="Straight Arrow Connector 112"/>
          <p:cNvCxnSpPr>
            <a:stCxn id="112" idx="0"/>
          </p:cNvCxnSpPr>
          <p:nvPr/>
        </p:nvCxnSpPr>
        <p:spPr>
          <a:xfrm flipH="1" flipV="1">
            <a:off x="3595909" y="2026078"/>
            <a:ext cx="487932" cy="8804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5465055" y="290290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neutron</a:t>
            </a:r>
            <a:endParaRPr lang="en-GB" dirty="0"/>
          </a:p>
        </p:txBody>
      </p:sp>
      <p:cxnSp>
        <p:nvCxnSpPr>
          <p:cNvPr id="118" name="Straight Arrow Connector 117"/>
          <p:cNvCxnSpPr>
            <a:stCxn id="117" idx="0"/>
          </p:cNvCxnSpPr>
          <p:nvPr/>
        </p:nvCxnSpPr>
        <p:spPr>
          <a:xfrm flipH="1" flipV="1">
            <a:off x="5440459" y="2175963"/>
            <a:ext cx="508062" cy="7269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4574691" y="2902907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proton</a:t>
            </a:r>
            <a:endParaRPr lang="en-GB" dirty="0"/>
          </a:p>
        </p:txBody>
      </p:sp>
      <p:cxnSp>
        <p:nvCxnSpPr>
          <p:cNvPr id="121" name="Straight Arrow Connector 120"/>
          <p:cNvCxnSpPr>
            <a:stCxn id="120" idx="0"/>
          </p:cNvCxnSpPr>
          <p:nvPr/>
        </p:nvCxnSpPr>
        <p:spPr>
          <a:xfrm flipV="1">
            <a:off x="4994037" y="2323748"/>
            <a:ext cx="145872" cy="5791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6463528" y="290655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quark</a:t>
            </a:r>
            <a:endParaRPr lang="en-GB" dirty="0"/>
          </a:p>
        </p:txBody>
      </p:sp>
      <p:cxnSp>
        <p:nvCxnSpPr>
          <p:cNvPr id="132" name="Straight Arrow Connector 131"/>
          <p:cNvCxnSpPr>
            <a:stCxn id="131" idx="0"/>
            <a:endCxn id="90" idx="4"/>
          </p:cNvCxnSpPr>
          <p:nvPr/>
        </p:nvCxnSpPr>
        <p:spPr>
          <a:xfrm flipH="1" flipV="1">
            <a:off x="6720445" y="2462252"/>
            <a:ext cx="123957" cy="4442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1141183" y="290150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atom</a:t>
            </a:r>
            <a:endParaRPr lang="en-GB" dirty="0"/>
          </a:p>
        </p:txBody>
      </p:sp>
      <p:cxnSp>
        <p:nvCxnSpPr>
          <p:cNvPr id="135" name="Straight Arrow Connector 134"/>
          <p:cNvCxnSpPr>
            <a:stCxn id="134" idx="0"/>
          </p:cNvCxnSpPr>
          <p:nvPr/>
        </p:nvCxnSpPr>
        <p:spPr>
          <a:xfrm flipV="1">
            <a:off x="1489997" y="2223014"/>
            <a:ext cx="120945" cy="6784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211769" y="3614848"/>
            <a:ext cx="9460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4</a:t>
            </a:r>
            <a:r>
              <a:rPr lang="en-US" baseline="30000" dirty="0" smtClean="0"/>
              <a:t>th </a:t>
            </a:r>
            <a:r>
              <a:rPr lang="en-US" dirty="0" smtClean="0"/>
              <a:t> - 5</a:t>
            </a:r>
            <a:r>
              <a:rPr lang="en-US" baseline="30000" dirty="0" smtClean="0"/>
              <a:t>th</a:t>
            </a:r>
          </a:p>
          <a:p>
            <a:pPr algn="ctr"/>
            <a:r>
              <a:rPr lang="en-US" sz="1200" dirty="0" smtClean="0"/>
              <a:t>century</a:t>
            </a:r>
          </a:p>
          <a:p>
            <a:pPr algn="ctr"/>
            <a:r>
              <a:rPr lang="en-US" sz="1200" dirty="0" smtClean="0"/>
              <a:t>BCE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3285364" y="3620754"/>
            <a:ext cx="6880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End of</a:t>
            </a:r>
            <a:br>
              <a:rPr lang="en-US" sz="1200" dirty="0" smtClean="0"/>
            </a:br>
            <a:r>
              <a:rPr lang="en-US" dirty="0" smtClean="0"/>
              <a:t>19</a:t>
            </a:r>
            <a:r>
              <a:rPr lang="en-US" baseline="30000" dirty="0" smtClean="0"/>
              <a:t>th</a:t>
            </a:r>
            <a:br>
              <a:rPr lang="en-US" baseline="30000" dirty="0" smtClean="0"/>
            </a:br>
            <a:r>
              <a:rPr lang="en-US" sz="1200" dirty="0"/>
              <a:t>century</a:t>
            </a:r>
            <a:endParaRPr lang="en-US" sz="1200" baseline="30000" dirty="0"/>
          </a:p>
        </p:txBody>
      </p:sp>
      <p:sp>
        <p:nvSpPr>
          <p:cNvPr id="47" name="TextBox 46"/>
          <p:cNvSpPr txBox="1"/>
          <p:nvPr/>
        </p:nvSpPr>
        <p:spPr>
          <a:xfrm>
            <a:off x="4706185" y="3620754"/>
            <a:ext cx="10791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Beginning of </a:t>
            </a:r>
            <a:br>
              <a:rPr lang="en-US" sz="1200" dirty="0" smtClean="0"/>
            </a:br>
            <a:r>
              <a:rPr lang="en-US" dirty="0" smtClean="0"/>
              <a:t>20</a:t>
            </a:r>
            <a:r>
              <a:rPr lang="en-US" baseline="30000" dirty="0" smtClean="0"/>
              <a:t>th</a:t>
            </a:r>
          </a:p>
          <a:p>
            <a:pPr algn="ctr"/>
            <a:r>
              <a:rPr lang="en-US" sz="1200" dirty="0" smtClean="0"/>
              <a:t>century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6449442" y="3620754"/>
            <a:ext cx="81304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dirty="0" smtClean="0"/>
              <a:t>1960s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3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6 L -0.40677 -0.0876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47" y="-438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9" grpId="0" animBg="1"/>
      <p:bldP spid="61" grpId="0" animBg="1"/>
      <p:bldP spid="77" grpId="0" animBg="1"/>
      <p:bldP spid="73" grpId="0" animBg="1"/>
      <p:bldP spid="76" grpId="0" animBg="1"/>
      <p:bldP spid="74" grpId="0" animBg="1"/>
      <p:bldP spid="78" grpId="0" animBg="1"/>
      <p:bldP spid="75" grpId="0" animBg="1"/>
      <p:bldP spid="22" grpId="0" animBg="1"/>
      <p:bldP spid="72" grpId="0" animBg="1"/>
      <p:bldP spid="88" grpId="0" animBg="1"/>
      <p:bldP spid="90" grpId="0" animBg="1"/>
      <p:bldP spid="89" grpId="0" animBg="1"/>
      <p:bldP spid="93" grpId="0" animBg="1"/>
      <p:bldP spid="32" grpId="0" animBg="1"/>
      <p:bldP spid="27" grpId="0" animBg="1"/>
      <p:bldP spid="109" grpId="0"/>
      <p:bldP spid="112" grpId="0"/>
      <p:bldP spid="117" grpId="0"/>
      <p:bldP spid="120" grpId="0"/>
      <p:bldP spid="131" grpId="0"/>
      <p:bldP spid="134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94"/>
          <a:stretch/>
        </p:blipFill>
        <p:spPr>
          <a:xfrm>
            <a:off x="0" y="1"/>
            <a:ext cx="9144000" cy="4443352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10" y="190500"/>
            <a:ext cx="6447226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chemeClr val="bg1"/>
                </a:solidFill>
              </a:rPr>
              <a:t>Checking</a:t>
            </a:r>
            <a:r>
              <a:rPr lang="fr-CH" sz="4400" dirty="0" smtClean="0">
                <a:solidFill>
                  <a:schemeClr val="bg1"/>
                </a:solidFill>
              </a:rPr>
              <a:t> </a:t>
            </a:r>
            <a:r>
              <a:rPr lang="fr-CH" sz="4400" dirty="0" err="1" smtClean="0">
                <a:solidFill>
                  <a:schemeClr val="bg1"/>
                </a:solidFill>
              </a:rPr>
              <a:t>theories</a:t>
            </a:r>
            <a:endParaRPr lang="fr-FR" sz="4400" i="1" dirty="0">
              <a:solidFill>
                <a:schemeClr val="bg1"/>
              </a:solidFill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122913" y="187461"/>
            <a:ext cx="5399421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chemeClr val="bg1"/>
                </a:solidFill>
              </a:rPr>
              <a:t>Standard Model</a:t>
            </a:r>
            <a:endParaRPr lang="fr-FR" sz="4400" i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51132" y="1058776"/>
            <a:ext cx="3672000" cy="2535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LEPTONS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043592" y="1058776"/>
            <a:ext cx="3672000" cy="2535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QUARKS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7612" y="1398364"/>
            <a:ext cx="8773119" cy="679626"/>
          </a:xfrm>
          <a:prstGeom prst="rect">
            <a:avLst/>
          </a:prstGeom>
          <a:solidFill>
            <a:schemeClr val="lt1">
              <a:alpha val="63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i="1" dirty="0" smtClean="0">
                <a:solidFill>
                  <a:schemeClr val="accent6">
                    <a:lumMod val="50000"/>
                  </a:schemeClr>
                </a:solidFill>
              </a:rPr>
              <a:t>ORDINARY</a:t>
            </a:r>
            <a:br>
              <a:rPr lang="en-GB" sz="12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200" b="1" i="1" dirty="0" smtClean="0">
                <a:solidFill>
                  <a:schemeClr val="accent6">
                    <a:lumMod val="50000"/>
                  </a:schemeClr>
                </a:solidFill>
              </a:rPr>
              <a:t>MATTER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46531" y="3709991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 smtClean="0"/>
              <a:t>GLUONS</a:t>
            </a:r>
          </a:p>
          <a:p>
            <a:pPr algn="ctr"/>
            <a:endParaRPr lang="en-GB" sz="1100" dirty="0"/>
          </a:p>
          <a:p>
            <a:pPr algn="ctr"/>
            <a:r>
              <a:rPr lang="en-GB" sz="1100" dirty="0" smtClean="0"/>
              <a:t/>
            </a:r>
            <a:br>
              <a:rPr lang="en-GB" sz="1100" dirty="0" smtClean="0"/>
            </a:br>
            <a:endParaRPr lang="en-GB" sz="1100" dirty="0" smtClean="0"/>
          </a:p>
          <a:p>
            <a:pPr algn="ctr"/>
            <a:endParaRPr lang="en-GB" sz="1100" dirty="0"/>
          </a:p>
          <a:p>
            <a:pPr algn="ctr"/>
            <a:r>
              <a:rPr lang="en-GB" sz="1100" i="1" dirty="0" smtClean="0"/>
              <a:t>Strong force</a:t>
            </a:r>
            <a:endParaRPr lang="en-GB" sz="1100" i="1" dirty="0"/>
          </a:p>
        </p:txBody>
      </p:sp>
      <p:sp>
        <p:nvSpPr>
          <p:cNvPr id="12" name="Rectangle 11"/>
          <p:cNvSpPr/>
          <p:nvPr/>
        </p:nvSpPr>
        <p:spPr>
          <a:xfrm>
            <a:off x="3123132" y="3709991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 smtClean="0"/>
              <a:t>PHOTONS</a:t>
            </a:r>
            <a:endParaRPr lang="en-GB" sz="1600" b="1" dirty="0" smtClean="0"/>
          </a:p>
          <a:p>
            <a:pPr algn="ctr"/>
            <a:endParaRPr lang="fr-CH" sz="1100" dirty="0" smtClean="0"/>
          </a:p>
          <a:p>
            <a:pPr algn="ctr"/>
            <a:endParaRPr lang="fr-CH" sz="1100" dirty="0"/>
          </a:p>
          <a:p>
            <a:pPr algn="ctr"/>
            <a:endParaRPr lang="en-GB" sz="1100" dirty="0" smtClean="0"/>
          </a:p>
          <a:p>
            <a:pPr algn="ctr"/>
            <a:endParaRPr lang="en-GB" sz="1100" dirty="0" smtClean="0"/>
          </a:p>
          <a:p>
            <a:pPr algn="ctr"/>
            <a:r>
              <a:rPr lang="en-GB" sz="1100" i="1" dirty="0" smtClean="0"/>
              <a:t>Electro-</a:t>
            </a:r>
            <a:r>
              <a:rPr lang="en-GB" sz="1100" i="1" dirty="0" err="1" smtClean="0"/>
              <a:t>magn</a:t>
            </a:r>
            <a:r>
              <a:rPr lang="fr-FR" sz="1100" i="1" dirty="0" err="1" smtClean="0"/>
              <a:t>etic</a:t>
            </a:r>
            <a:r>
              <a:rPr lang="fr-FR" sz="1100" i="1" dirty="0" smtClean="0"/>
              <a:t> force</a:t>
            </a:r>
            <a:endParaRPr lang="en-GB" sz="1100" i="1" dirty="0"/>
          </a:p>
        </p:txBody>
      </p:sp>
      <p:sp>
        <p:nvSpPr>
          <p:cNvPr id="13" name="Rectangle 12"/>
          <p:cNvSpPr/>
          <p:nvPr/>
        </p:nvSpPr>
        <p:spPr>
          <a:xfrm>
            <a:off x="5031039" y="3714484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 smtClean="0"/>
              <a:t>BOSONS</a:t>
            </a:r>
            <a:endParaRPr lang="en-GB" sz="1600" b="1" dirty="0" smtClean="0"/>
          </a:p>
          <a:p>
            <a:pPr algn="ctr"/>
            <a:endParaRPr lang="en-GB" sz="1100" dirty="0" smtClean="0"/>
          </a:p>
          <a:p>
            <a:pPr algn="ctr"/>
            <a:endParaRPr lang="fr-CH" sz="1100" dirty="0" smtClean="0"/>
          </a:p>
          <a:p>
            <a:pPr algn="ctr"/>
            <a:endParaRPr lang="en-GB" sz="1100" dirty="0"/>
          </a:p>
          <a:p>
            <a:pPr algn="ctr"/>
            <a:endParaRPr lang="en-GB" sz="1100" dirty="0"/>
          </a:p>
          <a:p>
            <a:pPr algn="ctr"/>
            <a:r>
              <a:rPr lang="en-GB" sz="1100" i="1" dirty="0" smtClean="0"/>
              <a:t>Weak force</a:t>
            </a:r>
            <a:endParaRPr lang="en-GB" sz="1100" i="1" dirty="0"/>
          </a:p>
        </p:txBody>
      </p:sp>
      <p:sp>
        <p:nvSpPr>
          <p:cNvPr id="14" name="Rectangle 13"/>
          <p:cNvSpPr/>
          <p:nvPr/>
        </p:nvSpPr>
        <p:spPr>
          <a:xfrm>
            <a:off x="6938946" y="3714484"/>
            <a:ext cx="1800000" cy="11739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sz="1400" b="1" dirty="0" smtClean="0"/>
              <a:t>GRAVITONS</a:t>
            </a:r>
            <a:endParaRPr lang="en-GB" sz="1600" b="1" dirty="0" smtClean="0"/>
          </a:p>
          <a:p>
            <a:pPr algn="ctr"/>
            <a:endParaRPr lang="en-GB" sz="1100" dirty="0"/>
          </a:p>
          <a:p>
            <a:pPr algn="ctr"/>
            <a:endParaRPr lang="en-GB" sz="1100" dirty="0" smtClean="0"/>
          </a:p>
          <a:p>
            <a:pPr algn="ctr"/>
            <a:endParaRPr lang="en-GB" sz="1100" dirty="0" smtClean="0"/>
          </a:p>
          <a:p>
            <a:pPr algn="ctr"/>
            <a:endParaRPr lang="en-GB" sz="1100" dirty="0"/>
          </a:p>
          <a:p>
            <a:pPr algn="ctr"/>
            <a:r>
              <a:rPr lang="en-GB" sz="1100" i="1" dirty="0" smtClean="0"/>
              <a:t>Gravity</a:t>
            </a:r>
            <a:endParaRPr lang="en-GB" sz="11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70591" y="299584"/>
            <a:ext cx="2100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i="1" dirty="0" smtClean="0">
                <a:solidFill>
                  <a:schemeClr val="bg1">
                    <a:lumMod val="65000"/>
                  </a:schemeClr>
                </a:solidFill>
              </a:rPr>
              <a:t>Images: www.particlezoo.net</a:t>
            </a:r>
            <a:endParaRPr lang="en-GB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27321" y="1568435"/>
            <a:ext cx="7020884" cy="1931379"/>
            <a:chOff x="1327321" y="1568435"/>
            <a:chExt cx="7020884" cy="1931379"/>
          </a:xfrm>
        </p:grpSpPr>
        <p:sp>
          <p:nvSpPr>
            <p:cNvPr id="17" name="TextBox 16"/>
            <p:cNvSpPr txBox="1"/>
            <p:nvPr/>
          </p:nvSpPr>
          <p:spPr>
            <a:xfrm>
              <a:off x="1332828" y="1634942"/>
              <a:ext cx="1069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ELECTRON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18" name="Picture 17" descr="electron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66159" y="1625083"/>
              <a:ext cx="313427" cy="293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2847523" y="1568435"/>
              <a:ext cx="851346" cy="399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ELECTRON</a:t>
              </a:r>
              <a:b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</a:br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NEUTRINO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21" name="Picture 20" descr="electron-neutrino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38733" y="1600603"/>
              <a:ext cx="390624" cy="37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3" name="TextBox 22"/>
            <p:cNvSpPr txBox="1"/>
            <p:nvPr/>
          </p:nvSpPr>
          <p:spPr>
            <a:xfrm>
              <a:off x="1327321" y="2366022"/>
              <a:ext cx="471960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MUON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24" name="Picture 23" descr="muon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318536" y="2281313"/>
              <a:ext cx="408671" cy="4344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6" name="TextBox 25"/>
            <p:cNvSpPr txBox="1"/>
            <p:nvPr/>
          </p:nvSpPr>
          <p:spPr>
            <a:xfrm>
              <a:off x="2850745" y="2276791"/>
              <a:ext cx="712450" cy="399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MUON</a:t>
              </a:r>
              <a:b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</a:br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NEUTRINO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27" name="Picture 26" descr="muon-neutrino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59352" y="2334746"/>
              <a:ext cx="330832" cy="37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9" name="TextBox 28"/>
            <p:cNvSpPr txBox="1"/>
            <p:nvPr/>
          </p:nvSpPr>
          <p:spPr>
            <a:xfrm>
              <a:off x="1334826" y="2970131"/>
              <a:ext cx="352734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TAU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30" name="Picture 29" descr="tau.gi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05138" y="2849429"/>
              <a:ext cx="663658" cy="6503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2" name="TextBox 31"/>
            <p:cNvSpPr txBox="1"/>
            <p:nvPr/>
          </p:nvSpPr>
          <p:spPr>
            <a:xfrm>
              <a:off x="2847523" y="2893621"/>
              <a:ext cx="712450" cy="3992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TAU</a:t>
              </a:r>
              <a:b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</a:br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NEUTRINO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33" name="Picture 32" descr="tau-neutrino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058000" y="2993894"/>
              <a:ext cx="333535" cy="3707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5" name="TextBox 34"/>
            <p:cNvSpPr txBox="1"/>
            <p:nvPr/>
          </p:nvSpPr>
          <p:spPr>
            <a:xfrm>
              <a:off x="5229780" y="1659526"/>
              <a:ext cx="286969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UP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36" name="Picture 35" descr="up_quark.gif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06072" y="1623943"/>
              <a:ext cx="195063" cy="3089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/>
            <p:cNvSpPr txBox="1"/>
            <p:nvPr/>
          </p:nvSpPr>
          <p:spPr>
            <a:xfrm>
              <a:off x="6850124" y="1659525"/>
              <a:ext cx="484678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DOWN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39" name="Picture 38" descr="down_quark.gif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919463" y="1638218"/>
              <a:ext cx="187102" cy="291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1" name="TextBox 40"/>
            <p:cNvSpPr txBox="1"/>
            <p:nvPr/>
          </p:nvSpPr>
          <p:spPr>
            <a:xfrm>
              <a:off x="5188825" y="2403378"/>
              <a:ext cx="544801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CHARM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42" name="Picture 41" descr="charm_quark.gif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322449" y="2283436"/>
              <a:ext cx="359404" cy="4324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4" name="TextBox 43"/>
            <p:cNvSpPr txBox="1"/>
            <p:nvPr/>
          </p:nvSpPr>
          <p:spPr>
            <a:xfrm>
              <a:off x="6850124" y="2403378"/>
              <a:ext cx="675451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STRANGE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45" name="Picture 44" descr="strange_quark.gif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900461" y="2281313"/>
              <a:ext cx="292795" cy="50250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7" name="TextBox 46"/>
            <p:cNvSpPr txBox="1"/>
            <p:nvPr/>
          </p:nvSpPr>
          <p:spPr>
            <a:xfrm>
              <a:off x="5193197" y="2997170"/>
              <a:ext cx="360133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TOP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48" name="Picture 47" descr="top_quark.gif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227856" y="2884566"/>
              <a:ext cx="542735" cy="61524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0" name="TextBox 49"/>
            <p:cNvSpPr txBox="1"/>
            <p:nvPr/>
          </p:nvSpPr>
          <p:spPr>
            <a:xfrm>
              <a:off x="6862917" y="2997170"/>
              <a:ext cx="613340" cy="239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bg1">
                      <a:lumMod val="95000"/>
                    </a:schemeClr>
                  </a:solidFill>
                </a:rPr>
                <a:t>BOTTOM</a:t>
              </a:r>
              <a:endParaRPr lang="en-GB" sz="12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pic>
          <p:nvPicPr>
            <p:cNvPr id="51" name="Picture 50" descr="bottom_quark.gif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7797409" y="2880275"/>
              <a:ext cx="550796" cy="6178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52" name="Picture 51" descr="gluon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776472" y="4031272"/>
            <a:ext cx="746399" cy="582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Picture 52" descr="photon.gif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3739738" y="4014235"/>
            <a:ext cx="556058" cy="554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" name="Picture 53" descr="W-boson.gif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5229780" y="4031272"/>
            <a:ext cx="677554" cy="615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" name="Picture 54" descr="Z-boson.gif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055224" y="4069447"/>
            <a:ext cx="572293" cy="55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" name="Picture 55" descr="graviton.gif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7589036" y="4085805"/>
            <a:ext cx="499820" cy="523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TextBox 56"/>
          <p:cNvSpPr txBox="1"/>
          <p:nvPr/>
        </p:nvSpPr>
        <p:spPr>
          <a:xfrm>
            <a:off x="29289" y="3786267"/>
            <a:ext cx="111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>
                <a:solidFill>
                  <a:schemeClr val="accent6">
                    <a:lumMod val="50000"/>
                  </a:schemeClr>
                </a:solidFill>
              </a:rPr>
              <a:t>4 forces</a:t>
            </a:r>
            <a:endParaRPr lang="en-GB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8" name="Antiparticles" descr="antiparticle_annex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1633642" y="1449357"/>
            <a:ext cx="6819900" cy="309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46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9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105"/>
          <a:stretch/>
        </p:blipFill>
        <p:spPr>
          <a:xfrm>
            <a:off x="0" y="-1"/>
            <a:ext cx="9144000" cy="444587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chemeClr val="bg1"/>
                </a:solidFill>
              </a:rPr>
              <a:t>Answering</a:t>
            </a:r>
            <a:r>
              <a:rPr lang="fr-CH" sz="4400" dirty="0" smtClean="0">
                <a:solidFill>
                  <a:schemeClr val="bg1"/>
                </a:solidFill>
              </a:rPr>
              <a:t> questions…</a:t>
            </a:r>
            <a:endParaRPr lang="fr-FR" sz="44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4400" i="1" dirty="0" err="1" smtClean="0">
                <a:solidFill>
                  <a:schemeClr val="bg1"/>
                </a:solidFill>
              </a:rPr>
              <a:t>Antimatter</a:t>
            </a:r>
            <a:r>
              <a:rPr lang="fr-CH" sz="4400" i="1" dirty="0" smtClean="0">
                <a:solidFill>
                  <a:schemeClr val="bg1"/>
                </a:solidFill>
              </a:rPr>
              <a:t> ?</a:t>
            </a:r>
            <a:endParaRPr lang="fr-FR" sz="4400" i="1" dirty="0">
              <a:solidFill>
                <a:schemeClr val="bg1"/>
              </a:solidFill>
            </a:endParaRPr>
          </a:p>
        </p:txBody>
      </p:sp>
      <p:pic>
        <p:nvPicPr>
          <p:cNvPr id="49" name="Picture 2" descr="http://www.enjoyspace.com/uploads/news/mars2010/planck/AMS-station.0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13" y="1400722"/>
            <a:ext cx="4391420" cy="2584977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447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8" b="10690"/>
          <a:stretch/>
        </p:blipFill>
        <p:spPr>
          <a:xfrm>
            <a:off x="0" y="-13856"/>
            <a:ext cx="9144000" cy="4461165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chemeClr val="bg1"/>
                </a:solidFill>
              </a:rPr>
              <a:t>Answering</a:t>
            </a:r>
            <a:r>
              <a:rPr lang="fr-CH" sz="4400" dirty="0" smtClean="0">
                <a:solidFill>
                  <a:schemeClr val="bg1"/>
                </a:solidFill>
              </a:rPr>
              <a:t> questions…</a:t>
            </a:r>
            <a:endParaRPr lang="fr-FR" sz="44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4400" i="1" dirty="0" smtClean="0">
                <a:solidFill>
                  <a:schemeClr val="bg1"/>
                </a:solidFill>
              </a:rPr>
              <a:t>Higgs ?</a:t>
            </a:r>
            <a:endParaRPr lang="fr-FR" sz="4400" i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22" y="1334450"/>
            <a:ext cx="3912165" cy="271895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7091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72" b="11939"/>
          <a:stretch/>
        </p:blipFill>
        <p:spPr>
          <a:xfrm>
            <a:off x="0" y="-41564"/>
            <a:ext cx="9144000" cy="4502728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chemeClr val="bg1"/>
                </a:solidFill>
              </a:rPr>
              <a:t>Answering</a:t>
            </a:r>
            <a:r>
              <a:rPr lang="fr-CH" sz="4400" dirty="0" smtClean="0">
                <a:solidFill>
                  <a:schemeClr val="bg1"/>
                </a:solidFill>
              </a:rPr>
              <a:t> questions…</a:t>
            </a:r>
            <a:endParaRPr lang="fr-FR" sz="4400" i="1" dirty="0">
              <a:solidFill>
                <a:schemeClr val="bg1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1325812" y="3538044"/>
            <a:ext cx="7671043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4400" i="1" dirty="0" err="1" smtClean="0">
                <a:solidFill>
                  <a:schemeClr val="bg1"/>
                </a:solidFill>
              </a:rPr>
              <a:t>Dark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matter</a:t>
            </a:r>
            <a:r>
              <a:rPr lang="fr-CH" sz="4400" i="1" dirty="0" smtClean="0">
                <a:solidFill>
                  <a:schemeClr val="bg1"/>
                </a:solidFill>
              </a:rPr>
              <a:t> ?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3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7255"/>
            <a:ext cx="9144000" cy="5370284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28750" y="171450"/>
            <a:ext cx="616758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3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Welcome - </a:t>
            </a:r>
            <a:r>
              <a:rPr lang="it-IT" sz="3000" b="1" i="1" dirty="0" err="1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Herzlich</a:t>
            </a:r>
            <a:r>
              <a:rPr lang="it-IT" sz="3000" b="1" i="1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it-IT" sz="3000" b="1" i="1" dirty="0" err="1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willkommen</a:t>
            </a:r>
            <a:endParaRPr lang="en-GB" sz="30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1143000" y="2238539"/>
            <a:ext cx="6858000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700" dirty="0">
                <a:solidFill>
                  <a:srgbClr val="FFFF00"/>
                </a:solidFill>
              </a:rPr>
              <a:t> </a:t>
            </a:r>
            <a:r>
              <a:rPr lang="en-US" sz="2700" dirty="0" err="1">
                <a:solidFill>
                  <a:srgbClr val="FFFF00"/>
                </a:solidFill>
              </a:rPr>
              <a:t>Besuch</a:t>
            </a:r>
            <a:r>
              <a:rPr lang="en-US" sz="2700" dirty="0">
                <a:solidFill>
                  <a:srgbClr val="FFFF00"/>
                </a:solidFill>
              </a:rPr>
              <a:t> </a:t>
            </a:r>
            <a:r>
              <a:rPr lang="en-US" sz="2700" dirty="0" smtClean="0">
                <a:solidFill>
                  <a:srgbClr val="FFFF00"/>
                </a:solidFill>
              </a:rPr>
              <a:t>des </a:t>
            </a:r>
          </a:p>
          <a:p>
            <a:pPr algn="ctr"/>
            <a:r>
              <a:rPr lang="en-US" sz="2700" dirty="0" smtClean="0">
                <a:solidFill>
                  <a:srgbClr val="FFFF00"/>
                </a:solidFill>
              </a:rPr>
              <a:t>BRG </a:t>
            </a:r>
            <a:r>
              <a:rPr lang="en-US" sz="2700" dirty="0" err="1" smtClean="0">
                <a:solidFill>
                  <a:srgbClr val="FFFF00"/>
                </a:solidFill>
              </a:rPr>
              <a:t>Bruck</a:t>
            </a:r>
            <a:r>
              <a:rPr lang="en-US" sz="2700" dirty="0" smtClean="0">
                <a:solidFill>
                  <a:srgbClr val="FFFF00"/>
                </a:solidFill>
              </a:rPr>
              <a:t> and der </a:t>
            </a:r>
            <a:r>
              <a:rPr lang="en-US" sz="2700" dirty="0" err="1" smtClean="0">
                <a:solidFill>
                  <a:srgbClr val="FFFF00"/>
                </a:solidFill>
              </a:rPr>
              <a:t>Leitha</a:t>
            </a:r>
            <a:endParaRPr lang="en-US" sz="2700" dirty="0" smtClean="0">
              <a:solidFill>
                <a:srgbClr val="FFFF00"/>
              </a:solidFill>
            </a:endParaRPr>
          </a:p>
          <a:p>
            <a:pPr algn="ctr"/>
            <a:r>
              <a:rPr lang="en-US" sz="2700" dirty="0" smtClean="0">
                <a:solidFill>
                  <a:srgbClr val="FFFF00"/>
                </a:solidFill>
              </a:rPr>
              <a:t>29 </a:t>
            </a:r>
            <a:r>
              <a:rPr lang="en-US" sz="2700" dirty="0" err="1" smtClean="0">
                <a:solidFill>
                  <a:srgbClr val="FFFF00"/>
                </a:solidFill>
              </a:rPr>
              <a:t>März</a:t>
            </a:r>
            <a:r>
              <a:rPr lang="en-US" sz="2700" dirty="0" smtClean="0">
                <a:solidFill>
                  <a:srgbClr val="FFFF00"/>
                </a:solidFill>
              </a:rPr>
              <a:t> </a:t>
            </a:r>
            <a:r>
              <a:rPr lang="en-US" sz="2700" dirty="0" smtClean="0">
                <a:solidFill>
                  <a:srgbClr val="FFFF00"/>
                </a:solidFill>
              </a:rPr>
              <a:t>2018 </a:t>
            </a:r>
            <a:endParaRPr lang="en-GB" sz="2700" dirty="0">
              <a:solidFill>
                <a:srgbClr val="FFFF00"/>
              </a:solidFill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083543" y="4379649"/>
            <a:ext cx="68580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1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to                 Accelerating Science and Innovation</a:t>
            </a:r>
            <a:endParaRPr lang="en-GB" sz="21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1871700" y="4230529"/>
            <a:ext cx="764382" cy="751643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23890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1" b="17977"/>
          <a:stretch/>
        </p:blipFill>
        <p:spPr>
          <a:xfrm>
            <a:off x="0" y="0"/>
            <a:ext cx="9144000" cy="447784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3909" y="190500"/>
            <a:ext cx="892671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chemeClr val="bg1"/>
                </a:solidFill>
              </a:rPr>
              <a:t>Collaborate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3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" t="16967" r="-147" b="10314"/>
          <a:stretch/>
        </p:blipFill>
        <p:spPr>
          <a:xfrm>
            <a:off x="-16437" y="0"/>
            <a:ext cx="9175935" cy="445302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3909" y="190500"/>
            <a:ext cx="8505997" cy="750046"/>
          </a:xfrm>
          <a:prstGeom prst="rect">
            <a:avLst/>
          </a:prstGeom>
          <a:ln>
            <a:noFill/>
          </a:ln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chemeClr val="bg1"/>
                </a:solidFill>
              </a:rPr>
              <a:t>Educate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3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6194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chemeClr val="bg1"/>
                </a:solidFill>
              </a:rPr>
              <a:t>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4400" i="1" dirty="0" smtClean="0">
                <a:solidFill>
                  <a:schemeClr val="bg1"/>
                </a:solidFill>
              </a:rPr>
              <a:t>How </a:t>
            </a:r>
            <a:r>
              <a:rPr lang="fr-CH" sz="4400" i="1" dirty="0" err="1" smtClean="0">
                <a:solidFill>
                  <a:schemeClr val="bg1"/>
                </a:solidFill>
              </a:rPr>
              <a:t>does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it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work</a:t>
            </a:r>
            <a:r>
              <a:rPr lang="fr-CH" sz="4400" i="1" dirty="0" smtClean="0">
                <a:solidFill>
                  <a:schemeClr val="bg1"/>
                </a:solidFill>
              </a:rPr>
              <a:t> ?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93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8"/>
          <a:stretch/>
        </p:blipFill>
        <p:spPr>
          <a:xfrm>
            <a:off x="1969993" y="618565"/>
            <a:ext cx="5204012" cy="380551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Accelerating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colliding</a:t>
            </a:r>
            <a:endParaRPr lang="fr-FR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5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4476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47675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bg1"/>
                </a:solidFill>
              </a:rPr>
              <a:t>Incredible</a:t>
            </a:r>
            <a:r>
              <a:rPr lang="fr-FR" sz="4400" dirty="0" smtClean="0">
                <a:solidFill>
                  <a:schemeClr val="bg1"/>
                </a:solidFill>
              </a:rPr>
              <a:t> </a:t>
            </a:r>
            <a:r>
              <a:rPr lang="fr-FR" sz="4400" dirty="0" err="1" smtClean="0">
                <a:solidFill>
                  <a:schemeClr val="bg1"/>
                </a:solidFill>
              </a:rPr>
              <a:t>levels</a:t>
            </a:r>
            <a:r>
              <a:rPr lang="fr-FR" sz="4400" dirty="0" smtClean="0">
                <a:solidFill>
                  <a:schemeClr val="bg1"/>
                </a:solidFill>
              </a:rPr>
              <a:t> of </a:t>
            </a:r>
            <a:r>
              <a:rPr lang="fr-FR" sz="4400" dirty="0" err="1" smtClean="0">
                <a:solidFill>
                  <a:schemeClr val="bg1"/>
                </a:solidFill>
              </a:rPr>
              <a:t>energy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5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389" y="0"/>
            <a:ext cx="4485177" cy="3290999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6578499" y="3428876"/>
            <a:ext cx="780769" cy="780769"/>
            <a:chOff x="6248483" y="1544252"/>
            <a:chExt cx="1017723" cy="1017723"/>
          </a:xfrm>
        </p:grpSpPr>
        <p:sp>
          <p:nvSpPr>
            <p:cNvPr id="9" name="Oval 8"/>
            <p:cNvSpPr/>
            <p:nvPr/>
          </p:nvSpPr>
          <p:spPr>
            <a:xfrm>
              <a:off x="6248483" y="1544252"/>
              <a:ext cx="1017723" cy="1017723"/>
            </a:xfrm>
            <a:prstGeom prst="ellipse">
              <a:avLst/>
            </a:prstGeom>
            <a:gradFill flip="none" rotWithShape="1">
              <a:gsLst>
                <a:gs pos="96460">
                  <a:srgbClr val="0055A0"/>
                </a:gs>
                <a:gs pos="7000">
                  <a:schemeClr val="bg1"/>
                </a:gs>
                <a:gs pos="57000">
                  <a:srgbClr val="4A70B3"/>
                </a:gs>
              </a:gsLst>
              <a:path path="circle">
                <a:fillToRect l="100000" b="100000"/>
              </a:path>
              <a:tileRect t="-100000" r="-100000"/>
            </a:gradFill>
          </p:spPr>
          <p:style>
            <a:lnRef idx="1">
              <a:schemeClr val="dk1"/>
            </a:lnRef>
            <a:fillRef idx="100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6460214" y="1724772"/>
              <a:ext cx="301306" cy="301306"/>
            </a:xfrm>
            <a:prstGeom prst="ellipse">
              <a:avLst/>
            </a:prstGeom>
            <a:gradFill flip="none" rotWithShape="1">
              <a:gsLst>
                <a:gs pos="96460">
                  <a:schemeClr val="tx2">
                    <a:lumMod val="60000"/>
                    <a:lumOff val="40000"/>
                  </a:schemeClr>
                </a:gs>
                <a:gs pos="7000">
                  <a:schemeClr val="bg1"/>
                </a:gs>
                <a:gs pos="57000">
                  <a:schemeClr val="tx1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effectLst/>
          </p:spPr>
          <p:style>
            <a:lnRef idx="1">
              <a:schemeClr val="dk1"/>
            </a:lnRef>
            <a:fillRef idx="100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569792" y="2160946"/>
              <a:ext cx="301306" cy="301306"/>
            </a:xfrm>
            <a:prstGeom prst="ellipse">
              <a:avLst/>
            </a:prstGeom>
            <a:gradFill flip="none" rotWithShape="1">
              <a:gsLst>
                <a:gs pos="96460">
                  <a:srgbClr val="00B050"/>
                </a:gs>
                <a:gs pos="7000">
                  <a:schemeClr val="bg1"/>
                </a:gs>
                <a:gs pos="57000">
                  <a:srgbClr val="5E975B"/>
                </a:gs>
              </a:gsLst>
              <a:path path="circle">
                <a:fillToRect l="100000" b="100000"/>
              </a:path>
              <a:tileRect t="-100000" r="-100000"/>
            </a:gradFill>
            <a:effectLst/>
          </p:spPr>
          <p:style>
            <a:lnRef idx="1">
              <a:schemeClr val="dk1"/>
            </a:lnRef>
            <a:fillRef idx="100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6853585" y="1790995"/>
              <a:ext cx="301306" cy="301306"/>
            </a:xfrm>
            <a:prstGeom prst="ellipse">
              <a:avLst/>
            </a:prstGeom>
            <a:gradFill flip="none" rotWithShape="1">
              <a:gsLst>
                <a:gs pos="96460">
                  <a:srgbClr val="FF0000"/>
                </a:gs>
                <a:gs pos="7000">
                  <a:schemeClr val="bg1"/>
                </a:gs>
                <a:gs pos="57000">
                  <a:srgbClr val="C00000"/>
                </a:gs>
              </a:gsLst>
              <a:path path="circle">
                <a:fillToRect l="100000" b="100000"/>
              </a:path>
              <a:tileRect t="-100000" r="-100000"/>
            </a:gradFill>
            <a:effectLst/>
          </p:spPr>
          <p:style>
            <a:lnRef idx="1">
              <a:schemeClr val="dk1"/>
            </a:lnRef>
            <a:fillRef idx="100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endPara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Title 1"/>
          <p:cNvSpPr txBox="1">
            <a:spLocks/>
          </p:cNvSpPr>
          <p:nvPr/>
        </p:nvSpPr>
        <p:spPr>
          <a:xfrm>
            <a:off x="167275" y="715662"/>
            <a:ext cx="4683080" cy="369123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115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7 </a:t>
            </a:r>
            <a:r>
              <a:rPr lang="fr-FR" sz="115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TeV</a:t>
            </a:r>
            <a:endParaRPr lang="fr-FR" sz="11500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>
                <a:solidFill>
                  <a:schemeClr val="accent6">
                    <a:lumMod val="50000"/>
                  </a:schemeClr>
                </a:solidFill>
              </a:rPr>
              <a:t>Incredible</a:t>
            </a:r>
            <a:r>
              <a:rPr lang="fr-FR" sz="4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err="1">
                <a:solidFill>
                  <a:schemeClr val="accent6">
                    <a:lumMod val="50000"/>
                  </a:schemeClr>
                </a:solidFill>
              </a:rPr>
              <a:t>levels</a:t>
            </a:r>
            <a:r>
              <a:rPr lang="fr-FR" sz="4400" dirty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fr-FR" sz="4400" dirty="0" err="1">
                <a:solidFill>
                  <a:schemeClr val="accent6">
                    <a:lumMod val="50000"/>
                  </a:schemeClr>
                </a:solidFill>
              </a:rPr>
              <a:t>energy</a:t>
            </a:r>
            <a:endParaRPr lang="fr-FR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Content Placeholder 8"/>
          <p:cNvSpPr txBox="1">
            <a:spLocks/>
          </p:cNvSpPr>
          <p:nvPr/>
        </p:nvSpPr>
        <p:spPr bwMode="auto">
          <a:xfrm>
            <a:off x="4942420" y="1429010"/>
            <a:ext cx="4123267" cy="47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2667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rgbClr val="37609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CH" sz="2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100’000’000’000’000’000’000’000</a:t>
            </a:r>
            <a:endParaRPr lang="fr-FR" sz="2000" b="1" baseline="30000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868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5679E-6 L -2.22222E-6 0.39814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0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400" fill="hold"/>
                                        <p:tgtEl>
                                          <p:spTgt spid="6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6" grpId="0"/>
      <p:bldP spid="6" grpId="1"/>
      <p:bldP spid="6" grpId="2"/>
      <p:bldP spid="6" grpId="3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accelerator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12984" b="-75"/>
          <a:stretch/>
        </p:blipFill>
        <p:spPr>
          <a:xfrm>
            <a:off x="0" y="0"/>
            <a:ext cx="9144001" cy="447953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bg1"/>
                </a:solidFill>
              </a:rPr>
              <a:t>Accelerators</a:t>
            </a:r>
            <a:endParaRPr lang="fr-FR" sz="4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bg1"/>
                </a:solidFill>
              </a:rPr>
              <a:t>chain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2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51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0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llis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t="3500" b="9991"/>
          <a:stretch/>
        </p:blipFill>
        <p:spPr>
          <a:xfrm>
            <a:off x="-2" y="0"/>
            <a:ext cx="9144001" cy="44496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</a:rPr>
              <a:t>Million of collisions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8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9" t="6628" r="-1" b="5989"/>
          <a:stretch/>
        </p:blipFill>
        <p:spPr>
          <a:xfrm>
            <a:off x="-15496" y="-46495"/>
            <a:ext cx="9159496" cy="4494509"/>
          </a:xfrm>
          <a:prstGeom prst="rect">
            <a:avLst/>
          </a:prstGeom>
        </p:spPr>
      </p:pic>
      <p:sp>
        <p:nvSpPr>
          <p:cNvPr id="29" name="Freeform 28"/>
          <p:cNvSpPr/>
          <p:nvPr/>
        </p:nvSpPr>
        <p:spPr>
          <a:xfrm>
            <a:off x="3124874" y="-31805"/>
            <a:ext cx="3673491" cy="4490919"/>
          </a:xfrm>
          <a:custGeom>
            <a:avLst/>
            <a:gdLst>
              <a:gd name="connsiteX0" fmla="*/ 3164619 w 3689405"/>
              <a:gd name="connsiteY0" fmla="*/ 0 h 4524292"/>
              <a:gd name="connsiteX1" fmla="*/ 3188473 w 3689405"/>
              <a:gd name="connsiteY1" fmla="*/ 71562 h 4524292"/>
              <a:gd name="connsiteX2" fmla="*/ 3204376 w 3689405"/>
              <a:gd name="connsiteY2" fmla="*/ 294198 h 4524292"/>
              <a:gd name="connsiteX3" fmla="*/ 3196424 w 3689405"/>
              <a:gd name="connsiteY3" fmla="*/ 588396 h 4524292"/>
              <a:gd name="connsiteX4" fmla="*/ 3164619 w 3689405"/>
              <a:gd name="connsiteY4" fmla="*/ 636104 h 4524292"/>
              <a:gd name="connsiteX5" fmla="*/ 3148717 w 3689405"/>
              <a:gd name="connsiteY5" fmla="*/ 683812 h 4524292"/>
              <a:gd name="connsiteX6" fmla="*/ 3140765 w 3689405"/>
              <a:gd name="connsiteY6" fmla="*/ 707666 h 4524292"/>
              <a:gd name="connsiteX7" fmla="*/ 3124863 w 3689405"/>
              <a:gd name="connsiteY7" fmla="*/ 763325 h 4524292"/>
              <a:gd name="connsiteX8" fmla="*/ 3069203 w 3689405"/>
              <a:gd name="connsiteY8" fmla="*/ 834887 h 4524292"/>
              <a:gd name="connsiteX9" fmla="*/ 3037398 w 3689405"/>
              <a:gd name="connsiteY9" fmla="*/ 882595 h 4524292"/>
              <a:gd name="connsiteX10" fmla="*/ 2997642 w 3689405"/>
              <a:gd name="connsiteY10" fmla="*/ 930302 h 4524292"/>
              <a:gd name="connsiteX11" fmla="*/ 2973788 w 3689405"/>
              <a:gd name="connsiteY11" fmla="*/ 954156 h 4524292"/>
              <a:gd name="connsiteX12" fmla="*/ 2941983 w 3689405"/>
              <a:gd name="connsiteY12" fmla="*/ 1009815 h 4524292"/>
              <a:gd name="connsiteX13" fmla="*/ 2918129 w 3689405"/>
              <a:gd name="connsiteY13" fmla="*/ 1033669 h 4524292"/>
              <a:gd name="connsiteX14" fmla="*/ 2902226 w 3689405"/>
              <a:gd name="connsiteY14" fmla="*/ 1057523 h 4524292"/>
              <a:gd name="connsiteX15" fmla="*/ 2894275 w 3689405"/>
              <a:gd name="connsiteY15" fmla="*/ 1081377 h 4524292"/>
              <a:gd name="connsiteX16" fmla="*/ 2870421 w 3689405"/>
              <a:gd name="connsiteY16" fmla="*/ 1168842 h 4524292"/>
              <a:gd name="connsiteX17" fmla="*/ 2854518 w 3689405"/>
              <a:gd name="connsiteY17" fmla="*/ 1192695 h 4524292"/>
              <a:gd name="connsiteX18" fmla="*/ 2830664 w 3689405"/>
              <a:gd name="connsiteY18" fmla="*/ 1208598 h 4524292"/>
              <a:gd name="connsiteX19" fmla="*/ 2790908 w 3689405"/>
              <a:gd name="connsiteY19" fmla="*/ 1256306 h 4524292"/>
              <a:gd name="connsiteX20" fmla="*/ 2735249 w 3689405"/>
              <a:gd name="connsiteY20" fmla="*/ 1319916 h 4524292"/>
              <a:gd name="connsiteX21" fmla="*/ 2719346 w 3689405"/>
              <a:gd name="connsiteY21" fmla="*/ 1343770 h 4524292"/>
              <a:gd name="connsiteX22" fmla="*/ 2711395 w 3689405"/>
              <a:gd name="connsiteY22" fmla="*/ 1367624 h 4524292"/>
              <a:gd name="connsiteX23" fmla="*/ 2759103 w 3689405"/>
              <a:gd name="connsiteY23" fmla="*/ 1375575 h 4524292"/>
              <a:gd name="connsiteX24" fmla="*/ 2782957 w 3689405"/>
              <a:gd name="connsiteY24" fmla="*/ 1439186 h 4524292"/>
              <a:gd name="connsiteX25" fmla="*/ 2806810 w 3689405"/>
              <a:gd name="connsiteY25" fmla="*/ 1455088 h 4524292"/>
              <a:gd name="connsiteX26" fmla="*/ 2846567 w 3689405"/>
              <a:gd name="connsiteY26" fmla="*/ 1510748 h 4524292"/>
              <a:gd name="connsiteX27" fmla="*/ 2822713 w 3689405"/>
              <a:gd name="connsiteY27" fmla="*/ 1518699 h 4524292"/>
              <a:gd name="connsiteX28" fmla="*/ 2790908 w 3689405"/>
              <a:gd name="connsiteY28" fmla="*/ 1566407 h 4524292"/>
              <a:gd name="connsiteX29" fmla="*/ 2790908 w 3689405"/>
              <a:gd name="connsiteY29" fmla="*/ 1677725 h 4524292"/>
              <a:gd name="connsiteX30" fmla="*/ 2838616 w 3689405"/>
              <a:gd name="connsiteY30" fmla="*/ 1709530 h 4524292"/>
              <a:gd name="connsiteX31" fmla="*/ 2886323 w 3689405"/>
              <a:gd name="connsiteY31" fmla="*/ 1725433 h 4524292"/>
              <a:gd name="connsiteX32" fmla="*/ 2941983 w 3689405"/>
              <a:gd name="connsiteY32" fmla="*/ 1765189 h 4524292"/>
              <a:gd name="connsiteX33" fmla="*/ 2965837 w 3689405"/>
              <a:gd name="connsiteY33" fmla="*/ 1773141 h 4524292"/>
              <a:gd name="connsiteX34" fmla="*/ 2981739 w 3689405"/>
              <a:gd name="connsiteY34" fmla="*/ 1796995 h 4524292"/>
              <a:gd name="connsiteX35" fmla="*/ 3013544 w 3689405"/>
              <a:gd name="connsiteY35" fmla="*/ 1844702 h 4524292"/>
              <a:gd name="connsiteX36" fmla="*/ 3061252 w 3689405"/>
              <a:gd name="connsiteY36" fmla="*/ 1860605 h 4524292"/>
              <a:gd name="connsiteX37" fmla="*/ 3085106 w 3689405"/>
              <a:gd name="connsiteY37" fmla="*/ 1868556 h 4524292"/>
              <a:gd name="connsiteX38" fmla="*/ 3093057 w 3689405"/>
              <a:gd name="connsiteY38" fmla="*/ 1963972 h 4524292"/>
              <a:gd name="connsiteX39" fmla="*/ 3077155 w 3689405"/>
              <a:gd name="connsiteY39" fmla="*/ 2011680 h 4524292"/>
              <a:gd name="connsiteX40" fmla="*/ 3069203 w 3689405"/>
              <a:gd name="connsiteY40" fmla="*/ 2035534 h 4524292"/>
              <a:gd name="connsiteX41" fmla="*/ 3116911 w 3689405"/>
              <a:gd name="connsiteY41" fmla="*/ 2051436 h 4524292"/>
              <a:gd name="connsiteX42" fmla="*/ 3180522 w 3689405"/>
              <a:gd name="connsiteY42" fmla="*/ 2107095 h 4524292"/>
              <a:gd name="connsiteX43" fmla="*/ 3204376 w 3689405"/>
              <a:gd name="connsiteY43" fmla="*/ 2115047 h 4524292"/>
              <a:gd name="connsiteX44" fmla="*/ 3252083 w 3689405"/>
              <a:gd name="connsiteY44" fmla="*/ 2138901 h 4524292"/>
              <a:gd name="connsiteX45" fmla="*/ 3283889 w 3689405"/>
              <a:gd name="connsiteY45" fmla="*/ 2146852 h 4524292"/>
              <a:gd name="connsiteX46" fmla="*/ 3331597 w 3689405"/>
              <a:gd name="connsiteY46" fmla="*/ 2178657 h 4524292"/>
              <a:gd name="connsiteX47" fmla="*/ 3355450 w 3689405"/>
              <a:gd name="connsiteY47" fmla="*/ 2194560 h 4524292"/>
              <a:gd name="connsiteX48" fmla="*/ 3395207 w 3689405"/>
              <a:gd name="connsiteY48" fmla="*/ 2234316 h 4524292"/>
              <a:gd name="connsiteX49" fmla="*/ 3466769 w 3689405"/>
              <a:gd name="connsiteY49" fmla="*/ 2289975 h 4524292"/>
              <a:gd name="connsiteX50" fmla="*/ 3490623 w 3689405"/>
              <a:gd name="connsiteY50" fmla="*/ 2297927 h 4524292"/>
              <a:gd name="connsiteX51" fmla="*/ 3538330 w 3689405"/>
              <a:gd name="connsiteY51" fmla="*/ 2329732 h 4524292"/>
              <a:gd name="connsiteX52" fmla="*/ 3562184 w 3689405"/>
              <a:gd name="connsiteY52" fmla="*/ 2345635 h 4524292"/>
              <a:gd name="connsiteX53" fmla="*/ 3586038 w 3689405"/>
              <a:gd name="connsiteY53" fmla="*/ 2361537 h 4524292"/>
              <a:gd name="connsiteX54" fmla="*/ 3617843 w 3689405"/>
              <a:gd name="connsiteY54" fmla="*/ 2385391 h 4524292"/>
              <a:gd name="connsiteX55" fmla="*/ 3633746 w 3689405"/>
              <a:gd name="connsiteY55" fmla="*/ 2425148 h 4524292"/>
              <a:gd name="connsiteX56" fmla="*/ 3657600 w 3689405"/>
              <a:gd name="connsiteY56" fmla="*/ 2433099 h 4524292"/>
              <a:gd name="connsiteX57" fmla="*/ 3681454 w 3689405"/>
              <a:gd name="connsiteY57" fmla="*/ 2449002 h 4524292"/>
              <a:gd name="connsiteX58" fmla="*/ 3657600 w 3689405"/>
              <a:gd name="connsiteY58" fmla="*/ 2536466 h 4524292"/>
              <a:gd name="connsiteX59" fmla="*/ 3625795 w 3689405"/>
              <a:gd name="connsiteY59" fmla="*/ 2584174 h 4524292"/>
              <a:gd name="connsiteX60" fmla="*/ 3609892 w 3689405"/>
              <a:gd name="connsiteY60" fmla="*/ 2631882 h 4524292"/>
              <a:gd name="connsiteX61" fmla="*/ 3601941 w 3689405"/>
              <a:gd name="connsiteY61" fmla="*/ 2655735 h 4524292"/>
              <a:gd name="connsiteX62" fmla="*/ 3593990 w 3689405"/>
              <a:gd name="connsiteY62" fmla="*/ 2719346 h 4524292"/>
              <a:gd name="connsiteX63" fmla="*/ 3586038 w 3689405"/>
              <a:gd name="connsiteY63" fmla="*/ 2751151 h 4524292"/>
              <a:gd name="connsiteX64" fmla="*/ 3593990 w 3689405"/>
              <a:gd name="connsiteY64" fmla="*/ 2854518 h 4524292"/>
              <a:gd name="connsiteX65" fmla="*/ 3609892 w 3689405"/>
              <a:gd name="connsiteY65" fmla="*/ 2878372 h 4524292"/>
              <a:gd name="connsiteX66" fmla="*/ 3633746 w 3689405"/>
              <a:gd name="connsiteY66" fmla="*/ 2886323 h 4524292"/>
              <a:gd name="connsiteX67" fmla="*/ 3673503 w 3689405"/>
              <a:gd name="connsiteY67" fmla="*/ 2941982 h 4524292"/>
              <a:gd name="connsiteX68" fmla="*/ 3689405 w 3689405"/>
              <a:gd name="connsiteY68" fmla="*/ 2989690 h 4524292"/>
              <a:gd name="connsiteX69" fmla="*/ 3665551 w 3689405"/>
              <a:gd name="connsiteY69" fmla="*/ 3077155 h 4524292"/>
              <a:gd name="connsiteX70" fmla="*/ 3657600 w 3689405"/>
              <a:gd name="connsiteY70" fmla="*/ 3101008 h 4524292"/>
              <a:gd name="connsiteX71" fmla="*/ 3649649 w 3689405"/>
              <a:gd name="connsiteY71" fmla="*/ 3148716 h 4524292"/>
              <a:gd name="connsiteX72" fmla="*/ 3625795 w 3689405"/>
              <a:gd name="connsiteY72" fmla="*/ 3156668 h 4524292"/>
              <a:gd name="connsiteX73" fmla="*/ 3593990 w 3689405"/>
              <a:gd name="connsiteY73" fmla="*/ 3172570 h 4524292"/>
              <a:gd name="connsiteX74" fmla="*/ 3562184 w 3689405"/>
              <a:gd name="connsiteY74" fmla="*/ 3212327 h 4524292"/>
              <a:gd name="connsiteX75" fmla="*/ 3554233 w 3689405"/>
              <a:gd name="connsiteY75" fmla="*/ 3236181 h 4524292"/>
              <a:gd name="connsiteX76" fmla="*/ 3514477 w 3689405"/>
              <a:gd name="connsiteY76" fmla="*/ 3275937 h 4524292"/>
              <a:gd name="connsiteX77" fmla="*/ 3498574 w 3689405"/>
              <a:gd name="connsiteY77" fmla="*/ 3299791 h 4524292"/>
              <a:gd name="connsiteX78" fmla="*/ 3450866 w 3689405"/>
              <a:gd name="connsiteY78" fmla="*/ 3315694 h 4524292"/>
              <a:gd name="connsiteX79" fmla="*/ 3403158 w 3689405"/>
              <a:gd name="connsiteY79" fmla="*/ 3355450 h 4524292"/>
              <a:gd name="connsiteX80" fmla="*/ 3355450 w 3689405"/>
              <a:gd name="connsiteY80" fmla="*/ 3411109 h 4524292"/>
              <a:gd name="connsiteX81" fmla="*/ 3323645 w 3689405"/>
              <a:gd name="connsiteY81" fmla="*/ 3458817 h 4524292"/>
              <a:gd name="connsiteX82" fmla="*/ 3307743 w 3689405"/>
              <a:gd name="connsiteY82" fmla="*/ 3506525 h 4524292"/>
              <a:gd name="connsiteX83" fmla="*/ 3267986 w 3689405"/>
              <a:gd name="connsiteY83" fmla="*/ 3554233 h 4524292"/>
              <a:gd name="connsiteX84" fmla="*/ 3260035 w 3689405"/>
              <a:gd name="connsiteY84" fmla="*/ 3578087 h 4524292"/>
              <a:gd name="connsiteX85" fmla="*/ 3212327 w 3689405"/>
              <a:gd name="connsiteY85" fmla="*/ 3593989 h 4524292"/>
              <a:gd name="connsiteX86" fmla="*/ 3124863 w 3689405"/>
              <a:gd name="connsiteY86" fmla="*/ 3609892 h 4524292"/>
              <a:gd name="connsiteX87" fmla="*/ 3077155 w 3689405"/>
              <a:gd name="connsiteY87" fmla="*/ 3601941 h 4524292"/>
              <a:gd name="connsiteX88" fmla="*/ 3029447 w 3689405"/>
              <a:gd name="connsiteY88" fmla="*/ 3570135 h 4524292"/>
              <a:gd name="connsiteX89" fmla="*/ 3005593 w 3689405"/>
              <a:gd name="connsiteY89" fmla="*/ 3562184 h 4524292"/>
              <a:gd name="connsiteX90" fmla="*/ 2981739 w 3689405"/>
              <a:gd name="connsiteY90" fmla="*/ 3570135 h 4524292"/>
              <a:gd name="connsiteX91" fmla="*/ 2949934 w 3689405"/>
              <a:gd name="connsiteY91" fmla="*/ 3578087 h 4524292"/>
              <a:gd name="connsiteX92" fmla="*/ 2934031 w 3689405"/>
              <a:gd name="connsiteY92" fmla="*/ 3601941 h 4524292"/>
              <a:gd name="connsiteX93" fmla="*/ 2926080 w 3689405"/>
              <a:gd name="connsiteY93" fmla="*/ 3689405 h 4524292"/>
              <a:gd name="connsiteX94" fmla="*/ 2902226 w 3689405"/>
              <a:gd name="connsiteY94" fmla="*/ 3697356 h 4524292"/>
              <a:gd name="connsiteX95" fmla="*/ 2782957 w 3689405"/>
              <a:gd name="connsiteY95" fmla="*/ 3721210 h 4524292"/>
              <a:gd name="connsiteX96" fmla="*/ 2727297 w 3689405"/>
              <a:gd name="connsiteY96" fmla="*/ 3713259 h 4524292"/>
              <a:gd name="connsiteX97" fmla="*/ 2703443 w 3689405"/>
              <a:gd name="connsiteY97" fmla="*/ 3705308 h 4524292"/>
              <a:gd name="connsiteX98" fmla="*/ 2584174 w 3689405"/>
              <a:gd name="connsiteY98" fmla="*/ 3697356 h 4524292"/>
              <a:gd name="connsiteX99" fmla="*/ 2528515 w 3689405"/>
              <a:gd name="connsiteY99" fmla="*/ 3633746 h 4524292"/>
              <a:gd name="connsiteX100" fmla="*/ 2480807 w 3689405"/>
              <a:gd name="connsiteY100" fmla="*/ 3617843 h 4524292"/>
              <a:gd name="connsiteX101" fmla="*/ 2456953 w 3689405"/>
              <a:gd name="connsiteY101" fmla="*/ 3609892 h 4524292"/>
              <a:gd name="connsiteX102" fmla="*/ 2401294 w 3689405"/>
              <a:gd name="connsiteY102" fmla="*/ 3562184 h 4524292"/>
              <a:gd name="connsiteX103" fmla="*/ 2377440 w 3689405"/>
              <a:gd name="connsiteY103" fmla="*/ 3546282 h 4524292"/>
              <a:gd name="connsiteX104" fmla="*/ 2274073 w 3689405"/>
              <a:gd name="connsiteY104" fmla="*/ 3530379 h 4524292"/>
              <a:gd name="connsiteX105" fmla="*/ 2234317 w 3689405"/>
              <a:gd name="connsiteY105" fmla="*/ 3498574 h 4524292"/>
              <a:gd name="connsiteX106" fmla="*/ 2210463 w 3689405"/>
              <a:gd name="connsiteY106" fmla="*/ 3474720 h 4524292"/>
              <a:gd name="connsiteX107" fmla="*/ 2162755 w 3689405"/>
              <a:gd name="connsiteY107" fmla="*/ 3458817 h 4524292"/>
              <a:gd name="connsiteX108" fmla="*/ 2138901 w 3689405"/>
              <a:gd name="connsiteY108" fmla="*/ 3450866 h 4524292"/>
              <a:gd name="connsiteX109" fmla="*/ 2115047 w 3689405"/>
              <a:gd name="connsiteY109" fmla="*/ 3434963 h 4524292"/>
              <a:gd name="connsiteX110" fmla="*/ 2083242 w 3689405"/>
              <a:gd name="connsiteY110" fmla="*/ 3482671 h 4524292"/>
              <a:gd name="connsiteX111" fmla="*/ 2075290 w 3689405"/>
              <a:gd name="connsiteY111" fmla="*/ 3506525 h 4524292"/>
              <a:gd name="connsiteX112" fmla="*/ 2051437 w 3689405"/>
              <a:gd name="connsiteY112" fmla="*/ 3514476 h 4524292"/>
              <a:gd name="connsiteX113" fmla="*/ 1995777 w 3689405"/>
              <a:gd name="connsiteY113" fmla="*/ 3578087 h 4524292"/>
              <a:gd name="connsiteX114" fmla="*/ 1971923 w 3689405"/>
              <a:gd name="connsiteY114" fmla="*/ 3601941 h 4524292"/>
              <a:gd name="connsiteX115" fmla="*/ 1908313 w 3689405"/>
              <a:gd name="connsiteY115" fmla="*/ 3609892 h 4524292"/>
              <a:gd name="connsiteX116" fmla="*/ 1876508 w 3689405"/>
              <a:gd name="connsiteY116" fmla="*/ 3681454 h 4524292"/>
              <a:gd name="connsiteX117" fmla="*/ 1868557 w 3689405"/>
              <a:gd name="connsiteY117" fmla="*/ 3705308 h 4524292"/>
              <a:gd name="connsiteX118" fmla="*/ 1860605 w 3689405"/>
              <a:gd name="connsiteY118" fmla="*/ 3729162 h 4524292"/>
              <a:gd name="connsiteX119" fmla="*/ 1868557 w 3689405"/>
              <a:gd name="connsiteY119" fmla="*/ 3753015 h 4524292"/>
              <a:gd name="connsiteX120" fmla="*/ 1860605 w 3689405"/>
              <a:gd name="connsiteY120" fmla="*/ 3776869 h 4524292"/>
              <a:gd name="connsiteX121" fmla="*/ 1828800 w 3689405"/>
              <a:gd name="connsiteY121" fmla="*/ 3768918 h 4524292"/>
              <a:gd name="connsiteX122" fmla="*/ 1781092 w 3689405"/>
              <a:gd name="connsiteY122" fmla="*/ 3760967 h 4524292"/>
              <a:gd name="connsiteX123" fmla="*/ 1733384 w 3689405"/>
              <a:gd name="connsiteY123" fmla="*/ 3745064 h 4524292"/>
              <a:gd name="connsiteX124" fmla="*/ 1709530 w 3689405"/>
              <a:gd name="connsiteY124" fmla="*/ 3737113 h 4524292"/>
              <a:gd name="connsiteX125" fmla="*/ 1614115 w 3689405"/>
              <a:gd name="connsiteY125" fmla="*/ 3673502 h 4524292"/>
              <a:gd name="connsiteX126" fmla="*/ 1590261 w 3689405"/>
              <a:gd name="connsiteY126" fmla="*/ 3657600 h 4524292"/>
              <a:gd name="connsiteX127" fmla="*/ 1566407 w 3689405"/>
              <a:gd name="connsiteY127" fmla="*/ 3641697 h 4524292"/>
              <a:gd name="connsiteX128" fmla="*/ 1558456 w 3689405"/>
              <a:gd name="connsiteY128" fmla="*/ 3617843 h 4524292"/>
              <a:gd name="connsiteX129" fmla="*/ 1494845 w 3689405"/>
              <a:gd name="connsiteY129" fmla="*/ 3562184 h 4524292"/>
              <a:gd name="connsiteX130" fmla="*/ 1447137 w 3689405"/>
              <a:gd name="connsiteY130" fmla="*/ 3546282 h 4524292"/>
              <a:gd name="connsiteX131" fmla="*/ 1423283 w 3689405"/>
              <a:gd name="connsiteY131" fmla="*/ 3530379 h 4524292"/>
              <a:gd name="connsiteX132" fmla="*/ 1391478 w 3689405"/>
              <a:gd name="connsiteY132" fmla="*/ 3482671 h 4524292"/>
              <a:gd name="connsiteX133" fmla="*/ 1343770 w 3689405"/>
              <a:gd name="connsiteY133" fmla="*/ 3490622 h 4524292"/>
              <a:gd name="connsiteX134" fmla="*/ 1319917 w 3689405"/>
              <a:gd name="connsiteY134" fmla="*/ 3538330 h 4524292"/>
              <a:gd name="connsiteX135" fmla="*/ 1280160 w 3689405"/>
              <a:gd name="connsiteY135" fmla="*/ 3578087 h 4524292"/>
              <a:gd name="connsiteX136" fmla="*/ 1248355 w 3689405"/>
              <a:gd name="connsiteY136" fmla="*/ 3625795 h 4524292"/>
              <a:gd name="connsiteX137" fmla="*/ 1240403 w 3689405"/>
              <a:gd name="connsiteY137" fmla="*/ 3649648 h 4524292"/>
              <a:gd name="connsiteX138" fmla="*/ 1208598 w 3689405"/>
              <a:gd name="connsiteY138" fmla="*/ 3697356 h 4524292"/>
              <a:gd name="connsiteX139" fmla="*/ 1192696 w 3689405"/>
              <a:gd name="connsiteY139" fmla="*/ 3721210 h 4524292"/>
              <a:gd name="connsiteX140" fmla="*/ 1152939 w 3689405"/>
              <a:gd name="connsiteY140" fmla="*/ 3768918 h 4524292"/>
              <a:gd name="connsiteX141" fmla="*/ 1137037 w 3689405"/>
              <a:gd name="connsiteY141" fmla="*/ 3832528 h 4524292"/>
              <a:gd name="connsiteX142" fmla="*/ 1121134 w 3689405"/>
              <a:gd name="connsiteY142" fmla="*/ 3880236 h 4524292"/>
              <a:gd name="connsiteX143" fmla="*/ 1113183 w 3689405"/>
              <a:gd name="connsiteY143" fmla="*/ 3904090 h 4524292"/>
              <a:gd name="connsiteX144" fmla="*/ 1105231 w 3689405"/>
              <a:gd name="connsiteY144" fmla="*/ 3927944 h 4524292"/>
              <a:gd name="connsiteX145" fmla="*/ 1097280 w 3689405"/>
              <a:gd name="connsiteY145" fmla="*/ 3959749 h 4524292"/>
              <a:gd name="connsiteX146" fmla="*/ 1081377 w 3689405"/>
              <a:gd name="connsiteY146" fmla="*/ 4007457 h 4524292"/>
              <a:gd name="connsiteX147" fmla="*/ 1073426 w 3689405"/>
              <a:gd name="connsiteY147" fmla="*/ 4031311 h 4524292"/>
              <a:gd name="connsiteX148" fmla="*/ 1049572 w 3689405"/>
              <a:gd name="connsiteY148" fmla="*/ 4102873 h 4524292"/>
              <a:gd name="connsiteX149" fmla="*/ 1041621 w 3689405"/>
              <a:gd name="connsiteY149" fmla="*/ 4126727 h 4524292"/>
              <a:gd name="connsiteX150" fmla="*/ 1025718 w 3689405"/>
              <a:gd name="connsiteY150" fmla="*/ 4150581 h 4524292"/>
              <a:gd name="connsiteX151" fmla="*/ 985962 w 3689405"/>
              <a:gd name="connsiteY151" fmla="*/ 4222142 h 4524292"/>
              <a:gd name="connsiteX152" fmla="*/ 970059 w 3689405"/>
              <a:gd name="connsiteY152" fmla="*/ 4253948 h 4524292"/>
              <a:gd name="connsiteX153" fmla="*/ 954157 w 3689405"/>
              <a:gd name="connsiteY153" fmla="*/ 4277802 h 4524292"/>
              <a:gd name="connsiteX154" fmla="*/ 946205 w 3689405"/>
              <a:gd name="connsiteY154" fmla="*/ 4301655 h 4524292"/>
              <a:gd name="connsiteX155" fmla="*/ 906449 w 3689405"/>
              <a:gd name="connsiteY155" fmla="*/ 4285753 h 4524292"/>
              <a:gd name="connsiteX156" fmla="*/ 858741 w 3689405"/>
              <a:gd name="connsiteY156" fmla="*/ 4238045 h 4524292"/>
              <a:gd name="connsiteX157" fmla="*/ 834887 w 3689405"/>
              <a:gd name="connsiteY157" fmla="*/ 4222142 h 4524292"/>
              <a:gd name="connsiteX158" fmla="*/ 795130 w 3689405"/>
              <a:gd name="connsiteY158" fmla="*/ 4190337 h 4524292"/>
              <a:gd name="connsiteX159" fmla="*/ 771277 w 3689405"/>
              <a:gd name="connsiteY159" fmla="*/ 4174435 h 4524292"/>
              <a:gd name="connsiteX160" fmla="*/ 723569 w 3689405"/>
              <a:gd name="connsiteY160" fmla="*/ 4158532 h 4524292"/>
              <a:gd name="connsiteX161" fmla="*/ 699715 w 3689405"/>
              <a:gd name="connsiteY161" fmla="*/ 4150581 h 4524292"/>
              <a:gd name="connsiteX162" fmla="*/ 675861 w 3689405"/>
              <a:gd name="connsiteY162" fmla="*/ 4134678 h 4524292"/>
              <a:gd name="connsiteX163" fmla="*/ 604299 w 3689405"/>
              <a:gd name="connsiteY163" fmla="*/ 4102873 h 4524292"/>
              <a:gd name="connsiteX164" fmla="*/ 588397 w 3689405"/>
              <a:gd name="connsiteY164" fmla="*/ 4079019 h 4524292"/>
              <a:gd name="connsiteX165" fmla="*/ 532737 w 3689405"/>
              <a:gd name="connsiteY165" fmla="*/ 4063116 h 4524292"/>
              <a:gd name="connsiteX166" fmla="*/ 485030 w 3689405"/>
              <a:gd name="connsiteY166" fmla="*/ 4047214 h 4524292"/>
              <a:gd name="connsiteX167" fmla="*/ 461176 w 3689405"/>
              <a:gd name="connsiteY167" fmla="*/ 4039262 h 4524292"/>
              <a:gd name="connsiteX168" fmla="*/ 421419 w 3689405"/>
              <a:gd name="connsiteY168" fmla="*/ 3999506 h 4524292"/>
              <a:gd name="connsiteX169" fmla="*/ 397565 w 3689405"/>
              <a:gd name="connsiteY169" fmla="*/ 4071068 h 4524292"/>
              <a:gd name="connsiteX170" fmla="*/ 365760 w 3689405"/>
              <a:gd name="connsiteY170" fmla="*/ 4118775 h 4524292"/>
              <a:gd name="connsiteX171" fmla="*/ 333955 w 3689405"/>
              <a:gd name="connsiteY171" fmla="*/ 4150581 h 4524292"/>
              <a:gd name="connsiteX172" fmla="*/ 326003 w 3689405"/>
              <a:gd name="connsiteY172" fmla="*/ 4174435 h 4524292"/>
              <a:gd name="connsiteX173" fmla="*/ 302150 w 3689405"/>
              <a:gd name="connsiteY173" fmla="*/ 4198288 h 4524292"/>
              <a:gd name="connsiteX174" fmla="*/ 238539 w 3689405"/>
              <a:gd name="connsiteY174" fmla="*/ 4269850 h 4524292"/>
              <a:gd name="connsiteX175" fmla="*/ 190831 w 3689405"/>
              <a:gd name="connsiteY175" fmla="*/ 4301655 h 4524292"/>
              <a:gd name="connsiteX176" fmla="*/ 166977 w 3689405"/>
              <a:gd name="connsiteY176" fmla="*/ 4309607 h 4524292"/>
              <a:gd name="connsiteX177" fmla="*/ 143123 w 3689405"/>
              <a:gd name="connsiteY177" fmla="*/ 4325509 h 4524292"/>
              <a:gd name="connsiteX178" fmla="*/ 87464 w 3689405"/>
              <a:gd name="connsiteY178" fmla="*/ 4365266 h 4524292"/>
              <a:gd name="connsiteX179" fmla="*/ 71562 w 3689405"/>
              <a:gd name="connsiteY179" fmla="*/ 4428876 h 4524292"/>
              <a:gd name="connsiteX180" fmla="*/ 55659 w 3689405"/>
              <a:gd name="connsiteY180" fmla="*/ 4476584 h 4524292"/>
              <a:gd name="connsiteX181" fmla="*/ 31805 w 3689405"/>
              <a:gd name="connsiteY181" fmla="*/ 4492487 h 4524292"/>
              <a:gd name="connsiteX182" fmla="*/ 0 w 3689405"/>
              <a:gd name="connsiteY182" fmla="*/ 4524292 h 452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3689405" h="4524292">
                <a:moveTo>
                  <a:pt x="3164619" y="0"/>
                </a:moveTo>
                <a:cubicBezTo>
                  <a:pt x="3172570" y="23854"/>
                  <a:pt x="3187468" y="46438"/>
                  <a:pt x="3188473" y="71562"/>
                </a:cubicBezTo>
                <a:cubicBezTo>
                  <a:pt x="3196759" y="278719"/>
                  <a:pt x="3175452" y="207434"/>
                  <a:pt x="3204376" y="294198"/>
                </a:cubicBezTo>
                <a:cubicBezTo>
                  <a:pt x="3201725" y="392264"/>
                  <a:pt x="3207755" y="490951"/>
                  <a:pt x="3196424" y="588396"/>
                </a:cubicBezTo>
                <a:cubicBezTo>
                  <a:pt x="3194216" y="607381"/>
                  <a:pt x="3164619" y="636104"/>
                  <a:pt x="3164619" y="636104"/>
                </a:cubicBezTo>
                <a:lnTo>
                  <a:pt x="3148717" y="683812"/>
                </a:lnTo>
                <a:cubicBezTo>
                  <a:pt x="3146067" y="691763"/>
                  <a:pt x="3142798" y="699535"/>
                  <a:pt x="3140765" y="707666"/>
                </a:cubicBezTo>
                <a:cubicBezTo>
                  <a:pt x="3138894" y="715151"/>
                  <a:pt x="3130047" y="753993"/>
                  <a:pt x="3124863" y="763325"/>
                </a:cubicBezTo>
                <a:cubicBezTo>
                  <a:pt x="3073725" y="855373"/>
                  <a:pt x="3114276" y="776936"/>
                  <a:pt x="3069203" y="834887"/>
                </a:cubicBezTo>
                <a:cubicBezTo>
                  <a:pt x="3057469" y="849974"/>
                  <a:pt x="3050913" y="869081"/>
                  <a:pt x="3037398" y="882595"/>
                </a:cubicBezTo>
                <a:cubicBezTo>
                  <a:pt x="2967717" y="952273"/>
                  <a:pt x="3052985" y="863890"/>
                  <a:pt x="2997642" y="930302"/>
                </a:cubicBezTo>
                <a:cubicBezTo>
                  <a:pt x="2990443" y="938941"/>
                  <a:pt x="2980987" y="945517"/>
                  <a:pt x="2973788" y="954156"/>
                </a:cubicBezTo>
                <a:cubicBezTo>
                  <a:pt x="2936223" y="999234"/>
                  <a:pt x="2980871" y="955371"/>
                  <a:pt x="2941983" y="1009815"/>
                </a:cubicBezTo>
                <a:cubicBezTo>
                  <a:pt x="2935447" y="1018965"/>
                  <a:pt x="2925328" y="1025030"/>
                  <a:pt x="2918129" y="1033669"/>
                </a:cubicBezTo>
                <a:cubicBezTo>
                  <a:pt x="2912011" y="1041010"/>
                  <a:pt x="2907527" y="1049572"/>
                  <a:pt x="2902226" y="1057523"/>
                </a:cubicBezTo>
                <a:cubicBezTo>
                  <a:pt x="2899576" y="1065474"/>
                  <a:pt x="2896308" y="1073246"/>
                  <a:pt x="2894275" y="1081377"/>
                </a:cubicBezTo>
                <a:cubicBezTo>
                  <a:pt x="2888302" y="1105269"/>
                  <a:pt x="2884064" y="1148379"/>
                  <a:pt x="2870421" y="1168842"/>
                </a:cubicBezTo>
                <a:cubicBezTo>
                  <a:pt x="2865120" y="1176793"/>
                  <a:pt x="2861275" y="1185938"/>
                  <a:pt x="2854518" y="1192695"/>
                </a:cubicBezTo>
                <a:cubicBezTo>
                  <a:pt x="2847761" y="1199452"/>
                  <a:pt x="2838615" y="1203297"/>
                  <a:pt x="2830664" y="1208598"/>
                </a:cubicBezTo>
                <a:cubicBezTo>
                  <a:pt x="2773847" y="1293827"/>
                  <a:pt x="2862325" y="1164484"/>
                  <a:pt x="2790908" y="1256306"/>
                </a:cubicBezTo>
                <a:cubicBezTo>
                  <a:pt x="2740958" y="1320528"/>
                  <a:pt x="2781428" y="1289131"/>
                  <a:pt x="2735249" y="1319916"/>
                </a:cubicBezTo>
                <a:cubicBezTo>
                  <a:pt x="2729948" y="1327867"/>
                  <a:pt x="2723620" y="1335223"/>
                  <a:pt x="2719346" y="1343770"/>
                </a:cubicBezTo>
                <a:cubicBezTo>
                  <a:pt x="2715598" y="1351267"/>
                  <a:pt x="2704850" y="1362388"/>
                  <a:pt x="2711395" y="1367624"/>
                </a:cubicBezTo>
                <a:cubicBezTo>
                  <a:pt x="2723984" y="1377695"/>
                  <a:pt x="2743200" y="1372925"/>
                  <a:pt x="2759103" y="1375575"/>
                </a:cubicBezTo>
                <a:cubicBezTo>
                  <a:pt x="2764792" y="1404022"/>
                  <a:pt x="2762482" y="1418711"/>
                  <a:pt x="2782957" y="1439186"/>
                </a:cubicBezTo>
                <a:cubicBezTo>
                  <a:pt x="2789714" y="1445943"/>
                  <a:pt x="2798859" y="1449787"/>
                  <a:pt x="2806810" y="1455088"/>
                </a:cubicBezTo>
                <a:cubicBezTo>
                  <a:pt x="2825364" y="1510747"/>
                  <a:pt x="2806810" y="1497495"/>
                  <a:pt x="2846567" y="1510748"/>
                </a:cubicBezTo>
                <a:cubicBezTo>
                  <a:pt x="2838616" y="1513398"/>
                  <a:pt x="2828640" y="1512772"/>
                  <a:pt x="2822713" y="1518699"/>
                </a:cubicBezTo>
                <a:cubicBezTo>
                  <a:pt x="2809198" y="1532214"/>
                  <a:pt x="2790908" y="1566407"/>
                  <a:pt x="2790908" y="1566407"/>
                </a:cubicBezTo>
                <a:cubicBezTo>
                  <a:pt x="2783789" y="1602001"/>
                  <a:pt x="2771627" y="1641918"/>
                  <a:pt x="2790908" y="1677725"/>
                </a:cubicBezTo>
                <a:cubicBezTo>
                  <a:pt x="2799969" y="1694553"/>
                  <a:pt x="2820484" y="1703486"/>
                  <a:pt x="2838616" y="1709530"/>
                </a:cubicBezTo>
                <a:lnTo>
                  <a:pt x="2886323" y="1725433"/>
                </a:lnTo>
                <a:cubicBezTo>
                  <a:pt x="2899576" y="1765190"/>
                  <a:pt x="2886323" y="1746636"/>
                  <a:pt x="2941983" y="1765189"/>
                </a:cubicBezTo>
                <a:lnTo>
                  <a:pt x="2965837" y="1773141"/>
                </a:lnTo>
                <a:cubicBezTo>
                  <a:pt x="2971138" y="1781092"/>
                  <a:pt x="2977975" y="1788211"/>
                  <a:pt x="2981739" y="1796995"/>
                </a:cubicBezTo>
                <a:cubicBezTo>
                  <a:pt x="2996636" y="1831756"/>
                  <a:pt x="2976550" y="1828260"/>
                  <a:pt x="3013544" y="1844702"/>
                </a:cubicBezTo>
                <a:cubicBezTo>
                  <a:pt x="3028862" y="1851510"/>
                  <a:pt x="3045349" y="1855304"/>
                  <a:pt x="3061252" y="1860605"/>
                </a:cubicBezTo>
                <a:lnTo>
                  <a:pt x="3085106" y="1868556"/>
                </a:lnTo>
                <a:cubicBezTo>
                  <a:pt x="3112116" y="1909070"/>
                  <a:pt x="3107606" y="1891225"/>
                  <a:pt x="3093057" y="1963972"/>
                </a:cubicBezTo>
                <a:cubicBezTo>
                  <a:pt x="3089770" y="1980409"/>
                  <a:pt x="3082456" y="1995777"/>
                  <a:pt x="3077155" y="2011680"/>
                </a:cubicBezTo>
                <a:lnTo>
                  <a:pt x="3069203" y="2035534"/>
                </a:lnTo>
                <a:cubicBezTo>
                  <a:pt x="3085106" y="2040835"/>
                  <a:pt x="3107613" y="2037489"/>
                  <a:pt x="3116911" y="2051436"/>
                </a:cubicBezTo>
                <a:cubicBezTo>
                  <a:pt x="3135465" y="2079266"/>
                  <a:pt x="3140764" y="2093841"/>
                  <a:pt x="3180522" y="2107095"/>
                </a:cubicBezTo>
                <a:cubicBezTo>
                  <a:pt x="3188473" y="2109746"/>
                  <a:pt x="3196717" y="2111643"/>
                  <a:pt x="3204376" y="2115047"/>
                </a:cubicBezTo>
                <a:cubicBezTo>
                  <a:pt x="3220623" y="2122268"/>
                  <a:pt x="3235575" y="2132298"/>
                  <a:pt x="3252083" y="2138901"/>
                </a:cubicBezTo>
                <a:cubicBezTo>
                  <a:pt x="3262230" y="2142960"/>
                  <a:pt x="3273287" y="2144202"/>
                  <a:pt x="3283889" y="2146852"/>
                </a:cubicBezTo>
                <a:lnTo>
                  <a:pt x="3331597" y="2178657"/>
                </a:lnTo>
                <a:lnTo>
                  <a:pt x="3355450" y="2194560"/>
                </a:lnTo>
                <a:cubicBezTo>
                  <a:pt x="3384606" y="2238294"/>
                  <a:pt x="3355449" y="2201185"/>
                  <a:pt x="3395207" y="2234316"/>
                </a:cubicBezTo>
                <a:cubicBezTo>
                  <a:pt x="3422652" y="2257186"/>
                  <a:pt x="3426572" y="2276575"/>
                  <a:pt x="3466769" y="2289975"/>
                </a:cubicBezTo>
                <a:cubicBezTo>
                  <a:pt x="3474720" y="2292626"/>
                  <a:pt x="3483296" y="2293857"/>
                  <a:pt x="3490623" y="2297927"/>
                </a:cubicBezTo>
                <a:cubicBezTo>
                  <a:pt x="3507330" y="2307209"/>
                  <a:pt x="3522428" y="2319130"/>
                  <a:pt x="3538330" y="2329732"/>
                </a:cubicBezTo>
                <a:lnTo>
                  <a:pt x="3562184" y="2345635"/>
                </a:lnTo>
                <a:cubicBezTo>
                  <a:pt x="3570135" y="2350936"/>
                  <a:pt x="3578393" y="2355803"/>
                  <a:pt x="3586038" y="2361537"/>
                </a:cubicBezTo>
                <a:lnTo>
                  <a:pt x="3617843" y="2385391"/>
                </a:lnTo>
                <a:cubicBezTo>
                  <a:pt x="3623144" y="2398643"/>
                  <a:pt x="3624608" y="2414183"/>
                  <a:pt x="3633746" y="2425148"/>
                </a:cubicBezTo>
                <a:cubicBezTo>
                  <a:pt x="3639112" y="2431587"/>
                  <a:pt x="3650103" y="2429351"/>
                  <a:pt x="3657600" y="2433099"/>
                </a:cubicBezTo>
                <a:cubicBezTo>
                  <a:pt x="3666147" y="2437373"/>
                  <a:pt x="3673503" y="2443701"/>
                  <a:pt x="3681454" y="2449002"/>
                </a:cubicBezTo>
                <a:cubicBezTo>
                  <a:pt x="3677186" y="2470340"/>
                  <a:pt x="3669130" y="2519170"/>
                  <a:pt x="3657600" y="2536466"/>
                </a:cubicBezTo>
                <a:cubicBezTo>
                  <a:pt x="3646998" y="2552369"/>
                  <a:pt x="3631839" y="2566042"/>
                  <a:pt x="3625795" y="2584174"/>
                </a:cubicBezTo>
                <a:lnTo>
                  <a:pt x="3609892" y="2631882"/>
                </a:lnTo>
                <a:lnTo>
                  <a:pt x="3601941" y="2655735"/>
                </a:lnTo>
                <a:cubicBezTo>
                  <a:pt x="3599291" y="2676939"/>
                  <a:pt x="3597503" y="2698268"/>
                  <a:pt x="3593990" y="2719346"/>
                </a:cubicBezTo>
                <a:cubicBezTo>
                  <a:pt x="3592193" y="2730125"/>
                  <a:pt x="3586038" y="2740223"/>
                  <a:pt x="3586038" y="2751151"/>
                </a:cubicBezTo>
                <a:cubicBezTo>
                  <a:pt x="3586038" y="2785708"/>
                  <a:pt x="3587621" y="2820552"/>
                  <a:pt x="3593990" y="2854518"/>
                </a:cubicBezTo>
                <a:cubicBezTo>
                  <a:pt x="3595751" y="2863911"/>
                  <a:pt x="3602430" y="2872402"/>
                  <a:pt x="3609892" y="2878372"/>
                </a:cubicBezTo>
                <a:cubicBezTo>
                  <a:pt x="3616437" y="2883608"/>
                  <a:pt x="3625795" y="2883673"/>
                  <a:pt x="3633746" y="2886323"/>
                </a:cubicBezTo>
                <a:cubicBezTo>
                  <a:pt x="3636949" y="2890594"/>
                  <a:pt x="3669276" y="2932470"/>
                  <a:pt x="3673503" y="2941982"/>
                </a:cubicBezTo>
                <a:cubicBezTo>
                  <a:pt x="3680311" y="2957300"/>
                  <a:pt x="3689405" y="2989690"/>
                  <a:pt x="3689405" y="2989690"/>
                </a:cubicBezTo>
                <a:cubicBezTo>
                  <a:pt x="3678167" y="3045885"/>
                  <a:pt x="3685728" y="3016625"/>
                  <a:pt x="3665551" y="3077155"/>
                </a:cubicBezTo>
                <a:lnTo>
                  <a:pt x="3657600" y="3101008"/>
                </a:lnTo>
                <a:cubicBezTo>
                  <a:pt x="3654950" y="3116911"/>
                  <a:pt x="3657648" y="3134718"/>
                  <a:pt x="3649649" y="3148716"/>
                </a:cubicBezTo>
                <a:cubicBezTo>
                  <a:pt x="3645491" y="3155993"/>
                  <a:pt x="3633499" y="3153366"/>
                  <a:pt x="3625795" y="3156668"/>
                </a:cubicBezTo>
                <a:cubicBezTo>
                  <a:pt x="3614900" y="3161337"/>
                  <a:pt x="3604592" y="3167269"/>
                  <a:pt x="3593990" y="3172570"/>
                </a:cubicBezTo>
                <a:cubicBezTo>
                  <a:pt x="3574002" y="3232530"/>
                  <a:pt x="3603290" y="3160944"/>
                  <a:pt x="3562184" y="3212327"/>
                </a:cubicBezTo>
                <a:cubicBezTo>
                  <a:pt x="3556948" y="3218872"/>
                  <a:pt x="3557981" y="3228684"/>
                  <a:pt x="3554233" y="3236181"/>
                </a:cubicBezTo>
                <a:cubicBezTo>
                  <a:pt x="3540981" y="3262685"/>
                  <a:pt x="3538330" y="3260035"/>
                  <a:pt x="3514477" y="3275937"/>
                </a:cubicBezTo>
                <a:cubicBezTo>
                  <a:pt x="3509176" y="3283888"/>
                  <a:pt x="3506678" y="3294726"/>
                  <a:pt x="3498574" y="3299791"/>
                </a:cubicBezTo>
                <a:cubicBezTo>
                  <a:pt x="3484359" y="3308675"/>
                  <a:pt x="3450866" y="3315694"/>
                  <a:pt x="3450866" y="3315694"/>
                </a:cubicBezTo>
                <a:cubicBezTo>
                  <a:pt x="3381176" y="3385384"/>
                  <a:pt x="3469579" y="3300100"/>
                  <a:pt x="3403158" y="3355450"/>
                </a:cubicBezTo>
                <a:cubicBezTo>
                  <a:pt x="3381009" y="3373907"/>
                  <a:pt x="3372998" y="3387712"/>
                  <a:pt x="3355450" y="3411109"/>
                </a:cubicBezTo>
                <a:cubicBezTo>
                  <a:pt x="3329146" y="3490025"/>
                  <a:pt x="3373278" y="3369475"/>
                  <a:pt x="3323645" y="3458817"/>
                </a:cubicBezTo>
                <a:cubicBezTo>
                  <a:pt x="3315504" y="3473470"/>
                  <a:pt x="3319596" y="3494672"/>
                  <a:pt x="3307743" y="3506525"/>
                </a:cubicBezTo>
                <a:cubicBezTo>
                  <a:pt x="3277132" y="3537136"/>
                  <a:pt x="3290127" y="3521023"/>
                  <a:pt x="3267986" y="3554233"/>
                </a:cubicBezTo>
                <a:cubicBezTo>
                  <a:pt x="3265336" y="3562184"/>
                  <a:pt x="3266855" y="3573215"/>
                  <a:pt x="3260035" y="3578087"/>
                </a:cubicBezTo>
                <a:cubicBezTo>
                  <a:pt x="3246394" y="3587830"/>
                  <a:pt x="3228764" y="3590701"/>
                  <a:pt x="3212327" y="3593989"/>
                </a:cubicBezTo>
                <a:cubicBezTo>
                  <a:pt x="3156761" y="3605103"/>
                  <a:pt x="3185901" y="3599719"/>
                  <a:pt x="3124863" y="3609892"/>
                </a:cubicBezTo>
                <a:cubicBezTo>
                  <a:pt x="3108960" y="3607242"/>
                  <a:pt x="3092037" y="3608142"/>
                  <a:pt x="3077155" y="3601941"/>
                </a:cubicBezTo>
                <a:cubicBezTo>
                  <a:pt x="3059512" y="3594590"/>
                  <a:pt x="3047579" y="3576179"/>
                  <a:pt x="3029447" y="3570135"/>
                </a:cubicBezTo>
                <a:lnTo>
                  <a:pt x="3005593" y="3562184"/>
                </a:lnTo>
                <a:cubicBezTo>
                  <a:pt x="2997642" y="3564834"/>
                  <a:pt x="2989798" y="3567832"/>
                  <a:pt x="2981739" y="3570135"/>
                </a:cubicBezTo>
                <a:cubicBezTo>
                  <a:pt x="2971231" y="3573137"/>
                  <a:pt x="2959027" y="3572025"/>
                  <a:pt x="2949934" y="3578087"/>
                </a:cubicBezTo>
                <a:cubicBezTo>
                  <a:pt x="2941983" y="3583388"/>
                  <a:pt x="2939332" y="3593990"/>
                  <a:pt x="2934031" y="3601941"/>
                </a:cubicBezTo>
                <a:cubicBezTo>
                  <a:pt x="2931381" y="3631096"/>
                  <a:pt x="2935338" y="3661632"/>
                  <a:pt x="2926080" y="3689405"/>
                </a:cubicBezTo>
                <a:cubicBezTo>
                  <a:pt x="2923430" y="3697356"/>
                  <a:pt x="2909723" y="3693608"/>
                  <a:pt x="2902226" y="3697356"/>
                </a:cubicBezTo>
                <a:cubicBezTo>
                  <a:pt x="2831652" y="3732643"/>
                  <a:pt x="2955240" y="3706853"/>
                  <a:pt x="2782957" y="3721210"/>
                </a:cubicBezTo>
                <a:cubicBezTo>
                  <a:pt x="2764404" y="3718560"/>
                  <a:pt x="2745675" y="3716934"/>
                  <a:pt x="2727297" y="3713259"/>
                </a:cubicBezTo>
                <a:cubicBezTo>
                  <a:pt x="2719078" y="3711615"/>
                  <a:pt x="2711773" y="3706234"/>
                  <a:pt x="2703443" y="3705308"/>
                </a:cubicBezTo>
                <a:cubicBezTo>
                  <a:pt x="2663842" y="3700908"/>
                  <a:pt x="2623930" y="3700007"/>
                  <a:pt x="2584174" y="3697356"/>
                </a:cubicBezTo>
                <a:cubicBezTo>
                  <a:pt x="2563806" y="3666804"/>
                  <a:pt x="2559903" y="3647696"/>
                  <a:pt x="2528515" y="3633746"/>
                </a:cubicBezTo>
                <a:cubicBezTo>
                  <a:pt x="2513197" y="3626938"/>
                  <a:pt x="2496710" y="3623144"/>
                  <a:pt x="2480807" y="3617843"/>
                </a:cubicBezTo>
                <a:lnTo>
                  <a:pt x="2456953" y="3609892"/>
                </a:lnTo>
                <a:cubicBezTo>
                  <a:pt x="2428058" y="3580997"/>
                  <a:pt x="2436993" y="3587683"/>
                  <a:pt x="2401294" y="3562184"/>
                </a:cubicBezTo>
                <a:cubicBezTo>
                  <a:pt x="2393518" y="3556630"/>
                  <a:pt x="2386388" y="3549637"/>
                  <a:pt x="2377440" y="3546282"/>
                </a:cubicBezTo>
                <a:cubicBezTo>
                  <a:pt x="2359222" y="3539450"/>
                  <a:pt x="2283908" y="3531608"/>
                  <a:pt x="2274073" y="3530379"/>
                </a:cubicBezTo>
                <a:cubicBezTo>
                  <a:pt x="2238506" y="3477029"/>
                  <a:pt x="2280404" y="3529299"/>
                  <a:pt x="2234317" y="3498574"/>
                </a:cubicBezTo>
                <a:cubicBezTo>
                  <a:pt x="2224961" y="3492336"/>
                  <a:pt x="2220293" y="3480181"/>
                  <a:pt x="2210463" y="3474720"/>
                </a:cubicBezTo>
                <a:cubicBezTo>
                  <a:pt x="2195810" y="3466579"/>
                  <a:pt x="2178658" y="3464118"/>
                  <a:pt x="2162755" y="3458817"/>
                </a:cubicBezTo>
                <a:lnTo>
                  <a:pt x="2138901" y="3450866"/>
                </a:lnTo>
                <a:cubicBezTo>
                  <a:pt x="2130950" y="3445565"/>
                  <a:pt x="2123344" y="3430222"/>
                  <a:pt x="2115047" y="3434963"/>
                </a:cubicBezTo>
                <a:cubicBezTo>
                  <a:pt x="2098453" y="3444445"/>
                  <a:pt x="2089286" y="3464539"/>
                  <a:pt x="2083242" y="3482671"/>
                </a:cubicBezTo>
                <a:cubicBezTo>
                  <a:pt x="2080591" y="3490622"/>
                  <a:pt x="2081217" y="3500598"/>
                  <a:pt x="2075290" y="3506525"/>
                </a:cubicBezTo>
                <a:cubicBezTo>
                  <a:pt x="2069364" y="3512451"/>
                  <a:pt x="2059388" y="3511826"/>
                  <a:pt x="2051437" y="3514476"/>
                </a:cubicBezTo>
                <a:cubicBezTo>
                  <a:pt x="1994451" y="3599953"/>
                  <a:pt x="2045473" y="3536673"/>
                  <a:pt x="1995777" y="3578087"/>
                </a:cubicBezTo>
                <a:cubicBezTo>
                  <a:pt x="1987138" y="3585286"/>
                  <a:pt x="1982491" y="3598098"/>
                  <a:pt x="1971923" y="3601941"/>
                </a:cubicBezTo>
                <a:cubicBezTo>
                  <a:pt x="1951841" y="3609243"/>
                  <a:pt x="1929516" y="3607242"/>
                  <a:pt x="1908313" y="3609892"/>
                </a:cubicBezTo>
                <a:cubicBezTo>
                  <a:pt x="1883112" y="3647693"/>
                  <a:pt x="1895432" y="3624680"/>
                  <a:pt x="1876508" y="3681454"/>
                </a:cubicBezTo>
                <a:lnTo>
                  <a:pt x="1868557" y="3705308"/>
                </a:lnTo>
                <a:lnTo>
                  <a:pt x="1860605" y="3729162"/>
                </a:lnTo>
                <a:cubicBezTo>
                  <a:pt x="1863256" y="3737113"/>
                  <a:pt x="1863321" y="3746470"/>
                  <a:pt x="1868557" y="3753015"/>
                </a:cubicBezTo>
                <a:cubicBezTo>
                  <a:pt x="1888691" y="3778183"/>
                  <a:pt x="1916331" y="3762938"/>
                  <a:pt x="1860605" y="3776869"/>
                </a:cubicBezTo>
                <a:cubicBezTo>
                  <a:pt x="1850003" y="3774219"/>
                  <a:pt x="1839516" y="3771061"/>
                  <a:pt x="1828800" y="3768918"/>
                </a:cubicBezTo>
                <a:cubicBezTo>
                  <a:pt x="1812991" y="3765756"/>
                  <a:pt x="1796733" y="3764877"/>
                  <a:pt x="1781092" y="3760967"/>
                </a:cubicBezTo>
                <a:cubicBezTo>
                  <a:pt x="1764830" y="3756901"/>
                  <a:pt x="1749287" y="3750365"/>
                  <a:pt x="1733384" y="3745064"/>
                </a:cubicBezTo>
                <a:lnTo>
                  <a:pt x="1709530" y="3737113"/>
                </a:lnTo>
                <a:lnTo>
                  <a:pt x="1614115" y="3673502"/>
                </a:lnTo>
                <a:lnTo>
                  <a:pt x="1590261" y="3657600"/>
                </a:lnTo>
                <a:lnTo>
                  <a:pt x="1566407" y="3641697"/>
                </a:lnTo>
                <a:cubicBezTo>
                  <a:pt x="1563757" y="3633746"/>
                  <a:pt x="1562204" y="3625340"/>
                  <a:pt x="1558456" y="3617843"/>
                </a:cubicBezTo>
                <a:cubicBezTo>
                  <a:pt x="1545469" y="3591869"/>
                  <a:pt x="1523469" y="3571725"/>
                  <a:pt x="1494845" y="3562184"/>
                </a:cubicBezTo>
                <a:lnTo>
                  <a:pt x="1447137" y="3546282"/>
                </a:lnTo>
                <a:cubicBezTo>
                  <a:pt x="1439186" y="3540981"/>
                  <a:pt x="1429576" y="3537571"/>
                  <a:pt x="1423283" y="3530379"/>
                </a:cubicBezTo>
                <a:cubicBezTo>
                  <a:pt x="1410697" y="3515995"/>
                  <a:pt x="1391478" y="3482671"/>
                  <a:pt x="1391478" y="3482671"/>
                </a:cubicBezTo>
                <a:cubicBezTo>
                  <a:pt x="1375575" y="3485321"/>
                  <a:pt x="1358190" y="3483412"/>
                  <a:pt x="1343770" y="3490622"/>
                </a:cubicBezTo>
                <a:cubicBezTo>
                  <a:pt x="1328579" y="3498218"/>
                  <a:pt x="1326189" y="3525786"/>
                  <a:pt x="1319917" y="3538330"/>
                </a:cubicBezTo>
                <a:cubicBezTo>
                  <a:pt x="1306665" y="3564834"/>
                  <a:pt x="1304013" y="3562185"/>
                  <a:pt x="1280160" y="3578087"/>
                </a:cubicBezTo>
                <a:cubicBezTo>
                  <a:pt x="1261256" y="3634801"/>
                  <a:pt x="1288060" y="3566240"/>
                  <a:pt x="1248355" y="3625795"/>
                </a:cubicBezTo>
                <a:cubicBezTo>
                  <a:pt x="1243706" y="3632768"/>
                  <a:pt x="1244473" y="3642322"/>
                  <a:pt x="1240403" y="3649648"/>
                </a:cubicBezTo>
                <a:cubicBezTo>
                  <a:pt x="1231121" y="3666355"/>
                  <a:pt x="1219200" y="3681453"/>
                  <a:pt x="1208598" y="3697356"/>
                </a:cubicBezTo>
                <a:cubicBezTo>
                  <a:pt x="1203297" y="3705307"/>
                  <a:pt x="1199453" y="3714453"/>
                  <a:pt x="1192696" y="3721210"/>
                </a:cubicBezTo>
                <a:cubicBezTo>
                  <a:pt x="1162085" y="3751821"/>
                  <a:pt x="1175080" y="3735708"/>
                  <a:pt x="1152939" y="3768918"/>
                </a:cubicBezTo>
                <a:cubicBezTo>
                  <a:pt x="1128809" y="3841310"/>
                  <a:pt x="1165828" y="3726963"/>
                  <a:pt x="1137037" y="3832528"/>
                </a:cubicBezTo>
                <a:cubicBezTo>
                  <a:pt x="1132626" y="3848700"/>
                  <a:pt x="1126435" y="3864333"/>
                  <a:pt x="1121134" y="3880236"/>
                </a:cubicBezTo>
                <a:lnTo>
                  <a:pt x="1113183" y="3904090"/>
                </a:lnTo>
                <a:cubicBezTo>
                  <a:pt x="1110532" y="3912041"/>
                  <a:pt x="1107264" y="3919813"/>
                  <a:pt x="1105231" y="3927944"/>
                </a:cubicBezTo>
                <a:cubicBezTo>
                  <a:pt x="1102581" y="3938546"/>
                  <a:pt x="1100420" y="3949282"/>
                  <a:pt x="1097280" y="3959749"/>
                </a:cubicBezTo>
                <a:cubicBezTo>
                  <a:pt x="1092463" y="3975805"/>
                  <a:pt x="1086678" y="3991554"/>
                  <a:pt x="1081377" y="4007457"/>
                </a:cubicBezTo>
                <a:lnTo>
                  <a:pt x="1073426" y="4031311"/>
                </a:lnTo>
                <a:lnTo>
                  <a:pt x="1049572" y="4102873"/>
                </a:lnTo>
                <a:cubicBezTo>
                  <a:pt x="1046922" y="4110824"/>
                  <a:pt x="1046270" y="4119753"/>
                  <a:pt x="1041621" y="4126727"/>
                </a:cubicBezTo>
                <a:lnTo>
                  <a:pt x="1025718" y="4150581"/>
                </a:lnTo>
                <a:cubicBezTo>
                  <a:pt x="1003731" y="4216545"/>
                  <a:pt x="1040642" y="4112783"/>
                  <a:pt x="985962" y="4222142"/>
                </a:cubicBezTo>
                <a:cubicBezTo>
                  <a:pt x="980661" y="4232744"/>
                  <a:pt x="975940" y="4243656"/>
                  <a:pt x="970059" y="4253948"/>
                </a:cubicBezTo>
                <a:cubicBezTo>
                  <a:pt x="965318" y="4262245"/>
                  <a:pt x="958431" y="4269255"/>
                  <a:pt x="954157" y="4277802"/>
                </a:cubicBezTo>
                <a:cubicBezTo>
                  <a:pt x="950409" y="4285298"/>
                  <a:pt x="948856" y="4293704"/>
                  <a:pt x="946205" y="4301655"/>
                </a:cubicBezTo>
                <a:cubicBezTo>
                  <a:pt x="932953" y="4296354"/>
                  <a:pt x="917992" y="4294148"/>
                  <a:pt x="906449" y="4285753"/>
                </a:cubicBezTo>
                <a:cubicBezTo>
                  <a:pt x="888261" y="4272525"/>
                  <a:pt x="877453" y="4250520"/>
                  <a:pt x="858741" y="4238045"/>
                </a:cubicBezTo>
                <a:lnTo>
                  <a:pt x="834887" y="4222142"/>
                </a:lnTo>
                <a:cubicBezTo>
                  <a:pt x="808079" y="4181930"/>
                  <a:pt x="833537" y="4209540"/>
                  <a:pt x="795130" y="4190337"/>
                </a:cubicBezTo>
                <a:cubicBezTo>
                  <a:pt x="786583" y="4186064"/>
                  <a:pt x="780009" y="4178316"/>
                  <a:pt x="771277" y="4174435"/>
                </a:cubicBezTo>
                <a:cubicBezTo>
                  <a:pt x="755959" y="4167627"/>
                  <a:pt x="739472" y="4163833"/>
                  <a:pt x="723569" y="4158532"/>
                </a:cubicBezTo>
                <a:lnTo>
                  <a:pt x="699715" y="4150581"/>
                </a:lnTo>
                <a:cubicBezTo>
                  <a:pt x="691764" y="4145280"/>
                  <a:pt x="684594" y="4138559"/>
                  <a:pt x="675861" y="4134678"/>
                </a:cubicBezTo>
                <a:cubicBezTo>
                  <a:pt x="590695" y="4096826"/>
                  <a:pt x="658287" y="4138863"/>
                  <a:pt x="604299" y="4102873"/>
                </a:cubicBezTo>
                <a:cubicBezTo>
                  <a:pt x="598998" y="4094922"/>
                  <a:pt x="595859" y="4084989"/>
                  <a:pt x="588397" y="4079019"/>
                </a:cubicBezTo>
                <a:cubicBezTo>
                  <a:pt x="583055" y="4074745"/>
                  <a:pt x="535019" y="4063801"/>
                  <a:pt x="532737" y="4063116"/>
                </a:cubicBezTo>
                <a:cubicBezTo>
                  <a:pt x="516681" y="4058299"/>
                  <a:pt x="500932" y="4052515"/>
                  <a:pt x="485030" y="4047214"/>
                </a:cubicBezTo>
                <a:lnTo>
                  <a:pt x="461176" y="4039262"/>
                </a:lnTo>
                <a:cubicBezTo>
                  <a:pt x="460254" y="4037879"/>
                  <a:pt x="432943" y="3990287"/>
                  <a:pt x="421419" y="3999506"/>
                </a:cubicBezTo>
                <a:cubicBezTo>
                  <a:pt x="404387" y="4013132"/>
                  <a:pt x="410058" y="4052328"/>
                  <a:pt x="397565" y="4071068"/>
                </a:cubicBezTo>
                <a:lnTo>
                  <a:pt x="365760" y="4118775"/>
                </a:lnTo>
                <a:cubicBezTo>
                  <a:pt x="344558" y="4182383"/>
                  <a:pt x="376361" y="4108175"/>
                  <a:pt x="333955" y="4150581"/>
                </a:cubicBezTo>
                <a:cubicBezTo>
                  <a:pt x="328028" y="4156508"/>
                  <a:pt x="330652" y="4167461"/>
                  <a:pt x="326003" y="4174435"/>
                </a:cubicBezTo>
                <a:cubicBezTo>
                  <a:pt x="319766" y="4183791"/>
                  <a:pt x="309349" y="4189650"/>
                  <a:pt x="302150" y="4198288"/>
                </a:cubicBezTo>
                <a:cubicBezTo>
                  <a:pt x="272275" y="4234137"/>
                  <a:pt x="296526" y="4231192"/>
                  <a:pt x="238539" y="4269850"/>
                </a:cubicBezTo>
                <a:cubicBezTo>
                  <a:pt x="222636" y="4280452"/>
                  <a:pt x="208963" y="4295611"/>
                  <a:pt x="190831" y="4301655"/>
                </a:cubicBezTo>
                <a:cubicBezTo>
                  <a:pt x="182880" y="4304306"/>
                  <a:pt x="174474" y="4305859"/>
                  <a:pt x="166977" y="4309607"/>
                </a:cubicBezTo>
                <a:cubicBezTo>
                  <a:pt x="158430" y="4313881"/>
                  <a:pt x="150899" y="4319955"/>
                  <a:pt x="143123" y="4325509"/>
                </a:cubicBezTo>
                <a:cubicBezTo>
                  <a:pt x="74059" y="4374840"/>
                  <a:pt x="143700" y="4327775"/>
                  <a:pt x="87464" y="4365266"/>
                </a:cubicBezTo>
                <a:cubicBezTo>
                  <a:pt x="63334" y="4437658"/>
                  <a:pt x="100353" y="4323311"/>
                  <a:pt x="71562" y="4428876"/>
                </a:cubicBezTo>
                <a:cubicBezTo>
                  <a:pt x="67151" y="4445048"/>
                  <a:pt x="69607" y="4467285"/>
                  <a:pt x="55659" y="4476584"/>
                </a:cubicBezTo>
                <a:lnTo>
                  <a:pt x="31805" y="4492487"/>
                </a:lnTo>
                <a:cubicBezTo>
                  <a:pt x="12616" y="4521272"/>
                  <a:pt x="24450" y="4512068"/>
                  <a:pt x="0" y="4524292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>
                <a:solidFill>
                  <a:schemeClr val="bg1"/>
                </a:solidFill>
              </a:rPr>
              <a:t>L</a:t>
            </a:r>
            <a:r>
              <a:rPr lang="fr-FR" sz="4400" dirty="0" err="1" smtClean="0">
                <a:solidFill>
                  <a:schemeClr val="bg1"/>
                </a:solidFill>
              </a:rPr>
              <a:t>argest</a:t>
            </a:r>
            <a:endParaRPr lang="fr-FR" sz="4400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>
                <a:solidFill>
                  <a:schemeClr val="bg1"/>
                </a:solidFill>
              </a:rPr>
              <a:t>m</a:t>
            </a:r>
            <a:r>
              <a:rPr lang="fr-FR" sz="4400" dirty="0" smtClean="0">
                <a:solidFill>
                  <a:schemeClr val="bg1"/>
                </a:solidFill>
              </a:rPr>
              <a:t>achine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</a:rPr>
              <a:t>on </a:t>
            </a:r>
            <a:r>
              <a:rPr lang="fr-FR" sz="4400" dirty="0" err="1" smtClean="0">
                <a:solidFill>
                  <a:schemeClr val="bg1"/>
                </a:solidFill>
              </a:rPr>
              <a:t>Earth</a:t>
            </a:r>
            <a:endParaRPr lang="fr-FR" sz="4400" dirty="0" smtClean="0">
              <a:solidFill>
                <a:schemeClr val="bg1"/>
              </a:solidFill>
            </a:endParaRPr>
          </a:p>
        </p:txBody>
      </p:sp>
      <p:sp>
        <p:nvSpPr>
          <p:cNvPr id="2" name="Right Triangle 1"/>
          <p:cNvSpPr/>
          <p:nvPr/>
        </p:nvSpPr>
        <p:spPr>
          <a:xfrm rot="16918249" flipH="1">
            <a:off x="3879458" y="3739082"/>
            <a:ext cx="319612" cy="933733"/>
          </a:xfrm>
          <a:custGeom>
            <a:avLst/>
            <a:gdLst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401718 w 401718"/>
              <a:gd name="connsiteY2" fmla="*/ 924321 h 924321"/>
              <a:gd name="connsiteX3" fmla="*/ 0 w 401718"/>
              <a:gd name="connsiteY3" fmla="*/ 924321 h 924321"/>
              <a:gd name="connsiteX0" fmla="*/ 0 w 401718"/>
              <a:gd name="connsiteY0" fmla="*/ 924321 h 924321"/>
              <a:gd name="connsiteX1" fmla="*/ 0 w 401718"/>
              <a:gd name="connsiteY1" fmla="*/ 0 h 924321"/>
              <a:gd name="connsiteX2" fmla="*/ 322181 w 401718"/>
              <a:gd name="connsiteY2" fmla="*/ 760128 h 924321"/>
              <a:gd name="connsiteX3" fmla="*/ 401718 w 401718"/>
              <a:gd name="connsiteY3" fmla="*/ 924321 h 924321"/>
              <a:gd name="connsiteX4" fmla="*/ 0 w 401718"/>
              <a:gd name="connsiteY4" fmla="*/ 924321 h 924321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22181"/>
              <a:gd name="connsiteY0" fmla="*/ 924321 h 933733"/>
              <a:gd name="connsiteX1" fmla="*/ 0 w 322181"/>
              <a:gd name="connsiteY1" fmla="*/ 0 h 933733"/>
              <a:gd name="connsiteX2" fmla="*/ 322181 w 322181"/>
              <a:gd name="connsiteY2" fmla="*/ 760128 h 933733"/>
              <a:gd name="connsiteX3" fmla="*/ 294566 w 322181"/>
              <a:gd name="connsiteY3" fmla="*/ 933733 h 933733"/>
              <a:gd name="connsiteX4" fmla="*/ 0 w 322181"/>
              <a:gd name="connsiteY4" fmla="*/ 924321 h 933733"/>
              <a:gd name="connsiteX0" fmla="*/ 0 w 305977"/>
              <a:gd name="connsiteY0" fmla="*/ 924321 h 933733"/>
              <a:gd name="connsiteX1" fmla="*/ 0 w 305977"/>
              <a:gd name="connsiteY1" fmla="*/ 0 h 933733"/>
              <a:gd name="connsiteX2" fmla="*/ 294732 w 305977"/>
              <a:gd name="connsiteY2" fmla="*/ 710493 h 933733"/>
              <a:gd name="connsiteX3" fmla="*/ 294566 w 305977"/>
              <a:gd name="connsiteY3" fmla="*/ 933733 h 933733"/>
              <a:gd name="connsiteX4" fmla="*/ 0 w 305977"/>
              <a:gd name="connsiteY4" fmla="*/ 924321 h 933733"/>
              <a:gd name="connsiteX0" fmla="*/ 0 w 313026"/>
              <a:gd name="connsiteY0" fmla="*/ 924321 h 933733"/>
              <a:gd name="connsiteX1" fmla="*/ 0 w 313026"/>
              <a:gd name="connsiteY1" fmla="*/ 0 h 933733"/>
              <a:gd name="connsiteX2" fmla="*/ 313026 w 313026"/>
              <a:gd name="connsiteY2" fmla="*/ 679320 h 933733"/>
              <a:gd name="connsiteX3" fmla="*/ 294566 w 313026"/>
              <a:gd name="connsiteY3" fmla="*/ 933733 h 933733"/>
              <a:gd name="connsiteX4" fmla="*/ 0 w 313026"/>
              <a:gd name="connsiteY4" fmla="*/ 924321 h 933733"/>
              <a:gd name="connsiteX0" fmla="*/ 0 w 319612"/>
              <a:gd name="connsiteY0" fmla="*/ 924321 h 933733"/>
              <a:gd name="connsiteX1" fmla="*/ 0 w 319612"/>
              <a:gd name="connsiteY1" fmla="*/ 0 h 933733"/>
              <a:gd name="connsiteX2" fmla="*/ 313026 w 319612"/>
              <a:gd name="connsiteY2" fmla="*/ 679320 h 933733"/>
              <a:gd name="connsiteX3" fmla="*/ 294566 w 319612"/>
              <a:gd name="connsiteY3" fmla="*/ 933733 h 933733"/>
              <a:gd name="connsiteX4" fmla="*/ 0 w 319612"/>
              <a:gd name="connsiteY4" fmla="*/ 924321 h 93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612" h="933733">
                <a:moveTo>
                  <a:pt x="0" y="924321"/>
                </a:moveTo>
                <a:lnTo>
                  <a:pt x="0" y="0"/>
                </a:lnTo>
                <a:lnTo>
                  <a:pt x="313026" y="679320"/>
                </a:lnTo>
                <a:cubicBezTo>
                  <a:pt x="323477" y="782250"/>
                  <a:pt x="324267" y="848079"/>
                  <a:pt x="294566" y="933733"/>
                </a:cubicBezTo>
                <a:lnTo>
                  <a:pt x="0" y="924321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093633" y="2429932"/>
            <a:ext cx="469899" cy="660402"/>
          </a:xfrm>
          <a:custGeom>
            <a:avLst/>
            <a:gdLst>
              <a:gd name="connsiteX0" fmla="*/ 0 w 452967"/>
              <a:gd name="connsiteY0" fmla="*/ 0 h 622300"/>
              <a:gd name="connsiteX1" fmla="*/ 452967 w 452967"/>
              <a:gd name="connsiteY1" fmla="*/ 0 h 622300"/>
              <a:gd name="connsiteX2" fmla="*/ 452967 w 452967"/>
              <a:gd name="connsiteY2" fmla="*/ 622300 h 622300"/>
              <a:gd name="connsiteX3" fmla="*/ 0 w 452967"/>
              <a:gd name="connsiteY3" fmla="*/ 622300 h 622300"/>
              <a:gd name="connsiteX4" fmla="*/ 0 w 452967"/>
              <a:gd name="connsiteY4" fmla="*/ 0 h 622300"/>
              <a:gd name="connsiteX0" fmla="*/ 0 w 452967"/>
              <a:gd name="connsiteY0" fmla="*/ 4234 h 626534"/>
              <a:gd name="connsiteX1" fmla="*/ 127000 w 452967"/>
              <a:gd name="connsiteY1" fmla="*/ 0 h 626534"/>
              <a:gd name="connsiteX2" fmla="*/ 452967 w 452967"/>
              <a:gd name="connsiteY2" fmla="*/ 4234 h 626534"/>
              <a:gd name="connsiteX3" fmla="*/ 452967 w 452967"/>
              <a:gd name="connsiteY3" fmla="*/ 626534 h 626534"/>
              <a:gd name="connsiteX4" fmla="*/ 0 w 452967"/>
              <a:gd name="connsiteY4" fmla="*/ 626534 h 626534"/>
              <a:gd name="connsiteX5" fmla="*/ 0 w 452967"/>
              <a:gd name="connsiteY5" fmla="*/ 4234 h 626534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52967 w 452967"/>
              <a:gd name="connsiteY2" fmla="*/ 36867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0 w 452967"/>
              <a:gd name="connsiteY0" fmla="*/ 36867 h 659167"/>
              <a:gd name="connsiteX1" fmla="*/ 329150 w 452967"/>
              <a:gd name="connsiteY1" fmla="*/ 0 h 659167"/>
              <a:gd name="connsiteX2" fmla="*/ 430506 w 452967"/>
              <a:gd name="connsiteY2" fmla="*/ 141290 h 659167"/>
              <a:gd name="connsiteX3" fmla="*/ 452967 w 452967"/>
              <a:gd name="connsiteY3" fmla="*/ 659167 h 659167"/>
              <a:gd name="connsiteX4" fmla="*/ 0 w 452967"/>
              <a:gd name="connsiteY4" fmla="*/ 659167 h 659167"/>
              <a:gd name="connsiteX5" fmla="*/ 0 w 452967"/>
              <a:gd name="connsiteY5" fmla="*/ 36867 h 659167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449223 w 452967"/>
              <a:gd name="connsiteY5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239586 w 452967"/>
              <a:gd name="connsiteY5" fmla="*/ 472193 h 974726"/>
              <a:gd name="connsiteX6" fmla="*/ 449223 w 452967"/>
              <a:gd name="connsiteY6" fmla="*/ 0 h 974726"/>
              <a:gd name="connsiteX0" fmla="*/ 449223 w 452967"/>
              <a:gd name="connsiteY0" fmla="*/ 0 h 974726"/>
              <a:gd name="connsiteX1" fmla="*/ 329150 w 452967"/>
              <a:gd name="connsiteY1" fmla="*/ 315559 h 974726"/>
              <a:gd name="connsiteX2" fmla="*/ 430506 w 452967"/>
              <a:gd name="connsiteY2" fmla="*/ 456849 h 974726"/>
              <a:gd name="connsiteX3" fmla="*/ 452967 w 452967"/>
              <a:gd name="connsiteY3" fmla="*/ 974726 h 974726"/>
              <a:gd name="connsiteX4" fmla="*/ 0 w 452967"/>
              <a:gd name="connsiteY4" fmla="*/ 974726 h 974726"/>
              <a:gd name="connsiteX5" fmla="*/ 104819 w 452967"/>
              <a:gd name="connsiteY5" fmla="*/ 765882 h 974726"/>
              <a:gd name="connsiteX6" fmla="*/ 239586 w 452967"/>
              <a:gd name="connsiteY6" fmla="*/ 472193 h 974726"/>
              <a:gd name="connsiteX7" fmla="*/ 449223 w 452967"/>
              <a:gd name="connsiteY7" fmla="*/ 0 h 974726"/>
              <a:gd name="connsiteX0" fmla="*/ 449223 w 452967"/>
              <a:gd name="connsiteY0" fmla="*/ 69500 h 1044226"/>
              <a:gd name="connsiteX1" fmla="*/ 329150 w 452967"/>
              <a:gd name="connsiteY1" fmla="*/ 385059 h 1044226"/>
              <a:gd name="connsiteX2" fmla="*/ 430506 w 452967"/>
              <a:gd name="connsiteY2" fmla="*/ 526349 h 1044226"/>
              <a:gd name="connsiteX3" fmla="*/ 452967 w 452967"/>
              <a:gd name="connsiteY3" fmla="*/ 1044226 h 1044226"/>
              <a:gd name="connsiteX4" fmla="*/ 0 w 452967"/>
              <a:gd name="connsiteY4" fmla="*/ 1044226 h 1044226"/>
              <a:gd name="connsiteX5" fmla="*/ 104819 w 452967"/>
              <a:gd name="connsiteY5" fmla="*/ 835382 h 1044226"/>
              <a:gd name="connsiteX6" fmla="*/ 415532 w 452967"/>
              <a:gd name="connsiteY6" fmla="*/ 0 h 1044226"/>
              <a:gd name="connsiteX7" fmla="*/ 449223 w 452967"/>
              <a:gd name="connsiteY7" fmla="*/ 69500 h 1044226"/>
              <a:gd name="connsiteX0" fmla="*/ 344404 w 348148"/>
              <a:gd name="connsiteY0" fmla="*/ 69500 h 1220439"/>
              <a:gd name="connsiteX1" fmla="*/ 224331 w 348148"/>
              <a:gd name="connsiteY1" fmla="*/ 385059 h 1220439"/>
              <a:gd name="connsiteX2" fmla="*/ 325687 w 348148"/>
              <a:gd name="connsiteY2" fmla="*/ 526349 h 1220439"/>
              <a:gd name="connsiteX3" fmla="*/ 348148 w 348148"/>
              <a:gd name="connsiteY3" fmla="*/ 1044226 h 1220439"/>
              <a:gd name="connsiteX4" fmla="*/ 194662 w 348148"/>
              <a:gd name="connsiteY4" fmla="*/ 1220439 h 1220439"/>
              <a:gd name="connsiteX5" fmla="*/ 0 w 348148"/>
              <a:gd name="connsiteY5" fmla="*/ 835382 h 1220439"/>
              <a:gd name="connsiteX6" fmla="*/ 310713 w 348148"/>
              <a:gd name="connsiteY6" fmla="*/ 0 h 1220439"/>
              <a:gd name="connsiteX7" fmla="*/ 344404 w 348148"/>
              <a:gd name="connsiteY7" fmla="*/ 69500 h 1220439"/>
              <a:gd name="connsiteX0" fmla="*/ 415531 w 419275"/>
              <a:gd name="connsiteY0" fmla="*/ 69500 h 1220439"/>
              <a:gd name="connsiteX1" fmla="*/ 295458 w 419275"/>
              <a:gd name="connsiteY1" fmla="*/ 385059 h 1220439"/>
              <a:gd name="connsiteX2" fmla="*/ 396814 w 419275"/>
              <a:gd name="connsiteY2" fmla="*/ 526349 h 1220439"/>
              <a:gd name="connsiteX3" fmla="*/ 419275 w 419275"/>
              <a:gd name="connsiteY3" fmla="*/ 1044226 h 1220439"/>
              <a:gd name="connsiteX4" fmla="*/ 265789 w 419275"/>
              <a:gd name="connsiteY4" fmla="*/ 1220439 h 1220439"/>
              <a:gd name="connsiteX5" fmla="*/ 0 w 419275"/>
              <a:gd name="connsiteY5" fmla="*/ 881066 h 1220439"/>
              <a:gd name="connsiteX6" fmla="*/ 381840 w 419275"/>
              <a:gd name="connsiteY6" fmla="*/ 0 h 1220439"/>
              <a:gd name="connsiteX7" fmla="*/ 415531 w 419275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160971 w 415531"/>
              <a:gd name="connsiteY3" fmla="*/ 711379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220439"/>
              <a:gd name="connsiteX1" fmla="*/ 295458 w 415531"/>
              <a:gd name="connsiteY1" fmla="*/ 385059 h 1220439"/>
              <a:gd name="connsiteX2" fmla="*/ 396814 w 415531"/>
              <a:gd name="connsiteY2" fmla="*/ 526349 h 1220439"/>
              <a:gd name="connsiteX3" fmla="*/ 404300 w 415531"/>
              <a:gd name="connsiteY3" fmla="*/ 685274 h 1220439"/>
              <a:gd name="connsiteX4" fmla="*/ 265789 w 415531"/>
              <a:gd name="connsiteY4" fmla="*/ 1220439 h 1220439"/>
              <a:gd name="connsiteX5" fmla="*/ 0 w 415531"/>
              <a:gd name="connsiteY5" fmla="*/ 881066 h 1220439"/>
              <a:gd name="connsiteX6" fmla="*/ 381840 w 415531"/>
              <a:gd name="connsiteY6" fmla="*/ 0 h 1220439"/>
              <a:gd name="connsiteX7" fmla="*/ 415531 w 415531"/>
              <a:gd name="connsiteY7" fmla="*/ 69500 h 1220439"/>
              <a:gd name="connsiteX0" fmla="*/ 415531 w 415531"/>
              <a:gd name="connsiteY0" fmla="*/ 69500 h 1076858"/>
              <a:gd name="connsiteX1" fmla="*/ 295458 w 415531"/>
              <a:gd name="connsiteY1" fmla="*/ 385059 h 1076858"/>
              <a:gd name="connsiteX2" fmla="*/ 396814 w 415531"/>
              <a:gd name="connsiteY2" fmla="*/ 526349 h 1076858"/>
              <a:gd name="connsiteX3" fmla="*/ 404300 w 415531"/>
              <a:gd name="connsiteY3" fmla="*/ 685274 h 1076858"/>
              <a:gd name="connsiteX4" fmla="*/ 149740 w 415531"/>
              <a:gd name="connsiteY4" fmla="*/ 1076858 h 1076858"/>
              <a:gd name="connsiteX5" fmla="*/ 0 w 415531"/>
              <a:gd name="connsiteY5" fmla="*/ 881066 h 1076858"/>
              <a:gd name="connsiteX6" fmla="*/ 381840 w 415531"/>
              <a:gd name="connsiteY6" fmla="*/ 0 h 1076858"/>
              <a:gd name="connsiteX7" fmla="*/ 415531 w 415531"/>
              <a:gd name="connsiteY7" fmla="*/ 69500 h 1076858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0 w 415531"/>
              <a:gd name="connsiteY5" fmla="*/ 881066 h 978962"/>
              <a:gd name="connsiteX6" fmla="*/ 381840 w 415531"/>
              <a:gd name="connsiteY6" fmla="*/ 0 h 978962"/>
              <a:gd name="connsiteX7" fmla="*/ 415531 w 415531"/>
              <a:gd name="connsiteY7" fmla="*/ 69500 h 978962"/>
              <a:gd name="connsiteX0" fmla="*/ 415531 w 415531"/>
              <a:gd name="connsiteY0" fmla="*/ 69500 h 978962"/>
              <a:gd name="connsiteX1" fmla="*/ 295458 w 415531"/>
              <a:gd name="connsiteY1" fmla="*/ 385059 h 978962"/>
              <a:gd name="connsiteX2" fmla="*/ 396814 w 415531"/>
              <a:gd name="connsiteY2" fmla="*/ 526349 h 978962"/>
              <a:gd name="connsiteX3" fmla="*/ 404300 w 415531"/>
              <a:gd name="connsiteY3" fmla="*/ 685274 h 978962"/>
              <a:gd name="connsiteX4" fmla="*/ 288250 w 415531"/>
              <a:gd name="connsiteY4" fmla="*/ 978962 h 978962"/>
              <a:gd name="connsiteX5" fmla="*/ 127281 w 415531"/>
              <a:gd name="connsiteY5" fmla="*/ 926753 h 978962"/>
              <a:gd name="connsiteX6" fmla="*/ 0 w 415531"/>
              <a:gd name="connsiteY6" fmla="*/ 881066 h 978962"/>
              <a:gd name="connsiteX7" fmla="*/ 381840 w 415531"/>
              <a:gd name="connsiteY7" fmla="*/ 0 h 978962"/>
              <a:gd name="connsiteX8" fmla="*/ 415531 w 415531"/>
              <a:gd name="connsiteY8" fmla="*/ 69500 h 978962"/>
              <a:gd name="connsiteX0" fmla="*/ 415531 w 415531"/>
              <a:gd name="connsiteY0" fmla="*/ 69500 h 1018124"/>
              <a:gd name="connsiteX1" fmla="*/ 295458 w 415531"/>
              <a:gd name="connsiteY1" fmla="*/ 385059 h 1018124"/>
              <a:gd name="connsiteX2" fmla="*/ 396814 w 415531"/>
              <a:gd name="connsiteY2" fmla="*/ 526349 h 1018124"/>
              <a:gd name="connsiteX3" fmla="*/ 404300 w 415531"/>
              <a:gd name="connsiteY3" fmla="*/ 685274 h 1018124"/>
              <a:gd name="connsiteX4" fmla="*/ 288250 w 415531"/>
              <a:gd name="connsiteY4" fmla="*/ 978962 h 1018124"/>
              <a:gd name="connsiteX5" fmla="*/ 101076 w 415531"/>
              <a:gd name="connsiteY5" fmla="*/ 1018124 h 1018124"/>
              <a:gd name="connsiteX6" fmla="*/ 0 w 415531"/>
              <a:gd name="connsiteY6" fmla="*/ 881066 h 1018124"/>
              <a:gd name="connsiteX7" fmla="*/ 381840 w 415531"/>
              <a:gd name="connsiteY7" fmla="*/ 0 h 1018124"/>
              <a:gd name="connsiteX8" fmla="*/ 415531 w 415531"/>
              <a:gd name="connsiteY8" fmla="*/ 69500 h 101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5531" h="1018124">
                <a:moveTo>
                  <a:pt x="415531" y="69500"/>
                </a:moveTo>
                <a:lnTo>
                  <a:pt x="295458" y="385059"/>
                </a:lnTo>
                <a:lnTo>
                  <a:pt x="396814" y="526349"/>
                </a:lnTo>
                <a:lnTo>
                  <a:pt x="404300" y="685274"/>
                </a:lnTo>
                <a:lnTo>
                  <a:pt x="288250" y="978962"/>
                </a:lnTo>
                <a:lnTo>
                  <a:pt x="101076" y="1018124"/>
                </a:lnTo>
                <a:lnTo>
                  <a:pt x="0" y="881066"/>
                </a:lnTo>
                <a:lnTo>
                  <a:pt x="381840" y="0"/>
                </a:lnTo>
                <a:lnTo>
                  <a:pt x="415531" y="69500"/>
                </a:lnTo>
                <a:close/>
              </a:path>
            </a:pathLst>
          </a:custGeom>
          <a:solidFill>
            <a:srgbClr val="C00000">
              <a:alpha val="3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107418" y="4247810"/>
            <a:ext cx="96984" cy="96984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3850589" y="3033161"/>
            <a:ext cx="1043059" cy="1263140"/>
            <a:chOff x="3850589" y="3033161"/>
            <a:chExt cx="1043059" cy="1216441"/>
          </a:xfrm>
        </p:grpSpPr>
        <p:sp>
          <p:nvSpPr>
            <p:cNvPr id="7" name="Oval 6"/>
            <p:cNvSpPr/>
            <p:nvPr/>
          </p:nvSpPr>
          <p:spPr>
            <a:xfrm>
              <a:off x="3850589" y="3033161"/>
              <a:ext cx="1043059" cy="1042582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>
              <a:stCxn id="5" idx="2"/>
            </p:cNvCxnSpPr>
            <p:nvPr/>
          </p:nvCxnSpPr>
          <p:spPr>
            <a:xfrm flipH="1" flipV="1">
              <a:off x="3880340" y="3739663"/>
              <a:ext cx="227078" cy="50993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2589659" y="60293"/>
            <a:ext cx="4017286" cy="4117590"/>
            <a:chOff x="2589659" y="60293"/>
            <a:chExt cx="4017286" cy="4117590"/>
          </a:xfrm>
          <a:effectLst/>
        </p:grpSpPr>
        <p:sp>
          <p:nvSpPr>
            <p:cNvPr id="9" name="Oval 8"/>
            <p:cNvSpPr/>
            <p:nvPr/>
          </p:nvSpPr>
          <p:spPr>
            <a:xfrm>
              <a:off x="2589659" y="60293"/>
              <a:ext cx="4017286" cy="4015449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226931" y="3516923"/>
              <a:ext cx="1196901" cy="660960"/>
            </a:xfrm>
            <a:custGeom>
              <a:avLst/>
              <a:gdLst>
                <a:gd name="connsiteX0" fmla="*/ 1047262 w 1047262"/>
                <a:gd name="connsiteY0" fmla="*/ 547077 h 593770"/>
                <a:gd name="connsiteX1" fmla="*/ 566616 w 1047262"/>
                <a:gd name="connsiteY1" fmla="*/ 539262 h 593770"/>
                <a:gd name="connsiteX2" fmla="*/ 0 w 1047262"/>
                <a:gd name="connsiteY2" fmla="*/ 0 h 59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7262" h="593770">
                  <a:moveTo>
                    <a:pt x="1047262" y="547077"/>
                  </a:moveTo>
                  <a:cubicBezTo>
                    <a:pt x="894211" y="588759"/>
                    <a:pt x="741160" y="630441"/>
                    <a:pt x="566616" y="539262"/>
                  </a:cubicBezTo>
                  <a:cubicBezTo>
                    <a:pt x="392072" y="448083"/>
                    <a:pt x="196036" y="224041"/>
                    <a:pt x="0" y="0"/>
                  </a:cubicBezTo>
                </a:path>
              </a:pathLst>
            </a:cu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c 22"/>
            <p:cNvSpPr/>
            <p:nvPr/>
          </p:nvSpPr>
          <p:spPr>
            <a:xfrm rot="9448172">
              <a:off x="4860913" y="2695725"/>
              <a:ext cx="931409" cy="1183614"/>
            </a:xfrm>
            <a:prstGeom prst="arc">
              <a:avLst>
                <a:gd name="adj1" fmla="val 15812969"/>
                <a:gd name="adj2" fmla="val 214241"/>
              </a:avLst>
            </a:prstGeom>
            <a:ln w="19050"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Oval 5"/>
          <p:cNvSpPr/>
          <p:nvPr/>
        </p:nvSpPr>
        <p:spPr>
          <a:xfrm>
            <a:off x="4762500" y="-23247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934374" y="321525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792787" y="3459202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233332" y="3952783"/>
            <a:ext cx="190500" cy="190500"/>
          </a:xfrm>
          <a:prstGeom prst="ellipse">
            <a:avLst/>
          </a:prstGeom>
          <a:solidFill>
            <a:srgbClr val="FF33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508936" y="1672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CMS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12575" y="312583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ALICE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30874" y="3541681"/>
            <a:ext cx="898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ATLAS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83543" y="349018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LHCb</a:t>
            </a:r>
            <a:endParaRPr lang="en-GB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566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 animBg="1"/>
      <p:bldP spid="3" grpId="0" animBg="1"/>
      <p:bldP spid="5" grpId="0" animBg="1"/>
      <p:bldP spid="6" grpId="0" animBg="1"/>
      <p:bldP spid="10" grpId="0" animBg="1"/>
      <p:bldP spid="11" grpId="0" animBg="1"/>
      <p:bldP spid="12" grpId="0" animBg="1"/>
      <p:bldP spid="25" grpId="0"/>
      <p:bldP spid="26" grpId="0"/>
      <p:bldP spid="27" grpId="0"/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88"/>
          <a:stretch/>
        </p:blipFill>
        <p:spPr>
          <a:xfrm>
            <a:off x="0" y="-15498"/>
            <a:ext cx="9144000" cy="446157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2003802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most</a:t>
            </a:r>
            <a:endParaRPr lang="fr-FR" sz="4400" dirty="0">
              <a:solidFill>
                <a:schemeClr val="accent6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powerful</a:t>
            </a:r>
            <a:endParaRPr lang="fr-FR" sz="4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magnets</a:t>
            </a:r>
            <a:endParaRPr lang="fr-FR" sz="4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56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143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chemeClr val="bg1"/>
                </a:solidFill>
              </a:rPr>
              <a:t>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4400" i="1" dirty="0" err="1" smtClean="0">
                <a:solidFill>
                  <a:schemeClr val="bg1"/>
                </a:solidFill>
              </a:rPr>
              <a:t>What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is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it</a:t>
            </a:r>
            <a:r>
              <a:rPr lang="fr-CH" sz="4400" i="1" dirty="0" smtClean="0">
                <a:solidFill>
                  <a:schemeClr val="bg1"/>
                </a:solidFill>
              </a:rPr>
              <a:t> ?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34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7"/>
          <a:stretch/>
        </p:blipFill>
        <p:spPr>
          <a:xfrm>
            <a:off x="-1" y="-30997"/>
            <a:ext cx="9144000" cy="4524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972468" y="3635620"/>
            <a:ext cx="6171531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</a:rPr>
              <a:t>The </a:t>
            </a:r>
            <a:r>
              <a:rPr lang="fr-FR" sz="4400" dirty="0" err="1" smtClean="0">
                <a:solidFill>
                  <a:schemeClr val="bg1"/>
                </a:solidFill>
              </a:rPr>
              <a:t>highest</a:t>
            </a:r>
            <a:r>
              <a:rPr lang="fr-FR" sz="4400" dirty="0" smtClean="0">
                <a:solidFill>
                  <a:schemeClr val="bg1"/>
                </a:solidFill>
              </a:rPr>
              <a:t> vacuum 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5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26"/>
          <a:stretch/>
        </p:blipFill>
        <p:spPr>
          <a:xfrm>
            <a:off x="0" y="-1"/>
            <a:ext cx="9144000" cy="444801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1532889"/>
            <a:ext cx="7674866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The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coldest</a:t>
            </a:r>
            <a:endParaRPr lang="fr-FR" sz="4400" dirty="0">
              <a:solidFill>
                <a:schemeClr val="accent6">
                  <a:lumMod val="50000"/>
                </a:schemeClr>
              </a:solidFill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temperature</a:t>
            </a:r>
            <a:endParaRPr lang="fr-FR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8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422" y="799638"/>
            <a:ext cx="6436698" cy="346740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largest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detectors</a:t>
            </a:r>
            <a:endParaRPr lang="fr-FR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>
            <a:endCxn id="19" idx="2"/>
          </p:cNvCxnSpPr>
          <p:nvPr/>
        </p:nvCxnSpPr>
        <p:spPr>
          <a:xfrm flipH="1">
            <a:off x="5071699" y="2169074"/>
            <a:ext cx="4072301" cy="3147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endCxn id="20" idx="0"/>
          </p:cNvCxnSpPr>
          <p:nvPr/>
        </p:nvCxnSpPr>
        <p:spPr>
          <a:xfrm flipV="1">
            <a:off x="0" y="2488915"/>
            <a:ext cx="5058270" cy="454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 rot="16535744">
            <a:off x="4696580" y="2133492"/>
            <a:ext cx="1494724" cy="754364"/>
          </a:xfrm>
          <a:prstGeom prst="arc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c 11"/>
          <p:cNvSpPr/>
          <p:nvPr/>
        </p:nvSpPr>
        <p:spPr>
          <a:xfrm>
            <a:off x="2452497" y="2241424"/>
            <a:ext cx="2601468" cy="466344"/>
          </a:xfrm>
          <a:prstGeom prst="arc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/>
          <p:cNvSpPr/>
          <p:nvPr/>
        </p:nvSpPr>
        <p:spPr>
          <a:xfrm rot="11489732">
            <a:off x="5052003" y="2440306"/>
            <a:ext cx="2500884" cy="55321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stCxn id="12" idx="2"/>
          </p:cNvCxnSpPr>
          <p:nvPr/>
        </p:nvCxnSpPr>
        <p:spPr>
          <a:xfrm flipH="1">
            <a:off x="4395597" y="2474596"/>
            <a:ext cx="658368" cy="317441"/>
          </a:xfrm>
          <a:prstGeom prst="line">
            <a:avLst/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 rot="8674562">
            <a:off x="4980098" y="2075790"/>
            <a:ext cx="1015538" cy="179887"/>
          </a:xfrm>
          <a:prstGeom prst="arc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15" idx="2"/>
          </p:cNvCxnSpPr>
          <p:nvPr/>
        </p:nvCxnSpPr>
        <p:spPr>
          <a:xfrm flipH="1" flipV="1">
            <a:off x="4724781" y="1954530"/>
            <a:ext cx="349312" cy="50551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 rot="9599036">
            <a:off x="4401323" y="2098763"/>
            <a:ext cx="1188720" cy="391892"/>
          </a:xfrm>
          <a:prstGeom prst="arc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5074093" y="1969079"/>
            <a:ext cx="494330" cy="505517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 rot="10800000">
            <a:off x="5071699" y="1984495"/>
            <a:ext cx="389977" cy="998671"/>
          </a:xfrm>
          <a:prstGeom prst="arc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 rot="5231229">
            <a:off x="4110682" y="1982416"/>
            <a:ext cx="831184" cy="1065276"/>
          </a:xfrm>
          <a:prstGeom prst="arc">
            <a:avLst/>
          </a:prstGeom>
          <a:ln>
            <a:solidFill>
              <a:srgbClr val="FF939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69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7" grpId="0" animBg="1"/>
      <p:bldP spid="19" grpId="0" animBg="1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2" b="18783"/>
          <a:stretch/>
        </p:blipFill>
        <p:spPr>
          <a:xfrm>
            <a:off x="0" y="-3551"/>
            <a:ext cx="9144000" cy="44577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86400" y="3648075"/>
            <a:ext cx="8142915" cy="858371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ATLAS</a:t>
            </a:r>
            <a:endParaRPr lang="fr-FR" sz="4400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2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9" b="33652"/>
          <a:stretch/>
        </p:blipFill>
        <p:spPr>
          <a:xfrm>
            <a:off x="0" y="-9526"/>
            <a:ext cx="9144000" cy="44577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49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ALICE</a:t>
            </a:r>
            <a:endParaRPr lang="fr-FR" sz="4400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552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" t="16827" r="17605" b="23570"/>
          <a:stretch/>
        </p:blipFill>
        <p:spPr>
          <a:xfrm>
            <a:off x="-1" y="-13447"/>
            <a:ext cx="9143999" cy="445468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3" y="24653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CMS</a:t>
            </a:r>
            <a:endParaRPr lang="fr-FR" sz="4400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60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28"/>
          <a:stretch/>
        </p:blipFill>
        <p:spPr>
          <a:xfrm>
            <a:off x="0" y="-13447"/>
            <a:ext cx="9144000" cy="446442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5813284" y="3711875"/>
            <a:ext cx="2969210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LHCb</a:t>
            </a:r>
            <a:endParaRPr lang="fr-FR" sz="4400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269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428" y="0"/>
            <a:ext cx="5742572" cy="44442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7374" y="0"/>
            <a:ext cx="3418802" cy="44442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67275" y="190500"/>
            <a:ext cx="8809449" cy="858371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bg1"/>
                </a:solidFill>
              </a:rPr>
              <a:t>The</a:t>
            </a:r>
          </a:p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bg1"/>
                </a:solidFill>
              </a:rPr>
              <a:t>largest</a:t>
            </a:r>
            <a:endParaRPr lang="fr-FR" sz="4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 err="1">
                <a:solidFill>
                  <a:schemeClr val="bg1"/>
                </a:solidFill>
              </a:rPr>
              <a:t>c</a:t>
            </a:r>
            <a:r>
              <a:rPr lang="fr-FR" sz="4400" dirty="0" err="1" smtClean="0">
                <a:solidFill>
                  <a:schemeClr val="bg1"/>
                </a:solidFill>
              </a:rPr>
              <a:t>omputing</a:t>
            </a:r>
            <a:endParaRPr lang="fr-FR" sz="4400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bg1"/>
                </a:solidFill>
              </a:rPr>
              <a:t>grid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34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7" t="20490" r="2023" b="15825"/>
          <a:stretch/>
        </p:blipFill>
        <p:spPr>
          <a:xfrm>
            <a:off x="-13447" y="0"/>
            <a:ext cx="9144000" cy="44509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30" b="18872"/>
          <a:stretch/>
        </p:blipFill>
        <p:spPr>
          <a:xfrm>
            <a:off x="5217458" y="2437279"/>
            <a:ext cx="3496236" cy="222548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5402"/>
            <a:ext cx="5050183" cy="20955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World Wide Web</a:t>
            </a:r>
          </a:p>
        </p:txBody>
      </p:sp>
    </p:spTree>
    <p:extLst>
      <p:ext uri="{BB962C8B-B14F-4D97-AF65-F5344CB8AC3E}">
        <p14:creationId xmlns:p14="http://schemas.microsoft.com/office/powerpoint/2010/main" val="234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7374" y="0"/>
            <a:ext cx="9161374" cy="44442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Inhaltsplatzhalter 2"/>
          <p:cNvSpPr txBox="1">
            <a:spLocks/>
          </p:cNvSpPr>
          <p:nvPr/>
        </p:nvSpPr>
        <p:spPr bwMode="auto">
          <a:xfrm>
            <a:off x="236283" y="664179"/>
            <a:ext cx="7738096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57175" indent="-257175" defTabSz="685800" fontAlgn="base">
              <a:spcBef>
                <a:spcPct val="0"/>
              </a:spcBef>
              <a:spcAft>
                <a:spcPts val="450"/>
              </a:spcAft>
              <a:buClr>
                <a:srgbClr val="FFFF00"/>
              </a:buClr>
              <a:buFontTx/>
              <a:buChar char="•"/>
              <a:defRPr/>
            </a:pPr>
            <a:r>
              <a:rPr lang="en-GB" kern="0" dirty="0">
                <a:solidFill>
                  <a:srgbClr val="FFFF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Knowledge and technology transfer are central </a:t>
            </a:r>
            <a:r>
              <a:rPr lang="en-GB" kern="0" dirty="0" smtClean="0">
                <a:solidFill>
                  <a:srgbClr val="FFFF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CERN activities</a:t>
            </a:r>
            <a:r>
              <a:rPr lang="de-DE" kern="0" dirty="0">
                <a:solidFill>
                  <a:srgbClr val="FFFF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.</a:t>
            </a:r>
          </a:p>
          <a:p>
            <a:pPr marL="257175" indent="-257175" defTabSz="685800" fontAlgn="base">
              <a:spcBef>
                <a:spcPct val="0"/>
              </a:spcBef>
              <a:spcAft>
                <a:spcPts val="450"/>
              </a:spcAft>
              <a:buClr>
                <a:srgbClr val="FFFF00"/>
              </a:buClr>
              <a:buFontTx/>
              <a:buChar char="•"/>
              <a:defRPr/>
            </a:pPr>
            <a:r>
              <a:rPr lang="en-GB" kern="0" dirty="0" smtClean="0">
                <a:solidFill>
                  <a:srgbClr val="FFFF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Realisation </a:t>
            </a:r>
            <a:r>
              <a:rPr lang="en-GB" kern="0" dirty="0">
                <a:solidFill>
                  <a:srgbClr val="FFFF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of </a:t>
            </a:r>
            <a:r>
              <a:rPr lang="en-GB" kern="0" dirty="0" smtClean="0">
                <a:solidFill>
                  <a:srgbClr val="FFFF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the </a:t>
            </a:r>
            <a:r>
              <a:rPr lang="en-GB" kern="0" dirty="0" err="1" smtClean="0">
                <a:solidFill>
                  <a:srgbClr val="FFFF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MedAustron</a:t>
            </a:r>
            <a:r>
              <a:rPr lang="en-GB" kern="0" dirty="0" smtClean="0">
                <a:solidFill>
                  <a:srgbClr val="FFFF00"/>
                </a:solidFill>
                <a:latin typeface="Calibri" pitchFamily="34" charset="0"/>
                <a:ea typeface="ＭＳ Ｐゴシック" charset="-128"/>
                <a:cs typeface="Calibri" pitchFamily="34" charset="0"/>
              </a:rPr>
              <a:t> ion therapy accelerator in Wiener Neustadt</a:t>
            </a:r>
            <a:endParaRPr lang="de-DE" kern="0" dirty="0">
              <a:solidFill>
                <a:srgbClr val="FFFF00"/>
              </a:solidFill>
              <a:latin typeface="Calibri" pitchFamily="34" charset="0"/>
              <a:ea typeface="ＭＳ Ｐゴシック" charset="-128"/>
              <a:cs typeface="Calibri" pitchFamily="34" charset="0"/>
            </a:endParaRPr>
          </a:p>
        </p:txBody>
      </p:sp>
      <p:sp>
        <p:nvSpPr>
          <p:cNvPr id="7" name="Date Placeholder 7"/>
          <p:cNvSpPr>
            <a:spLocks noGrp="1"/>
          </p:cNvSpPr>
          <p:nvPr>
            <p:ph type="dt" sz="quarter" idx="4294967295"/>
          </p:nvPr>
        </p:nvSpPr>
        <p:spPr>
          <a:xfrm>
            <a:off x="0" y="0"/>
            <a:ext cx="0" cy="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500" b="1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557213" indent="-214313">
              <a:defRPr sz="1500" b="1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857250" indent="-171450">
              <a:defRPr sz="1500" b="1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200150" indent="-171450">
              <a:defRPr sz="1500" b="1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1543050" indent="-171450">
              <a:defRPr sz="1500" b="1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1885950" indent="-17145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228850" indent="-17145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2571750" indent="-17145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2914650" indent="-17145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en-US" altLang="en-US" sz="1050" b="0" dirty="0">
              <a:solidFill>
                <a:srgbClr val="EAEAEA"/>
              </a:solidFill>
              <a:ea typeface="ＭＳ Ｐゴシック" charset="-128"/>
            </a:endParaRPr>
          </a:p>
        </p:txBody>
      </p:sp>
      <p:pic>
        <p:nvPicPr>
          <p:cNvPr id="9" name="Picture 4" descr="au-lgfla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0298" y="146446"/>
            <a:ext cx="894160" cy="596504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10" name="Bild 8" descr="42-[Group 1]-TK-20120926-288_TK-20120926-294-7 images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11"/>
          <a:stretch>
            <a:fillRect/>
          </a:stretch>
        </p:blipFill>
        <p:spPr bwMode="auto">
          <a:xfrm>
            <a:off x="1" y="3457715"/>
            <a:ext cx="4853180" cy="97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4" b="11288"/>
          <a:stretch/>
        </p:blipFill>
        <p:spPr>
          <a:xfrm>
            <a:off x="0" y="1244661"/>
            <a:ext cx="4853180" cy="221305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67275" y="129988"/>
            <a:ext cx="7807104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2800" dirty="0" smtClean="0">
                <a:solidFill>
                  <a:schemeClr val="bg1"/>
                </a:solidFill>
                <a:effectLst/>
              </a:rPr>
              <a:t>Medical applications:  </a:t>
            </a:r>
            <a:r>
              <a:rPr lang="fr-CH" sz="2800" dirty="0" err="1" smtClean="0">
                <a:solidFill>
                  <a:schemeClr val="bg1"/>
                </a:solidFill>
                <a:effectLst/>
              </a:rPr>
              <a:t>MedAustron</a:t>
            </a:r>
            <a:r>
              <a:rPr lang="fr-CH" sz="2800" dirty="0" smtClean="0">
                <a:solidFill>
                  <a:schemeClr val="bg1"/>
                </a:solidFill>
                <a:effectLst/>
              </a:rPr>
              <a:t> collaboration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"/>
          <a:stretch/>
        </p:blipFill>
        <p:spPr>
          <a:xfrm>
            <a:off x="5446608" y="1744797"/>
            <a:ext cx="3447475" cy="202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6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47"/>
          <a:stretch/>
        </p:blipFill>
        <p:spPr>
          <a:xfrm>
            <a:off x="0" y="-3552"/>
            <a:ext cx="9144000" cy="44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50258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What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does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« CERN » stand for?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359" y="775783"/>
            <a:ext cx="4326759" cy="4018300"/>
          </a:xfrm>
          <a:prstGeom prst="rect">
            <a:avLst/>
          </a:prstGeom>
        </p:spPr>
      </p:pic>
      <p:pic>
        <p:nvPicPr>
          <p:cNvPr id="11" name="CERN1_T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91689" y="1228724"/>
            <a:ext cx="3753849" cy="281538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63378" y="2074014"/>
            <a:ext cx="3151961" cy="1162050"/>
          </a:xfrm>
          <a:prstGeom prst="rect">
            <a:avLst/>
          </a:prstGeom>
        </p:spPr>
        <p:txBody>
          <a:bodyPr anchor="t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1952</a:t>
            </a:r>
            <a:endParaRPr lang="fr-FR" sz="66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080000"/>
            <a:ext cx="3598223" cy="20568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081253"/>
            <a:ext cx="2363171" cy="20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0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3477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35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4435615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rgbClr val="000000"/>
                </a:solidFill>
                <a:effectLst/>
              </a:rPr>
              <a:t>Safety</a:t>
            </a:r>
            <a:endParaRPr lang="fr-CH" sz="4400" dirty="0" smtClean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1620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15"/>
          <a:stretch/>
        </p:blipFill>
        <p:spPr>
          <a:xfrm>
            <a:off x="0" y="1"/>
            <a:ext cx="9144000" cy="444425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3561228"/>
            <a:ext cx="8842254" cy="838200"/>
          </a:xfrm>
          <a:prstGeom prst="rect">
            <a:avLst/>
          </a:prstGeom>
        </p:spPr>
        <p:txBody>
          <a:bodyPr anchor="t"/>
          <a:lstStyle/>
          <a:p>
            <a:pPr algn="r"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rgbClr val="000000"/>
                </a:solidFill>
                <a:effectLst/>
              </a:rPr>
              <a:t>Humanitarian</a:t>
            </a:r>
            <a:endParaRPr lang="fr-CH" sz="4400" dirty="0" smtClean="0">
              <a:solidFill>
                <a:srgbClr val="000000"/>
              </a:solidFill>
              <a:effectLst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1619" y="139998"/>
            <a:ext cx="1893358" cy="632012"/>
            <a:chOff x="-887506" y="-2998694"/>
            <a:chExt cx="9507071" cy="3173506"/>
          </a:xfrm>
        </p:grpSpPr>
        <p:sp>
          <p:nvSpPr>
            <p:cNvPr id="5" name="Rectangle 4"/>
            <p:cNvSpPr/>
            <p:nvPr/>
          </p:nvSpPr>
          <p:spPr>
            <a:xfrm>
              <a:off x="-887506" y="-2998694"/>
              <a:ext cx="9507071" cy="317350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58905" y="-2822221"/>
              <a:ext cx="9144000" cy="2822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445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6194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smtClean="0">
                <a:solidFill>
                  <a:schemeClr val="bg1"/>
                </a:solidFill>
              </a:rPr>
              <a:t>CERN</a:t>
            </a:r>
            <a:endParaRPr lang="fr-CH" sz="4400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CH" sz="4400" i="1" dirty="0" err="1" smtClean="0">
                <a:solidFill>
                  <a:schemeClr val="bg1"/>
                </a:solidFill>
              </a:rPr>
              <a:t>What’s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next</a:t>
            </a:r>
            <a:r>
              <a:rPr lang="fr-CH" sz="4400" i="1" dirty="0" smtClean="0">
                <a:solidFill>
                  <a:schemeClr val="bg1"/>
                </a:solidFill>
              </a:rPr>
              <a:t> ?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75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3665" y="704861"/>
            <a:ext cx="3353581" cy="3744249"/>
          </a:xfrm>
          <a:prstGeom prst="rect">
            <a:avLst/>
          </a:prstGeom>
        </p:spPr>
      </p:pic>
      <p:sp>
        <p:nvSpPr>
          <p:cNvPr id="100" name="Title 1"/>
          <p:cNvSpPr txBox="1">
            <a:spLocks/>
          </p:cNvSpPr>
          <p:nvPr/>
        </p:nvSpPr>
        <p:spPr>
          <a:xfrm>
            <a:off x="0" y="-909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/>
              <a:t>         </a:t>
            </a:r>
            <a:r>
              <a:rPr lang="en-US" kern="0" dirty="0" smtClean="0"/>
              <a:t>Future Circular Collider </a:t>
            </a:r>
            <a:r>
              <a:rPr lang="en-US" kern="0" dirty="0"/>
              <a:t>Study</a:t>
            </a:r>
            <a:endParaRPr lang="en-US" sz="18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374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04024" y="789552"/>
            <a:ext cx="3320988" cy="3818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defRPr/>
            </a:pPr>
            <a:r>
              <a:rPr lang="en-US" sz="1650" b="1" kern="0" dirty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>
                <a:latin typeface="Arial"/>
                <a:cs typeface="Calibri" pitchFamily="34" charset="0"/>
              </a:rPr>
              <a:t>pp</a:t>
            </a:r>
            <a:r>
              <a:rPr lang="en-US" sz="1500" b="1" kern="0" dirty="0">
                <a:latin typeface="Arial"/>
                <a:cs typeface="Calibri" pitchFamily="34" charset="0"/>
              </a:rPr>
              <a:t>-collider (</a:t>
            </a:r>
            <a:r>
              <a:rPr lang="en-US" sz="1500" b="1" i="1" kern="0" dirty="0">
                <a:latin typeface="Arial"/>
                <a:cs typeface="Calibri" pitchFamily="34" charset="0"/>
              </a:rPr>
              <a:t>FCC-</a:t>
            </a:r>
            <a:r>
              <a:rPr lang="en-US" sz="1500" b="1" i="1" kern="0" dirty="0" err="1">
                <a:latin typeface="Arial"/>
                <a:cs typeface="Calibri" pitchFamily="34" charset="0"/>
              </a:rPr>
              <a:t>hh</a:t>
            </a:r>
            <a:r>
              <a:rPr lang="en-US" sz="1500" b="1" kern="0" dirty="0">
                <a:latin typeface="Arial"/>
                <a:cs typeface="Calibri" pitchFamily="34" charset="0"/>
              </a:rPr>
              <a:t>)                      </a:t>
            </a:r>
            <a:r>
              <a:rPr lang="en-US" sz="1500" kern="0" dirty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1500" kern="0" dirty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endParaRPr lang="en-US" sz="1500" b="1" i="1" kern="0" dirty="0">
              <a:latin typeface="Arial"/>
              <a:cs typeface="Calibri" pitchFamily="34" charset="0"/>
            </a:endParaRP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cs typeface="Calibri" pitchFamily="34" charset="0"/>
              </a:rPr>
              <a:t>~100 km tunnel infrastructure    </a:t>
            </a:r>
            <a:r>
              <a:rPr lang="en-US" sz="1500" kern="0" dirty="0">
                <a:cs typeface="Calibri" pitchFamily="34" charset="0"/>
              </a:rPr>
              <a:t>in Geneva area, site specific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 err="1">
                <a:latin typeface="Arial"/>
                <a:cs typeface="Calibri" pitchFamily="34" charset="0"/>
              </a:rPr>
              <a:t>e</a:t>
            </a:r>
            <a:r>
              <a:rPr lang="en-US" sz="1500" b="1" kern="0" baseline="30000" dirty="0" err="1">
                <a:latin typeface="Arial"/>
                <a:cs typeface="Calibri" pitchFamily="34" charset="0"/>
              </a:rPr>
              <a:t>+</a:t>
            </a:r>
            <a:r>
              <a:rPr lang="en-US" sz="1500" b="1" i="1" kern="0" dirty="0" err="1">
                <a:latin typeface="Arial"/>
                <a:cs typeface="Calibri" pitchFamily="34" charset="0"/>
              </a:rPr>
              <a:t>e</a:t>
            </a:r>
            <a:r>
              <a:rPr lang="en-US" sz="1500" b="1" kern="0" baseline="30000" dirty="0">
                <a:latin typeface="Arial"/>
                <a:cs typeface="Calibri" pitchFamily="34" charset="0"/>
              </a:rPr>
              <a:t>-</a:t>
            </a:r>
            <a:r>
              <a:rPr lang="en-US" sz="1500" b="1" kern="0" dirty="0">
                <a:latin typeface="Arial"/>
                <a:cs typeface="Calibri" pitchFamily="34" charset="0"/>
              </a:rPr>
              <a:t> collider (</a:t>
            </a:r>
            <a:r>
              <a:rPr lang="en-US" sz="1500" b="1" i="1" kern="0" dirty="0">
                <a:latin typeface="Arial"/>
                <a:cs typeface="Calibri" pitchFamily="34" charset="0"/>
              </a:rPr>
              <a:t>FCC-ee</a:t>
            </a:r>
            <a:r>
              <a:rPr lang="en-US" sz="1500" b="1" kern="0" dirty="0">
                <a:latin typeface="Arial"/>
                <a:cs typeface="Calibri" pitchFamily="34" charset="0"/>
              </a:rPr>
              <a:t>),                </a:t>
            </a:r>
            <a:r>
              <a:rPr lang="en-US" sz="1500" kern="0" dirty="0">
                <a:latin typeface="Arial"/>
                <a:cs typeface="Calibri" pitchFamily="34" charset="0"/>
              </a:rPr>
              <a:t>as potential first step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>
                <a:cs typeface="Calibri" pitchFamily="34" charset="0"/>
              </a:rPr>
              <a:t>p-e</a:t>
            </a:r>
            <a:r>
              <a:rPr lang="en-US" sz="1500" b="1" kern="0" dirty="0">
                <a:cs typeface="Calibri" pitchFamily="34" charset="0"/>
              </a:rPr>
              <a:t> (</a:t>
            </a:r>
            <a:r>
              <a:rPr lang="en-US" sz="1500" b="1" i="1" kern="0" dirty="0">
                <a:cs typeface="Calibri" pitchFamily="34" charset="0"/>
              </a:rPr>
              <a:t>FCC-he</a:t>
            </a:r>
            <a:r>
              <a:rPr lang="en-US" sz="1500" b="1" kern="0" dirty="0">
                <a:cs typeface="Calibri" pitchFamily="34" charset="0"/>
              </a:rPr>
              <a:t>) option,    </a:t>
            </a:r>
            <a:r>
              <a:rPr lang="en-US" sz="1500" kern="0" dirty="0">
                <a:cs typeface="Calibri" pitchFamily="34" charset="0"/>
              </a:rPr>
              <a:t>integration one IP, e from ERL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cs typeface="Calibri" pitchFamily="34" charset="0"/>
              </a:rPr>
              <a:t>HE-LHC</a:t>
            </a:r>
            <a:r>
              <a:rPr lang="en-US" sz="1500" kern="0" dirty="0">
                <a:cs typeface="Calibri" pitchFamily="34" charset="0"/>
              </a:rPr>
              <a:t> with </a:t>
            </a:r>
            <a:r>
              <a:rPr lang="en-US" sz="1500" i="1" kern="0" dirty="0">
                <a:cs typeface="Calibri" pitchFamily="34" charset="0"/>
              </a:rPr>
              <a:t>FCC-</a:t>
            </a:r>
            <a:r>
              <a:rPr lang="en-US" sz="1500" i="1" kern="0" dirty="0" err="1">
                <a:cs typeface="Calibri" pitchFamily="34" charset="0"/>
              </a:rPr>
              <a:t>hh</a:t>
            </a:r>
            <a:r>
              <a:rPr lang="en-US" sz="1500" i="1" kern="0" dirty="0">
                <a:cs typeface="Calibri" pitchFamily="34" charset="0"/>
              </a:rPr>
              <a:t> </a:t>
            </a:r>
            <a:r>
              <a:rPr lang="en-US" sz="1500" kern="0" dirty="0">
                <a:cs typeface="Calibri" pitchFamily="34" charset="0"/>
              </a:rPr>
              <a:t>technology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cs typeface="Calibri" pitchFamily="34" charset="0"/>
              </a:rPr>
              <a:t>CDR for end 2018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03070" y="2085696"/>
            <a:ext cx="2875164" cy="553998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CH" sz="1500" b="1" kern="0" dirty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sz="1500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1500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15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1500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1500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2916" y="2173898"/>
            <a:ext cx="952204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2916" y="831696"/>
            <a:ext cx="949552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9744" y="3416028"/>
            <a:ext cx="970771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7781" y="2163073"/>
            <a:ext cx="952204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41481" y="829044"/>
            <a:ext cx="1015861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10442" y="3421332"/>
            <a:ext cx="946899" cy="1007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111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rgbClr val="000000"/>
                </a:solidFill>
                <a:effectLst/>
              </a:rPr>
              <a:t>In a </a:t>
            </a:r>
            <a:r>
              <a:rPr lang="fr-CH" sz="4400" dirty="0" err="1" smtClean="0">
                <a:solidFill>
                  <a:srgbClr val="000000"/>
                </a:solidFill>
                <a:effectLst/>
              </a:rPr>
              <a:t>nutshell</a:t>
            </a:r>
            <a:r>
              <a:rPr lang="fr-CH" sz="4400" dirty="0" smtClean="0">
                <a:solidFill>
                  <a:srgbClr val="000000"/>
                </a:solidFill>
                <a:effectLst/>
              </a:rPr>
              <a:t>…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26" t="15425" r="34856" b="9494"/>
          <a:stretch/>
        </p:blipFill>
        <p:spPr>
          <a:xfrm>
            <a:off x="3294089" y="1047189"/>
            <a:ext cx="2475983" cy="3188633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1" r="39274"/>
          <a:stretch/>
        </p:blipFill>
        <p:spPr>
          <a:xfrm>
            <a:off x="6120889" y="1047189"/>
            <a:ext cx="2474699" cy="3188633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82" y="1047189"/>
            <a:ext cx="2457190" cy="3188633"/>
          </a:xfrm>
          <a:prstGeom prst="rect">
            <a:avLst/>
          </a:prstGeom>
          <a:ln w="6350">
            <a:solidFill>
              <a:srgbClr val="0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86081" y="1371600"/>
            <a:ext cx="2457191" cy="252804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600" dirty="0" err="1" smtClean="0">
                <a:solidFill>
                  <a:srgbClr val="000000"/>
                </a:solidFill>
                <a:effectLst/>
              </a:rPr>
              <a:t>Fundamental</a:t>
            </a:r>
            <a:r>
              <a:rPr lang="fr-CH" sz="2600" dirty="0" smtClean="0">
                <a:solidFill>
                  <a:srgbClr val="000000"/>
                </a:solidFill>
                <a:effectLst/>
              </a:rPr>
              <a:t> </a:t>
            </a:r>
            <a:r>
              <a:rPr lang="fr-CH" sz="2600" dirty="0" err="1" smtClean="0">
                <a:solidFill>
                  <a:srgbClr val="000000"/>
                </a:solidFill>
                <a:effectLst/>
              </a:rPr>
              <a:t>research</a:t>
            </a:r>
            <a:endParaRPr lang="fr-CH" sz="2600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94089" y="1371600"/>
            <a:ext cx="2457191" cy="252804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600" dirty="0" err="1" smtClean="0">
                <a:solidFill>
                  <a:srgbClr val="000000"/>
                </a:solidFill>
                <a:effectLst/>
              </a:rPr>
              <a:t>Largest</a:t>
            </a:r>
            <a:r>
              <a:rPr lang="fr-CH" sz="2600" dirty="0" smtClean="0">
                <a:solidFill>
                  <a:srgbClr val="000000"/>
                </a:solidFill>
                <a:effectLst/>
              </a:rPr>
              <a:t> international </a:t>
            </a:r>
            <a:r>
              <a:rPr lang="fr-CH" sz="2600" dirty="0" err="1" smtClean="0">
                <a:solidFill>
                  <a:srgbClr val="000000"/>
                </a:solidFill>
                <a:effectLst/>
              </a:rPr>
              <a:t>scientific</a:t>
            </a:r>
            <a:r>
              <a:rPr lang="fr-CH" sz="2600" dirty="0" smtClean="0">
                <a:solidFill>
                  <a:srgbClr val="000000"/>
                </a:solidFill>
                <a:effectLst/>
              </a:rPr>
              <a:t> collaboration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120889" y="1371600"/>
            <a:ext cx="2474699" cy="2528047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600" dirty="0" err="1" smtClean="0">
                <a:solidFill>
                  <a:srgbClr val="000000"/>
                </a:solidFill>
                <a:effectLst/>
              </a:rPr>
              <a:t>Technology</a:t>
            </a:r>
            <a:r>
              <a:rPr lang="fr-CH" sz="2600" dirty="0" smtClean="0">
                <a:solidFill>
                  <a:srgbClr val="000000"/>
                </a:solidFill>
                <a:effectLst/>
              </a:rPr>
              <a:t> </a:t>
            </a:r>
            <a:r>
              <a:rPr lang="fr-CH" sz="2600" dirty="0" err="1" smtClean="0">
                <a:solidFill>
                  <a:srgbClr val="000000"/>
                </a:solidFill>
                <a:effectLst/>
              </a:rPr>
              <a:t>transfer</a:t>
            </a:r>
            <a:r>
              <a:rPr lang="fr-CH" sz="2600" dirty="0" smtClean="0">
                <a:solidFill>
                  <a:srgbClr val="000000"/>
                </a:solidFill>
                <a:effectLst/>
              </a:rPr>
              <a:t> in </a:t>
            </a:r>
            <a:r>
              <a:rPr lang="fr-CH" sz="2600" dirty="0" err="1" smtClean="0">
                <a:solidFill>
                  <a:srgbClr val="000000"/>
                </a:solidFill>
                <a:effectLst/>
              </a:rPr>
              <a:t>benefit</a:t>
            </a:r>
            <a:r>
              <a:rPr lang="fr-CH" sz="2600" dirty="0" smtClean="0">
                <a:solidFill>
                  <a:srgbClr val="000000"/>
                </a:solidFill>
                <a:effectLst/>
              </a:rPr>
              <a:t> of society</a:t>
            </a:r>
          </a:p>
        </p:txBody>
      </p:sp>
    </p:spTree>
    <p:extLst>
      <p:ext uri="{BB962C8B-B14F-4D97-AF65-F5344CB8AC3E}">
        <p14:creationId xmlns:p14="http://schemas.microsoft.com/office/powerpoint/2010/main" val="297841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14" b="20784"/>
          <a:stretch/>
        </p:blipFill>
        <p:spPr>
          <a:xfrm>
            <a:off x="0" y="0"/>
            <a:ext cx="9144000" cy="445097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29988"/>
            <a:ext cx="7309290" cy="83820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err="1" smtClean="0">
                <a:solidFill>
                  <a:schemeClr val="bg1"/>
                </a:solidFill>
                <a:effectLst/>
              </a:rPr>
              <a:t>Some</a:t>
            </a:r>
            <a:r>
              <a:rPr lang="fr-CH" sz="4400" dirty="0" smtClean="0">
                <a:solidFill>
                  <a:schemeClr val="bg1"/>
                </a:solidFill>
                <a:effectLst/>
              </a:rPr>
              <a:t> links…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7274" y="999564"/>
            <a:ext cx="8801913" cy="3316942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endParaRPr lang="fr-CH" sz="4000" dirty="0" smtClean="0">
              <a:solidFill>
                <a:schemeClr val="bg1"/>
              </a:solidFill>
              <a:effectLst/>
            </a:endParaRPr>
          </a:p>
          <a:p>
            <a:pPr fontAlgn="auto">
              <a:spcAft>
                <a:spcPts val="0"/>
              </a:spcAft>
              <a:defRPr/>
            </a:pPr>
            <a:endParaRPr lang="fr-CH" sz="4000" dirty="0">
              <a:solidFill>
                <a:schemeClr val="bg1"/>
              </a:solidFill>
              <a:effectLst/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CH" sz="4000" dirty="0" smtClean="0">
                <a:solidFill>
                  <a:schemeClr val="bg1"/>
                </a:solidFill>
                <a:effectLst/>
              </a:rPr>
              <a:t>Information :	www.cern.ch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4000" dirty="0" smtClean="0">
                <a:solidFill>
                  <a:schemeClr val="bg1"/>
                </a:solidFill>
                <a:effectLst/>
              </a:rPr>
              <a:t>CERN TV :		youtube.com/</a:t>
            </a:r>
            <a:r>
              <a:rPr lang="fr-CH" sz="4000" dirty="0" err="1" smtClean="0">
                <a:solidFill>
                  <a:schemeClr val="bg1"/>
                </a:solidFill>
                <a:effectLst/>
              </a:rPr>
              <a:t>cern</a:t>
            </a:r>
            <a:endParaRPr lang="fr-CH" sz="4000" dirty="0" smtClean="0">
              <a:solidFill>
                <a:schemeClr val="bg1"/>
              </a:solidFill>
              <a:effectLst/>
            </a:endParaRPr>
          </a:p>
          <a:p>
            <a:pPr fontAlgn="auto">
              <a:spcAft>
                <a:spcPts val="0"/>
              </a:spcAft>
              <a:defRPr/>
            </a:pPr>
            <a:r>
              <a:rPr lang="fr-CH" sz="4000" dirty="0" err="1" smtClean="0">
                <a:solidFill>
                  <a:schemeClr val="bg1"/>
                </a:solidFill>
                <a:effectLst/>
              </a:rPr>
              <a:t>Recruitment</a:t>
            </a:r>
            <a:r>
              <a:rPr lang="fr-CH" sz="4000" dirty="0" smtClean="0">
                <a:solidFill>
                  <a:schemeClr val="bg1"/>
                </a:solidFill>
                <a:effectLst/>
              </a:rPr>
              <a:t> :	www.cern.ch/jobs</a:t>
            </a:r>
          </a:p>
          <a:p>
            <a:pPr fontAlgn="auto">
              <a:spcAft>
                <a:spcPts val="0"/>
              </a:spcAft>
              <a:defRPr/>
            </a:pPr>
            <a:endParaRPr lang="fr-CH" sz="4000" dirty="0" smtClean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604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07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" t="17043" r="-238" b="1702"/>
          <a:stretch/>
        </p:blipFill>
        <p:spPr>
          <a:xfrm>
            <a:off x="0" y="-12547"/>
            <a:ext cx="9165771" cy="4463143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55965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>
                <a:solidFill>
                  <a:schemeClr val="accent6">
                    <a:lumMod val="50000"/>
                  </a:schemeClr>
                </a:solidFill>
              </a:rPr>
              <a:t>What</a:t>
            </a:r>
            <a:r>
              <a:rPr lang="fr-FR" sz="4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4400" dirty="0" err="1">
                <a:solidFill>
                  <a:schemeClr val="accent6">
                    <a:lumMod val="50000"/>
                  </a:schemeClr>
                </a:solidFill>
              </a:rPr>
              <a:t>does</a:t>
            </a:r>
            <a:r>
              <a:rPr lang="fr-FR" sz="4400" dirty="0">
                <a:solidFill>
                  <a:schemeClr val="accent6">
                    <a:lumMod val="50000"/>
                  </a:schemeClr>
                </a:solidFill>
              </a:rPr>
              <a:t> « CERN » stand for?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359" y="775783"/>
            <a:ext cx="4326759" cy="4018300"/>
          </a:xfrm>
          <a:prstGeom prst="rect">
            <a:avLst/>
          </a:prstGeom>
        </p:spPr>
      </p:pic>
      <p:pic>
        <p:nvPicPr>
          <p:cNvPr id="4" name="CERN2_T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068771" y="1216030"/>
            <a:ext cx="3822946" cy="286721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377895" y="2068610"/>
            <a:ext cx="3137444" cy="1162050"/>
          </a:xfrm>
          <a:prstGeom prst="rect">
            <a:avLst/>
          </a:prstGeom>
        </p:spPr>
        <p:txBody>
          <a:bodyPr anchor="t"/>
          <a:lstStyle/>
          <a:p>
            <a:pPr algn="ctr" fontAlgn="auto">
              <a:spcAft>
                <a:spcPts val="0"/>
              </a:spcAft>
              <a:defRPr/>
            </a:pPr>
            <a:r>
              <a:rPr lang="fr-FR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1954</a:t>
            </a:r>
            <a:endParaRPr lang="fr-FR" sz="66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85" y="1080000"/>
            <a:ext cx="3488368" cy="205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5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66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 showWhenStopped="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elenevespertina.files.wordpress.com/2014/02/nuclear_0032551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0" b="7725"/>
          <a:stretch/>
        </p:blipFill>
        <p:spPr bwMode="auto">
          <a:xfrm>
            <a:off x="0" y="-29029"/>
            <a:ext cx="9144000" cy="448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bg1"/>
                </a:solidFill>
              </a:rPr>
              <a:t>Nuclear</a:t>
            </a:r>
            <a:r>
              <a:rPr lang="fr-FR" sz="4400" dirty="0" smtClean="0">
                <a:solidFill>
                  <a:schemeClr val="bg1"/>
                </a:solidFill>
              </a:rPr>
              <a:t>?</a:t>
            </a:r>
            <a:endParaRPr lang="fr-FR" sz="4400" i="1" dirty="0">
              <a:solidFill>
                <a:schemeClr val="bg1"/>
              </a:solidFill>
            </a:endParaRPr>
          </a:p>
        </p:txBody>
      </p:sp>
      <p:pic>
        <p:nvPicPr>
          <p:cNvPr id="14" name="Picture 2" descr="http://whygreeneconomy.org/wp-content/uploads/2012/10/Bjoern-Schwarz-Nuclear-Power-Plant-Germany-creative-commons-201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40" r="12239"/>
          <a:stretch/>
        </p:blipFill>
        <p:spPr bwMode="auto">
          <a:xfrm>
            <a:off x="323528" y="1077390"/>
            <a:ext cx="2427890" cy="1938568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b.vimeocdn.com/ts/174/791/174791219_64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" t="17416" r="-311" b="2934"/>
          <a:stretch/>
        </p:blipFill>
        <p:spPr bwMode="auto">
          <a:xfrm>
            <a:off x="3322051" y="1082129"/>
            <a:ext cx="2427889" cy="1933829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fc05.deviantart.net/fs51/i/2009/334/9/c/Inside_Atom_by_xaotherion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9"/>
          <a:stretch/>
        </p:blipFill>
        <p:spPr bwMode="auto">
          <a:xfrm>
            <a:off x="6321083" y="1082129"/>
            <a:ext cx="2427889" cy="1938568"/>
          </a:xfrm>
          <a:prstGeom prst="rect">
            <a:avLst/>
          </a:prstGeom>
          <a:noFill/>
          <a:effectLst>
            <a:outerShdw blurRad="152400" dist="38100" dir="2700000" sx="103000" sy="103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black-schaffer.org/david/online/transparent/cross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549169"/>
            <a:ext cx="2995010" cy="299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black-schaffer.org/david/online/transparent/cross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490" y="556836"/>
            <a:ext cx="2995010" cy="299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://www.black-schaffer.org/david/online/transparent/checkmark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904" y="910486"/>
            <a:ext cx="3258551" cy="323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9174" y="3654183"/>
            <a:ext cx="87175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European</a:t>
            </a:r>
            <a:r>
              <a:rPr lang="fr-FR" sz="2400" b="1" dirty="0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fr-FR" sz="2400" b="1" dirty="0" err="1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laboratory</a:t>
            </a:r>
            <a:r>
              <a:rPr lang="fr-FR" sz="2400" b="1" dirty="0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for </a:t>
            </a:r>
            <a:r>
              <a:rPr lang="en-GB" sz="2400" b="1" dirty="0" smtClean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particle physic</a:t>
            </a:r>
            <a:endParaRPr lang="en-GB" sz="2400" b="1" dirty="0">
              <a:solidFill>
                <a:schemeClr val="accent6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Arc 3"/>
          <p:cNvSpPr/>
          <p:nvPr/>
        </p:nvSpPr>
        <p:spPr>
          <a:xfrm rot="21351604">
            <a:off x="3857215" y="4141186"/>
            <a:ext cx="2743200" cy="126014"/>
          </a:xfrm>
          <a:prstGeom prst="arc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77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0" dur="indefinite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Higgsfield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4143"/>
            <a:ext cx="9144006" cy="44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90500"/>
            <a:ext cx="8809449" cy="24574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CH" sz="4400" dirty="0" smtClean="0">
                <a:solidFill>
                  <a:schemeClr val="bg1"/>
                </a:solidFill>
              </a:rPr>
              <a:t>CERN</a:t>
            </a:r>
          </a:p>
          <a:p>
            <a:pPr fontAlgn="auto">
              <a:spcAft>
                <a:spcPts val="0"/>
              </a:spcAft>
              <a:defRPr/>
            </a:pPr>
            <a:r>
              <a:rPr lang="fr-CH" sz="4400" i="1" dirty="0" err="1" smtClean="0">
                <a:solidFill>
                  <a:schemeClr val="bg1"/>
                </a:solidFill>
              </a:rPr>
              <a:t>Who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is</a:t>
            </a:r>
            <a:r>
              <a:rPr lang="fr-CH" sz="4400" i="1" dirty="0" smtClean="0">
                <a:solidFill>
                  <a:schemeClr val="bg1"/>
                </a:solidFill>
              </a:rPr>
              <a:t> </a:t>
            </a:r>
            <a:r>
              <a:rPr lang="fr-CH" sz="4400" i="1" dirty="0" err="1" smtClean="0">
                <a:solidFill>
                  <a:schemeClr val="bg1"/>
                </a:solidFill>
              </a:rPr>
              <a:t>it</a:t>
            </a:r>
            <a:r>
              <a:rPr lang="fr-CH" sz="4400" i="1" dirty="0" smtClean="0">
                <a:solidFill>
                  <a:schemeClr val="bg1"/>
                </a:solidFill>
              </a:rPr>
              <a:t> ?</a:t>
            </a:r>
            <a:endParaRPr lang="fr-FR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90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err="1" smtClean="0">
                <a:solidFill>
                  <a:schemeClr val="accent6">
                    <a:lumMod val="50000"/>
                  </a:schemeClr>
                </a:solidFill>
              </a:rPr>
              <a:t>Member</a:t>
            </a: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 states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48" y="1279289"/>
            <a:ext cx="2700540" cy="2592520"/>
          </a:xfrm>
          <a:prstGeom prst="rect">
            <a:avLst/>
          </a:prstGeom>
        </p:spPr>
      </p:pic>
      <p:grpSp>
        <p:nvGrpSpPr>
          <p:cNvPr id="255" name="Group 254"/>
          <p:cNvGrpSpPr/>
          <p:nvPr/>
        </p:nvGrpSpPr>
        <p:grpSpPr>
          <a:xfrm>
            <a:off x="5797623" y="272992"/>
            <a:ext cx="1322667" cy="4003277"/>
            <a:chOff x="5275120" y="272992"/>
            <a:chExt cx="1322667" cy="400327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331953"/>
              <a:ext cx="130032" cy="13003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514524"/>
              <a:ext cx="130032" cy="13003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695602"/>
              <a:ext cx="130032" cy="130032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886365"/>
              <a:ext cx="130032" cy="130032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1077600"/>
              <a:ext cx="130032" cy="130032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1269031"/>
              <a:ext cx="130032" cy="130032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1457157"/>
              <a:ext cx="130032" cy="130032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1647709"/>
              <a:ext cx="130032" cy="130032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1841600"/>
              <a:ext cx="130032" cy="130032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2026230"/>
              <a:ext cx="130032" cy="130032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2212257"/>
              <a:ext cx="130032" cy="130032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2400383"/>
              <a:ext cx="130032" cy="130032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2588509"/>
              <a:ext cx="130032" cy="130032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2771602"/>
              <a:ext cx="130032" cy="130032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2959728"/>
              <a:ext cx="130032" cy="130032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3147854"/>
              <a:ext cx="130032" cy="130032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3339876"/>
              <a:ext cx="130032" cy="130032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3522969"/>
              <a:ext cx="130032" cy="130032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3712982"/>
              <a:ext cx="130032" cy="130032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3905918"/>
              <a:ext cx="130032" cy="130032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755" y="4089009"/>
              <a:ext cx="130032" cy="130032"/>
            </a:xfrm>
            <a:prstGeom prst="rect">
              <a:avLst/>
            </a:prstGeom>
          </p:spPr>
        </p:pic>
        <p:sp>
          <p:nvSpPr>
            <p:cNvPr id="73" name="TextBox 72"/>
            <p:cNvSpPr txBox="1"/>
            <p:nvPr/>
          </p:nvSpPr>
          <p:spPr>
            <a:xfrm>
              <a:off x="5712741" y="272992"/>
              <a:ext cx="7377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smtClean="0"/>
                <a:t>Germany</a:t>
              </a:r>
              <a:endParaRPr lang="en-GB" sz="1000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847393" y="455563"/>
              <a:ext cx="6030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smtClean="0"/>
                <a:t>France</a:t>
              </a:r>
              <a:endParaRPr lang="en-GB" sz="1000" b="1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275120" y="636641"/>
              <a:ext cx="11753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smtClean="0"/>
                <a:t>United </a:t>
              </a:r>
              <a:r>
                <a:rPr lang="fr-CH" sz="1000" b="1" dirty="0" err="1" smtClean="0"/>
                <a:t>Kingdom</a:t>
              </a:r>
              <a:endParaRPr lang="en-GB" sz="1000" b="1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010899" y="827404"/>
              <a:ext cx="4395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Italy</a:t>
              </a:r>
              <a:endParaRPr lang="en-GB" sz="1000" b="1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917925" y="1018639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smtClean="0"/>
                <a:t>Spain</a:t>
              </a:r>
              <a:endParaRPr lang="en-GB" sz="1000" b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526792" y="1210070"/>
              <a:ext cx="9236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Netherlands</a:t>
              </a:r>
              <a:endParaRPr lang="en-GB" sz="1000" b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555646" y="1398196"/>
              <a:ext cx="8947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Switzerland</a:t>
              </a:r>
              <a:endParaRPr lang="en-GB" sz="1000" b="1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760831" y="1588748"/>
              <a:ext cx="6896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smtClean="0"/>
                <a:t>Belgium</a:t>
              </a:r>
              <a:endParaRPr lang="en-GB" sz="1000" b="1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839378" y="1782639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Poland</a:t>
              </a:r>
              <a:endParaRPr lang="en-GB" sz="1000" b="1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783273" y="1967269"/>
              <a:ext cx="66717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Sweden</a:t>
              </a:r>
              <a:endParaRPr lang="en-GB" sz="1000" b="1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804111" y="2153296"/>
              <a:ext cx="6463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Norway</a:t>
              </a:r>
              <a:endParaRPr lang="en-GB" sz="1000" b="1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824951" y="2341422"/>
              <a:ext cx="6254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Austria</a:t>
              </a:r>
              <a:endParaRPr lang="en-GB" sz="1000" b="1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719153" y="2529548"/>
              <a:ext cx="7312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Denmark</a:t>
              </a:r>
              <a:endParaRPr lang="en-GB" sz="1000" b="1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834569" y="2712641"/>
              <a:ext cx="615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Greece</a:t>
              </a:r>
              <a:endParaRPr lang="en-GB" sz="1000" b="1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810524" y="2900767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Finland</a:t>
              </a:r>
              <a:endParaRPr lang="en-GB" sz="1000" b="1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746404" y="3088893"/>
              <a:ext cx="70403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smtClean="0"/>
                <a:t>Portugal</a:t>
              </a:r>
              <a:endParaRPr lang="en-GB" sz="1000" b="1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933955" y="3280915"/>
              <a:ext cx="5164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Israel</a:t>
              </a:r>
              <a:endParaRPr lang="en-GB" sz="1000" b="1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5313593" y="3464008"/>
              <a:ext cx="11368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Czech</a:t>
              </a:r>
              <a:r>
                <a:rPr lang="fr-CH" sz="1000" b="1" dirty="0" smtClean="0"/>
                <a:t> </a:t>
              </a:r>
              <a:r>
                <a:rPr lang="fr-CH" sz="1000" b="1" dirty="0" err="1" smtClean="0"/>
                <a:t>Republic</a:t>
              </a:r>
              <a:endParaRPr lang="en-GB" sz="1000" b="1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746403" y="3654021"/>
              <a:ext cx="7040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Hungary</a:t>
              </a:r>
              <a:endParaRPr lang="en-GB" sz="1000" b="1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749609" y="3846957"/>
              <a:ext cx="7008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Slovakia</a:t>
              </a:r>
              <a:endParaRPr lang="en-GB" sz="1000" b="1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754419" y="4030048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CH" sz="1000" b="1" dirty="0" err="1" smtClean="0"/>
                <a:t>Bulgaria</a:t>
              </a:r>
              <a:endParaRPr lang="en-GB" sz="1000" b="1" dirty="0"/>
            </a:p>
          </p:txBody>
        </p:sp>
      </p:grpSp>
      <p:grpSp>
        <p:nvGrpSpPr>
          <p:cNvPr id="375" name="Group 374"/>
          <p:cNvGrpSpPr/>
          <p:nvPr/>
        </p:nvGrpSpPr>
        <p:grpSpPr>
          <a:xfrm>
            <a:off x="7142658" y="273859"/>
            <a:ext cx="1531836" cy="4003277"/>
            <a:chOff x="7142658" y="273859"/>
            <a:chExt cx="1531836" cy="4003277"/>
          </a:xfrm>
        </p:grpSpPr>
        <p:sp>
          <p:nvSpPr>
            <p:cNvPr id="6" name="TextBox 5"/>
            <p:cNvSpPr txBox="1"/>
            <p:nvPr/>
          </p:nvSpPr>
          <p:spPr>
            <a:xfrm>
              <a:off x="7152798" y="273859"/>
              <a:ext cx="615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20.27%</a:t>
              </a:r>
              <a:endParaRPr lang="en-GB" sz="10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42658" y="456430"/>
              <a:ext cx="615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15.39%</a:t>
              </a:r>
              <a:endParaRPr lang="en-GB" sz="10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52798" y="637508"/>
              <a:ext cx="615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13.88%</a:t>
              </a:r>
              <a:endParaRPr lang="en-GB" sz="1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152798" y="828271"/>
              <a:ext cx="6158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11.48%</a:t>
              </a:r>
              <a:endParaRPr lang="en-GB" sz="10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152798" y="1019506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8.28%</a:t>
              </a:r>
              <a:endParaRPr lang="en-GB" sz="10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52798" y="1210937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4.60%</a:t>
              </a:r>
              <a:endParaRPr lang="en-GB" sz="10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152798" y="1399063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3.64%</a:t>
              </a:r>
              <a:endParaRPr lang="en-GB" sz="10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52798" y="1589615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2.78%</a:t>
              </a:r>
              <a:endParaRPr lang="en-GB" sz="10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152798" y="1783506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2.66%</a:t>
              </a:r>
              <a:endParaRPr lang="en-GB" sz="10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152798" y="1968136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2.61%</a:t>
              </a:r>
              <a:endParaRPr lang="en-GB" sz="10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152798" y="2154163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2.55%</a:t>
              </a:r>
              <a:endParaRPr lang="en-GB" sz="10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152798" y="2342289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2.22%</a:t>
              </a:r>
              <a:endParaRPr lang="en-GB" sz="10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152798" y="2530415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1.76%</a:t>
              </a:r>
              <a:endParaRPr lang="en-GB" sz="10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52798" y="2713508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1.64%</a:t>
              </a:r>
              <a:endParaRPr lang="en-GB" sz="10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152798" y="2901634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1.39%</a:t>
              </a:r>
              <a:endParaRPr lang="en-GB" sz="10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152798" y="3089760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1.20%</a:t>
              </a:r>
              <a:endParaRPr lang="en-GB" sz="1000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152798" y="3281782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1.19%</a:t>
              </a:r>
              <a:endParaRPr lang="en-GB" sz="1000" b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152798" y="3464875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1.03%</a:t>
              </a:r>
              <a:endParaRPr lang="en-GB" sz="1000" b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152798" y="3654888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0.65%</a:t>
              </a:r>
              <a:endParaRPr lang="en-GB" sz="10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152798" y="3847824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0.50%</a:t>
              </a:r>
              <a:endParaRPr lang="en-GB" sz="1000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152798" y="4030915"/>
              <a:ext cx="5453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b="1" dirty="0" smtClean="0"/>
                <a:t>0.28%</a:t>
              </a:r>
              <a:endParaRPr lang="en-GB" sz="1000" b="1" dirty="0"/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7724647" y="331951"/>
              <a:ext cx="949847" cy="121744"/>
              <a:chOff x="7218349" y="331951"/>
              <a:chExt cx="949847" cy="121744"/>
            </a:xfrm>
          </p:grpSpPr>
          <p:sp>
            <p:nvSpPr>
              <p:cNvPr id="99" name="Flowchart: Magnetic Disk 98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Flowchart: Magnetic Disk 99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Flowchart: Magnetic Disk 100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Flowchart: Magnetic Disk 101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Flowchart: Magnetic Disk 102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Flowchart: Magnetic Disk 103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Flowchart: Magnetic Disk 104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Flowchart: Magnetic Disk 105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Flowchart: Magnetic Disk 106"/>
              <p:cNvSpPr/>
              <p:nvPr/>
            </p:nvSpPr>
            <p:spPr>
              <a:xfrm rot="5400000">
                <a:off x="7561754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Flowchart: Magnetic Disk 107"/>
              <p:cNvSpPr/>
              <p:nvPr/>
            </p:nvSpPr>
            <p:spPr>
              <a:xfrm rot="5400000">
                <a:off x="7605869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Flowchart: Magnetic Disk 108"/>
              <p:cNvSpPr/>
              <p:nvPr/>
            </p:nvSpPr>
            <p:spPr>
              <a:xfrm rot="5400000">
                <a:off x="765399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Flowchart: Magnetic Disk 109"/>
              <p:cNvSpPr/>
              <p:nvPr/>
            </p:nvSpPr>
            <p:spPr>
              <a:xfrm rot="5400000">
                <a:off x="7704179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Flowchart: Magnetic Disk 110"/>
              <p:cNvSpPr/>
              <p:nvPr/>
            </p:nvSpPr>
            <p:spPr>
              <a:xfrm rot="5400000">
                <a:off x="7751819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Flowchart: Magnetic Disk 111"/>
              <p:cNvSpPr/>
              <p:nvPr/>
            </p:nvSpPr>
            <p:spPr>
              <a:xfrm rot="5400000">
                <a:off x="7795934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Flowchart: Magnetic Disk 112"/>
              <p:cNvSpPr/>
              <p:nvPr/>
            </p:nvSpPr>
            <p:spPr>
              <a:xfrm rot="5400000">
                <a:off x="784405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Flowchart: Magnetic Disk 113"/>
              <p:cNvSpPr/>
              <p:nvPr/>
            </p:nvSpPr>
            <p:spPr>
              <a:xfrm rot="5400000">
                <a:off x="7894244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Flowchart: Magnetic Disk 114"/>
              <p:cNvSpPr/>
              <p:nvPr/>
            </p:nvSpPr>
            <p:spPr>
              <a:xfrm rot="5400000">
                <a:off x="7939810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Flowchart: Magnetic Disk 115"/>
              <p:cNvSpPr/>
              <p:nvPr/>
            </p:nvSpPr>
            <p:spPr>
              <a:xfrm rot="5400000">
                <a:off x="7983925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Flowchart: Magnetic Disk 116"/>
              <p:cNvSpPr/>
              <p:nvPr/>
            </p:nvSpPr>
            <p:spPr>
              <a:xfrm rot="5400000">
                <a:off x="8032047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Flowchart: Magnetic Disk 117"/>
              <p:cNvSpPr/>
              <p:nvPr/>
            </p:nvSpPr>
            <p:spPr>
              <a:xfrm rot="5400000">
                <a:off x="8082235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7724647" y="508124"/>
              <a:ext cx="711668" cy="121744"/>
              <a:chOff x="7218349" y="331951"/>
              <a:chExt cx="711668" cy="121744"/>
            </a:xfrm>
          </p:grpSpPr>
          <p:sp>
            <p:nvSpPr>
              <p:cNvPr id="141" name="Flowchart: Magnetic Disk 140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Flowchart: Magnetic Disk 141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Flowchart: Magnetic Disk 142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Flowchart: Magnetic Disk 143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Flowchart: Magnetic Disk 144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Flowchart: Magnetic Disk 145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Flowchart: Magnetic Disk 146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Flowchart: Magnetic Disk 147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Flowchart: Magnetic Disk 148"/>
              <p:cNvSpPr/>
              <p:nvPr/>
            </p:nvSpPr>
            <p:spPr>
              <a:xfrm rot="5400000">
                <a:off x="7561754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Flowchart: Magnetic Disk 149"/>
              <p:cNvSpPr/>
              <p:nvPr/>
            </p:nvSpPr>
            <p:spPr>
              <a:xfrm rot="5400000">
                <a:off x="7605869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Flowchart: Magnetic Disk 150"/>
              <p:cNvSpPr/>
              <p:nvPr/>
            </p:nvSpPr>
            <p:spPr>
              <a:xfrm rot="5400000">
                <a:off x="765399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Flowchart: Magnetic Disk 151"/>
              <p:cNvSpPr/>
              <p:nvPr/>
            </p:nvSpPr>
            <p:spPr>
              <a:xfrm rot="5400000">
                <a:off x="7704179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Flowchart: Magnetic Disk 152"/>
              <p:cNvSpPr/>
              <p:nvPr/>
            </p:nvSpPr>
            <p:spPr>
              <a:xfrm rot="5400000">
                <a:off x="7751819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Flowchart: Magnetic Disk 153"/>
              <p:cNvSpPr/>
              <p:nvPr/>
            </p:nvSpPr>
            <p:spPr>
              <a:xfrm rot="5400000">
                <a:off x="7795934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Flowchart: Magnetic Disk 154"/>
              <p:cNvSpPr/>
              <p:nvPr/>
            </p:nvSpPr>
            <p:spPr>
              <a:xfrm rot="5400000">
                <a:off x="784405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61" name="Group 160"/>
            <p:cNvGrpSpPr/>
            <p:nvPr/>
          </p:nvGrpSpPr>
          <p:grpSpPr>
            <a:xfrm>
              <a:off x="7724647" y="688321"/>
              <a:ext cx="663546" cy="121744"/>
              <a:chOff x="7218349" y="331951"/>
              <a:chExt cx="663546" cy="121744"/>
            </a:xfrm>
          </p:grpSpPr>
          <p:sp>
            <p:nvSpPr>
              <p:cNvPr id="162" name="Flowchart: Magnetic Disk 161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" name="Flowchart: Magnetic Disk 162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Flowchart: Magnetic Disk 163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Flowchart: Magnetic Disk 164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Flowchart: Magnetic Disk 165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" name="Flowchart: Magnetic Disk 166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Flowchart: Magnetic Disk 167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Flowchart: Magnetic Disk 168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" name="Flowchart: Magnetic Disk 169"/>
              <p:cNvSpPr/>
              <p:nvPr/>
            </p:nvSpPr>
            <p:spPr>
              <a:xfrm rot="5400000">
                <a:off x="7561754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" name="Flowchart: Magnetic Disk 170"/>
              <p:cNvSpPr/>
              <p:nvPr/>
            </p:nvSpPr>
            <p:spPr>
              <a:xfrm rot="5400000">
                <a:off x="7605869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Flowchart: Magnetic Disk 171"/>
              <p:cNvSpPr/>
              <p:nvPr/>
            </p:nvSpPr>
            <p:spPr>
              <a:xfrm rot="5400000">
                <a:off x="765399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3" name="Flowchart: Magnetic Disk 172"/>
              <p:cNvSpPr/>
              <p:nvPr/>
            </p:nvSpPr>
            <p:spPr>
              <a:xfrm rot="5400000">
                <a:off x="7704179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4" name="Flowchart: Magnetic Disk 173"/>
              <p:cNvSpPr/>
              <p:nvPr/>
            </p:nvSpPr>
            <p:spPr>
              <a:xfrm rot="5400000">
                <a:off x="7751819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" name="Flowchart: Magnetic Disk 174"/>
              <p:cNvSpPr/>
              <p:nvPr/>
            </p:nvSpPr>
            <p:spPr>
              <a:xfrm rot="5400000">
                <a:off x="7795934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77" name="Group 176"/>
            <p:cNvGrpSpPr/>
            <p:nvPr/>
          </p:nvGrpSpPr>
          <p:grpSpPr>
            <a:xfrm>
              <a:off x="7724647" y="881444"/>
              <a:ext cx="521603" cy="121744"/>
              <a:chOff x="7218349" y="331951"/>
              <a:chExt cx="521603" cy="121744"/>
            </a:xfrm>
          </p:grpSpPr>
          <p:sp>
            <p:nvSpPr>
              <p:cNvPr id="178" name="Flowchart: Magnetic Disk 177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" name="Flowchart: Magnetic Disk 178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0" name="Flowchart: Magnetic Disk 179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Flowchart: Magnetic Disk 180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" name="Flowchart: Magnetic Disk 181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" name="Flowchart: Magnetic Disk 182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Flowchart: Magnetic Disk 183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Flowchart: Magnetic Disk 184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" name="Flowchart: Magnetic Disk 185"/>
              <p:cNvSpPr/>
              <p:nvPr/>
            </p:nvSpPr>
            <p:spPr>
              <a:xfrm rot="5400000">
                <a:off x="7561754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Flowchart: Magnetic Disk 186"/>
              <p:cNvSpPr/>
              <p:nvPr/>
            </p:nvSpPr>
            <p:spPr>
              <a:xfrm rot="5400000">
                <a:off x="7605869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Flowchart: Magnetic Disk 187"/>
              <p:cNvSpPr/>
              <p:nvPr/>
            </p:nvSpPr>
            <p:spPr>
              <a:xfrm rot="5400000">
                <a:off x="765399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2" name="Group 191"/>
            <p:cNvGrpSpPr/>
            <p:nvPr/>
          </p:nvGrpSpPr>
          <p:grpSpPr>
            <a:xfrm>
              <a:off x="7724647" y="1082902"/>
              <a:ext cx="382678" cy="121744"/>
              <a:chOff x="7218349" y="331951"/>
              <a:chExt cx="382678" cy="121744"/>
            </a:xfrm>
          </p:grpSpPr>
          <p:sp>
            <p:nvSpPr>
              <p:cNvPr id="193" name="Flowchart: Magnetic Disk 192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Flowchart: Magnetic Disk 193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Flowchart: Magnetic Disk 194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Flowchart: Magnetic Disk 195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Flowchart: Magnetic Disk 196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Flowchart: Magnetic Disk 197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9" name="Flowchart: Magnetic Disk 198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0" name="Flowchart: Magnetic Disk 199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4" name="Group 203"/>
            <p:cNvGrpSpPr/>
            <p:nvPr/>
          </p:nvGrpSpPr>
          <p:grpSpPr>
            <a:xfrm>
              <a:off x="7724647" y="1280121"/>
              <a:ext cx="240253" cy="121744"/>
              <a:chOff x="7218349" y="331951"/>
              <a:chExt cx="240253" cy="121744"/>
            </a:xfrm>
          </p:grpSpPr>
          <p:sp>
            <p:nvSpPr>
              <p:cNvPr id="205" name="Flowchart: Magnetic Disk 204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" name="Flowchart: Magnetic Disk 205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Flowchart: Magnetic Disk 206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Flowchart: Magnetic Disk 207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Flowchart: Magnetic Disk 208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3" name="Group 212"/>
            <p:cNvGrpSpPr/>
            <p:nvPr/>
          </p:nvGrpSpPr>
          <p:grpSpPr>
            <a:xfrm>
              <a:off x="7724647" y="1459563"/>
              <a:ext cx="192613" cy="121744"/>
              <a:chOff x="7218349" y="331951"/>
              <a:chExt cx="192613" cy="121744"/>
            </a:xfrm>
          </p:grpSpPr>
          <p:sp>
            <p:nvSpPr>
              <p:cNvPr id="214" name="Flowchart: Magnetic Disk 213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Flowchart: Magnetic Disk 214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Flowchart: Magnetic Disk 215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Flowchart: Magnetic Disk 216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9" name="Group 218"/>
            <p:cNvGrpSpPr/>
            <p:nvPr/>
          </p:nvGrpSpPr>
          <p:grpSpPr>
            <a:xfrm>
              <a:off x="7724647" y="1651162"/>
              <a:ext cx="142425" cy="121744"/>
              <a:chOff x="7218349" y="331951"/>
              <a:chExt cx="142425" cy="121744"/>
            </a:xfrm>
          </p:grpSpPr>
          <p:sp>
            <p:nvSpPr>
              <p:cNvPr id="220" name="Flowchart: Magnetic Disk 219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Flowchart: Magnetic Disk 220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2" name="Flowchart: Magnetic Disk 221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4" name="Group 223"/>
            <p:cNvGrpSpPr/>
            <p:nvPr/>
          </p:nvGrpSpPr>
          <p:grpSpPr>
            <a:xfrm>
              <a:off x="7724647" y="1841444"/>
              <a:ext cx="142425" cy="121744"/>
              <a:chOff x="7218349" y="331951"/>
              <a:chExt cx="142425" cy="121744"/>
            </a:xfrm>
          </p:grpSpPr>
          <p:sp>
            <p:nvSpPr>
              <p:cNvPr id="225" name="Flowchart: Magnetic Disk 224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Flowchart: Magnetic Disk 225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Flowchart: Magnetic Disk 226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8" name="Group 227"/>
            <p:cNvGrpSpPr/>
            <p:nvPr/>
          </p:nvGrpSpPr>
          <p:grpSpPr>
            <a:xfrm>
              <a:off x="7724647" y="2031552"/>
              <a:ext cx="142425" cy="121744"/>
              <a:chOff x="7218349" y="331951"/>
              <a:chExt cx="142425" cy="121744"/>
            </a:xfrm>
          </p:grpSpPr>
          <p:sp>
            <p:nvSpPr>
              <p:cNvPr id="229" name="Flowchart: Magnetic Disk 228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Flowchart: Magnetic Disk 229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" name="Flowchart: Magnetic Disk 230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2" name="Group 231"/>
            <p:cNvGrpSpPr/>
            <p:nvPr/>
          </p:nvGrpSpPr>
          <p:grpSpPr>
            <a:xfrm>
              <a:off x="7724647" y="2219678"/>
              <a:ext cx="142425" cy="121744"/>
              <a:chOff x="7218349" y="331951"/>
              <a:chExt cx="142425" cy="121744"/>
            </a:xfrm>
          </p:grpSpPr>
          <p:sp>
            <p:nvSpPr>
              <p:cNvPr id="233" name="Flowchart: Magnetic Disk 232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" name="Flowchart: Magnetic Disk 233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5" name="Flowchart: Magnetic Disk 234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6" name="Group 235"/>
            <p:cNvGrpSpPr/>
            <p:nvPr/>
          </p:nvGrpSpPr>
          <p:grpSpPr>
            <a:xfrm>
              <a:off x="7724647" y="2408675"/>
              <a:ext cx="94303" cy="121740"/>
              <a:chOff x="7218349" y="331955"/>
              <a:chExt cx="94303" cy="121740"/>
            </a:xfrm>
          </p:grpSpPr>
          <p:sp>
            <p:nvSpPr>
              <p:cNvPr id="237" name="Flowchart: Magnetic Disk 236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Flowchart: Magnetic Disk 237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0" name="Group 239"/>
            <p:cNvGrpSpPr/>
            <p:nvPr/>
          </p:nvGrpSpPr>
          <p:grpSpPr>
            <a:xfrm>
              <a:off x="7724647" y="2591788"/>
              <a:ext cx="94303" cy="121740"/>
              <a:chOff x="7218349" y="331955"/>
              <a:chExt cx="94303" cy="121740"/>
            </a:xfrm>
          </p:grpSpPr>
          <p:sp>
            <p:nvSpPr>
              <p:cNvPr id="241" name="Flowchart: Magnetic Disk 240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" name="Flowchart: Magnetic Disk 241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3" name="Group 242"/>
            <p:cNvGrpSpPr/>
            <p:nvPr/>
          </p:nvGrpSpPr>
          <p:grpSpPr>
            <a:xfrm>
              <a:off x="7724647" y="2779894"/>
              <a:ext cx="94303" cy="121740"/>
              <a:chOff x="7218349" y="331955"/>
              <a:chExt cx="94303" cy="121740"/>
            </a:xfrm>
          </p:grpSpPr>
          <p:sp>
            <p:nvSpPr>
              <p:cNvPr id="244" name="Flowchart: Magnetic Disk 243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Flowchart: Magnetic Disk 244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7" name="Flowchart: Magnetic Disk 246"/>
            <p:cNvSpPr/>
            <p:nvPr/>
          </p:nvSpPr>
          <p:spPr>
            <a:xfrm rot="5400000">
              <a:off x="7688874" y="2998780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Flowchart: Magnetic Disk 248"/>
            <p:cNvSpPr/>
            <p:nvPr/>
          </p:nvSpPr>
          <p:spPr>
            <a:xfrm rot="5400000">
              <a:off x="7688874" y="3186886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Flowchart: Magnetic Disk 249"/>
            <p:cNvSpPr/>
            <p:nvPr/>
          </p:nvSpPr>
          <p:spPr>
            <a:xfrm rot="5400000">
              <a:off x="7688874" y="337891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Flowchart: Magnetic Disk 250"/>
            <p:cNvSpPr/>
            <p:nvPr/>
          </p:nvSpPr>
          <p:spPr>
            <a:xfrm rot="5400000">
              <a:off x="7688874" y="3561660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Flowchart: Magnetic Disk 251"/>
            <p:cNvSpPr/>
            <p:nvPr/>
          </p:nvSpPr>
          <p:spPr>
            <a:xfrm rot="5400000">
              <a:off x="7688874" y="375367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Flowchart: Magnetic Disk 252"/>
            <p:cNvSpPr/>
            <p:nvPr/>
          </p:nvSpPr>
          <p:spPr>
            <a:xfrm rot="5400000">
              <a:off x="7688874" y="3941691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Flowchart: Magnetic Disk 253"/>
            <p:cNvSpPr/>
            <p:nvPr/>
          </p:nvSpPr>
          <p:spPr>
            <a:xfrm rot="5400000">
              <a:off x="7688874" y="4132456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4080611" y="1630721"/>
            <a:ext cx="878925" cy="1395391"/>
            <a:chOff x="3479331" y="896735"/>
            <a:chExt cx="878925" cy="1395391"/>
          </a:xfrm>
        </p:grpSpPr>
        <p:grpSp>
          <p:nvGrpSpPr>
            <p:cNvPr id="257" name="Group 256"/>
            <p:cNvGrpSpPr/>
            <p:nvPr/>
          </p:nvGrpSpPr>
          <p:grpSpPr>
            <a:xfrm rot="16200000">
              <a:off x="3446997" y="1310787"/>
              <a:ext cx="949847" cy="121744"/>
              <a:chOff x="7218349" y="331951"/>
              <a:chExt cx="949847" cy="121744"/>
            </a:xfrm>
          </p:grpSpPr>
          <p:sp>
            <p:nvSpPr>
              <p:cNvPr id="258" name="Flowchart: Magnetic Disk 257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Flowchart: Magnetic Disk 258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Flowchart: Magnetic Disk 259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Flowchart: Magnetic Disk 260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Flowchart: Magnetic Disk 261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Flowchart: Magnetic Disk 262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Flowchart: Magnetic Disk 263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Flowchart: Magnetic Disk 264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" name="Flowchart: Magnetic Disk 265"/>
              <p:cNvSpPr/>
              <p:nvPr/>
            </p:nvSpPr>
            <p:spPr>
              <a:xfrm rot="5400000">
                <a:off x="7561754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" name="Flowchart: Magnetic Disk 266"/>
              <p:cNvSpPr/>
              <p:nvPr/>
            </p:nvSpPr>
            <p:spPr>
              <a:xfrm rot="5400000">
                <a:off x="7605869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Flowchart: Magnetic Disk 267"/>
              <p:cNvSpPr/>
              <p:nvPr/>
            </p:nvSpPr>
            <p:spPr>
              <a:xfrm rot="5400000">
                <a:off x="765399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Flowchart: Magnetic Disk 268"/>
              <p:cNvSpPr/>
              <p:nvPr/>
            </p:nvSpPr>
            <p:spPr>
              <a:xfrm rot="5400000">
                <a:off x="7704179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" name="Flowchart: Magnetic Disk 269"/>
              <p:cNvSpPr/>
              <p:nvPr/>
            </p:nvSpPr>
            <p:spPr>
              <a:xfrm rot="5400000">
                <a:off x="7751819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1" name="Flowchart: Magnetic Disk 270"/>
              <p:cNvSpPr/>
              <p:nvPr/>
            </p:nvSpPr>
            <p:spPr>
              <a:xfrm rot="5400000">
                <a:off x="7795934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Flowchart: Magnetic Disk 271"/>
              <p:cNvSpPr/>
              <p:nvPr/>
            </p:nvSpPr>
            <p:spPr>
              <a:xfrm rot="5400000">
                <a:off x="784405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Flowchart: Magnetic Disk 272"/>
              <p:cNvSpPr/>
              <p:nvPr/>
            </p:nvSpPr>
            <p:spPr>
              <a:xfrm rot="5400000">
                <a:off x="7894244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4" name="Flowchart: Magnetic Disk 273"/>
              <p:cNvSpPr/>
              <p:nvPr/>
            </p:nvSpPr>
            <p:spPr>
              <a:xfrm rot="5400000">
                <a:off x="7939810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5" name="Flowchart: Magnetic Disk 274"/>
              <p:cNvSpPr/>
              <p:nvPr/>
            </p:nvSpPr>
            <p:spPr>
              <a:xfrm rot="5400000">
                <a:off x="7983925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Flowchart: Magnetic Disk 275"/>
              <p:cNvSpPr/>
              <p:nvPr/>
            </p:nvSpPr>
            <p:spPr>
              <a:xfrm rot="5400000">
                <a:off x="8032047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Flowchart: Magnetic Disk 276"/>
              <p:cNvSpPr/>
              <p:nvPr/>
            </p:nvSpPr>
            <p:spPr>
              <a:xfrm rot="5400000">
                <a:off x="8082235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78" name="Group 277"/>
            <p:cNvGrpSpPr/>
            <p:nvPr/>
          </p:nvGrpSpPr>
          <p:grpSpPr>
            <a:xfrm rot="16200000">
              <a:off x="3736814" y="1316510"/>
              <a:ext cx="711668" cy="121744"/>
              <a:chOff x="7218349" y="331951"/>
              <a:chExt cx="711668" cy="121744"/>
            </a:xfrm>
          </p:grpSpPr>
          <p:sp>
            <p:nvSpPr>
              <p:cNvPr id="279" name="Flowchart: Magnetic Disk 278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Flowchart: Magnetic Disk 279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Flowchart: Magnetic Disk 280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2" name="Flowchart: Magnetic Disk 281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3" name="Flowchart: Magnetic Disk 282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Flowchart: Magnetic Disk 283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Flowchart: Magnetic Disk 284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6" name="Flowchart: Magnetic Disk 285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7" name="Flowchart: Magnetic Disk 286"/>
              <p:cNvSpPr/>
              <p:nvPr/>
            </p:nvSpPr>
            <p:spPr>
              <a:xfrm rot="5400000">
                <a:off x="7561754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Flowchart: Magnetic Disk 287"/>
              <p:cNvSpPr/>
              <p:nvPr/>
            </p:nvSpPr>
            <p:spPr>
              <a:xfrm rot="5400000">
                <a:off x="7605869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Flowchart: Magnetic Disk 288"/>
              <p:cNvSpPr/>
              <p:nvPr/>
            </p:nvSpPr>
            <p:spPr>
              <a:xfrm rot="5400000">
                <a:off x="765399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" name="Flowchart: Magnetic Disk 289"/>
              <p:cNvSpPr/>
              <p:nvPr/>
            </p:nvSpPr>
            <p:spPr>
              <a:xfrm rot="5400000">
                <a:off x="7704179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1" name="Flowchart: Magnetic Disk 290"/>
              <p:cNvSpPr/>
              <p:nvPr/>
            </p:nvSpPr>
            <p:spPr>
              <a:xfrm rot="5400000">
                <a:off x="7751819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2" name="Flowchart: Magnetic Disk 291"/>
              <p:cNvSpPr/>
              <p:nvPr/>
            </p:nvSpPr>
            <p:spPr>
              <a:xfrm rot="5400000">
                <a:off x="7795934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3" name="Flowchart: Magnetic Disk 292"/>
              <p:cNvSpPr/>
              <p:nvPr/>
            </p:nvSpPr>
            <p:spPr>
              <a:xfrm rot="5400000">
                <a:off x="784405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94" name="Group 293"/>
            <p:cNvGrpSpPr/>
            <p:nvPr/>
          </p:nvGrpSpPr>
          <p:grpSpPr>
            <a:xfrm rot="16200000">
              <a:off x="3416830" y="1506428"/>
              <a:ext cx="663546" cy="121744"/>
              <a:chOff x="7218349" y="331951"/>
              <a:chExt cx="663546" cy="121744"/>
            </a:xfrm>
          </p:grpSpPr>
          <p:sp>
            <p:nvSpPr>
              <p:cNvPr id="295" name="Flowchart: Magnetic Disk 294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6" name="Flowchart: Magnetic Disk 295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Flowchart: Magnetic Disk 296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8" name="Flowchart: Magnetic Disk 297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9" name="Flowchart: Magnetic Disk 298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0" name="Flowchart: Magnetic Disk 299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1" name="Flowchart: Magnetic Disk 300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2" name="Flowchart: Magnetic Disk 301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3" name="Flowchart: Magnetic Disk 302"/>
              <p:cNvSpPr/>
              <p:nvPr/>
            </p:nvSpPr>
            <p:spPr>
              <a:xfrm rot="5400000">
                <a:off x="7561754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4" name="Flowchart: Magnetic Disk 303"/>
              <p:cNvSpPr/>
              <p:nvPr/>
            </p:nvSpPr>
            <p:spPr>
              <a:xfrm rot="5400000">
                <a:off x="7605869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5" name="Flowchart: Magnetic Disk 304"/>
              <p:cNvSpPr/>
              <p:nvPr/>
            </p:nvSpPr>
            <p:spPr>
              <a:xfrm rot="5400000">
                <a:off x="765399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6" name="Flowchart: Magnetic Disk 305"/>
              <p:cNvSpPr/>
              <p:nvPr/>
            </p:nvSpPr>
            <p:spPr>
              <a:xfrm rot="5400000">
                <a:off x="7704179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" name="Flowchart: Magnetic Disk 306"/>
              <p:cNvSpPr/>
              <p:nvPr/>
            </p:nvSpPr>
            <p:spPr>
              <a:xfrm rot="5400000">
                <a:off x="7751819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Flowchart: Magnetic Disk 307"/>
              <p:cNvSpPr/>
              <p:nvPr/>
            </p:nvSpPr>
            <p:spPr>
              <a:xfrm rot="5400000">
                <a:off x="7795934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09" name="Group 308"/>
            <p:cNvGrpSpPr/>
            <p:nvPr/>
          </p:nvGrpSpPr>
          <p:grpSpPr>
            <a:xfrm rot="16200000">
              <a:off x="3918513" y="1668919"/>
              <a:ext cx="521603" cy="121744"/>
              <a:chOff x="7218349" y="331951"/>
              <a:chExt cx="521603" cy="121744"/>
            </a:xfrm>
          </p:grpSpPr>
          <p:sp>
            <p:nvSpPr>
              <p:cNvPr id="310" name="Flowchart: Magnetic Disk 309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1" name="Flowchart: Magnetic Disk 310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2" name="Flowchart: Magnetic Disk 311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3" name="Flowchart: Magnetic Disk 312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4" name="Flowchart: Magnetic Disk 313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5" name="Flowchart: Magnetic Disk 314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6" name="Flowchart: Magnetic Disk 315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7" name="Flowchart: Magnetic Disk 316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Flowchart: Magnetic Disk 317"/>
              <p:cNvSpPr/>
              <p:nvPr/>
            </p:nvSpPr>
            <p:spPr>
              <a:xfrm rot="5400000">
                <a:off x="7561754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Flowchart: Magnetic Disk 318"/>
              <p:cNvSpPr/>
              <p:nvPr/>
            </p:nvSpPr>
            <p:spPr>
              <a:xfrm rot="5400000">
                <a:off x="7605869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Flowchart: Magnetic Disk 319"/>
              <p:cNvSpPr/>
              <p:nvPr/>
            </p:nvSpPr>
            <p:spPr>
              <a:xfrm rot="5400000">
                <a:off x="765399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21" name="Group 320"/>
            <p:cNvGrpSpPr/>
            <p:nvPr/>
          </p:nvGrpSpPr>
          <p:grpSpPr>
            <a:xfrm rot="16200000">
              <a:off x="3798024" y="1682907"/>
              <a:ext cx="382678" cy="121744"/>
              <a:chOff x="7218349" y="331951"/>
              <a:chExt cx="382678" cy="121744"/>
            </a:xfrm>
          </p:grpSpPr>
          <p:sp>
            <p:nvSpPr>
              <p:cNvPr id="322" name="Flowchart: Magnetic Disk 321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3" name="Flowchart: Magnetic Disk 322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4" name="Flowchart: Magnetic Disk 323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5" name="Flowchart: Magnetic Disk 324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6" name="Flowchart: Magnetic Disk 325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7" name="Flowchart: Magnetic Disk 326"/>
              <p:cNvSpPr/>
              <p:nvPr/>
            </p:nvSpPr>
            <p:spPr>
              <a:xfrm rot="5400000">
                <a:off x="7416756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8" name="Flowchart: Magnetic Disk 327"/>
              <p:cNvSpPr/>
              <p:nvPr/>
            </p:nvSpPr>
            <p:spPr>
              <a:xfrm rot="5400000">
                <a:off x="7464878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9" name="Flowchart: Magnetic Disk 328"/>
              <p:cNvSpPr/>
              <p:nvPr/>
            </p:nvSpPr>
            <p:spPr>
              <a:xfrm rot="5400000">
                <a:off x="7515066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30" name="Group 329"/>
            <p:cNvGrpSpPr/>
            <p:nvPr/>
          </p:nvGrpSpPr>
          <p:grpSpPr>
            <a:xfrm rot="16200000">
              <a:off x="3707501" y="1826771"/>
              <a:ext cx="240253" cy="121744"/>
              <a:chOff x="7218349" y="331951"/>
              <a:chExt cx="240253" cy="121744"/>
            </a:xfrm>
          </p:grpSpPr>
          <p:sp>
            <p:nvSpPr>
              <p:cNvPr id="331" name="Flowchart: Magnetic Disk 330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2" name="Flowchart: Magnetic Disk 331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3" name="Flowchart: Magnetic Disk 332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4" name="Flowchart: Magnetic Disk 333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5" name="Flowchart: Magnetic Disk 334"/>
              <p:cNvSpPr/>
              <p:nvPr/>
            </p:nvSpPr>
            <p:spPr>
              <a:xfrm rot="5400000">
                <a:off x="7372641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36" name="Group 335"/>
            <p:cNvGrpSpPr/>
            <p:nvPr/>
          </p:nvGrpSpPr>
          <p:grpSpPr>
            <a:xfrm rot="16200000">
              <a:off x="3536986" y="1825497"/>
              <a:ext cx="192613" cy="121744"/>
              <a:chOff x="7218349" y="331951"/>
              <a:chExt cx="192613" cy="121744"/>
            </a:xfrm>
          </p:grpSpPr>
          <p:sp>
            <p:nvSpPr>
              <p:cNvPr id="337" name="Flowchart: Magnetic Disk 336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8" name="Flowchart: Magnetic Disk 337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9" name="Flowchart: Magnetic Disk 338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0" name="Flowchart: Magnetic Disk 339"/>
              <p:cNvSpPr/>
              <p:nvPr/>
            </p:nvSpPr>
            <p:spPr>
              <a:xfrm rot="5400000">
                <a:off x="7325001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1" name="Group 340"/>
            <p:cNvGrpSpPr/>
            <p:nvPr/>
          </p:nvGrpSpPr>
          <p:grpSpPr>
            <a:xfrm rot="16200000">
              <a:off x="3667176" y="1946897"/>
              <a:ext cx="142425" cy="121744"/>
              <a:chOff x="7218349" y="331951"/>
              <a:chExt cx="142425" cy="121744"/>
            </a:xfrm>
          </p:grpSpPr>
          <p:sp>
            <p:nvSpPr>
              <p:cNvPr id="342" name="Flowchart: Magnetic Disk 341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3" name="Flowchart: Magnetic Disk 342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4" name="Flowchart: Magnetic Disk 343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5" name="Group 344"/>
            <p:cNvGrpSpPr/>
            <p:nvPr/>
          </p:nvGrpSpPr>
          <p:grpSpPr>
            <a:xfrm rot="16200000">
              <a:off x="4179578" y="1930606"/>
              <a:ext cx="142425" cy="121744"/>
              <a:chOff x="7218349" y="331951"/>
              <a:chExt cx="142425" cy="121744"/>
            </a:xfrm>
          </p:grpSpPr>
          <p:sp>
            <p:nvSpPr>
              <p:cNvPr id="346" name="Flowchart: Magnetic Disk 345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7" name="Flowchart: Magnetic Disk 346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8" name="Flowchart: Magnetic Disk 347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9" name="Group 348"/>
            <p:cNvGrpSpPr/>
            <p:nvPr/>
          </p:nvGrpSpPr>
          <p:grpSpPr>
            <a:xfrm rot="16200000">
              <a:off x="3487325" y="1935242"/>
              <a:ext cx="142425" cy="121744"/>
              <a:chOff x="7218349" y="331951"/>
              <a:chExt cx="142425" cy="121744"/>
            </a:xfrm>
          </p:grpSpPr>
          <p:sp>
            <p:nvSpPr>
              <p:cNvPr id="350" name="Flowchart: Magnetic Disk 349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1" name="Flowchart: Magnetic Disk 350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2" name="Flowchart: Magnetic Disk 351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3" name="Group 352"/>
            <p:cNvGrpSpPr/>
            <p:nvPr/>
          </p:nvGrpSpPr>
          <p:grpSpPr>
            <a:xfrm rot="16200000">
              <a:off x="3799125" y="1992873"/>
              <a:ext cx="142425" cy="121744"/>
              <a:chOff x="7218349" y="331951"/>
              <a:chExt cx="142425" cy="121744"/>
            </a:xfrm>
          </p:grpSpPr>
          <p:sp>
            <p:nvSpPr>
              <p:cNvPr id="354" name="Flowchart: Magnetic Disk 353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5" name="Flowchart: Magnetic Disk 354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6" name="Flowchart: Magnetic Disk 355"/>
              <p:cNvSpPr/>
              <p:nvPr/>
            </p:nvSpPr>
            <p:spPr>
              <a:xfrm rot="5400000">
                <a:off x="7274813" y="36772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60" name="Group 359"/>
            <p:cNvGrpSpPr/>
            <p:nvPr/>
          </p:nvGrpSpPr>
          <p:grpSpPr>
            <a:xfrm rot="16200000">
              <a:off x="3576873" y="2033618"/>
              <a:ext cx="94303" cy="121740"/>
              <a:chOff x="7218349" y="331955"/>
              <a:chExt cx="94303" cy="121740"/>
            </a:xfrm>
          </p:grpSpPr>
          <p:sp>
            <p:nvSpPr>
              <p:cNvPr id="361" name="Flowchart: Magnetic Disk 360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2" name="Flowchart: Magnetic Disk 361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63" name="Group 362"/>
            <p:cNvGrpSpPr/>
            <p:nvPr/>
          </p:nvGrpSpPr>
          <p:grpSpPr>
            <a:xfrm rot="16200000">
              <a:off x="3729403" y="2091027"/>
              <a:ext cx="94303" cy="121740"/>
              <a:chOff x="7218349" y="331955"/>
              <a:chExt cx="94303" cy="121740"/>
            </a:xfrm>
          </p:grpSpPr>
          <p:sp>
            <p:nvSpPr>
              <p:cNvPr id="364" name="Flowchart: Magnetic Disk 363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5" name="Flowchart: Magnetic Disk 364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6" name="Flowchart: Magnetic Disk 365"/>
            <p:cNvSpPr/>
            <p:nvPr/>
          </p:nvSpPr>
          <p:spPr>
            <a:xfrm>
              <a:off x="3885548" y="2148861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7" name="Flowchart: Magnetic Disk 366"/>
            <p:cNvSpPr/>
            <p:nvPr/>
          </p:nvSpPr>
          <p:spPr>
            <a:xfrm>
              <a:off x="4236522" y="212495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8" name="Flowchart: Magnetic Disk 367"/>
            <p:cNvSpPr/>
            <p:nvPr/>
          </p:nvSpPr>
          <p:spPr>
            <a:xfrm>
              <a:off x="3939968" y="1967269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9" name="Flowchart: Magnetic Disk 368"/>
            <p:cNvSpPr/>
            <p:nvPr/>
          </p:nvSpPr>
          <p:spPr>
            <a:xfrm>
              <a:off x="3479331" y="2168736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0" name="Flowchart: Magnetic Disk 369"/>
            <p:cNvSpPr/>
            <p:nvPr/>
          </p:nvSpPr>
          <p:spPr>
            <a:xfrm>
              <a:off x="3682439" y="224193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1" name="Flowchart: Magnetic Disk 370"/>
            <p:cNvSpPr/>
            <p:nvPr/>
          </p:nvSpPr>
          <p:spPr>
            <a:xfrm>
              <a:off x="4032788" y="2178460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2" name="Flowchart: Magnetic Disk 371"/>
            <p:cNvSpPr/>
            <p:nvPr/>
          </p:nvSpPr>
          <p:spPr>
            <a:xfrm>
              <a:off x="3982793" y="2026746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57" name="Group 356"/>
            <p:cNvGrpSpPr/>
            <p:nvPr/>
          </p:nvGrpSpPr>
          <p:grpSpPr>
            <a:xfrm rot="16200000">
              <a:off x="4070629" y="2029509"/>
              <a:ext cx="94303" cy="121740"/>
              <a:chOff x="7218349" y="331955"/>
              <a:chExt cx="94303" cy="121740"/>
            </a:xfrm>
          </p:grpSpPr>
          <p:sp>
            <p:nvSpPr>
              <p:cNvPr id="358" name="Flowchart: Magnetic Disk 357"/>
              <p:cNvSpPr/>
              <p:nvPr/>
            </p:nvSpPr>
            <p:spPr>
              <a:xfrm rot="5400000">
                <a:off x="7182576" y="367728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9" name="Flowchart: Magnetic Disk 358"/>
              <p:cNvSpPr/>
              <p:nvPr/>
            </p:nvSpPr>
            <p:spPr>
              <a:xfrm rot="5400000">
                <a:off x="7226691" y="367734"/>
                <a:ext cx="121734" cy="50188"/>
              </a:xfrm>
              <a:prstGeom prst="flowChartMagneticDisk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solidFill>
                  <a:srgbClr val="002060"/>
                </a:solidFill>
              </a:ln>
              <a:effectLst>
                <a:glow rad="127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74" name="Title 1"/>
          <p:cNvSpPr txBox="1">
            <a:spLocks/>
          </p:cNvSpPr>
          <p:nvPr/>
        </p:nvSpPr>
        <p:spPr>
          <a:xfrm>
            <a:off x="3410905" y="1094761"/>
            <a:ext cx="3430791" cy="548032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2400" dirty="0" smtClean="0">
                <a:solidFill>
                  <a:schemeClr val="accent6">
                    <a:lumMod val="50000"/>
                  </a:schemeClr>
                </a:solidFill>
              </a:rPr>
              <a:t>ca 1 </a:t>
            </a:r>
            <a:r>
              <a:rPr lang="fr-FR" sz="2400" dirty="0" err="1" smtClean="0">
                <a:solidFill>
                  <a:schemeClr val="accent6">
                    <a:lumMod val="50000"/>
                  </a:schemeClr>
                </a:solidFill>
              </a:rPr>
              <a:t>Bn</a:t>
            </a:r>
            <a:r>
              <a:rPr lang="fr-FR" sz="2400" dirty="0" smtClean="0">
                <a:solidFill>
                  <a:schemeClr val="accent6">
                    <a:lumMod val="50000"/>
                  </a:schemeClr>
                </a:solidFill>
              </a:rPr>
              <a:t> CHF</a:t>
            </a:r>
            <a:endParaRPr lang="fr-FR" sz="2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77" name="Picture 376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007" y="3267542"/>
            <a:ext cx="365760" cy="365760"/>
          </a:xfrm>
          <a:prstGeom prst="rect">
            <a:avLst/>
          </a:prstGeom>
        </p:spPr>
      </p:pic>
      <p:pic>
        <p:nvPicPr>
          <p:cNvPr id="378" name="Picture 377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775" y="3257193"/>
            <a:ext cx="365760" cy="365760"/>
          </a:xfrm>
          <a:prstGeom prst="rect">
            <a:avLst/>
          </a:prstGeom>
        </p:spPr>
      </p:pic>
      <p:pic>
        <p:nvPicPr>
          <p:cNvPr id="379" name="Picture 378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220" y="3267542"/>
            <a:ext cx="365760" cy="365760"/>
          </a:xfrm>
          <a:prstGeom prst="rect">
            <a:avLst/>
          </a:prstGeom>
        </p:spPr>
      </p:pic>
      <p:pic>
        <p:nvPicPr>
          <p:cNvPr id="380" name="Picture 379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813" y="3257193"/>
            <a:ext cx="365760" cy="365760"/>
          </a:xfrm>
          <a:prstGeom prst="rect">
            <a:avLst/>
          </a:prstGeom>
        </p:spPr>
      </p:pic>
      <p:pic>
        <p:nvPicPr>
          <p:cNvPr id="381" name="Picture 380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892" y="3257193"/>
            <a:ext cx="365760" cy="365760"/>
          </a:xfrm>
          <a:prstGeom prst="rect">
            <a:avLst/>
          </a:prstGeom>
        </p:spPr>
      </p:pic>
      <p:pic>
        <p:nvPicPr>
          <p:cNvPr id="382" name="Picture 381"/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660" y="3258525"/>
            <a:ext cx="365760" cy="365760"/>
          </a:xfrm>
          <a:prstGeom prst="rect">
            <a:avLst/>
          </a:prstGeom>
        </p:spPr>
      </p:pic>
      <p:grpSp>
        <p:nvGrpSpPr>
          <p:cNvPr id="391" name="Group 390"/>
          <p:cNvGrpSpPr/>
          <p:nvPr/>
        </p:nvGrpSpPr>
        <p:grpSpPr>
          <a:xfrm>
            <a:off x="3348892" y="3836100"/>
            <a:ext cx="2278185" cy="282234"/>
            <a:chOff x="3348892" y="3836100"/>
            <a:chExt cx="2278185" cy="282234"/>
          </a:xfrm>
        </p:grpSpPr>
        <p:sp>
          <p:nvSpPr>
            <p:cNvPr id="386" name="Rounded Rectangle 385"/>
            <p:cNvSpPr/>
            <p:nvPr/>
          </p:nvSpPr>
          <p:spPr>
            <a:xfrm>
              <a:off x="3348892" y="3871809"/>
              <a:ext cx="2278185" cy="217200"/>
            </a:xfrm>
            <a:prstGeom prst="round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dirty="0" smtClean="0">
                  <a:latin typeface="Arial Rounded MT Bold" panose="020F0704030504030204" pitchFamily="34" charset="0"/>
                </a:rPr>
                <a:t>LHC</a:t>
              </a:r>
              <a:endParaRPr lang="en-GB" b="1" dirty="0">
                <a:latin typeface="Arial Rounded MT Bold" panose="020F0704030504030204" pitchFamily="34" charset="0"/>
              </a:endParaRPr>
            </a:p>
          </p:txBody>
        </p:sp>
        <p:sp>
          <p:nvSpPr>
            <p:cNvPr id="387" name="Rectangle 386"/>
            <p:cNvSpPr/>
            <p:nvPr/>
          </p:nvSpPr>
          <p:spPr>
            <a:xfrm>
              <a:off x="3477846" y="3836100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3977909" y="3839635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9" name="Rectangle 388"/>
            <p:cNvSpPr/>
            <p:nvPr/>
          </p:nvSpPr>
          <p:spPr>
            <a:xfrm>
              <a:off x="4919719" y="3839635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5442368" y="3839635"/>
              <a:ext cx="45719" cy="278699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2849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3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66" y="1664949"/>
            <a:ext cx="1823272" cy="1219750"/>
          </a:xfrm>
          <a:prstGeom prst="rect">
            <a:avLst/>
          </a:prstGeom>
        </p:spPr>
      </p:pic>
      <p:grpSp>
        <p:nvGrpSpPr>
          <p:cNvPr id="187" name="Group 186"/>
          <p:cNvGrpSpPr/>
          <p:nvPr/>
        </p:nvGrpSpPr>
        <p:grpSpPr>
          <a:xfrm>
            <a:off x="982335" y="1408443"/>
            <a:ext cx="2519554" cy="2402999"/>
            <a:chOff x="982335" y="1408443"/>
            <a:chExt cx="2519554" cy="2402999"/>
          </a:xfrm>
        </p:grpSpPr>
        <p:cxnSp>
          <p:nvCxnSpPr>
            <p:cNvPr id="36" name="Straight Connector 35"/>
            <p:cNvCxnSpPr>
              <a:stCxn id="2" idx="3"/>
              <a:endCxn id="7" idx="1"/>
            </p:cNvCxnSpPr>
            <p:nvPr/>
          </p:nvCxnSpPr>
          <p:spPr>
            <a:xfrm>
              <a:off x="982335" y="1408443"/>
              <a:ext cx="2492385" cy="41563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>
              <a:stCxn id="11" idx="3"/>
              <a:endCxn id="135" idx="1"/>
            </p:cNvCxnSpPr>
            <p:nvPr/>
          </p:nvCxnSpPr>
          <p:spPr>
            <a:xfrm flipV="1">
              <a:off x="982335" y="1470130"/>
              <a:ext cx="2490889" cy="539591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>
              <a:stCxn id="12" idx="3"/>
              <a:endCxn id="135" idx="1"/>
            </p:cNvCxnSpPr>
            <p:nvPr/>
          </p:nvCxnSpPr>
          <p:spPr>
            <a:xfrm flipV="1">
              <a:off x="982335" y="1470130"/>
              <a:ext cx="2490889" cy="1140869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>
              <a:stCxn id="9" idx="3"/>
              <a:endCxn id="7" idx="1"/>
            </p:cNvCxnSpPr>
            <p:nvPr/>
          </p:nvCxnSpPr>
          <p:spPr>
            <a:xfrm flipV="1">
              <a:off x="982335" y="1450006"/>
              <a:ext cx="2492385" cy="1749496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>
              <a:stCxn id="10" idx="3"/>
              <a:endCxn id="7" idx="1"/>
            </p:cNvCxnSpPr>
            <p:nvPr/>
          </p:nvCxnSpPr>
          <p:spPr>
            <a:xfrm flipV="1">
              <a:off x="982335" y="1450006"/>
              <a:ext cx="2492385" cy="2361436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>
              <a:stCxn id="12" idx="3"/>
            </p:cNvCxnSpPr>
            <p:nvPr/>
          </p:nvCxnSpPr>
          <p:spPr>
            <a:xfrm flipV="1">
              <a:off x="982335" y="2268576"/>
              <a:ext cx="2474554" cy="342423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999650" y="2294323"/>
              <a:ext cx="2491616" cy="946745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>
              <a:stCxn id="2" idx="3"/>
            </p:cNvCxnSpPr>
            <p:nvPr/>
          </p:nvCxnSpPr>
          <p:spPr>
            <a:xfrm>
              <a:off x="982335" y="1408443"/>
              <a:ext cx="2508931" cy="827164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>
              <a:stCxn id="11" idx="3"/>
            </p:cNvCxnSpPr>
            <p:nvPr/>
          </p:nvCxnSpPr>
          <p:spPr>
            <a:xfrm>
              <a:off x="982335" y="2009721"/>
              <a:ext cx="2507435" cy="254388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>
              <a:stCxn id="10" idx="3"/>
            </p:cNvCxnSpPr>
            <p:nvPr/>
          </p:nvCxnSpPr>
          <p:spPr>
            <a:xfrm flipV="1">
              <a:off x="982335" y="2258434"/>
              <a:ext cx="2503219" cy="1553008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>
              <a:stCxn id="2" idx="3"/>
              <a:endCxn id="31" idx="1"/>
            </p:cNvCxnSpPr>
            <p:nvPr/>
          </p:nvCxnSpPr>
          <p:spPr>
            <a:xfrm>
              <a:off x="982335" y="1408443"/>
              <a:ext cx="2492385" cy="1601373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>
              <a:stCxn id="11" idx="3"/>
              <a:endCxn id="31" idx="1"/>
            </p:cNvCxnSpPr>
            <p:nvPr/>
          </p:nvCxnSpPr>
          <p:spPr>
            <a:xfrm>
              <a:off x="982335" y="2009721"/>
              <a:ext cx="2492385" cy="1000095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>
              <a:stCxn id="12" idx="3"/>
            </p:cNvCxnSpPr>
            <p:nvPr/>
          </p:nvCxnSpPr>
          <p:spPr>
            <a:xfrm>
              <a:off x="982335" y="2610999"/>
              <a:ext cx="2492385" cy="375709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>
              <a:stCxn id="9" idx="3"/>
            </p:cNvCxnSpPr>
            <p:nvPr/>
          </p:nvCxnSpPr>
          <p:spPr>
            <a:xfrm flipV="1">
              <a:off x="982335" y="2973529"/>
              <a:ext cx="2474554" cy="225973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>
              <a:stCxn id="10" idx="3"/>
            </p:cNvCxnSpPr>
            <p:nvPr/>
          </p:nvCxnSpPr>
          <p:spPr>
            <a:xfrm flipV="1">
              <a:off x="982335" y="2986708"/>
              <a:ext cx="2503219" cy="824734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>
              <a:stCxn id="10" idx="3"/>
              <a:endCxn id="32" idx="1"/>
            </p:cNvCxnSpPr>
            <p:nvPr/>
          </p:nvCxnSpPr>
          <p:spPr>
            <a:xfrm flipV="1">
              <a:off x="982335" y="3789721"/>
              <a:ext cx="2492385" cy="21721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>
              <a:stCxn id="9" idx="3"/>
              <a:endCxn id="32" idx="1"/>
            </p:cNvCxnSpPr>
            <p:nvPr/>
          </p:nvCxnSpPr>
          <p:spPr>
            <a:xfrm>
              <a:off x="982335" y="3199502"/>
              <a:ext cx="2492385" cy="590219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>
              <a:stCxn id="12" idx="3"/>
              <a:endCxn id="32" idx="1"/>
            </p:cNvCxnSpPr>
            <p:nvPr/>
          </p:nvCxnSpPr>
          <p:spPr>
            <a:xfrm>
              <a:off x="982335" y="2610999"/>
              <a:ext cx="2492385" cy="1178722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>
              <a:stCxn id="11" idx="3"/>
            </p:cNvCxnSpPr>
            <p:nvPr/>
          </p:nvCxnSpPr>
          <p:spPr>
            <a:xfrm>
              <a:off x="982335" y="2009721"/>
              <a:ext cx="2519554" cy="1751146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>
              <a:stCxn id="2" idx="3"/>
              <a:endCxn id="32" idx="1"/>
            </p:cNvCxnSpPr>
            <p:nvPr/>
          </p:nvCxnSpPr>
          <p:spPr>
            <a:xfrm>
              <a:off x="982335" y="1408443"/>
              <a:ext cx="2492385" cy="2381278"/>
            </a:xfrm>
            <a:prstGeom prst="line">
              <a:avLst/>
            </a:prstGeom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137" name="Picture 13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889" y="2170334"/>
            <a:ext cx="1527863" cy="1318219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224" y="946018"/>
            <a:ext cx="1909036" cy="1048223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224" y="3356258"/>
            <a:ext cx="1531913" cy="93416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7275" y="109623"/>
            <a:ext cx="8809449" cy="781050"/>
          </a:xfrm>
          <a:prstGeom prst="rect">
            <a:avLst/>
          </a:prstGeom>
        </p:spPr>
        <p:txBody>
          <a:bodyPr anchor="t"/>
          <a:lstStyle/>
          <a:p>
            <a:pPr fontAlgn="auto">
              <a:spcAft>
                <a:spcPts val="0"/>
              </a:spcAft>
              <a:defRPr/>
            </a:pPr>
            <a:r>
              <a:rPr lang="fr-FR" sz="4400" dirty="0" smtClean="0">
                <a:solidFill>
                  <a:schemeClr val="accent6">
                    <a:lumMod val="50000"/>
                  </a:schemeClr>
                </a:solidFill>
              </a:rPr>
              <a:t>Collaborations</a:t>
            </a:r>
            <a:endParaRPr lang="fr-FR" sz="44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1267127"/>
            <a:ext cx="365760" cy="3657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3058186"/>
            <a:ext cx="365760" cy="3657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1868405"/>
            <a:ext cx="365760" cy="3657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2469683"/>
            <a:ext cx="365760" cy="3657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1868405"/>
            <a:ext cx="365760" cy="3657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3670126"/>
            <a:ext cx="365760" cy="3657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3061329"/>
            <a:ext cx="365760" cy="36576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575" y="3670126"/>
            <a:ext cx="365760" cy="365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1267127"/>
            <a:ext cx="365760" cy="36576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683" y="1267127"/>
            <a:ext cx="365760" cy="36576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35" y="2469683"/>
            <a:ext cx="365760" cy="36576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683" y="2469683"/>
            <a:ext cx="365760" cy="365760"/>
          </a:xfrm>
          <a:prstGeom prst="rect">
            <a:avLst/>
          </a:prstGeom>
        </p:spPr>
      </p:pic>
      <p:grpSp>
        <p:nvGrpSpPr>
          <p:cNvPr id="188" name="Group 187"/>
          <p:cNvGrpSpPr/>
          <p:nvPr/>
        </p:nvGrpSpPr>
        <p:grpSpPr>
          <a:xfrm>
            <a:off x="136042" y="1165008"/>
            <a:ext cx="846293" cy="2889868"/>
            <a:chOff x="136042" y="1165008"/>
            <a:chExt cx="846293" cy="288986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1165008"/>
              <a:ext cx="509077" cy="48686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1766286"/>
              <a:ext cx="509077" cy="48686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2367564"/>
              <a:ext cx="509077" cy="486869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2956067"/>
              <a:ext cx="509077" cy="486869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258" y="3568007"/>
              <a:ext cx="509077" cy="486869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5" y="1272029"/>
              <a:ext cx="325079" cy="32507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4" y="1877706"/>
              <a:ext cx="325079" cy="32507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3" y="3063088"/>
              <a:ext cx="325079" cy="32507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2" y="3675028"/>
              <a:ext cx="325079" cy="325079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045" y="2470397"/>
              <a:ext cx="325079" cy="325079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 rot="16200000">
            <a:off x="2264461" y="1342590"/>
            <a:ext cx="240253" cy="121744"/>
            <a:chOff x="7724647" y="1280121"/>
            <a:chExt cx="240253" cy="121744"/>
          </a:xfrm>
        </p:grpSpPr>
        <p:sp>
          <p:nvSpPr>
            <p:cNvPr id="38" name="Flowchart: Magnetic Disk 37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Flowchart: Magnetic Disk 38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Flowchart: Magnetic Disk 39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lowchart: Magnetic Disk 40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lowchart: Magnetic Disk 41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/>
          <p:cNvGrpSpPr/>
          <p:nvPr/>
        </p:nvGrpSpPr>
        <p:grpSpPr>
          <a:xfrm rot="16200000">
            <a:off x="2351171" y="1383434"/>
            <a:ext cx="240253" cy="121744"/>
            <a:chOff x="7724647" y="1280121"/>
            <a:chExt cx="240253" cy="121744"/>
          </a:xfrm>
        </p:grpSpPr>
        <p:sp>
          <p:nvSpPr>
            <p:cNvPr id="49" name="Flowchart: Magnetic Disk 48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Flowchart: Magnetic Disk 49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Flowchart: Magnetic Disk 50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Flowchart: Magnetic Disk 51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Flowchart: Magnetic Disk 52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 rot="16200000">
            <a:off x="2203600" y="1433775"/>
            <a:ext cx="240253" cy="121744"/>
            <a:chOff x="7724647" y="1280121"/>
            <a:chExt cx="240253" cy="121744"/>
          </a:xfrm>
        </p:grpSpPr>
        <p:sp>
          <p:nvSpPr>
            <p:cNvPr id="55" name="Flowchart: Magnetic Disk 54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Flowchart: Magnetic Disk 55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lowchart: Magnetic Disk 56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Flowchart: Magnetic Disk 57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Flowchart: Magnetic Disk 58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 rot="16200000">
            <a:off x="1918622" y="1942264"/>
            <a:ext cx="240253" cy="121744"/>
            <a:chOff x="7724647" y="1280121"/>
            <a:chExt cx="240253" cy="121744"/>
          </a:xfrm>
        </p:grpSpPr>
        <p:sp>
          <p:nvSpPr>
            <p:cNvPr id="61" name="Flowchart: Magnetic Disk 60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2" name="Flowchart: Magnetic Disk 61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3" name="Flowchart: Magnetic Disk 62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4" name="Flowchart: Magnetic Disk 63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65" name="Flowchart: Magnetic Disk 64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pSp>
        <p:nvGrpSpPr>
          <p:cNvPr id="72" name="Group 71"/>
          <p:cNvGrpSpPr/>
          <p:nvPr/>
        </p:nvGrpSpPr>
        <p:grpSpPr>
          <a:xfrm rot="16200000">
            <a:off x="1857764" y="2033451"/>
            <a:ext cx="240252" cy="121743"/>
            <a:chOff x="7724648" y="1280121"/>
            <a:chExt cx="240252" cy="121743"/>
          </a:xfrm>
        </p:grpSpPr>
        <p:sp>
          <p:nvSpPr>
            <p:cNvPr id="73" name="Flowchart: Magnetic Disk 72"/>
            <p:cNvSpPr/>
            <p:nvPr/>
          </p:nvSpPr>
          <p:spPr>
            <a:xfrm rot="5400000">
              <a:off x="7688875" y="1315897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4" name="Flowchart: Magnetic Disk 73"/>
            <p:cNvSpPr/>
            <p:nvPr/>
          </p:nvSpPr>
          <p:spPr>
            <a:xfrm rot="5400000">
              <a:off x="7732990" y="1315903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5" name="Flowchart: Magnetic Disk 74"/>
            <p:cNvSpPr/>
            <p:nvPr/>
          </p:nvSpPr>
          <p:spPr>
            <a:xfrm rot="5400000">
              <a:off x="7781112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6" name="Flowchart: Magnetic Disk 75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77" name="Flowchart: Magnetic Disk 76"/>
            <p:cNvSpPr/>
            <p:nvPr/>
          </p:nvSpPr>
          <p:spPr>
            <a:xfrm rot="5400000">
              <a:off x="7878939" y="1315899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</p:grpSp>
      <p:grpSp>
        <p:nvGrpSpPr>
          <p:cNvPr id="78" name="Group 77"/>
          <p:cNvGrpSpPr/>
          <p:nvPr/>
        </p:nvGrpSpPr>
        <p:grpSpPr>
          <a:xfrm rot="16200000">
            <a:off x="2187189" y="2570947"/>
            <a:ext cx="240253" cy="121744"/>
            <a:chOff x="7724647" y="1280121"/>
            <a:chExt cx="240253" cy="121744"/>
          </a:xfrm>
        </p:grpSpPr>
        <p:sp>
          <p:nvSpPr>
            <p:cNvPr id="79" name="Flowchart: Magnetic Disk 78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Flowchart: Magnetic Disk 79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Flowchart: Magnetic Disk 80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Flowchart: Magnetic Disk 81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Flowchart: Magnetic Disk 82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4" name="Group 83"/>
          <p:cNvGrpSpPr/>
          <p:nvPr/>
        </p:nvGrpSpPr>
        <p:grpSpPr>
          <a:xfrm rot="16200000">
            <a:off x="2292296" y="2621135"/>
            <a:ext cx="240253" cy="121744"/>
            <a:chOff x="7724647" y="1280121"/>
            <a:chExt cx="240253" cy="121744"/>
          </a:xfrm>
        </p:grpSpPr>
        <p:sp>
          <p:nvSpPr>
            <p:cNvPr id="85" name="Flowchart: Magnetic Disk 84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Flowchart: Magnetic Disk 85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Flowchart: Magnetic Disk 86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Flowchart: Magnetic Disk 87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Flowchart: Magnetic Disk 88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6" name="Group 95"/>
          <p:cNvGrpSpPr/>
          <p:nvPr/>
        </p:nvGrpSpPr>
        <p:grpSpPr>
          <a:xfrm rot="16200000">
            <a:off x="1938208" y="3125152"/>
            <a:ext cx="240253" cy="121744"/>
            <a:chOff x="7724647" y="1280121"/>
            <a:chExt cx="240253" cy="121744"/>
          </a:xfrm>
        </p:grpSpPr>
        <p:sp>
          <p:nvSpPr>
            <p:cNvPr id="97" name="Flowchart: Magnetic Disk 96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Flowchart: Magnetic Disk 97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Flowchart: Magnetic Disk 98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Flowchart: Magnetic Disk 99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Flowchart: Magnetic Disk 100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2" name="Group 101"/>
          <p:cNvGrpSpPr/>
          <p:nvPr/>
        </p:nvGrpSpPr>
        <p:grpSpPr>
          <a:xfrm rot="16200000">
            <a:off x="2024918" y="3165996"/>
            <a:ext cx="240253" cy="121744"/>
            <a:chOff x="7724647" y="1280121"/>
            <a:chExt cx="240253" cy="121744"/>
          </a:xfrm>
        </p:grpSpPr>
        <p:sp>
          <p:nvSpPr>
            <p:cNvPr id="103" name="Flowchart: Magnetic Disk 102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Flowchart: Magnetic Disk 103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Flowchart: Magnetic Disk 104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Flowchart: Magnetic Disk 105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Flowchart: Magnetic Disk 106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8" name="Group 107"/>
          <p:cNvGrpSpPr/>
          <p:nvPr/>
        </p:nvGrpSpPr>
        <p:grpSpPr>
          <a:xfrm rot="16200000">
            <a:off x="1877347" y="3216337"/>
            <a:ext cx="240253" cy="121744"/>
            <a:chOff x="7724647" y="1280121"/>
            <a:chExt cx="240253" cy="121744"/>
          </a:xfrm>
        </p:grpSpPr>
        <p:sp>
          <p:nvSpPr>
            <p:cNvPr id="109" name="Flowchart: Magnetic Disk 108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Flowchart: Magnetic Disk 109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Flowchart: Magnetic Disk 110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Flowchart: Magnetic Disk 111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Flowchart: Magnetic Disk 112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4" name="Group 113"/>
          <p:cNvGrpSpPr/>
          <p:nvPr/>
        </p:nvGrpSpPr>
        <p:grpSpPr>
          <a:xfrm rot="16200000">
            <a:off x="1964057" y="3784768"/>
            <a:ext cx="240253" cy="121744"/>
            <a:chOff x="7724647" y="1280121"/>
            <a:chExt cx="240253" cy="121744"/>
          </a:xfrm>
        </p:grpSpPr>
        <p:sp>
          <p:nvSpPr>
            <p:cNvPr id="115" name="Flowchart: Magnetic Disk 114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Flowchart: Magnetic Disk 115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Flowchart: Magnetic Disk 116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Flowchart: Magnetic Disk 117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Flowchart: Magnetic Disk 118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0" name="Group 119"/>
          <p:cNvGrpSpPr/>
          <p:nvPr/>
        </p:nvGrpSpPr>
        <p:grpSpPr>
          <a:xfrm rot="16200000">
            <a:off x="1870952" y="3828065"/>
            <a:ext cx="240253" cy="121744"/>
            <a:chOff x="7724647" y="1280121"/>
            <a:chExt cx="240253" cy="121744"/>
          </a:xfrm>
        </p:grpSpPr>
        <p:sp>
          <p:nvSpPr>
            <p:cNvPr id="121" name="Flowchart: Magnetic Disk 120"/>
            <p:cNvSpPr/>
            <p:nvPr/>
          </p:nvSpPr>
          <p:spPr>
            <a:xfrm rot="5400000">
              <a:off x="7688874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Flowchart: Magnetic Disk 121"/>
            <p:cNvSpPr/>
            <p:nvPr/>
          </p:nvSpPr>
          <p:spPr>
            <a:xfrm rot="5400000">
              <a:off x="7732989" y="131590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Flowchart: Magnetic Disk 122"/>
            <p:cNvSpPr/>
            <p:nvPr/>
          </p:nvSpPr>
          <p:spPr>
            <a:xfrm rot="5400000">
              <a:off x="7781111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Flowchart: Magnetic Disk 123"/>
            <p:cNvSpPr/>
            <p:nvPr/>
          </p:nvSpPr>
          <p:spPr>
            <a:xfrm rot="5400000">
              <a:off x="7831299" y="1315894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Flowchart: Magnetic Disk 124"/>
            <p:cNvSpPr/>
            <p:nvPr/>
          </p:nvSpPr>
          <p:spPr>
            <a:xfrm rot="5400000">
              <a:off x="7878939" y="1315898"/>
              <a:ext cx="121734" cy="50188"/>
            </a:xfrm>
            <a:prstGeom prst="flowChartMagneticDisk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rgbClr val="002060"/>
              </a:solidFill>
            </a:ln>
            <a:effectLst>
              <a:glow rad="127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Rectangle 6"/>
          <p:cNvSpPr/>
          <p:nvPr/>
        </p:nvSpPr>
        <p:spPr>
          <a:xfrm>
            <a:off x="3474720" y="1153671"/>
            <a:ext cx="1393371" cy="592669"/>
          </a:xfrm>
          <a:prstGeom prst="rect">
            <a:avLst/>
          </a:prstGeom>
          <a:ln w="28575">
            <a:solidFill>
              <a:schemeClr val="accent1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ATLAS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3474720" y="1933576"/>
            <a:ext cx="1393371" cy="592669"/>
          </a:xfrm>
          <a:prstGeom prst="rect">
            <a:avLst/>
          </a:prstGeom>
          <a:ln w="28575">
            <a:solidFill>
              <a:schemeClr val="accent1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CMS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3474720" y="2713481"/>
            <a:ext cx="1393371" cy="592669"/>
          </a:xfrm>
          <a:prstGeom prst="rect">
            <a:avLst/>
          </a:prstGeom>
          <a:ln w="28575">
            <a:solidFill>
              <a:schemeClr val="accent1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LHCb</a:t>
            </a:r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3474720" y="3493386"/>
            <a:ext cx="1393371" cy="592669"/>
          </a:xfrm>
          <a:prstGeom prst="rect">
            <a:avLst/>
          </a:prstGeom>
          <a:ln w="28575">
            <a:solidFill>
              <a:schemeClr val="accent1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ALICE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04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23457E-7 L 0.18091 0.00093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45" y="31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23457E-7 L 0.2191 0.15247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55" y="7623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23457E-7 L 0.2592 0.30556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51" y="15278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5679E-6 L 0.22101 0.18395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42" y="9198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679E-6 L 0.2592 0.34814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51" y="17407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26111 0.22006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56" y="10988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7.40741E-7 L 0.22205 -0.23272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94" y="-11636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0.18195 0.06698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97" y="3333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7284E-6 L 0.26024 -0.19969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-1000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44444E-6 L 0.2099 -0.33951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86" y="-16975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25729 -0.00956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65" y="-494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07407E-6 L 0.21059 -0.31481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21" y="-15741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09877E-6 L 0.14202 0.14321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1" y="716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0.1316 0.00277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0" y="123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93827E-7 L 0.14202 0.31481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1" y="15741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46914E-6 L 0.17916 0.18271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58" y="9136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23457E-6 L 0.18576 0.32562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88" y="16265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0.14114 0.06142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49" y="3056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46914E-7 L 0.15052 -0.07778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17" y="-3889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93827E-7 L 0.16753 -0.34383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68" y="-17191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44444E-6 L 0.17934 -0.03672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58" y="-1852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96296E-6 L 0.17917 -0.20278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58" y="-10154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8.64198E-7 L 0.17465 -0.01018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33" y="-525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19753E-6 L 0.18351 -0.3253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67" y="-16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135 -0.00062 L 0.19983 1.23457E-7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4" y="31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962 0.03272 L 0.39288 0.03272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63" y="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89 0.00371 L 0.18282 0.00371 " pathEditMode="relative" rAng="0" ptsTypes="AA">
                                      <p:cBhvr>
                                        <p:cTn id="167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7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69 -0.0074 L 0.35643 -0.00926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37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0" grpId="0" animBg="1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F91E0E8C047943A8195D13CD93AAB2" ma:contentTypeVersion="0" ma:contentTypeDescription="Create a new document." ma:contentTypeScope="" ma:versionID="f7c0c4ee59bf57e4f03644187554740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A7C35B-DCFD-453B-93FF-DEC0546E650A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1736BD7-E7BC-466E-8FAB-9462C5024F4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4865B3-8B23-4151-9A7F-0AE8C250FE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41697</TotalTime>
  <Words>3827</Words>
  <Application>Microsoft Macintosh PowerPoint</Application>
  <PresentationFormat>On-screen Show (16:9)</PresentationFormat>
  <Paragraphs>481</Paragraphs>
  <Slides>46</Slides>
  <Notes>43</Notes>
  <HiddenSlides>0</HiddenSlides>
  <MMClips>4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Arial Rounded MT Bold</vt:lpstr>
      <vt:lpstr>Calibri</vt:lpstr>
      <vt:lpstr>Helvetica</vt:lpstr>
      <vt:lpstr>ＭＳ Ｐゴシック</vt:lpstr>
      <vt:lpstr>Symbol</vt:lpstr>
      <vt:lpstr>Times New Roman</vt:lpstr>
      <vt:lpstr>Wingdings</vt:lpstr>
      <vt:lpstr>Arial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Briard</dc:creator>
  <cp:lastModifiedBy>Microsoft Office User</cp:lastModifiedBy>
  <cp:revision>329</cp:revision>
  <dcterms:created xsi:type="dcterms:W3CDTF">2015-01-27T20:34:59Z</dcterms:created>
  <dcterms:modified xsi:type="dcterms:W3CDTF">2018-03-27T18:48:37Z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0x0101004FF91E0E8C047943A8195D13CD93AAB2</vt:lpwstr>
  </property>
</Properties>
</file>