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1" r:id="rId2"/>
  </p:sldMasterIdLst>
  <p:notesMasterIdLst>
    <p:notesMasterId r:id="rId46"/>
  </p:notesMasterIdLst>
  <p:sldIdLst>
    <p:sldId id="256" r:id="rId3"/>
    <p:sldId id="257" r:id="rId4"/>
    <p:sldId id="268" r:id="rId5"/>
    <p:sldId id="269" r:id="rId6"/>
    <p:sldId id="258" r:id="rId7"/>
    <p:sldId id="288" r:id="rId8"/>
    <p:sldId id="289" r:id="rId9"/>
    <p:sldId id="259" r:id="rId10"/>
    <p:sldId id="293" r:id="rId11"/>
    <p:sldId id="260" r:id="rId12"/>
    <p:sldId id="294" r:id="rId13"/>
    <p:sldId id="296" r:id="rId14"/>
    <p:sldId id="295" r:id="rId15"/>
    <p:sldId id="262" r:id="rId16"/>
    <p:sldId id="297" r:id="rId17"/>
    <p:sldId id="263" r:id="rId18"/>
    <p:sldId id="298" r:id="rId19"/>
    <p:sldId id="264" r:id="rId20"/>
    <p:sldId id="265" r:id="rId21"/>
    <p:sldId id="266" r:id="rId22"/>
    <p:sldId id="267" r:id="rId23"/>
    <p:sldId id="270" r:id="rId24"/>
    <p:sldId id="271" r:id="rId25"/>
    <p:sldId id="299" r:id="rId26"/>
    <p:sldId id="290" r:id="rId27"/>
    <p:sldId id="291" r:id="rId28"/>
    <p:sldId id="292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225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73"/>
    <p:restoredTop sz="88565"/>
  </p:normalViewPr>
  <p:slideViewPr>
    <p:cSldViewPr snapToGrid="0" snapToObjects="1">
      <p:cViewPr>
        <p:scale>
          <a:sx n="85" d="100"/>
          <a:sy n="85" d="100"/>
        </p:scale>
        <p:origin x="1624" y="560"/>
      </p:cViewPr>
      <p:guideLst/>
    </p:cSldViewPr>
  </p:slideViewPr>
  <p:notesTextViewPr>
    <p:cViewPr>
      <p:scale>
        <a:sx n="40" d="100"/>
        <a:sy n="4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96EE-CD24-E24C-8BAB-56DCE43175D7}" type="datetimeFigureOut">
              <a:rPr lang="en-US" smtClean="0"/>
              <a:t>4/18/18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2A1-C57B-4646-B465-83AF9B114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113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527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060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864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721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266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129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6766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5570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0401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384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791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390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582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331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25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877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 smtClean="0"/>
              <a:t> </a:t>
            </a:r>
            <a:r>
              <a:rPr lang="fr-FR" dirty="0" err="1" smtClean="0"/>
              <a:t>means</a:t>
            </a:r>
            <a:r>
              <a:rPr lang="fr-FR" dirty="0" smtClean="0"/>
              <a:t> no </a:t>
            </a:r>
            <a:r>
              <a:rPr lang="fr-FR" dirty="0" err="1" smtClean="0"/>
              <a:t>cut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all (</a:t>
            </a:r>
            <a:r>
              <a:rPr lang="fr-FR" dirty="0" err="1" smtClean="0"/>
              <a:t>masked</a:t>
            </a:r>
            <a:r>
              <a:rPr lang="fr-FR" dirty="0" smtClean="0"/>
              <a:t> pixel</a:t>
            </a:r>
            <a:r>
              <a:rPr lang="fr-FR" baseline="0" dirty="0" smtClean="0"/>
              <a:t> etc…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93693-9E98-1A4A-89D3-06B37A1A0648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120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 smtClean="0"/>
              <a:t> </a:t>
            </a:r>
            <a:r>
              <a:rPr lang="fr-FR" dirty="0" err="1" smtClean="0"/>
              <a:t>means</a:t>
            </a:r>
            <a:r>
              <a:rPr lang="fr-FR" dirty="0" smtClean="0"/>
              <a:t> no </a:t>
            </a:r>
            <a:r>
              <a:rPr lang="fr-FR" dirty="0" err="1" smtClean="0"/>
              <a:t>cut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all (</a:t>
            </a:r>
            <a:r>
              <a:rPr lang="fr-FR" dirty="0" err="1" smtClean="0"/>
              <a:t>masked</a:t>
            </a:r>
            <a:r>
              <a:rPr lang="fr-FR" dirty="0" smtClean="0"/>
              <a:t> pixel</a:t>
            </a:r>
            <a:r>
              <a:rPr lang="fr-FR" baseline="0" dirty="0" smtClean="0"/>
              <a:t> etc…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93693-9E98-1A4A-89D3-06B37A1A0648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8743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961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619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3335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54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9955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2172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7640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3793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8831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1996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92768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98802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1862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4793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783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1014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1854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871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797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665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757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844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509C3-3FB2-2E45-9BB4-393795DE8D9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59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CLICdp Advisory Board, Vertex &amp; Tracker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6002" y="6554221"/>
            <a:ext cx="2057400" cy="365125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9230" y="3957799"/>
            <a:ext cx="6805535" cy="479742"/>
          </a:xfrm>
          <a:prstGeom prst="rect">
            <a:avLst/>
          </a:prstGeom>
        </p:spPr>
        <p:txBody>
          <a:bodyPr/>
          <a:lstStyle>
            <a:lvl1pPr>
              <a:defRPr sz="20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 smtClean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632191" y="5537920"/>
            <a:ext cx="3888531" cy="392125"/>
          </a:xfrm>
          <a:prstGeom prst="rect">
            <a:avLst/>
          </a:prstGeom>
        </p:spPr>
        <p:txBody>
          <a:bodyPr/>
          <a:lstStyle>
            <a:lvl1pPr>
              <a:defRPr sz="18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 smtClean="0"/>
              <a:t>Name, name@cern.ch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9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CLICdp Advisory Board, Vertex &amp; Tracker Technologies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28650" y="1698125"/>
            <a:ext cx="7886700" cy="423241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April 2018</a:t>
            </a:r>
            <a:endParaRPr lang="en-US" dirty="0"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Advisory Board, Vertex &amp; Tracker Technologies</a:t>
            </a:r>
            <a:endParaRPr lang="en-US" dirty="0"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94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938" y="197420"/>
            <a:ext cx="637720" cy="63772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83190"/>
            <a:ext cx="9144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870043"/>
            <a:ext cx="78867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CLICdp Advisory Board, Vertex &amp; Tracker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18 April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622" y="25552"/>
            <a:ext cx="981456" cy="9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5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938" y="197420"/>
            <a:ext cx="637720" cy="63772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83190"/>
            <a:ext cx="9144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39115"/>
            <a:ext cx="78867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CLICdp Advisory Board, Vertex &amp; Tracker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18 April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" y="-4428"/>
            <a:ext cx="981456" cy="9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4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342900" indent="-34290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00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4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indent="-2857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4" Type="http://schemas.openxmlformats.org/officeDocument/2006/relationships/image" Target="../media/image40.tiff"/><Relationship Id="rId5" Type="http://schemas.openxmlformats.org/officeDocument/2006/relationships/image" Target="../media/image41.tiff"/><Relationship Id="rId6" Type="http://schemas.openxmlformats.org/officeDocument/2006/relationships/image" Target="../media/image42.tiff"/><Relationship Id="rId7" Type="http://schemas.openxmlformats.org/officeDocument/2006/relationships/image" Target="../media/image43.tiff"/><Relationship Id="rId8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4" Type="http://schemas.openxmlformats.org/officeDocument/2006/relationships/image" Target="../media/image4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8.emf"/><Relationship Id="rId5" Type="http://schemas.openxmlformats.org/officeDocument/2006/relationships/image" Target="../media/image46.emf"/><Relationship Id="rId6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9.emf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4" Type="http://schemas.openxmlformats.org/officeDocument/2006/relationships/image" Target="../media/image52.tiff"/><Relationship Id="rId5" Type="http://schemas.openxmlformats.org/officeDocument/2006/relationships/image" Target="../media/image53.tiff"/><Relationship Id="rId6" Type="http://schemas.openxmlformats.org/officeDocument/2006/relationships/image" Target="../media/image54.tiff"/><Relationship Id="rId7" Type="http://schemas.openxmlformats.org/officeDocument/2006/relationships/image" Target="../media/image55.tiff"/><Relationship Id="rId8" Type="http://schemas.openxmlformats.org/officeDocument/2006/relationships/image" Target="../media/image5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4" Type="http://schemas.openxmlformats.org/officeDocument/2006/relationships/image" Target="../media/image53.tiff"/><Relationship Id="rId5" Type="http://schemas.openxmlformats.org/officeDocument/2006/relationships/image" Target="../media/image54.tiff"/><Relationship Id="rId6" Type="http://schemas.openxmlformats.org/officeDocument/2006/relationships/image" Target="../media/image55.tiff"/><Relationship Id="rId7" Type="http://schemas.openxmlformats.org/officeDocument/2006/relationships/image" Target="../media/image56.tiff"/><Relationship Id="rId8" Type="http://schemas.openxmlformats.org/officeDocument/2006/relationships/image" Target="../media/image5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4" Type="http://schemas.openxmlformats.org/officeDocument/2006/relationships/image" Target="../media/image64.tiff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0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4" Type="http://schemas.openxmlformats.org/officeDocument/2006/relationships/image" Target="../media/image74.tiff"/><Relationship Id="rId5" Type="http://schemas.openxmlformats.org/officeDocument/2006/relationships/image" Target="../media/image75.tiff"/><Relationship Id="rId6" Type="http://schemas.openxmlformats.org/officeDocument/2006/relationships/image" Target="../media/image7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tiff"/><Relationship Id="rId4" Type="http://schemas.openxmlformats.org/officeDocument/2006/relationships/image" Target="../media/image28.tiff"/><Relationship Id="rId5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4.emf"/><Relationship Id="rId5" Type="http://schemas.openxmlformats.org/officeDocument/2006/relationships/image" Target="../media/image78.emf"/><Relationship Id="rId6" Type="http://schemas.openxmlformats.org/officeDocument/2006/relationships/image" Target="../media/image7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4" Type="http://schemas.openxmlformats.org/officeDocument/2006/relationships/image" Target="../media/image83.emf"/><Relationship Id="rId5" Type="http://schemas.openxmlformats.org/officeDocument/2006/relationships/image" Target="../media/image84.png"/><Relationship Id="rId6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iff"/><Relationship Id="rId4" Type="http://schemas.openxmlformats.org/officeDocument/2006/relationships/image" Target="../media/image87.tiff"/><Relationship Id="rId5" Type="http://schemas.openxmlformats.org/officeDocument/2006/relationships/image" Target="../media/image88.tiff"/><Relationship Id="rId6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4" Type="http://schemas.openxmlformats.org/officeDocument/2006/relationships/image" Target="../media/image9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jpeg"/><Relationship Id="rId5" Type="http://schemas.openxmlformats.org/officeDocument/2006/relationships/image" Target="../media/image93.tiff"/><Relationship Id="rId6" Type="http://schemas.openxmlformats.org/officeDocument/2006/relationships/image" Target="../media/image94.tiff"/><Relationship Id="rId7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7.png"/><Relationship Id="rId5" Type="http://schemas.openxmlformats.org/officeDocument/2006/relationships/image" Target="../media/image98.emf"/><Relationship Id="rId6" Type="http://schemas.openxmlformats.org/officeDocument/2006/relationships/image" Target="../media/image99.emf"/><Relationship Id="rId7" Type="http://schemas.openxmlformats.org/officeDocument/2006/relationships/image" Target="../media/image10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48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png"/><Relationship Id="rId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4" Type="http://schemas.openxmlformats.org/officeDocument/2006/relationships/image" Target="../media/image41.tiff"/><Relationship Id="rId5" Type="http://schemas.openxmlformats.org/officeDocument/2006/relationships/image" Target="../media/image42.tiff"/><Relationship Id="rId6" Type="http://schemas.openxmlformats.org/officeDocument/2006/relationships/image" Target="../media/image43.tiff"/><Relationship Id="rId7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45.png"/><Relationship Id="rId5" Type="http://schemas.openxmlformats.org/officeDocument/2006/relationships/image" Target="../media/image109.png"/><Relationship Id="rId6" Type="http://schemas.openxmlformats.org/officeDocument/2006/relationships/hyperlink" Target="http://dx.doi.org/10.1016/j.nima.2017.07.046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110.emf"/><Relationship Id="rId5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20" Type="http://schemas.openxmlformats.org/officeDocument/2006/relationships/image" Target="../media/image23.png"/><Relationship Id="rId21" Type="http://schemas.openxmlformats.org/officeDocument/2006/relationships/image" Target="../media/image24.tiff"/><Relationship Id="rId22" Type="http://schemas.openxmlformats.org/officeDocument/2006/relationships/image" Target="../media/image25.tiff"/><Relationship Id="rId23" Type="http://schemas.openxmlformats.org/officeDocument/2006/relationships/image" Target="../media/image26.emf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tiff"/><Relationship Id="rId3" Type="http://schemas.openxmlformats.org/officeDocument/2006/relationships/image" Target="../media/image6.jpeg"/><Relationship Id="rId4" Type="http://schemas.openxmlformats.org/officeDocument/2006/relationships/image" Target="../media/image7.tif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10.png"/><Relationship Id="rId8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4" Type="http://schemas.openxmlformats.org/officeDocument/2006/relationships/image" Target="../media/image1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tiff"/><Relationship Id="rId5" Type="http://schemas.openxmlformats.org/officeDocument/2006/relationships/hyperlink" Target="https://cern.ch/allpix-squared" TargetMode="External"/><Relationship Id="rId6" Type="http://schemas.openxmlformats.org/officeDocument/2006/relationships/image" Target="../media/image118.tiff"/><Relationship Id="rId7" Type="http://schemas.openxmlformats.org/officeDocument/2006/relationships/image" Target="../media/image11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5" Type="http://schemas.openxmlformats.org/officeDocument/2006/relationships/image" Target="../media/image122.png"/><Relationship Id="rId6" Type="http://schemas.openxmlformats.org/officeDocument/2006/relationships/image" Target="../media/image123.tiff"/><Relationship Id="rId7" Type="http://schemas.openxmlformats.org/officeDocument/2006/relationships/image" Target="../media/image12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tiff"/><Relationship Id="rId5" Type="http://schemas.openxmlformats.org/officeDocument/2006/relationships/image" Target="../media/image29.tiff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tiff"/><Relationship Id="rId5" Type="http://schemas.openxmlformats.org/officeDocument/2006/relationships/image" Target="../media/image31.png"/><Relationship Id="rId6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944553" y="6551047"/>
            <a:ext cx="4151191" cy="365125"/>
          </a:xfrm>
        </p:spPr>
        <p:txBody>
          <a:bodyPr/>
          <a:lstStyle/>
          <a:p>
            <a:r>
              <a:rPr lang="en-US" smtClean="0"/>
              <a:t>CLICdp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and Tracker Technologies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632191" y="5537920"/>
            <a:ext cx="4143363" cy="392125"/>
          </a:xfrm>
        </p:spPr>
        <p:txBody>
          <a:bodyPr/>
          <a:lstStyle/>
          <a:p>
            <a:r>
              <a:rPr lang="en-US" dirty="0" smtClean="0"/>
              <a:t>Dominik Dannheim (CERN)</a:t>
            </a:r>
            <a:br>
              <a:rPr lang="en-US" dirty="0" smtClean="0"/>
            </a:br>
            <a:r>
              <a:rPr lang="en-US" dirty="0" smtClean="0"/>
              <a:t>on behalf of the </a:t>
            </a:r>
            <a:r>
              <a:rPr lang="en-US" dirty="0" err="1" smtClean="0"/>
              <a:t>CLICdp</a:t>
            </a:r>
            <a:r>
              <a:rPr lang="en-US" dirty="0" smtClean="0"/>
              <a:t>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50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3228" y="841033"/>
            <a:ext cx="4345902" cy="134496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Monolithic HV-CMOS sensors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980728"/>
            <a:ext cx="6322565" cy="2970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Active </a:t>
            </a:r>
            <a:r>
              <a:rPr lang="en-US" sz="1700" dirty="0" smtClean="0">
                <a:solidFill>
                  <a:srgbClr val="0432FF"/>
                </a:solidFill>
              </a:rPr>
              <a:t>HV-CMOS</a:t>
            </a:r>
            <a:r>
              <a:rPr lang="en-US" sz="1700" dirty="0" smtClean="0"/>
              <a:t> sensors with fully</a:t>
            </a:r>
            <a:br>
              <a:rPr lang="en-US" sz="1700" dirty="0" smtClean="0"/>
            </a:br>
            <a:r>
              <a:rPr lang="en-US" sz="1700" dirty="0" smtClean="0"/>
              <a:t>integrated readout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Considered for tracker</a:t>
            </a:r>
          </a:p>
          <a:p>
            <a:endParaRPr lang="en-US" sz="1700" dirty="0"/>
          </a:p>
          <a:p>
            <a:r>
              <a:rPr lang="en-US" sz="17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rgbClr val="0432FF"/>
                </a:solidFill>
              </a:rPr>
              <a:t>ATLASPIX</a:t>
            </a:r>
            <a:r>
              <a:rPr lang="en-US" sz="1700" dirty="0" smtClean="0"/>
              <a:t> prototypes in AMS 180 nm HV-CMOS process: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 smtClean="0">
                <a:solidFill>
                  <a:srgbClr val="0432FF"/>
                </a:solidFill>
              </a:rPr>
              <a:t>40 x 120 μm</a:t>
            </a:r>
            <a:r>
              <a:rPr lang="en-US" sz="1700" baseline="30000" dirty="0" smtClean="0">
                <a:solidFill>
                  <a:srgbClr val="0432FF"/>
                </a:solidFill>
              </a:rPr>
              <a:t>2</a:t>
            </a:r>
            <a:r>
              <a:rPr lang="en-US" sz="1700" dirty="0" smtClean="0">
                <a:solidFill>
                  <a:srgbClr val="0432FF"/>
                </a:solidFill>
              </a:rPr>
              <a:t> </a:t>
            </a:r>
            <a:r>
              <a:rPr lang="en-US" sz="1700" dirty="0" smtClean="0"/>
              <a:t>pitch, data-driven column-drain readout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rgbClr val="0432FF"/>
                </a:solidFill>
              </a:rPr>
              <a:t>99.5% </a:t>
            </a:r>
            <a:r>
              <a:rPr lang="en-US" sz="1700" dirty="0"/>
              <a:t>efficiency</a:t>
            </a:r>
            <a:r>
              <a:rPr lang="en-US" sz="1700" dirty="0" smtClean="0"/>
              <a:t>, </a:t>
            </a:r>
            <a:r>
              <a:rPr lang="en-US" sz="1700" dirty="0" smtClean="0">
                <a:solidFill>
                  <a:srgbClr val="0432FF"/>
                </a:solidFill>
              </a:rPr>
              <a:t>σ</a:t>
            </a:r>
            <a:r>
              <a:rPr lang="en-US" sz="1700" baseline="-25000" dirty="0" smtClean="0">
                <a:solidFill>
                  <a:srgbClr val="0432FF"/>
                </a:solidFill>
              </a:rPr>
              <a:t>t</a:t>
            </a:r>
            <a:r>
              <a:rPr lang="en-US" sz="1700" dirty="0" smtClean="0">
                <a:solidFill>
                  <a:srgbClr val="0432FF"/>
                </a:solidFill>
              </a:rPr>
              <a:t>~16-20 ns</a:t>
            </a:r>
            <a:r>
              <a:rPr lang="en-US" sz="1700" dirty="0" smtClean="0"/>
              <a:t>, </a:t>
            </a:r>
            <a:r>
              <a:rPr lang="en-US" sz="1700" dirty="0" smtClean="0">
                <a:solidFill>
                  <a:srgbClr val="FF0000"/>
                </a:solidFill>
              </a:rPr>
              <a:t>σ</a:t>
            </a:r>
            <a:r>
              <a:rPr lang="en-US" sz="1700" baseline="-25000" dirty="0" smtClean="0">
                <a:solidFill>
                  <a:srgbClr val="FF0000"/>
                </a:solidFill>
              </a:rPr>
              <a:t>SP</a:t>
            </a:r>
            <a:r>
              <a:rPr lang="en-US" sz="1700" dirty="0" smtClean="0">
                <a:solidFill>
                  <a:srgbClr val="FF0000"/>
                </a:solidFill>
              </a:rPr>
              <a:t>~13 </a:t>
            </a:r>
            <a:r>
              <a:rPr lang="en-US" sz="1700" dirty="0" err="1" smtClean="0">
                <a:solidFill>
                  <a:srgbClr val="FF0000"/>
                </a:solidFill>
              </a:rPr>
              <a:t>μm</a:t>
            </a:r>
            <a:r>
              <a:rPr lang="en-US" sz="1700" dirty="0" smtClean="0">
                <a:solidFill>
                  <a:srgbClr val="FF0000"/>
                </a:solidFill>
              </a:rPr>
              <a:t/>
            </a:r>
            <a:br>
              <a:rPr lang="en-US" sz="1700" dirty="0" smtClean="0">
                <a:solidFill>
                  <a:srgbClr val="FF0000"/>
                </a:solidFill>
              </a:rPr>
            </a:br>
            <a:r>
              <a:rPr lang="en-US" sz="1700" dirty="0" smtClean="0"/>
              <a:t>(almost no charge sharing; timing limited by r/o system)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Similar developments with </a:t>
            </a:r>
            <a:r>
              <a:rPr lang="en-US" sz="1700" dirty="0" err="1" smtClean="0"/>
              <a:t>LFoundry</a:t>
            </a:r>
            <a:r>
              <a:rPr lang="en-US" sz="1700" dirty="0" smtClean="0"/>
              <a:t> HV-CMOS process</a:t>
            </a:r>
          </a:p>
          <a:p>
            <a:endParaRPr lang="en-US" sz="17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519" y="2223759"/>
            <a:ext cx="2113404" cy="20089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75497" y="2186000"/>
            <a:ext cx="1980167" cy="52322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ATLASPIX HV-CMOS prototype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94572" y="687144"/>
            <a:ext cx="2771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AMS 180 HV-CMOS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479595"/>
            <a:ext cx="2282155" cy="19319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375" y="4490052"/>
            <a:ext cx="2282155" cy="1931983"/>
          </a:xfrm>
          <a:prstGeom prst="rect">
            <a:avLst/>
          </a:prstGeom>
        </p:spPr>
      </p:pic>
      <p:sp>
        <p:nvSpPr>
          <p:cNvPr id="16" name="CLICdp work in progress"/>
          <p:cNvSpPr txBox="1"/>
          <p:nvPr/>
        </p:nvSpPr>
        <p:spPr>
          <a:xfrm>
            <a:off x="2738204" y="4975370"/>
            <a:ext cx="687444" cy="53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r">
              <a:defRPr sz="1500" b="0"/>
            </a:lvl1pPr>
          </a:lstStyle>
          <a:p>
            <a:pPr marL="50800" indent="-50800" algn="l"/>
            <a:r>
              <a:rPr sz="1000" dirty="0" smtClean="0"/>
              <a:t>CLICdp</a:t>
            </a:r>
            <a:endParaRPr lang="en-US" sz="1000" dirty="0" smtClean="0"/>
          </a:p>
          <a:p>
            <a:pPr marL="50800" indent="-50800" algn="l"/>
            <a:r>
              <a:rPr sz="1000" dirty="0" smtClean="0"/>
              <a:t>work in</a:t>
            </a:r>
            <a:endParaRPr lang="en-US" sz="1000" dirty="0" smtClean="0"/>
          </a:p>
          <a:p>
            <a:pPr marL="50800" indent="-50800" algn="l"/>
            <a:r>
              <a:rPr sz="1000" dirty="0" smtClean="0"/>
              <a:t>progress</a:t>
            </a:r>
            <a:endParaRPr sz="1000" dirty="0"/>
          </a:p>
        </p:txBody>
      </p:sp>
      <p:sp>
        <p:nvSpPr>
          <p:cNvPr id="17" name="CLICdp work in progress"/>
          <p:cNvSpPr txBox="1"/>
          <p:nvPr/>
        </p:nvSpPr>
        <p:spPr>
          <a:xfrm>
            <a:off x="5824546" y="4886394"/>
            <a:ext cx="687444" cy="559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r">
              <a:defRPr sz="1500" b="0"/>
            </a:lvl1pPr>
          </a:lstStyle>
          <a:p>
            <a:r>
              <a:rPr sz="1055" dirty="0"/>
              <a:t>CLICdp work in progress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506528"/>
            <a:ext cx="2299667" cy="194680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4528455"/>
            <a:ext cx="2263314" cy="185517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518524" y="4329764"/>
            <a:ext cx="2154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Residual in column direction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19814" y="4341095"/>
            <a:ext cx="2154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Residual </a:t>
            </a:r>
            <a:r>
              <a:rPr lang="en-US" sz="1200" smtClean="0">
                <a:solidFill>
                  <a:srgbClr val="0432FF"/>
                </a:solidFill>
              </a:rPr>
              <a:t>in row direction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92528" y="4341094"/>
            <a:ext cx="2154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Timing residual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2536" y="4344082"/>
            <a:ext cx="1435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Efficiency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4" name="CLICdp work in progress"/>
          <p:cNvSpPr txBox="1"/>
          <p:nvPr/>
        </p:nvSpPr>
        <p:spPr>
          <a:xfrm>
            <a:off x="7993823" y="4896851"/>
            <a:ext cx="687444" cy="559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r">
              <a:defRPr sz="1500" b="0"/>
            </a:lvl1pPr>
          </a:lstStyle>
          <a:p>
            <a:r>
              <a:rPr sz="1055" dirty="0"/>
              <a:t>CLICdp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193838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Monolithic HV-CMOS sensors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980728"/>
            <a:ext cx="6420347" cy="5062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Active </a:t>
            </a:r>
            <a:r>
              <a:rPr lang="en-US" sz="1700" dirty="0" smtClean="0">
                <a:solidFill>
                  <a:srgbClr val="0432FF"/>
                </a:solidFill>
              </a:rPr>
              <a:t>HV-CMOS</a:t>
            </a:r>
            <a:r>
              <a:rPr lang="en-US" sz="1700" dirty="0" smtClean="0"/>
              <a:t> sensors with fully</a:t>
            </a:r>
            <a:br>
              <a:rPr lang="en-US" sz="1700" dirty="0" smtClean="0"/>
            </a:br>
            <a:r>
              <a:rPr lang="en-US" sz="1700" dirty="0" smtClean="0"/>
              <a:t>integrated readout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Considered for tracker</a:t>
            </a:r>
          </a:p>
          <a:p>
            <a:endParaRPr lang="en-US" sz="1700" dirty="0"/>
          </a:p>
          <a:p>
            <a:r>
              <a:rPr lang="en-US" sz="17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rgbClr val="0432FF"/>
                </a:solidFill>
              </a:rPr>
              <a:t>ATLASPIX</a:t>
            </a:r>
            <a:r>
              <a:rPr lang="en-US" sz="1700" dirty="0" smtClean="0"/>
              <a:t> prototypes in AMS 180 nm HV-CMOS process: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 smtClean="0">
                <a:solidFill>
                  <a:srgbClr val="0432FF"/>
                </a:solidFill>
              </a:rPr>
              <a:t>40 x 120 μm</a:t>
            </a:r>
            <a:r>
              <a:rPr lang="en-US" sz="1700" baseline="30000" dirty="0" smtClean="0">
                <a:solidFill>
                  <a:srgbClr val="0432FF"/>
                </a:solidFill>
              </a:rPr>
              <a:t>2</a:t>
            </a:r>
            <a:r>
              <a:rPr lang="en-US" sz="1700" dirty="0" smtClean="0">
                <a:solidFill>
                  <a:srgbClr val="0432FF"/>
                </a:solidFill>
              </a:rPr>
              <a:t> </a:t>
            </a:r>
            <a:r>
              <a:rPr lang="en-US" sz="1700" dirty="0" smtClean="0"/>
              <a:t>pitch, data-driven column-drain readout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rgbClr val="0432FF"/>
                </a:solidFill>
              </a:rPr>
              <a:t>99.5% </a:t>
            </a:r>
            <a:r>
              <a:rPr lang="en-US" sz="1700" dirty="0"/>
              <a:t>efficiency</a:t>
            </a:r>
            <a:r>
              <a:rPr lang="en-US" sz="1700" dirty="0" smtClean="0"/>
              <a:t>, </a:t>
            </a:r>
            <a:r>
              <a:rPr lang="en-US" sz="1700" dirty="0" smtClean="0">
                <a:solidFill>
                  <a:srgbClr val="0432FF"/>
                </a:solidFill>
              </a:rPr>
              <a:t>σ</a:t>
            </a:r>
            <a:r>
              <a:rPr lang="en-US" sz="1700" baseline="-25000" dirty="0" smtClean="0">
                <a:solidFill>
                  <a:srgbClr val="0432FF"/>
                </a:solidFill>
              </a:rPr>
              <a:t>t</a:t>
            </a:r>
            <a:r>
              <a:rPr lang="en-US" sz="1700" dirty="0" smtClean="0">
                <a:solidFill>
                  <a:srgbClr val="0432FF"/>
                </a:solidFill>
              </a:rPr>
              <a:t>~16-20 ns</a:t>
            </a:r>
            <a:r>
              <a:rPr lang="en-US" sz="1700" dirty="0" smtClean="0"/>
              <a:t>, </a:t>
            </a:r>
            <a:r>
              <a:rPr lang="en-US" sz="1700" dirty="0" smtClean="0">
                <a:solidFill>
                  <a:srgbClr val="FF0000"/>
                </a:solidFill>
              </a:rPr>
              <a:t>σ</a:t>
            </a:r>
            <a:r>
              <a:rPr lang="en-US" sz="1700" baseline="-25000" dirty="0" smtClean="0">
                <a:solidFill>
                  <a:srgbClr val="FF0000"/>
                </a:solidFill>
              </a:rPr>
              <a:t>SP</a:t>
            </a:r>
            <a:r>
              <a:rPr lang="en-US" sz="1700" dirty="0" smtClean="0">
                <a:solidFill>
                  <a:srgbClr val="FF0000"/>
                </a:solidFill>
              </a:rPr>
              <a:t>~13 </a:t>
            </a:r>
            <a:r>
              <a:rPr lang="en-US" sz="1700" dirty="0" err="1" smtClean="0">
                <a:solidFill>
                  <a:srgbClr val="FF0000"/>
                </a:solidFill>
              </a:rPr>
              <a:t>μm</a:t>
            </a:r>
            <a:r>
              <a:rPr lang="en-US" sz="1700" dirty="0" smtClean="0">
                <a:solidFill>
                  <a:srgbClr val="FF0000"/>
                </a:solidFill>
              </a:rPr>
              <a:t/>
            </a:r>
            <a:br>
              <a:rPr lang="en-US" sz="1700" dirty="0" smtClean="0">
                <a:solidFill>
                  <a:srgbClr val="FF0000"/>
                </a:solidFill>
              </a:rPr>
            </a:br>
            <a:r>
              <a:rPr lang="en-US" sz="1700" dirty="0" smtClean="0"/>
              <a:t>(almost no </a:t>
            </a:r>
            <a:r>
              <a:rPr lang="en-US" sz="1700" dirty="0"/>
              <a:t>charge sharing; timing limited by </a:t>
            </a:r>
            <a:r>
              <a:rPr lang="en-US" sz="1700" dirty="0" smtClean="0"/>
              <a:t>r/o system)</a:t>
            </a:r>
            <a:endParaRPr lang="en-US" sz="17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Similar developments with </a:t>
            </a:r>
            <a:r>
              <a:rPr lang="en-US" sz="1700" dirty="0" err="1" smtClean="0"/>
              <a:t>LFoundry</a:t>
            </a:r>
            <a:r>
              <a:rPr lang="en-US" sz="1700" dirty="0" smtClean="0"/>
              <a:t> HV-CMOS process</a:t>
            </a:r>
          </a:p>
          <a:p>
            <a:endParaRPr lang="en-US" sz="1700" dirty="0" smtClean="0"/>
          </a:p>
          <a:p>
            <a:r>
              <a:rPr lang="en-US" sz="17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rgbClr val="0432FF"/>
                </a:solidFill>
              </a:rPr>
              <a:t>Beam tests </a:t>
            </a:r>
            <a:r>
              <a:rPr lang="en-US" sz="1700" dirty="0" smtClean="0"/>
              <a:t>of ATLASPIX with improved readout system </a:t>
            </a:r>
            <a:br>
              <a:rPr lang="en-US" sz="1700" dirty="0" smtClean="0"/>
            </a:br>
            <a:r>
              <a:rPr lang="en-US" sz="1700" dirty="0" smtClean="0"/>
              <a:t>(timing, lower threshold, power consumption tests)</a:t>
            </a:r>
          </a:p>
          <a:p>
            <a:endParaRPr lang="en-US" sz="1700" dirty="0" smtClean="0"/>
          </a:p>
          <a:p>
            <a:r>
              <a:rPr lang="en-US" sz="1700" dirty="0" smtClean="0"/>
              <a:t>Future developments: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Adapt pixel layout to CLIC requirements  (</a:t>
            </a:r>
            <a:r>
              <a:rPr lang="en-US" sz="1700" dirty="0" smtClean="0">
                <a:solidFill>
                  <a:srgbClr val="0432FF"/>
                </a:solidFill>
              </a:rPr>
              <a:t>~30 </a:t>
            </a:r>
            <a:r>
              <a:rPr lang="en-US" sz="1700" dirty="0" err="1" smtClean="0">
                <a:solidFill>
                  <a:srgbClr val="0432FF"/>
                </a:solidFill>
              </a:rPr>
              <a:t>μm</a:t>
            </a:r>
            <a:r>
              <a:rPr lang="en-US" sz="1700" dirty="0" smtClean="0">
                <a:solidFill>
                  <a:srgbClr val="0432FF"/>
                </a:solidFill>
              </a:rPr>
              <a:t> </a:t>
            </a:r>
            <a:r>
              <a:rPr lang="en-US" sz="1700" dirty="0" smtClean="0"/>
              <a:t>pixel width)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Improve digital design: </a:t>
            </a:r>
            <a:r>
              <a:rPr lang="en-US" sz="1700" dirty="0" smtClean="0">
                <a:solidFill>
                  <a:srgbClr val="0432FF"/>
                </a:solidFill>
              </a:rPr>
              <a:t>power pulsing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/>
              <a:t>Reduce periphery area?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3228" y="841033"/>
            <a:ext cx="4345902" cy="13449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519" y="2223759"/>
            <a:ext cx="2113404" cy="200897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75497" y="2186000"/>
            <a:ext cx="1980167" cy="52322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ATLASPIX HV-CMOS prototype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94572" y="687144"/>
            <a:ext cx="2771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AMS 180 HV-CMOS</a:t>
            </a:r>
          </a:p>
        </p:txBody>
      </p:sp>
    </p:spTree>
    <p:extLst>
      <p:ext uri="{BB962C8B-B14F-4D97-AF65-F5344CB8AC3E}">
        <p14:creationId xmlns:p14="http://schemas.microsoft.com/office/powerpoint/2010/main" val="129901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od_walter.png" descr="mod_walt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171" y="1131580"/>
            <a:ext cx="3435856" cy="203134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Integrated HR-CMOS sensors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6002" y="908178"/>
            <a:ext cx="599394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Integrated CMOS sensors on </a:t>
            </a:r>
            <a:r>
              <a:rPr lang="en-US" sz="1600" dirty="0" smtClean="0">
                <a:solidFill>
                  <a:srgbClr val="0432FF"/>
                </a:solidFill>
              </a:rPr>
              <a:t>High-Resistivity</a:t>
            </a:r>
            <a:r>
              <a:rPr lang="en-US" sz="1600" dirty="0" smtClean="0"/>
              <a:t> (HR) substrate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0432FF"/>
                </a:solidFill>
              </a:rPr>
              <a:t>S</a:t>
            </a:r>
            <a:r>
              <a:rPr lang="en-US" sz="1600" dirty="0" smtClean="0">
                <a:solidFill>
                  <a:srgbClr val="0432FF"/>
                </a:solidFill>
              </a:rPr>
              <a:t>mall fill factor</a:t>
            </a:r>
            <a:r>
              <a:rPr lang="en-US" sz="1600" dirty="0" smtClean="0"/>
              <a:t>: electronics outside </a:t>
            </a:r>
            <a:r>
              <a:rPr lang="en-US" sz="1600" dirty="0"/>
              <a:t>charge-collection </a:t>
            </a:r>
            <a:r>
              <a:rPr lang="en-US" sz="1600" dirty="0" smtClean="0"/>
              <a:t>well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tracker</a:t>
            </a:r>
          </a:p>
          <a:p>
            <a:endParaRPr lang="en-US" sz="1600" dirty="0" smtClean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Tests with </a:t>
            </a:r>
            <a:r>
              <a:rPr lang="en-US" sz="1600" dirty="0" smtClean="0">
                <a:solidFill>
                  <a:srgbClr val="0432FF"/>
                </a:solidFill>
              </a:rPr>
              <a:t>INVESTIGATOR</a:t>
            </a:r>
            <a:r>
              <a:rPr lang="en-US" sz="1600" dirty="0" smtClean="0"/>
              <a:t> analog prototype chip</a:t>
            </a:r>
            <a:br>
              <a:rPr lang="en-US" sz="1600" dirty="0" smtClean="0"/>
            </a:br>
            <a:r>
              <a:rPr lang="en-US" sz="1600" dirty="0" smtClean="0"/>
              <a:t>in </a:t>
            </a:r>
            <a:r>
              <a:rPr lang="en-US" sz="1600" dirty="0" err="1" smtClean="0"/>
              <a:t>TowerJazz</a:t>
            </a:r>
            <a:r>
              <a:rPr lang="en-US" sz="1600" dirty="0" smtClean="0"/>
              <a:t> 180 nm HR-CMOS process </a:t>
            </a:r>
            <a:br>
              <a:rPr lang="en-US" sz="1600" dirty="0" smtClean="0"/>
            </a:br>
            <a:r>
              <a:rPr lang="en-US" sz="1600" dirty="0" smtClean="0"/>
              <a:t>(ALICE development), 20x20 - 50x50 μm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pitch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For </a:t>
            </a:r>
            <a:r>
              <a:rPr lang="en-US" sz="1600" dirty="0">
                <a:solidFill>
                  <a:srgbClr val="0432FF"/>
                </a:solidFill>
              </a:rPr>
              <a:t>28x28</a:t>
            </a:r>
            <a:r>
              <a:rPr lang="en-US" sz="1600" dirty="0"/>
              <a:t> μm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r>
              <a:rPr lang="en-US" sz="1600" dirty="0" smtClean="0"/>
              <a:t>pitch, external readout: 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99.3%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0432FF"/>
                </a:solidFill>
              </a:rPr>
              <a:t>efficiency</a:t>
            </a:r>
            <a:r>
              <a:rPr lang="en-US" sz="1600" dirty="0"/>
              <a:t>, </a:t>
            </a:r>
            <a:r>
              <a:rPr lang="en-US" sz="1600" dirty="0" err="1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err="1" smtClean="0">
                <a:solidFill>
                  <a:srgbClr val="0432FF"/>
                </a:solidFill>
              </a:rPr>
              <a:t>t</a:t>
            </a:r>
            <a:r>
              <a:rPr lang="en-US" sz="1600" dirty="0" smtClean="0">
                <a:solidFill>
                  <a:srgbClr val="0432FF"/>
                </a:solidFill>
              </a:rPr>
              <a:t>&lt;5 ns</a:t>
            </a:r>
            <a:r>
              <a:rPr lang="en-US" sz="1600" dirty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smtClean="0">
                <a:solidFill>
                  <a:srgbClr val="0432FF"/>
                </a:solidFill>
              </a:rPr>
              <a:t>SP</a:t>
            </a:r>
            <a:r>
              <a:rPr lang="en-US" sz="1600" dirty="0" smtClean="0">
                <a:solidFill>
                  <a:srgbClr val="0432FF"/>
                </a:solidFill>
              </a:rPr>
              <a:t>~4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endParaRPr lang="en-US" sz="1600" dirty="0" smtClean="0">
              <a:solidFill>
                <a:srgbClr val="0432FF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54" r="8489" b="8292"/>
          <a:stretch/>
        </p:blipFill>
        <p:spPr>
          <a:xfrm>
            <a:off x="6042310" y="3915683"/>
            <a:ext cx="2992462" cy="2143493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9" name="TextBox 8"/>
          <p:cNvSpPr txBox="1"/>
          <p:nvPr/>
        </p:nvSpPr>
        <p:spPr>
          <a:xfrm>
            <a:off x="5884149" y="3595715"/>
            <a:ext cx="3178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INVESTIGATOR HR-CMOS test chip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20775" y="811612"/>
            <a:ext cx="2008827" cy="31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HR-CMOS process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18064" y="6243270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smtClean="0">
                <a:solidFill>
                  <a:srgbClr val="000000"/>
                </a:solidFill>
                <a:latin typeface="+mn-lt"/>
              </a:rPr>
              <a:t>CLICdp-Note-2017-004</a:t>
            </a:r>
            <a:endParaRPr lang="en-US" sz="1400" i="1" dirty="0">
              <a:latin typeface="+mn-l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5384" y="4066045"/>
            <a:ext cx="2880410" cy="2484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60" y="4010493"/>
            <a:ext cx="2880006" cy="2504132"/>
          </a:xfrm>
          <a:prstGeom prst="rect">
            <a:avLst/>
          </a:prstGeom>
        </p:spPr>
      </p:pic>
      <p:sp>
        <p:nvSpPr>
          <p:cNvPr id="19" name="X resolution vs. threshold:"/>
          <p:cNvSpPr txBox="1"/>
          <p:nvPr/>
        </p:nvSpPr>
        <p:spPr>
          <a:xfrm>
            <a:off x="642404" y="3937812"/>
            <a:ext cx="287921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125" dirty="0">
                <a:solidFill>
                  <a:srgbClr val="0432FF"/>
                </a:solidFill>
                <a:latin typeface="+mn-lt"/>
              </a:rPr>
              <a:t>X resolution vs. threshold:</a:t>
            </a:r>
          </a:p>
        </p:txBody>
      </p:sp>
      <p:sp>
        <p:nvSpPr>
          <p:cNvPr id="20" name="Efficiency vs. threshold:"/>
          <p:cNvSpPr txBox="1"/>
          <p:nvPr/>
        </p:nvSpPr>
        <p:spPr>
          <a:xfrm>
            <a:off x="3555628" y="3937812"/>
            <a:ext cx="287921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125">
                <a:solidFill>
                  <a:srgbClr val="0432FF"/>
                </a:solidFill>
                <a:latin typeface="+mn-lt"/>
              </a:rPr>
              <a:t>Efficiency vs. </a:t>
            </a:r>
            <a:r>
              <a:rPr sz="1125" dirty="0">
                <a:solidFill>
                  <a:srgbClr val="0432FF"/>
                </a:solidFill>
                <a:latin typeface="+mn-lt"/>
              </a:rPr>
              <a:t>threshold: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17545" y="4983330"/>
            <a:ext cx="1095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preliminary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512310" y="5077293"/>
            <a:ext cx="1095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preliminary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01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od_walter.png" descr="mod_walt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171" y="1131580"/>
            <a:ext cx="3435856" cy="203134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Integrated HR-CMOS sensors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6002" y="908178"/>
            <a:ext cx="5993949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Integrated CMOS sensors on </a:t>
            </a:r>
            <a:r>
              <a:rPr lang="en-US" sz="1600" dirty="0" smtClean="0">
                <a:solidFill>
                  <a:srgbClr val="0432FF"/>
                </a:solidFill>
              </a:rPr>
              <a:t>High-Resistivity</a:t>
            </a:r>
            <a:r>
              <a:rPr lang="en-US" sz="1600" dirty="0" smtClean="0"/>
              <a:t> (HR) substrate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0432FF"/>
                </a:solidFill>
              </a:rPr>
              <a:t>S</a:t>
            </a:r>
            <a:r>
              <a:rPr lang="en-US" sz="1600" dirty="0" smtClean="0">
                <a:solidFill>
                  <a:srgbClr val="0432FF"/>
                </a:solidFill>
              </a:rPr>
              <a:t>mall fill factor</a:t>
            </a:r>
            <a:r>
              <a:rPr lang="en-US" sz="1600" dirty="0" smtClean="0"/>
              <a:t>: electronics outside </a:t>
            </a:r>
            <a:r>
              <a:rPr lang="en-US" sz="1600" dirty="0"/>
              <a:t>charge-collection </a:t>
            </a:r>
            <a:r>
              <a:rPr lang="en-US" sz="1600" dirty="0" smtClean="0"/>
              <a:t>well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tracker</a:t>
            </a:r>
          </a:p>
          <a:p>
            <a:endParaRPr lang="en-US" sz="1600" dirty="0" smtClean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Tests with </a:t>
            </a:r>
            <a:r>
              <a:rPr lang="en-US" sz="1600" dirty="0" smtClean="0">
                <a:solidFill>
                  <a:srgbClr val="0432FF"/>
                </a:solidFill>
              </a:rPr>
              <a:t>INVESTIGATOR</a:t>
            </a:r>
            <a:r>
              <a:rPr lang="en-US" sz="1600" dirty="0" smtClean="0"/>
              <a:t> analog prototype chip</a:t>
            </a:r>
            <a:br>
              <a:rPr lang="en-US" sz="1600" dirty="0" smtClean="0"/>
            </a:br>
            <a:r>
              <a:rPr lang="en-US" sz="1600" dirty="0" smtClean="0"/>
              <a:t>in </a:t>
            </a:r>
            <a:r>
              <a:rPr lang="en-US" sz="1600" dirty="0" err="1" smtClean="0"/>
              <a:t>TowerJazz</a:t>
            </a:r>
            <a:r>
              <a:rPr lang="en-US" sz="1600" dirty="0" smtClean="0"/>
              <a:t> 180 nm HR-CMOS process </a:t>
            </a:r>
            <a:br>
              <a:rPr lang="en-US" sz="1600" dirty="0" smtClean="0"/>
            </a:br>
            <a:r>
              <a:rPr lang="en-US" sz="1600" dirty="0" smtClean="0"/>
              <a:t>(ALICE development), 20x20 - 50x50 μm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pitch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For </a:t>
            </a:r>
            <a:r>
              <a:rPr lang="en-US" sz="1600" dirty="0">
                <a:solidFill>
                  <a:srgbClr val="0432FF"/>
                </a:solidFill>
              </a:rPr>
              <a:t>28x28</a:t>
            </a:r>
            <a:r>
              <a:rPr lang="en-US" sz="1600" dirty="0"/>
              <a:t> μm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r>
              <a:rPr lang="en-US" sz="1600" dirty="0" smtClean="0"/>
              <a:t>pitch, external readout: 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99.3%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0432FF"/>
                </a:solidFill>
              </a:rPr>
              <a:t>efficiency</a:t>
            </a:r>
            <a:r>
              <a:rPr lang="en-US" sz="1600" dirty="0"/>
              <a:t>, </a:t>
            </a:r>
            <a:r>
              <a:rPr lang="en-US" sz="1600" dirty="0" err="1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err="1" smtClean="0">
                <a:solidFill>
                  <a:srgbClr val="0432FF"/>
                </a:solidFill>
              </a:rPr>
              <a:t>t</a:t>
            </a:r>
            <a:r>
              <a:rPr lang="en-US" sz="1600" dirty="0" smtClean="0">
                <a:solidFill>
                  <a:srgbClr val="0432FF"/>
                </a:solidFill>
              </a:rPr>
              <a:t>&lt;5 ns</a:t>
            </a:r>
            <a:r>
              <a:rPr lang="en-US" sz="1600" dirty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smtClean="0">
                <a:solidFill>
                  <a:srgbClr val="0432FF"/>
                </a:solidFill>
              </a:rPr>
              <a:t>SP</a:t>
            </a:r>
            <a:r>
              <a:rPr lang="en-US" sz="1600" dirty="0" smtClean="0">
                <a:solidFill>
                  <a:srgbClr val="0432FF"/>
                </a:solidFill>
              </a:rPr>
              <a:t>~4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endParaRPr lang="en-US" sz="1600" dirty="0" smtClean="0">
              <a:solidFill>
                <a:srgbClr val="0432FF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Design of fully integrated </a:t>
            </a:r>
            <a:r>
              <a:rPr lang="en-US" sz="1600" dirty="0">
                <a:solidFill>
                  <a:srgbClr val="0432FF"/>
                </a:solidFill>
              </a:rPr>
              <a:t>CLICTD</a:t>
            </a:r>
            <a:r>
              <a:rPr lang="en-US" sz="1600" dirty="0"/>
              <a:t> </a:t>
            </a:r>
            <a:r>
              <a:rPr lang="en-US" sz="1600" dirty="0" smtClean="0"/>
              <a:t>chip: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432FF"/>
                </a:solidFill>
              </a:rPr>
              <a:t>30 x 300 μm</a:t>
            </a:r>
            <a:r>
              <a:rPr lang="en-US" sz="1600" baseline="30000" dirty="0">
                <a:solidFill>
                  <a:srgbClr val="0432FF"/>
                </a:solidFill>
              </a:rPr>
              <a:t>2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pitch, segmented electrodes,</a:t>
            </a:r>
            <a:br>
              <a:rPr lang="en-US" sz="1600" dirty="0"/>
            </a:br>
            <a:r>
              <a:rPr lang="en-US" sz="1600" dirty="0"/>
              <a:t>in-pixel time + charge measurement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r>
              <a:rPr lang="en-US" sz="16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Thinning</a:t>
            </a:r>
            <a:r>
              <a:rPr lang="en-US" sz="1600" dirty="0" smtClean="0"/>
              <a:t> to 100 </a:t>
            </a:r>
            <a:r>
              <a:rPr lang="en-US" sz="1600" dirty="0" err="1"/>
              <a:t>μm</a:t>
            </a:r>
            <a:r>
              <a:rPr lang="en-US" sz="1600" dirty="0"/>
              <a:t> 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Larger prototypes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Further process optimization / smaller feature size?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could also become an option for the vertex detector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54" r="8489" b="8292"/>
          <a:stretch/>
        </p:blipFill>
        <p:spPr>
          <a:xfrm>
            <a:off x="6042310" y="3915683"/>
            <a:ext cx="2992462" cy="2143493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9" name="TextBox 8"/>
          <p:cNvSpPr txBox="1"/>
          <p:nvPr/>
        </p:nvSpPr>
        <p:spPr>
          <a:xfrm>
            <a:off x="5884149" y="3595715"/>
            <a:ext cx="3178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INVESTIGATOR HR-CMOS test chip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20775" y="811612"/>
            <a:ext cx="2008827" cy="31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HR-CMOS process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18064" y="6243270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smtClean="0">
                <a:solidFill>
                  <a:srgbClr val="000000"/>
                </a:solidFill>
                <a:latin typeface="+mn-lt"/>
              </a:rPr>
              <a:t>CLICdp-Note-2017-004</a:t>
            </a:r>
            <a:endParaRPr lang="en-US" sz="1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340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913" y="1575509"/>
            <a:ext cx="2486568" cy="1932186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Monolithic SOI sensors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77524" y="820325"/>
            <a:ext cx="798167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Silicon-On-Insulator (</a:t>
            </a:r>
            <a:r>
              <a:rPr lang="en-US" sz="1600" dirty="0" smtClean="0">
                <a:solidFill>
                  <a:srgbClr val="0432FF"/>
                </a:solidFill>
              </a:rPr>
              <a:t>SOI</a:t>
            </a:r>
            <a:r>
              <a:rPr lang="en-US" sz="1600" dirty="0" smtClean="0"/>
              <a:t>): Sensor and electronics integrated on </a:t>
            </a:r>
            <a:r>
              <a:rPr lang="en-US" sz="1600" dirty="0"/>
              <a:t>single </a:t>
            </a:r>
            <a:r>
              <a:rPr lang="en-US" sz="1600" dirty="0" smtClean="0"/>
              <a:t>wafer</a:t>
            </a:r>
            <a:br>
              <a:rPr lang="en-US" sz="1600" dirty="0" smtClean="0"/>
            </a:br>
            <a:r>
              <a:rPr lang="en-US" sz="1600" dirty="0" smtClean="0"/>
              <a:t>with </a:t>
            </a:r>
            <a:r>
              <a:rPr lang="en-US" sz="1600" dirty="0"/>
              <a:t>high-resistivity </a:t>
            </a:r>
            <a:r>
              <a:rPr lang="en-US" sz="1600" dirty="0" smtClean="0"/>
              <a:t>substrate,</a:t>
            </a:r>
            <a:r>
              <a:rPr lang="en-US" sz="1600" dirty="0"/>
              <a:t>  </a:t>
            </a:r>
            <a:r>
              <a:rPr lang="en-US" sz="1600" dirty="0" smtClean="0"/>
              <a:t>separated by insulation oxide layer + buried p-wells,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vertex and tracker</a:t>
            </a:r>
          </a:p>
          <a:p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Cracow SOI test chip in 200 nm LAPIS SOI process,</a:t>
            </a:r>
            <a:br>
              <a:rPr lang="en-US" sz="1600" dirty="0" smtClean="0"/>
            </a:br>
            <a:r>
              <a:rPr lang="en-US" sz="1600" dirty="0" smtClean="0"/>
              <a:t>with various geometries and technology parameters: </a:t>
            </a:r>
            <a:br>
              <a:rPr lang="en-US" sz="1600" dirty="0" smtClean="0"/>
            </a:br>
            <a:r>
              <a:rPr lang="en-US" sz="1600" dirty="0" smtClean="0"/>
              <a:t>&gt;=</a:t>
            </a:r>
            <a:r>
              <a:rPr lang="en-US" sz="1600" dirty="0" smtClean="0">
                <a:solidFill>
                  <a:srgbClr val="0432FF"/>
                </a:solidFill>
              </a:rPr>
              <a:t>30x30 μm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pitch, single SOI and double SOI, </a:t>
            </a:r>
            <a:br>
              <a:rPr lang="en-US" sz="1600" dirty="0" smtClean="0"/>
            </a:br>
            <a:r>
              <a:rPr lang="en-US" sz="1600" dirty="0" smtClean="0"/>
              <a:t>different r/o schemes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Test results for 500 </a:t>
            </a:r>
            <a:r>
              <a:rPr lang="en-US" sz="1600" dirty="0" err="1" smtClean="0"/>
              <a:t>μm</a:t>
            </a:r>
            <a:r>
              <a:rPr lang="en-US" sz="1600" dirty="0" smtClean="0"/>
              <a:t> thickness, 30x30 μm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pitch, rolling-shutter r/o: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&gt;99% </a:t>
            </a:r>
            <a:r>
              <a:rPr lang="en-US" sz="1600" dirty="0">
                <a:solidFill>
                  <a:srgbClr val="0432FF"/>
                </a:solidFill>
              </a:rPr>
              <a:t>efficiency, </a:t>
            </a:r>
            <a:r>
              <a:rPr lang="en-US" sz="1600" dirty="0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smtClean="0">
                <a:solidFill>
                  <a:srgbClr val="0432FF"/>
                </a:solidFill>
              </a:rPr>
              <a:t>SP</a:t>
            </a:r>
            <a:r>
              <a:rPr lang="en-US" sz="1600" dirty="0" smtClean="0">
                <a:solidFill>
                  <a:srgbClr val="0432FF"/>
                </a:solidFill>
              </a:rPr>
              <a:t>~4.5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endParaRPr lang="en-US" sz="1600" dirty="0" smtClean="0">
              <a:solidFill>
                <a:srgbClr val="0432FF"/>
              </a:solidFill>
            </a:endParaRPr>
          </a:p>
          <a:p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586" y="3987615"/>
            <a:ext cx="2413914" cy="2102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86377" y="3679837"/>
            <a:ext cx="1898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Cracow SOI test chip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70694" y="1374936"/>
            <a:ext cx="1898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S</a:t>
            </a:r>
            <a:r>
              <a:rPr lang="en-US" sz="1200" dirty="0" smtClean="0">
                <a:solidFill>
                  <a:srgbClr val="0432FF"/>
                </a:solidFill>
              </a:rPr>
              <a:t>OI </a:t>
            </a:r>
            <a:r>
              <a:rPr lang="en-US" sz="1200" smtClean="0">
                <a:solidFill>
                  <a:srgbClr val="0432FF"/>
                </a:solidFill>
              </a:rPr>
              <a:t>pixel detector</a:t>
            </a:r>
            <a:endParaRPr lang="en-US" sz="1200" dirty="0" smtClean="0">
              <a:solidFill>
                <a:srgbClr val="0432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93957" y="6191429"/>
            <a:ext cx="1984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 smtClean="0">
                <a:solidFill>
                  <a:srgbClr val="000000"/>
                </a:solidFill>
                <a:latin typeface="+mn-lt"/>
              </a:rPr>
              <a:t>CLICdp-Pub-2018-001</a:t>
            </a:r>
            <a:endParaRPr lang="en-US" sz="14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86" y="3802401"/>
            <a:ext cx="3141335" cy="267672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23753" y="3707212"/>
            <a:ext cx="2154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Residual in column direction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6356" y="4699270"/>
            <a:ext cx="8418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σ~4.8 </a:t>
            </a:r>
            <a:r>
              <a:rPr lang="en-US" sz="1200" dirty="0" err="1">
                <a:solidFill>
                  <a:srgbClr val="0432FF"/>
                </a:solidFill>
              </a:rPr>
              <a:t>μm</a:t>
            </a:r>
            <a:endParaRPr lang="en-US" sz="1200" dirty="0">
              <a:solidFill>
                <a:srgbClr val="0432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1699" y="3782370"/>
            <a:ext cx="2315012" cy="275886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550562" y="3679837"/>
            <a:ext cx="24260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Cluster size in column direction</a:t>
            </a:r>
            <a:endParaRPr lang="en-US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8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Monolithic SOI sensors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77524" y="820325"/>
            <a:ext cx="798167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Silicon-On-Insulator (</a:t>
            </a:r>
            <a:r>
              <a:rPr lang="en-US" sz="1600" dirty="0" smtClean="0">
                <a:solidFill>
                  <a:srgbClr val="0432FF"/>
                </a:solidFill>
              </a:rPr>
              <a:t>SOI</a:t>
            </a:r>
            <a:r>
              <a:rPr lang="en-US" sz="1600" dirty="0" smtClean="0"/>
              <a:t>): Sensor and electronics integrated on </a:t>
            </a:r>
            <a:r>
              <a:rPr lang="en-US" sz="1600" dirty="0"/>
              <a:t>single </a:t>
            </a:r>
            <a:r>
              <a:rPr lang="en-US" sz="1600" dirty="0" smtClean="0"/>
              <a:t>wafer</a:t>
            </a:r>
            <a:br>
              <a:rPr lang="en-US" sz="1600" dirty="0" smtClean="0"/>
            </a:br>
            <a:r>
              <a:rPr lang="en-US" sz="1600" dirty="0" smtClean="0"/>
              <a:t>with </a:t>
            </a:r>
            <a:r>
              <a:rPr lang="en-US" sz="1600" dirty="0"/>
              <a:t>high-resistivity </a:t>
            </a:r>
            <a:r>
              <a:rPr lang="en-US" sz="1600" dirty="0" smtClean="0"/>
              <a:t>substrate,</a:t>
            </a:r>
            <a:r>
              <a:rPr lang="en-US" sz="1600" dirty="0"/>
              <a:t>  </a:t>
            </a:r>
            <a:r>
              <a:rPr lang="en-US" sz="1600" dirty="0" smtClean="0"/>
              <a:t>separated by insulation oxide layer + buried p-wells,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vertex and tracker</a:t>
            </a:r>
          </a:p>
          <a:p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Cracow SOI test chip in 200 nm LAPIS SOI process,</a:t>
            </a:r>
            <a:br>
              <a:rPr lang="en-US" sz="1600" dirty="0" smtClean="0"/>
            </a:br>
            <a:r>
              <a:rPr lang="en-US" sz="1600" dirty="0" smtClean="0"/>
              <a:t>with various geometries and technology parameters: </a:t>
            </a:r>
            <a:br>
              <a:rPr lang="en-US" sz="1600" dirty="0" smtClean="0"/>
            </a:br>
            <a:r>
              <a:rPr lang="en-US" sz="1600" dirty="0" smtClean="0"/>
              <a:t>&gt;=</a:t>
            </a:r>
            <a:r>
              <a:rPr lang="en-US" sz="1600" dirty="0" smtClean="0">
                <a:solidFill>
                  <a:srgbClr val="0432FF"/>
                </a:solidFill>
              </a:rPr>
              <a:t>30x30 μm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pitch, single SOI and double SOI, </a:t>
            </a:r>
            <a:br>
              <a:rPr lang="en-US" sz="1600" dirty="0" smtClean="0"/>
            </a:br>
            <a:r>
              <a:rPr lang="en-US" sz="1600" dirty="0" smtClean="0"/>
              <a:t>different r/o schemes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Test results for 500 </a:t>
            </a:r>
            <a:r>
              <a:rPr lang="en-US" sz="1600" dirty="0" err="1" smtClean="0"/>
              <a:t>μm</a:t>
            </a:r>
            <a:r>
              <a:rPr lang="en-US" sz="1600" dirty="0" smtClean="0"/>
              <a:t> thickness, 30x30 μm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pitch, rolling-shutter r/o: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&gt;99% </a:t>
            </a:r>
            <a:r>
              <a:rPr lang="en-US" sz="1600" dirty="0">
                <a:solidFill>
                  <a:srgbClr val="0432FF"/>
                </a:solidFill>
              </a:rPr>
              <a:t>efficiency, </a:t>
            </a:r>
            <a:r>
              <a:rPr lang="en-US" sz="1600" dirty="0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smtClean="0">
                <a:solidFill>
                  <a:srgbClr val="0432FF"/>
                </a:solidFill>
              </a:rPr>
              <a:t>SP</a:t>
            </a:r>
            <a:r>
              <a:rPr lang="en-US" sz="1600" dirty="0" smtClean="0">
                <a:solidFill>
                  <a:srgbClr val="0432FF"/>
                </a:solidFill>
              </a:rPr>
              <a:t>~4.5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endParaRPr lang="en-US" sz="1600" dirty="0" smtClean="0">
              <a:solidFill>
                <a:srgbClr val="0432FF"/>
              </a:solidFill>
            </a:endParaRPr>
          </a:p>
          <a:p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Production of </a:t>
            </a:r>
            <a:r>
              <a:rPr lang="en-US" sz="1600" dirty="0">
                <a:solidFill>
                  <a:srgbClr val="0432FF"/>
                </a:solidFill>
              </a:rPr>
              <a:t>CLIPS</a:t>
            </a:r>
            <a:r>
              <a:rPr lang="en-US" sz="1600" dirty="0"/>
              <a:t> vertex test chip, targeted to LC vertex</a:t>
            </a:r>
            <a:br>
              <a:rPr lang="en-US" sz="1600" dirty="0"/>
            </a:br>
            <a:r>
              <a:rPr lang="en-US" sz="1600" dirty="0"/>
              <a:t>requirements: </a:t>
            </a:r>
            <a:r>
              <a:rPr lang="en-US" sz="1600" dirty="0">
                <a:solidFill>
                  <a:srgbClr val="0432FF"/>
                </a:solidFill>
              </a:rPr>
              <a:t>20x20 μm</a:t>
            </a:r>
            <a:r>
              <a:rPr lang="en-US" sz="1600" baseline="30000" dirty="0">
                <a:solidFill>
                  <a:srgbClr val="0432FF"/>
                </a:solidFill>
              </a:rPr>
              <a:t>2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pitch, </a:t>
            </a:r>
            <a:r>
              <a:rPr lang="en-US" sz="1600" dirty="0">
                <a:solidFill>
                  <a:srgbClr val="0432FF"/>
                </a:solidFill>
              </a:rPr>
              <a:t>snapshot r/o</a:t>
            </a:r>
            <a:r>
              <a:rPr lang="en-US" sz="1600" dirty="0"/>
              <a:t> of analog time </a:t>
            </a:r>
            <a:br>
              <a:rPr lang="en-US" sz="1600" dirty="0"/>
            </a:br>
            <a:r>
              <a:rPr lang="en-US" sz="1600" dirty="0"/>
              <a:t>and charge measurement, ≧</a:t>
            </a:r>
            <a:r>
              <a:rPr lang="en-US" sz="1600" dirty="0">
                <a:solidFill>
                  <a:srgbClr val="0432FF"/>
                </a:solidFill>
              </a:rPr>
              <a:t>100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thickness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Analysis of first-generation prototype test-beam data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Development of readout system for CLIPS</a:t>
            </a:r>
          </a:p>
          <a:p>
            <a:endParaRPr lang="en-US" sz="1600" dirty="0" smtClean="0"/>
          </a:p>
          <a:p>
            <a:r>
              <a:rPr lang="en-US" sz="16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Larger chips, improved readout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913" y="1575509"/>
            <a:ext cx="2486568" cy="19321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586" y="3987615"/>
            <a:ext cx="2413914" cy="210206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86377" y="3679837"/>
            <a:ext cx="1898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Cracow SOI test chip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70694" y="1374936"/>
            <a:ext cx="1898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S</a:t>
            </a:r>
            <a:r>
              <a:rPr lang="en-US" sz="1200" dirty="0" smtClean="0">
                <a:solidFill>
                  <a:srgbClr val="0432FF"/>
                </a:solidFill>
              </a:rPr>
              <a:t>OI </a:t>
            </a:r>
            <a:r>
              <a:rPr lang="en-US" sz="1200" smtClean="0">
                <a:solidFill>
                  <a:srgbClr val="0432FF"/>
                </a:solidFill>
              </a:rPr>
              <a:t>pixel detector</a:t>
            </a:r>
            <a:endParaRPr lang="en-US" sz="1200" dirty="0" smtClean="0">
              <a:solidFill>
                <a:srgbClr val="0432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93957" y="6191429"/>
            <a:ext cx="1984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 smtClean="0">
                <a:solidFill>
                  <a:srgbClr val="000000"/>
                </a:solidFill>
                <a:latin typeface="+mn-lt"/>
              </a:rPr>
              <a:t>CLICdp-Pub-2018-001</a:t>
            </a:r>
            <a:endParaRPr lang="en-US" sz="1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730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560" y="3745781"/>
            <a:ext cx="3725890" cy="290829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Sensor and </a:t>
            </a:r>
            <a:r>
              <a:rPr lang="en-US" sz="3500" dirty="0"/>
              <a:t>r</a:t>
            </a:r>
            <a:r>
              <a:rPr lang="en-US" sz="3500" dirty="0" smtClean="0"/>
              <a:t>eadout simulation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279101" y="754128"/>
            <a:ext cx="861337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Simulations</a:t>
            </a:r>
            <a:r>
              <a:rPr lang="en-US" sz="1600" dirty="0" smtClean="0"/>
              <a:t> are crucial for understanding performance of prototypes and developing new sensors and readout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Complex </a:t>
            </a:r>
            <a:r>
              <a:rPr lang="en-US" sz="1600" dirty="0" smtClean="0">
                <a:solidFill>
                  <a:srgbClr val="0432FF"/>
                </a:solidFill>
              </a:rPr>
              <a:t>simulation chain</a:t>
            </a:r>
            <a:r>
              <a:rPr lang="en-US" sz="1600" dirty="0" smtClean="0"/>
              <a:t>:</a:t>
            </a:r>
            <a:r>
              <a:rPr lang="en-US" sz="1600" dirty="0"/>
              <a:t> </a:t>
            </a:r>
            <a:r>
              <a:rPr lang="en-US" sz="1600" dirty="0" smtClean="0"/>
              <a:t>ionization process, charge transfer, capacitive coupling, r/o ASIC response, beam-telescope setup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Various tools available: </a:t>
            </a:r>
            <a:r>
              <a:rPr lang="en-US" sz="1600" dirty="0" smtClean="0">
                <a:solidFill>
                  <a:srgbClr val="0432FF"/>
                </a:solidFill>
              </a:rPr>
              <a:t>Geant4</a:t>
            </a:r>
            <a:r>
              <a:rPr lang="en-US" sz="1600" dirty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TCAD</a:t>
            </a:r>
            <a:r>
              <a:rPr lang="en-US" sz="1600" dirty="0" smtClean="0"/>
              <a:t> process and device simulation, 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COMSOL</a:t>
            </a:r>
            <a:r>
              <a:rPr lang="en-US" sz="1600" dirty="0" smtClean="0"/>
              <a:t> multi-physics, </a:t>
            </a:r>
            <a:r>
              <a:rPr lang="en-US" sz="1600" dirty="0">
                <a:solidFill>
                  <a:srgbClr val="0432FF"/>
                </a:solidFill>
              </a:rPr>
              <a:t>p</a:t>
            </a:r>
            <a:r>
              <a:rPr lang="en-US" sz="1600" dirty="0" smtClean="0">
                <a:solidFill>
                  <a:srgbClr val="0432FF"/>
                </a:solidFill>
              </a:rPr>
              <a:t>arametric</a:t>
            </a:r>
            <a:r>
              <a:rPr lang="en-US" sz="1600" dirty="0" smtClean="0"/>
              <a:t> models, </a:t>
            </a:r>
            <a:r>
              <a:rPr lang="en-US" sz="1600" dirty="0" smtClean="0">
                <a:solidFill>
                  <a:srgbClr val="0432FF"/>
                </a:solidFill>
              </a:rPr>
              <a:t>SPICE</a:t>
            </a:r>
            <a:r>
              <a:rPr lang="en-US" sz="1600" dirty="0" smtClean="0"/>
              <a:t> circuit simulation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2D TCAD </a:t>
            </a:r>
            <a:r>
              <a:rPr lang="en-US" sz="1600" dirty="0" smtClean="0"/>
              <a:t>simulations of planar and HV/HR-CMOS sensors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COMSOL</a:t>
            </a:r>
            <a:r>
              <a:rPr lang="en-US" sz="1600" dirty="0" smtClean="0"/>
              <a:t> results for capacitive coupling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Parametric</a:t>
            </a:r>
            <a:r>
              <a:rPr lang="en-US" sz="1600" dirty="0" smtClean="0"/>
              <a:t> simulations and </a:t>
            </a:r>
            <a:r>
              <a:rPr lang="en-US" sz="1600" dirty="0" smtClean="0">
                <a:solidFill>
                  <a:srgbClr val="0432FF"/>
                </a:solidFill>
              </a:rPr>
              <a:t>circuit</a:t>
            </a:r>
            <a:r>
              <a:rPr lang="en-US" sz="1600" dirty="0" smtClean="0"/>
              <a:t> simulations for r/o ASIC optimization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Geant-4 simulations combined with parametric models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432FF"/>
                </a:solidFill>
              </a:rPr>
              <a:t>Allpix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r>
              <a:rPr lang="en-US" sz="1600" dirty="0" smtClean="0"/>
              <a:t> simulation framework, validated for planar sensors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Validation</a:t>
            </a:r>
            <a:r>
              <a:rPr lang="en-US" sz="1600" dirty="0" smtClean="0"/>
              <a:t> of Allpix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simulations for SOI, HV/HR-CMOS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3D TCAD </a:t>
            </a:r>
            <a:r>
              <a:rPr lang="en-US" sz="1600" dirty="0" smtClean="0"/>
              <a:t>simulations for HV/HR-CMOS sensors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Include </a:t>
            </a:r>
            <a:r>
              <a:rPr lang="en-US" sz="1600" dirty="0" smtClean="0">
                <a:solidFill>
                  <a:srgbClr val="0432FF"/>
                </a:solidFill>
              </a:rPr>
              <a:t>Timing</a:t>
            </a:r>
            <a:r>
              <a:rPr lang="en-US" sz="1600" dirty="0" smtClean="0"/>
              <a:t> in Allpix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simulations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Allpix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simulations of </a:t>
            </a:r>
            <a:r>
              <a:rPr lang="en-US" sz="1600" dirty="0" smtClean="0">
                <a:solidFill>
                  <a:srgbClr val="0432FF"/>
                </a:solidFill>
              </a:rPr>
              <a:t>new prototypes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799" y="3289437"/>
            <a:ext cx="1374809" cy="2818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8806" y="2503469"/>
            <a:ext cx="1573436" cy="346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0347" y="2052476"/>
            <a:ext cx="1256507" cy="306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2800" y="2994153"/>
            <a:ext cx="1649937" cy="1507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602" y="5175982"/>
            <a:ext cx="781935" cy="781935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92361" y="6216426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 smtClean="0">
                <a:solidFill>
                  <a:srgbClr val="000000"/>
                </a:solidFill>
                <a:latin typeface="+mn-lt"/>
              </a:rPr>
              <a:t>CLICdp-Note-2017-006</a:t>
            </a:r>
            <a:endParaRPr lang="en-US" sz="1400" i="1" dirty="0"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10320" y="3762550"/>
            <a:ext cx="27927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0432FF"/>
                </a:solidFill>
              </a:rPr>
              <a:t>MIP in </a:t>
            </a:r>
            <a:r>
              <a:rPr lang="en-US" sz="1000" dirty="0" err="1" smtClean="0">
                <a:solidFill>
                  <a:srgbClr val="0432FF"/>
                </a:solidFill>
              </a:rPr>
              <a:t>underdepleted</a:t>
            </a:r>
            <a:r>
              <a:rPr lang="en-US" sz="1000" dirty="0" smtClean="0">
                <a:solidFill>
                  <a:srgbClr val="0432FF"/>
                </a:solidFill>
              </a:rPr>
              <a:t> HV-CMOS pixel sensor</a:t>
            </a:r>
            <a:endParaRPr lang="en-US" sz="10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7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Sensor and </a:t>
            </a:r>
            <a:r>
              <a:rPr lang="en-US" sz="3500" dirty="0"/>
              <a:t>r</a:t>
            </a:r>
            <a:r>
              <a:rPr lang="en-US" sz="3500" dirty="0" smtClean="0"/>
              <a:t>eadout simulation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279101" y="754128"/>
            <a:ext cx="861337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Simulations</a:t>
            </a:r>
            <a:r>
              <a:rPr lang="en-US" sz="1600" dirty="0" smtClean="0"/>
              <a:t> are crucial for understanding performance of prototypes and developing new sensors and readout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Complex </a:t>
            </a:r>
            <a:r>
              <a:rPr lang="en-US" sz="1600" dirty="0" smtClean="0">
                <a:solidFill>
                  <a:srgbClr val="0432FF"/>
                </a:solidFill>
              </a:rPr>
              <a:t>simulation chain</a:t>
            </a:r>
            <a:r>
              <a:rPr lang="en-US" sz="1600" dirty="0" smtClean="0"/>
              <a:t>:</a:t>
            </a:r>
            <a:r>
              <a:rPr lang="en-US" sz="1600" dirty="0"/>
              <a:t> </a:t>
            </a:r>
            <a:r>
              <a:rPr lang="en-US" sz="1600" dirty="0" smtClean="0"/>
              <a:t>ionization process, charge transfer, capacitive coupling, r/o ASIC response, beam-telescope setup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Various tools available: </a:t>
            </a:r>
            <a:r>
              <a:rPr lang="en-US" sz="1600" dirty="0" smtClean="0">
                <a:solidFill>
                  <a:srgbClr val="0432FF"/>
                </a:solidFill>
              </a:rPr>
              <a:t>Geant4</a:t>
            </a:r>
            <a:r>
              <a:rPr lang="en-US" sz="1600" dirty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TCAD</a:t>
            </a:r>
            <a:r>
              <a:rPr lang="en-US" sz="1600" dirty="0" smtClean="0"/>
              <a:t> process and device simulation, 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COMSOL</a:t>
            </a:r>
            <a:r>
              <a:rPr lang="en-US" sz="1600" dirty="0" smtClean="0"/>
              <a:t> multi-physics, </a:t>
            </a:r>
            <a:r>
              <a:rPr lang="en-US" sz="1600" dirty="0">
                <a:solidFill>
                  <a:srgbClr val="0432FF"/>
                </a:solidFill>
              </a:rPr>
              <a:t>p</a:t>
            </a:r>
            <a:r>
              <a:rPr lang="en-US" sz="1600" dirty="0" smtClean="0">
                <a:solidFill>
                  <a:srgbClr val="0432FF"/>
                </a:solidFill>
              </a:rPr>
              <a:t>arametric</a:t>
            </a:r>
            <a:r>
              <a:rPr lang="en-US" sz="1600" dirty="0" smtClean="0"/>
              <a:t> models, </a:t>
            </a:r>
            <a:r>
              <a:rPr lang="en-US" sz="1600" dirty="0" smtClean="0">
                <a:solidFill>
                  <a:srgbClr val="0432FF"/>
                </a:solidFill>
              </a:rPr>
              <a:t>SPICE</a:t>
            </a:r>
            <a:r>
              <a:rPr lang="en-US" sz="1600" dirty="0" smtClean="0"/>
              <a:t> circuit simulation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2D TCAD </a:t>
            </a:r>
            <a:r>
              <a:rPr lang="en-US" sz="1600" dirty="0" smtClean="0"/>
              <a:t>simulations of planar and HV/HR-CMOS sensors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COMSOL</a:t>
            </a:r>
            <a:r>
              <a:rPr lang="en-US" sz="1600" dirty="0" smtClean="0"/>
              <a:t> results for capacitive coupling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Parametric</a:t>
            </a:r>
            <a:r>
              <a:rPr lang="en-US" sz="1600" dirty="0" smtClean="0"/>
              <a:t> simulations and </a:t>
            </a:r>
            <a:r>
              <a:rPr lang="en-US" sz="1600" dirty="0" smtClean="0">
                <a:solidFill>
                  <a:srgbClr val="0432FF"/>
                </a:solidFill>
              </a:rPr>
              <a:t>circuit</a:t>
            </a:r>
            <a:r>
              <a:rPr lang="en-US" sz="1600" dirty="0" smtClean="0"/>
              <a:t> simulations for r/o ASIC optimization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Geant-4 simulations combined with parametric models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432FF"/>
                </a:solidFill>
              </a:rPr>
              <a:t>Allpix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r>
              <a:rPr lang="en-US" sz="1600" dirty="0" smtClean="0"/>
              <a:t> simulation framework, validated for planar sensors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Validation</a:t>
            </a:r>
            <a:r>
              <a:rPr lang="en-US" sz="1600" dirty="0" smtClean="0"/>
              <a:t> of Allpix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simulations for SOI, HV/HR-CMOS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3D TCAD </a:t>
            </a:r>
            <a:r>
              <a:rPr lang="en-US" sz="1600" dirty="0" smtClean="0"/>
              <a:t>simulations for HV/HR-CMOS sensors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Include </a:t>
            </a:r>
            <a:r>
              <a:rPr lang="en-US" sz="1600" dirty="0" smtClean="0">
                <a:solidFill>
                  <a:srgbClr val="0432FF"/>
                </a:solidFill>
              </a:rPr>
              <a:t>Timing</a:t>
            </a:r>
            <a:r>
              <a:rPr lang="en-US" sz="1600" dirty="0" smtClean="0"/>
              <a:t> in Allpix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simulations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Allpix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simulations of </a:t>
            </a:r>
            <a:r>
              <a:rPr lang="en-US" sz="1600" dirty="0" smtClean="0">
                <a:solidFill>
                  <a:srgbClr val="0432FF"/>
                </a:solidFill>
              </a:rPr>
              <a:t>new prototypes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799" y="3289437"/>
            <a:ext cx="1374809" cy="2818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8806" y="2503469"/>
            <a:ext cx="1573436" cy="346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0347" y="2052476"/>
            <a:ext cx="1256507" cy="306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2800" y="2994153"/>
            <a:ext cx="1649937" cy="1507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602" y="5175982"/>
            <a:ext cx="781935" cy="781935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92361" y="6216426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 smtClean="0">
                <a:solidFill>
                  <a:srgbClr val="000000"/>
                </a:solidFill>
                <a:latin typeface="+mn-lt"/>
              </a:rPr>
              <a:t>CLICdp-Note-2017-006</a:t>
            </a:r>
            <a:endParaRPr lang="en-US" sz="1400" i="1" dirty="0">
              <a:latin typeface="+mn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6124" y="3752066"/>
            <a:ext cx="3701966" cy="288962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410320" y="3762550"/>
            <a:ext cx="27927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0432FF"/>
                </a:solidFill>
              </a:rPr>
              <a:t>MIP in </a:t>
            </a:r>
            <a:r>
              <a:rPr lang="en-US" sz="1000" dirty="0" err="1" smtClean="0">
                <a:solidFill>
                  <a:srgbClr val="0432FF"/>
                </a:solidFill>
              </a:rPr>
              <a:t>underdepleted</a:t>
            </a:r>
            <a:r>
              <a:rPr lang="en-US" sz="1000" dirty="0" smtClean="0">
                <a:solidFill>
                  <a:srgbClr val="0432FF"/>
                </a:solidFill>
              </a:rPr>
              <a:t> HV-CMOS pixel sensor</a:t>
            </a:r>
            <a:endParaRPr lang="en-US" sz="10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31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DAQ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82514" y="887566"/>
            <a:ext cx="6199133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Lab and beam tests require </a:t>
            </a:r>
            <a:r>
              <a:rPr lang="en-US" sz="1600" dirty="0"/>
              <a:t>f</a:t>
            </a:r>
            <a:r>
              <a:rPr lang="en-US" sz="1600" dirty="0" smtClean="0"/>
              <a:t>lexible scalable </a:t>
            </a:r>
            <a:r>
              <a:rPr lang="en-US" sz="1600" dirty="0" smtClean="0">
                <a:solidFill>
                  <a:srgbClr val="0432FF"/>
                </a:solidFill>
              </a:rPr>
              <a:t>DAQ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hardware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0432FF"/>
                </a:solidFill>
              </a:rPr>
              <a:t>software</a:t>
            </a:r>
          </a:p>
          <a:p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High-rate </a:t>
            </a:r>
            <a:r>
              <a:rPr lang="en-US" sz="1600" dirty="0" smtClean="0">
                <a:solidFill>
                  <a:srgbClr val="0432FF"/>
                </a:solidFill>
              </a:rPr>
              <a:t>beam telescope </a:t>
            </a:r>
            <a:r>
              <a:rPr lang="en-US" sz="1600" dirty="0" smtClean="0"/>
              <a:t>with Timepix3 detector planes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0432FF"/>
                </a:solidFill>
              </a:rPr>
              <a:t>~1 MHz </a:t>
            </a:r>
            <a:r>
              <a:rPr lang="en-US" sz="1600" dirty="0" smtClean="0"/>
              <a:t>track rate, </a:t>
            </a:r>
            <a:r>
              <a:rPr lang="en-US" sz="1600" dirty="0" smtClean="0">
                <a:solidFill>
                  <a:srgbClr val="0432FF"/>
                </a:solidFill>
              </a:rPr>
              <a:t>≲2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/>
              <a:t> resolution, </a:t>
            </a:r>
            <a:r>
              <a:rPr lang="en-US" sz="1600" dirty="0" smtClean="0">
                <a:solidFill>
                  <a:srgbClr val="0432FF"/>
                </a:solidFill>
              </a:rPr>
              <a:t>~1 ns </a:t>
            </a:r>
            <a:r>
              <a:rPr lang="en-US" sz="1600" dirty="0" smtClean="0"/>
              <a:t>time resolution)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err="1" smtClean="0">
                <a:solidFill>
                  <a:srgbClr val="0432FF"/>
                </a:solidFill>
              </a:rPr>
              <a:t>CaRIBOu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universal readout system developed with ATLAS:</a:t>
            </a:r>
          </a:p>
          <a:p>
            <a:pPr marL="536575" lvl="1" indent="-223838">
              <a:buFont typeface="Arial" charset="0"/>
              <a:buChar char="•"/>
            </a:pPr>
            <a:r>
              <a:rPr lang="en-US" sz="1600" dirty="0" smtClean="0"/>
              <a:t>System-on-Chip (</a:t>
            </a:r>
            <a:r>
              <a:rPr lang="en-US" sz="1600" dirty="0" err="1" smtClean="0">
                <a:solidFill>
                  <a:srgbClr val="0432FF"/>
                </a:solidFill>
              </a:rPr>
              <a:t>SoC</a:t>
            </a:r>
            <a:r>
              <a:rPr lang="en-US" sz="1600" dirty="0" smtClean="0"/>
              <a:t>) architecture</a:t>
            </a:r>
            <a:endParaRPr lang="en-US" sz="1600" dirty="0"/>
          </a:p>
          <a:p>
            <a:pPr marL="536575" lvl="1" indent="-223838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Peary</a:t>
            </a:r>
            <a:r>
              <a:rPr lang="en-US" sz="1600" dirty="0" smtClean="0"/>
              <a:t> DAQ software in Linux system inside FPGA core</a:t>
            </a:r>
          </a:p>
          <a:p>
            <a:pPr marL="536575" lvl="1" indent="-223838">
              <a:buFont typeface="Arial" charset="0"/>
              <a:buChar char="•"/>
            </a:pPr>
            <a:r>
              <a:rPr lang="en-US" sz="1600" dirty="0" smtClean="0"/>
              <a:t>Integration of </a:t>
            </a:r>
            <a:r>
              <a:rPr lang="en-US" sz="1600" dirty="0" smtClean="0">
                <a:solidFill>
                  <a:srgbClr val="0432FF"/>
                </a:solidFill>
              </a:rPr>
              <a:t>CLICpix2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C3PD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ATLASPIX</a:t>
            </a:r>
          </a:p>
          <a:p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New </a:t>
            </a:r>
            <a:r>
              <a:rPr lang="en-US" sz="1600" dirty="0" err="1" smtClean="0">
                <a:solidFill>
                  <a:srgbClr val="0432FF"/>
                </a:solidFill>
              </a:rPr>
              <a:t>Carboard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hardware </a:t>
            </a:r>
            <a:r>
              <a:rPr lang="en-US" sz="1600" dirty="0"/>
              <a:t>release with enhanced </a:t>
            </a:r>
            <a:r>
              <a:rPr lang="en-US" sz="1600" dirty="0" smtClean="0"/>
              <a:t>features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CLICTD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0432FF"/>
                </a:solidFill>
              </a:rPr>
              <a:t>CLIPS</a:t>
            </a:r>
            <a:r>
              <a:rPr lang="en-US" sz="1600" dirty="0" smtClean="0"/>
              <a:t> integration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Preparing for beam tests outside CERN during </a:t>
            </a:r>
            <a:r>
              <a:rPr lang="en-US" sz="1600" dirty="0" smtClean="0">
                <a:solidFill>
                  <a:srgbClr val="0432FF"/>
                </a:solidFill>
              </a:rPr>
              <a:t>LS II in 2019/20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Integrate FCAL readout electronics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Scale to larger systems: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>
                <a:solidFill>
                  <a:srgbClr val="0432FF"/>
                </a:solidFill>
              </a:rPr>
              <a:t>Timepix4</a:t>
            </a:r>
            <a:r>
              <a:rPr lang="en-US" sz="1600" dirty="0" smtClean="0"/>
              <a:t> beam telescope with </a:t>
            </a:r>
            <a:r>
              <a:rPr lang="en-US" sz="1600" dirty="0" err="1" smtClean="0"/>
              <a:t>CaRIBOu</a:t>
            </a:r>
            <a:r>
              <a:rPr lang="en-US" sz="1600" dirty="0"/>
              <a:t>?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</a:t>
            </a:r>
            <a:r>
              <a:rPr lang="en-US" sz="1600" dirty="0">
                <a:sym typeface="Wingdings"/>
              </a:rPr>
              <a:t>P</a:t>
            </a:r>
            <a:r>
              <a:rPr lang="en-US" sz="1600" dirty="0" smtClean="0"/>
              <a:t>rototype of functional </a:t>
            </a:r>
            <a:r>
              <a:rPr lang="en-US" sz="1600" dirty="0" smtClean="0">
                <a:solidFill>
                  <a:srgbClr val="0432FF"/>
                </a:solidFill>
              </a:rPr>
              <a:t>ladder</a:t>
            </a:r>
            <a:r>
              <a:rPr lang="en-US" sz="1600" dirty="0" smtClean="0"/>
              <a:t>?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646" y="4391969"/>
            <a:ext cx="2733831" cy="210822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26912" y="4017947"/>
            <a:ext cx="3126232" cy="323165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>
            <a:spAutoFit/>
          </a:bodyPr>
          <a:lstStyle/>
          <a:p>
            <a:r>
              <a:rPr lang="en-US" sz="1500" dirty="0" err="1" smtClean="0">
                <a:solidFill>
                  <a:srgbClr val="0432FF"/>
                </a:solidFill>
              </a:rPr>
              <a:t>CaRIBOu</a:t>
            </a:r>
            <a:r>
              <a:rPr lang="en-US" sz="1500" dirty="0" smtClean="0">
                <a:solidFill>
                  <a:srgbClr val="0432FF"/>
                </a:solidFill>
              </a:rPr>
              <a:t> with CLICpix2 r/o ASIC</a:t>
            </a:r>
            <a:endParaRPr lang="en-US" sz="1500" dirty="0">
              <a:solidFill>
                <a:srgbClr val="0432FF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8551" y="1153428"/>
            <a:ext cx="3079066" cy="23093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48551" y="1164819"/>
            <a:ext cx="2776774" cy="553998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solidFill>
                  <a:srgbClr val="0432FF"/>
                </a:solidFill>
              </a:rPr>
              <a:t>CLICdp</a:t>
            </a:r>
            <a:r>
              <a:rPr lang="en-US" sz="1500" dirty="0" smtClean="0">
                <a:solidFill>
                  <a:srgbClr val="0432FF"/>
                </a:solidFill>
              </a:rPr>
              <a:t> Timepix3 telescope in SPS H6 beam line</a:t>
            </a:r>
            <a:endParaRPr lang="en-US" sz="1500" dirty="0">
              <a:solidFill>
                <a:srgbClr val="0432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82763" y="6217841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 smtClean="0">
                <a:solidFill>
                  <a:srgbClr val="000000"/>
                </a:solidFill>
                <a:latin typeface="+mn-lt"/>
              </a:rPr>
              <a:t>CLICdp-Conf-2017-012</a:t>
            </a:r>
            <a:endParaRPr lang="en-US" sz="1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807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Powering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394328" y="830548"/>
            <a:ext cx="826540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Powering</a:t>
            </a:r>
            <a:r>
              <a:rPr lang="en-US" sz="1600" dirty="0" smtClean="0"/>
              <a:t> concept has major impact on material budget and heat load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Small duty cycle of CLIC machine (&lt;10</a:t>
            </a:r>
            <a:r>
              <a:rPr lang="en-US" sz="1600" baseline="30000" dirty="0" smtClean="0"/>
              <a:t>-5</a:t>
            </a:r>
            <a:r>
              <a:rPr lang="en-US" sz="1600" dirty="0" smtClean="0"/>
              <a:t>) allows for </a:t>
            </a:r>
            <a:r>
              <a:rPr lang="en-US" sz="1600" dirty="0" smtClean="0">
                <a:solidFill>
                  <a:srgbClr val="0432FF"/>
                </a:solidFill>
              </a:rPr>
              <a:t>power pulsing</a:t>
            </a:r>
            <a:r>
              <a:rPr lang="en-US" sz="1600" dirty="0" smtClean="0"/>
              <a:t>,</a:t>
            </a:r>
            <a:br>
              <a:rPr lang="en-US" sz="1600" dirty="0" smtClean="0"/>
            </a:br>
            <a:r>
              <a:rPr lang="en-US" sz="1600" dirty="0" smtClean="0"/>
              <a:t>reducing average power consumption</a:t>
            </a:r>
          </a:p>
          <a:p>
            <a:endParaRPr lang="en-US" sz="1600" dirty="0" smtClean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Prototypes</a:t>
            </a:r>
            <a:r>
              <a:rPr lang="en-US" sz="1600" dirty="0" smtClean="0"/>
              <a:t> for low-mass power pulsing and power delivery concept for vertex detector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Local energy storage and voltage regulation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Small continuous current through low-mass Al cables, stable voltages for r/o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~0.1%X0 </a:t>
            </a:r>
            <a:r>
              <a:rPr lang="en-US" sz="1600" dirty="0" smtClean="0"/>
              <a:t>material in detector area, expected to decrease to </a:t>
            </a:r>
            <a:r>
              <a:rPr lang="en-US" sz="1600" dirty="0" smtClean="0">
                <a:solidFill>
                  <a:srgbClr val="0432FF"/>
                </a:solidFill>
              </a:rPr>
              <a:t>0.04%X0</a:t>
            </a:r>
            <a:r>
              <a:rPr lang="en-US" sz="1600" dirty="0" smtClean="0"/>
              <a:t> in future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Through-Silicon-Via</a:t>
            </a:r>
            <a:r>
              <a:rPr lang="en-US" sz="1600" dirty="0" smtClean="0"/>
              <a:t> (TSV) </a:t>
            </a:r>
            <a:r>
              <a:rPr lang="en-US" sz="1600" dirty="0"/>
              <a:t>interconnect process (developed for Timepix3 ASICs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r>
              <a:rPr lang="en-US" sz="16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Adapt concept to requirements of new chips for vertex and tracker?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Prototype ladder with real ASICs?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Prototypes of </a:t>
            </a:r>
            <a:r>
              <a:rPr lang="en-US" sz="1600" dirty="0"/>
              <a:t>l</a:t>
            </a:r>
            <a:r>
              <a:rPr lang="en-US" sz="1600" dirty="0" smtClean="0"/>
              <a:t>ow-mass flex cables?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Investigate serial powering?</a:t>
            </a:r>
          </a:p>
          <a:p>
            <a:endParaRPr lang="en-US" sz="1600" dirty="0" smtClean="0"/>
          </a:p>
          <a:p>
            <a:endParaRPr lang="en-US" sz="16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4122930" y="4144077"/>
            <a:ext cx="4860540" cy="2063239"/>
            <a:chOff x="251520" y="4246081"/>
            <a:chExt cx="4860540" cy="206323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0" y="4581128"/>
              <a:ext cx="4860540" cy="172819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951789" y="4246081"/>
              <a:ext cx="24529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Power-pulsing prototype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5904" y="5327342"/>
            <a:ext cx="3166251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/>
              <a:t>More details on power pulsing</a:t>
            </a:r>
            <a:br>
              <a:rPr lang="en-US" sz="1600" dirty="0" smtClean="0"/>
            </a:br>
            <a:r>
              <a:rPr lang="en-US" sz="1600" dirty="0" smtClean="0"/>
              <a:t> in talk on DAQ / readout </a:t>
            </a:r>
            <a:br>
              <a:rPr lang="en-US" sz="1600" dirty="0" smtClean="0"/>
            </a:br>
            <a:r>
              <a:rPr lang="en-US" sz="1600" dirty="0" smtClean="0"/>
              <a:t>by Eva </a:t>
            </a:r>
            <a:r>
              <a:rPr lang="en-US" sz="1600" dirty="0" err="1" smtClean="0"/>
              <a:t>Sicking</a:t>
            </a:r>
            <a:r>
              <a:rPr lang="en-US" sz="1600" dirty="0" smtClean="0"/>
              <a:t> in this session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940446" y="6219197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>
                <a:solidFill>
                  <a:srgbClr val="000000"/>
                </a:solidFill>
                <a:latin typeface="+mn-lt"/>
              </a:rPr>
              <a:t>CLICdp-Note-2015-004</a:t>
            </a:r>
            <a:endParaRPr lang="en-US" sz="1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7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28650" y="1698125"/>
            <a:ext cx="7886700" cy="4232411"/>
          </a:xfrm>
        </p:spPr>
        <p:txBody>
          <a:bodyPr/>
          <a:lstStyle/>
          <a:p>
            <a:r>
              <a:rPr lang="en-US" sz="2400" dirty="0" smtClean="0"/>
              <a:t>Vertex- and tracking-detector requirements</a:t>
            </a:r>
          </a:p>
          <a:p>
            <a:endParaRPr lang="en-US" sz="2400" dirty="0" smtClean="0"/>
          </a:p>
          <a:p>
            <a:r>
              <a:rPr lang="en-US" sz="2400" dirty="0" smtClean="0"/>
              <a:t>Sensor and readout technologies</a:t>
            </a:r>
          </a:p>
          <a:p>
            <a:endParaRPr lang="en-US" sz="2400" dirty="0" smtClean="0"/>
          </a:p>
          <a:p>
            <a:r>
              <a:rPr lang="en-US" sz="2400" dirty="0" smtClean="0"/>
              <a:t>Simulations and DAQ</a:t>
            </a:r>
          </a:p>
          <a:p>
            <a:endParaRPr lang="en-US" sz="2400" dirty="0" smtClean="0"/>
          </a:p>
          <a:p>
            <a:r>
              <a:rPr lang="en-US" sz="2400" dirty="0" smtClean="0"/>
              <a:t>Detector integration studies</a:t>
            </a:r>
          </a:p>
          <a:p>
            <a:endParaRPr lang="en-US" sz="2400" dirty="0" smtClean="0"/>
          </a:p>
          <a:p>
            <a:r>
              <a:rPr lang="en-US" sz="2400" dirty="0" smtClean="0"/>
              <a:t>Conclusions</a:t>
            </a:r>
          </a:p>
          <a:p>
            <a:pPr lvl="3"/>
            <a:endParaRPr lang="en-US" sz="2400" dirty="0"/>
          </a:p>
          <a:p>
            <a:pPr lvl="3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247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9960"/>
            <a:ext cx="9144000" cy="609600"/>
          </a:xfrm>
        </p:spPr>
        <p:txBody>
          <a:bodyPr/>
          <a:lstStyle/>
          <a:p>
            <a:r>
              <a:rPr lang="en-US" sz="3500" dirty="0" smtClean="0"/>
              <a:t>Cooling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36820" y="950057"/>
            <a:ext cx="75212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Vertex detector and tracker require </a:t>
            </a:r>
            <a:r>
              <a:rPr lang="en-US" sz="1600" dirty="0" smtClean="0">
                <a:solidFill>
                  <a:srgbClr val="0432FF"/>
                </a:solidFill>
              </a:rPr>
              <a:t>cooling systems </a:t>
            </a:r>
            <a:r>
              <a:rPr lang="en-US" sz="1600" dirty="0" smtClean="0"/>
              <a:t>with sufficient cooling power and minimal impact on physics performance (material budget, vibrations, constraints for detector layout)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Simulations and prototype measurements for vertex air cooling concept</a:t>
            </a:r>
            <a:br>
              <a:rPr lang="en-US" sz="1600" dirty="0" smtClean="0"/>
            </a:br>
            <a:r>
              <a:rPr lang="en-US" sz="1600" dirty="0" smtClean="0"/>
              <a:t>with spiral-shaped disc layers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>
                <a:solidFill>
                  <a:srgbClr val="0432FF"/>
                </a:solidFill>
              </a:rPr>
              <a:t>~50 </a:t>
            </a:r>
            <a:r>
              <a:rPr lang="en-US" sz="1600" dirty="0" err="1" smtClean="0">
                <a:solidFill>
                  <a:srgbClr val="0432FF"/>
                </a:solidFill>
              </a:rPr>
              <a:t>mW</a:t>
            </a:r>
            <a:r>
              <a:rPr lang="en-US" sz="1600" dirty="0" smtClean="0">
                <a:solidFill>
                  <a:srgbClr val="0432FF"/>
                </a:solidFill>
              </a:rPr>
              <a:t>/cm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feasible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Water cooling concept for tracker </a:t>
            </a:r>
            <a:br>
              <a:rPr lang="en-US" sz="1600" dirty="0" smtClean="0"/>
            </a:br>
            <a:r>
              <a:rPr lang="en-US" sz="1600" dirty="0" smtClean="0"/>
              <a:t>(copied from ALICE ITS upgrade,</a:t>
            </a:r>
            <a:br>
              <a:rPr lang="en-US" sz="1600" dirty="0" smtClean="0"/>
            </a:br>
            <a:r>
              <a:rPr lang="en-US" sz="1600" dirty="0" smtClean="0"/>
              <a:t>no dedicated CLIC studies)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~150 </a:t>
            </a:r>
            <a:r>
              <a:rPr lang="en-US" sz="1600" dirty="0" err="1" smtClean="0">
                <a:solidFill>
                  <a:srgbClr val="0432FF"/>
                </a:solidFill>
                <a:sym typeface="Wingdings"/>
              </a:rPr>
              <a:t>mW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/cm</a:t>
            </a:r>
            <a:r>
              <a:rPr lang="en-US" sz="1600" baseline="30000" dirty="0" smtClean="0">
                <a:solidFill>
                  <a:srgbClr val="0432FF"/>
                </a:solidFill>
                <a:sym typeface="Wingdings"/>
              </a:rPr>
              <a:t>2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feasible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Micro-channel cooling </a:t>
            </a:r>
            <a:r>
              <a:rPr lang="en-US" sz="1600" dirty="0" smtClean="0"/>
              <a:t>studies (for DEPFET)</a:t>
            </a:r>
          </a:p>
          <a:p>
            <a:endParaRPr lang="en-US" sz="1600" dirty="0"/>
          </a:p>
          <a:p>
            <a:r>
              <a:rPr lang="en-US" sz="16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Optimization study for vertex/tracker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operation temperature</a:t>
            </a:r>
            <a:r>
              <a:rPr lang="en-US" sz="1600" dirty="0" smtClean="0"/>
              <a:t>?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Develop liquid (micro-channel, CO2?)</a:t>
            </a:r>
            <a:br>
              <a:rPr lang="en-US" sz="1600" dirty="0" smtClean="0"/>
            </a:br>
            <a:r>
              <a:rPr lang="en-US" sz="1600" dirty="0" smtClean="0"/>
              <a:t>cooling concept as backup solution for vertex?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Refine tracker cooling concept?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58731" y="2634757"/>
            <a:ext cx="3535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1:1 scale air cooling thermal test setup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943" y="2915254"/>
            <a:ext cx="3600222" cy="192546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710739" y="4372605"/>
            <a:ext cx="2952328" cy="1813"/>
          </a:xfrm>
          <a:prstGeom prst="straightConnector1">
            <a:avLst/>
          </a:prstGeom>
          <a:ln w="1905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1657" y="4437420"/>
            <a:ext cx="671979" cy="30777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60 cm</a:t>
            </a:r>
            <a:endParaRPr lang="en-US" sz="1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 rot="1951307">
            <a:off x="5857186" y="4716893"/>
            <a:ext cx="2788843" cy="2106989"/>
            <a:chOff x="3308225" y="3789040"/>
            <a:chExt cx="3736512" cy="2822957"/>
          </a:xfrm>
        </p:grpSpPr>
        <p:grpSp>
          <p:nvGrpSpPr>
            <p:cNvPr id="18" name="Group 17"/>
            <p:cNvGrpSpPr/>
            <p:nvPr/>
          </p:nvGrpSpPr>
          <p:grpSpPr>
            <a:xfrm>
              <a:off x="3563888" y="3789040"/>
              <a:ext cx="3480849" cy="2822957"/>
              <a:chOff x="3563888" y="3789040"/>
              <a:chExt cx="3480849" cy="2822957"/>
            </a:xfrm>
          </p:grpSpPr>
          <p:pic>
            <p:nvPicPr>
              <p:cNvPr id="20" name="Image 8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63888" y="3789040"/>
                <a:ext cx="3480849" cy="2822957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 bwMode="auto">
              <a:xfrm>
                <a:off x="4860032" y="3861048"/>
                <a:ext cx="864096" cy="21602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 rot="19648693">
              <a:off x="3308225" y="4167621"/>
              <a:ext cx="2912731" cy="701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Finite-element simulation</a:t>
              </a:r>
              <a:br>
                <a:rPr lang="en-US" sz="1400" dirty="0" smtClean="0">
                  <a:solidFill>
                    <a:srgbClr val="0000FF"/>
                  </a:solidFill>
                </a:rPr>
              </a:br>
              <a:r>
                <a:rPr lang="en-US" sz="1400" dirty="0" smtClean="0">
                  <a:solidFill>
                    <a:srgbClr val="0000FF"/>
                  </a:solidFill>
                </a:rPr>
                <a:t>of </a:t>
              </a:r>
              <a:r>
                <a:rPr lang="en-US" sz="1400" smtClean="0">
                  <a:solidFill>
                    <a:srgbClr val="0000FF"/>
                  </a:solidFill>
                </a:rPr>
                <a:t>air velocity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7161129" y="6296894"/>
            <a:ext cx="192232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i="1">
                <a:latin typeface="+mn-lt"/>
              </a:rPr>
              <a:t>CLICdp-Note-2016-002</a:t>
            </a:r>
            <a:endParaRPr lang="en-US" sz="1300" i="1" dirty="0">
              <a:latin typeface="+mn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51396" y="4929173"/>
            <a:ext cx="1584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Mass Flow: 20.1 g</a:t>
            </a:r>
            <a:r>
              <a:rPr lang="fr-FR" sz="800" dirty="0"/>
              <a:t>/</a:t>
            </a:r>
            <a:r>
              <a:rPr lang="fr-FR" sz="800" dirty="0" smtClean="0"/>
              <a:t>s</a:t>
            </a:r>
            <a:endParaRPr lang="fr-FR" sz="800" dirty="0"/>
          </a:p>
          <a:p>
            <a:r>
              <a:rPr lang="fr-FR" sz="800" dirty="0" smtClean="0"/>
              <a:t>Average velocity:</a:t>
            </a:r>
          </a:p>
          <a:p>
            <a:r>
              <a:rPr lang="fr-FR" sz="800" dirty="0" smtClean="0"/>
              <a:t>@ </a:t>
            </a:r>
            <a:r>
              <a:rPr lang="fr-FR" sz="800" dirty="0" err="1" smtClean="0"/>
              <a:t>inlet</a:t>
            </a:r>
            <a:r>
              <a:rPr lang="fr-FR" sz="800" dirty="0" smtClean="0"/>
              <a:t>: 11.0 m</a:t>
            </a:r>
            <a:r>
              <a:rPr lang="fr-FR" sz="800" dirty="0"/>
              <a:t>/</a:t>
            </a:r>
            <a:r>
              <a:rPr lang="fr-FR" sz="800" dirty="0" smtClean="0"/>
              <a:t>s</a:t>
            </a:r>
            <a:endParaRPr lang="fr-FR" sz="800" dirty="0"/>
          </a:p>
          <a:p>
            <a:r>
              <a:rPr lang="fr-FR" sz="800" dirty="0" smtClean="0"/>
              <a:t>@ z=</a:t>
            </a:r>
            <a:r>
              <a:rPr lang="fr-FR" sz="800" dirty="0"/>
              <a:t>0</a:t>
            </a:r>
            <a:r>
              <a:rPr lang="fr-FR" sz="800" dirty="0" smtClean="0"/>
              <a:t>: 5.2 m</a:t>
            </a:r>
            <a:r>
              <a:rPr lang="fr-FR" sz="800" dirty="0"/>
              <a:t>/s</a:t>
            </a:r>
          </a:p>
          <a:p>
            <a:r>
              <a:rPr lang="fr-FR" sz="800" dirty="0" smtClean="0"/>
              <a:t>@ </a:t>
            </a:r>
            <a:r>
              <a:rPr lang="fr-FR" sz="800" dirty="0" err="1" smtClean="0"/>
              <a:t>outlet</a:t>
            </a:r>
            <a:r>
              <a:rPr lang="fr-FR" sz="800" dirty="0" smtClean="0"/>
              <a:t>: 6.3 m</a:t>
            </a:r>
            <a:r>
              <a:rPr lang="fr-FR" sz="800" dirty="0"/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122527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Mechanical integration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329478" y="542516"/>
            <a:ext cx="8528297" cy="373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 dirty="0" smtClean="0"/>
          </a:p>
          <a:p>
            <a:r>
              <a:rPr lang="en-US" sz="1500" dirty="0" smtClean="0"/>
              <a:t>Material budget allows for only </a:t>
            </a:r>
            <a:r>
              <a:rPr lang="en-US" sz="1500" dirty="0" smtClean="0">
                <a:solidFill>
                  <a:srgbClr val="0432FF"/>
                </a:solidFill>
              </a:rPr>
              <a:t>~0.1%X0 </a:t>
            </a:r>
            <a:r>
              <a:rPr lang="en-US" sz="1500" dirty="0" smtClean="0"/>
              <a:t>from </a:t>
            </a:r>
            <a:r>
              <a:rPr lang="en-US" sz="1500" dirty="0" err="1" smtClean="0"/>
              <a:t>cables+supports</a:t>
            </a:r>
            <a:r>
              <a:rPr lang="en-US" sz="1500" dirty="0" smtClean="0"/>
              <a:t> in vertex region,  </a:t>
            </a:r>
            <a:r>
              <a:rPr lang="en-US" sz="1500" dirty="0" smtClean="0">
                <a:solidFill>
                  <a:srgbClr val="0432FF"/>
                </a:solidFill>
              </a:rPr>
              <a:t>&lt;</a:t>
            </a:r>
            <a:r>
              <a:rPr lang="en-US" sz="1500" dirty="0">
                <a:solidFill>
                  <a:srgbClr val="0432FF"/>
                </a:solidFill>
              </a:rPr>
              <a:t>1</a:t>
            </a:r>
            <a:r>
              <a:rPr lang="en-US" sz="1500" dirty="0" smtClean="0">
                <a:solidFill>
                  <a:srgbClr val="0432FF"/>
                </a:solidFill>
              </a:rPr>
              <a:t>%X0 </a:t>
            </a:r>
            <a:r>
              <a:rPr lang="en-US" sz="1500" dirty="0" smtClean="0"/>
              <a:t>in tracker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500" dirty="0" smtClean="0">
                <a:sym typeface="Wingdings"/>
              </a:rPr>
              <a:t>Development of </a:t>
            </a:r>
            <a:r>
              <a:rPr lang="en-US" sz="1500" dirty="0" smtClean="0">
                <a:solidFill>
                  <a:srgbClr val="0432FF"/>
                </a:solidFill>
              </a:rPr>
              <a:t>low-mass supports </a:t>
            </a:r>
            <a:r>
              <a:rPr lang="en-US" sz="1500" dirty="0" smtClean="0"/>
              <a:t>with sufficient rigidity required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500" dirty="0" smtClean="0"/>
              <a:t>Low-mass </a:t>
            </a:r>
            <a:r>
              <a:rPr lang="en-US" sz="1500" dirty="0" smtClean="0">
                <a:solidFill>
                  <a:srgbClr val="0432FF"/>
                </a:solidFill>
              </a:rPr>
              <a:t>services</a:t>
            </a:r>
            <a:r>
              <a:rPr lang="en-US" sz="1500" dirty="0" smtClean="0"/>
              <a:t>, optimized routing concepts</a:t>
            </a:r>
          </a:p>
          <a:p>
            <a:endParaRPr lang="en-US" sz="600" dirty="0"/>
          </a:p>
          <a:p>
            <a:r>
              <a:rPr lang="en-US" sz="15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Low-mass </a:t>
            </a:r>
            <a:r>
              <a:rPr lang="en-US" sz="1500" dirty="0" smtClean="0">
                <a:solidFill>
                  <a:srgbClr val="0432FF"/>
                </a:solidFill>
              </a:rPr>
              <a:t>CFRP</a:t>
            </a:r>
            <a:r>
              <a:rPr lang="en-US" sz="1500" dirty="0" smtClean="0"/>
              <a:t> stave prototypes for vertex detector, FE simulations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Concept for </a:t>
            </a:r>
            <a:r>
              <a:rPr lang="en-US" sz="1500" dirty="0" smtClean="0">
                <a:solidFill>
                  <a:srgbClr val="0432FF"/>
                </a:solidFill>
              </a:rPr>
              <a:t>supports</a:t>
            </a:r>
            <a:r>
              <a:rPr lang="en-US" sz="1500" dirty="0" smtClean="0"/>
              <a:t>, </a:t>
            </a:r>
            <a:r>
              <a:rPr lang="en-US" sz="1500" dirty="0" smtClean="0">
                <a:solidFill>
                  <a:srgbClr val="0432FF"/>
                </a:solidFill>
              </a:rPr>
              <a:t>beam pipe</a:t>
            </a:r>
            <a:r>
              <a:rPr lang="en-US" sz="1500" dirty="0" smtClean="0"/>
              <a:t> and </a:t>
            </a:r>
            <a:r>
              <a:rPr lang="en-US" sz="1500" dirty="0" smtClean="0">
                <a:solidFill>
                  <a:srgbClr val="0432FF"/>
                </a:solidFill>
              </a:rPr>
              <a:t>cabling</a:t>
            </a:r>
            <a:r>
              <a:rPr lang="en-US" sz="1500" dirty="0" smtClean="0"/>
              <a:t> in vertex region, FE simulations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Low-mass </a:t>
            </a:r>
            <a:r>
              <a:rPr lang="en-US" sz="1500" dirty="0" smtClean="0">
                <a:solidFill>
                  <a:srgbClr val="0432FF"/>
                </a:solidFill>
              </a:rPr>
              <a:t>tracker support-structure </a:t>
            </a:r>
            <a:r>
              <a:rPr lang="en-US" sz="1500" dirty="0" smtClean="0"/>
              <a:t>concept, validated in FE simulations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/>
              <a:t>P</a:t>
            </a:r>
            <a:r>
              <a:rPr lang="en-US" sz="1500" dirty="0" smtClean="0"/>
              <a:t>rototype for </a:t>
            </a:r>
            <a:r>
              <a:rPr lang="en-US" sz="1500" dirty="0" smtClean="0">
                <a:solidFill>
                  <a:srgbClr val="0432FF"/>
                </a:solidFill>
              </a:rPr>
              <a:t>outer tracker support segment</a:t>
            </a:r>
          </a:p>
          <a:p>
            <a:endParaRPr lang="en-US" sz="600" dirty="0" smtClean="0"/>
          </a:p>
          <a:p>
            <a:r>
              <a:rPr lang="en-US" sz="1500" dirty="0" smtClean="0"/>
              <a:t>Future plans: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Investigate </a:t>
            </a:r>
            <a:r>
              <a:rPr lang="en-US" sz="1500" dirty="0" smtClean="0">
                <a:solidFill>
                  <a:srgbClr val="0432FF"/>
                </a:solidFill>
              </a:rPr>
              <a:t>new technologies</a:t>
            </a:r>
            <a:r>
              <a:rPr lang="en-US" sz="1500" dirty="0" smtClean="0"/>
              <a:t>: truss-like carbon structures (</a:t>
            </a:r>
            <a:r>
              <a:rPr lang="en-US" sz="1500" dirty="0" smtClean="0">
                <a:sym typeface="Wingdings"/>
              </a:rPr>
              <a:t></a:t>
            </a:r>
            <a:r>
              <a:rPr lang="en-US" sz="1500" dirty="0" smtClean="0"/>
              <a:t> ALICE ITS upgrade)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/>
              <a:t>Build </a:t>
            </a:r>
            <a:r>
              <a:rPr lang="en-US" sz="1500" dirty="0">
                <a:solidFill>
                  <a:srgbClr val="0432FF"/>
                </a:solidFill>
              </a:rPr>
              <a:t>more refined </a:t>
            </a:r>
            <a:r>
              <a:rPr lang="en-US" sz="1500" dirty="0" smtClean="0">
                <a:solidFill>
                  <a:srgbClr val="0432FF"/>
                </a:solidFill>
              </a:rPr>
              <a:t>prototypes </a:t>
            </a:r>
            <a:r>
              <a:rPr lang="en-US" sz="1500" dirty="0" smtClean="0"/>
              <a:t>(</a:t>
            </a:r>
            <a:r>
              <a:rPr lang="en-US" sz="1500" dirty="0"/>
              <a:t>including cables, </a:t>
            </a:r>
            <a:r>
              <a:rPr lang="mr-IN" sz="1500" dirty="0"/>
              <a:t>…</a:t>
            </a:r>
            <a:r>
              <a:rPr lang="en-US" sz="1500" dirty="0" smtClean="0"/>
              <a:t>)?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Concept for </a:t>
            </a:r>
            <a:r>
              <a:rPr lang="en-US" sz="1500" dirty="0" smtClean="0">
                <a:solidFill>
                  <a:srgbClr val="0432FF"/>
                </a:solidFill>
              </a:rPr>
              <a:t>services routing </a:t>
            </a:r>
            <a:r>
              <a:rPr lang="en-US" sz="1500" dirty="0" smtClean="0"/>
              <a:t>through outer detector elements?</a:t>
            </a:r>
            <a:br>
              <a:rPr lang="en-US" sz="1500" dirty="0" smtClean="0"/>
            </a:br>
            <a:r>
              <a:rPr lang="en-US" sz="1500" i="1" dirty="0" smtClean="0"/>
              <a:t>N.B.: details depend strongly on r/o technology choices</a:t>
            </a:r>
            <a:endParaRPr lang="en-US" sz="1500" i="1" dirty="0"/>
          </a:p>
          <a:p>
            <a:endParaRPr lang="en-US" sz="15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640" y="4394149"/>
            <a:ext cx="3625126" cy="2063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316" y="4630413"/>
            <a:ext cx="1746970" cy="14974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25281" y="4064890"/>
            <a:ext cx="4711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Prototype </a:t>
            </a:r>
            <a:r>
              <a:rPr lang="en-US" sz="1400" smtClean="0">
                <a:solidFill>
                  <a:srgbClr val="0000FF"/>
                </a:solidFill>
              </a:rPr>
              <a:t>of outer barrel </a:t>
            </a:r>
            <a:r>
              <a:rPr lang="en-US" sz="1400" dirty="0" smtClean="0">
                <a:solidFill>
                  <a:srgbClr val="0000FF"/>
                </a:solidFill>
              </a:rPr>
              <a:t>tracker </a:t>
            </a:r>
            <a:r>
              <a:rPr lang="en-US" sz="1400" smtClean="0">
                <a:solidFill>
                  <a:srgbClr val="0000FF"/>
                </a:solidFill>
              </a:rPr>
              <a:t>support structure</a:t>
            </a:r>
            <a:endParaRPr lang="en-US" sz="1400" dirty="0">
              <a:solidFill>
                <a:srgbClr val="0000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12854" y="4064890"/>
            <a:ext cx="2736957" cy="2392338"/>
            <a:chOff x="6156176" y="898068"/>
            <a:chExt cx="3207894" cy="280397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56176" y="1217891"/>
              <a:ext cx="2899275" cy="248415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257392" y="898068"/>
              <a:ext cx="3106678" cy="364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</a:rPr>
                <a:t>CFRP support prototypes</a:t>
              </a:r>
              <a:endParaRPr lang="en-US" sz="15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293657" y="4310885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26 mm</a:t>
            </a:r>
            <a:endParaRPr lang="en-US" sz="800" dirty="0">
              <a:solidFill>
                <a:srgbClr val="0000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2457098" y="4484370"/>
            <a:ext cx="190771" cy="22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/>
            <a:tailEnd type="none"/>
          </a:ln>
          <a:effectLst/>
        </p:spPr>
      </p:cxn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108995" y="6303339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>
                <a:latin typeface="+mn-lt"/>
              </a:rPr>
              <a:t>CLICdp-Note-2015-002</a:t>
            </a:r>
            <a:endParaRPr lang="en-US" sz="1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262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9920"/>
            <a:ext cx="9144000" cy="609600"/>
          </a:xfrm>
        </p:spPr>
        <p:txBody>
          <a:bodyPr/>
          <a:lstStyle/>
          <a:p>
            <a:r>
              <a:rPr lang="en-US" sz="3500" dirty="0" smtClean="0"/>
              <a:t>Conclusions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94720" y="1531868"/>
            <a:ext cx="87245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Stringent requirements for CLIC vertex and tracking detectors </a:t>
            </a:r>
            <a:br>
              <a:rPr lang="en-US" dirty="0" smtClean="0"/>
            </a:br>
            <a:r>
              <a:rPr lang="en-US" dirty="0" smtClean="0"/>
              <a:t>have inspired broad and integrated technology R&amp;D program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Various sensor + readout technologies under study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Resolution target for vertex layers remains challenging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Monolithic pixel detectors under development for large-area tracker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Detector integration studies demonstrate feasibility of proposed detector concepts</a:t>
            </a: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71908" y="5661248"/>
            <a:ext cx="6400184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Thanks to everyone who provided material for this talk!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4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9920"/>
            <a:ext cx="9144000" cy="609600"/>
          </a:xfrm>
        </p:spPr>
        <p:txBody>
          <a:bodyPr/>
          <a:lstStyle/>
          <a:p>
            <a:r>
              <a:rPr lang="en-US" sz="3500" dirty="0" smtClean="0"/>
              <a:t>Additional Material</a:t>
            </a:r>
            <a:endParaRPr lang="en-US" sz="3500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C8809C-9663-854F-8E02-028789EDE78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8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9920"/>
            <a:ext cx="9144000" cy="609600"/>
          </a:xfrm>
        </p:spPr>
        <p:txBody>
          <a:bodyPr/>
          <a:lstStyle/>
          <a:p>
            <a:r>
              <a:rPr lang="en-US" sz="3500" dirty="0" smtClean="0"/>
              <a:t>Detector R&amp;D document</a:t>
            </a:r>
            <a:endParaRPr lang="en-US" sz="3500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C8809C-9663-854F-8E02-028789EDE780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9690" y="809528"/>
            <a:ext cx="87693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Document in preparation: </a:t>
            </a:r>
            <a:r>
              <a:rPr lang="en-US" sz="1600" dirty="0" smtClean="0">
                <a:solidFill>
                  <a:srgbClr val="0432FF"/>
                </a:solidFill>
              </a:rPr>
              <a:t>Detector Technologies for CLIC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Input to 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European Strategy Update process </a:t>
            </a:r>
            <a:r>
              <a:rPr lang="en-US" sz="1600" dirty="0" smtClean="0">
                <a:sym typeface="Wingdings"/>
              </a:rPr>
              <a:t>in 2019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ym typeface="Wingdings"/>
              </a:rPr>
              <a:t>Description of R&amp;D status for vertex/tracker, </a:t>
            </a:r>
            <a:r>
              <a:rPr lang="en-US" sz="1600" dirty="0" err="1" smtClean="0">
                <a:sym typeface="Wingdings"/>
              </a:rPr>
              <a:t>calorimetry</a:t>
            </a:r>
            <a:r>
              <a:rPr lang="en-US" sz="1600" dirty="0" smtClean="0">
                <a:sym typeface="Wingdings"/>
              </a:rPr>
              <a:t>, readout electronics, tools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Defined scope, team of editors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Targeting CERN yellow report, 80-90 pages, ~50% vertex/tracker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Aim for first draft by summer 2018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2" y="2653795"/>
            <a:ext cx="3962381" cy="35595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6290" y="2608824"/>
            <a:ext cx="4046687" cy="3297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3401" y="5951161"/>
            <a:ext cx="3306667" cy="6088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3417" y="3522689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A. </a:t>
            </a:r>
            <a:r>
              <a:rPr lang="en-US" sz="1200" dirty="0" err="1" smtClean="0"/>
              <a:t>Nürnberg</a:t>
            </a:r>
            <a:r>
              <a:rPr lang="en-US" sz="1200" dirty="0" smtClean="0"/>
              <a:t>, </a:t>
            </a:r>
          </a:p>
          <a:p>
            <a:r>
              <a:rPr lang="en-US" sz="1200" dirty="0" smtClean="0"/>
              <a:t>D. Dannheim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6734" y="2598928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K. </a:t>
            </a:r>
            <a:r>
              <a:rPr lang="en-US" sz="1200" dirty="0" err="1" smtClean="0"/>
              <a:t>Krüger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73318" y="3345306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A. Levy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634990" y="4127293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S. </a:t>
            </a:r>
            <a:r>
              <a:rPr lang="en-US" sz="1200" dirty="0" err="1" smtClean="0"/>
              <a:t>Kulis</a:t>
            </a:r>
            <a:r>
              <a:rPr lang="en-US" sz="1200" dirty="0" smtClean="0"/>
              <a:t>, </a:t>
            </a:r>
          </a:p>
          <a:p>
            <a:r>
              <a:rPr lang="en-US" sz="1200" dirty="0" smtClean="0"/>
              <a:t>E. </a:t>
            </a:r>
            <a:r>
              <a:rPr lang="en-US" sz="1200" dirty="0" err="1" smtClean="0"/>
              <a:t>Sicking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3743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81630"/>
            <a:ext cx="9144000" cy="609600"/>
          </a:xfrm>
        </p:spPr>
        <p:txBody>
          <a:bodyPr/>
          <a:lstStyle/>
          <a:p>
            <a:r>
              <a:rPr lang="en-US" sz="2800" dirty="0" smtClean="0"/>
              <a:t>Thin-sensors with </a:t>
            </a:r>
            <a:r>
              <a:rPr lang="en-US" sz="2800" dirty="0" err="1" smtClean="0"/>
              <a:t>Timepix</a:t>
            </a:r>
            <a:r>
              <a:rPr lang="en-US" sz="2800" dirty="0" smtClean="0"/>
              <a:t>(3) r/o</a:t>
            </a:r>
            <a:endParaRPr lang="en-US" sz="2800" dirty="0"/>
          </a:p>
        </p:txBody>
      </p:sp>
      <p:sp>
        <p:nvSpPr>
          <p:cNvPr id="11" name="Content Placeholder 2"/>
          <p:cNvSpPr>
            <a:spLocks noGrp="1"/>
          </p:cNvSpPr>
          <p:nvPr>
            <p:ph idx="4294967295"/>
          </p:nvPr>
        </p:nvSpPr>
        <p:spPr>
          <a:xfrm>
            <a:off x="35496" y="548680"/>
            <a:ext cx="5565119" cy="21602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800" dirty="0" err="1">
                <a:solidFill>
                  <a:srgbClr val="0000FF"/>
                </a:solidFill>
                <a:cs typeface="Tahoma"/>
              </a:rPr>
              <a:t>P</a:t>
            </a:r>
            <a:r>
              <a:rPr lang="fr-FR" sz="1800" dirty="0" err="1" smtClean="0">
                <a:solidFill>
                  <a:srgbClr val="0000FF"/>
                </a:solidFill>
                <a:cs typeface="Tahoma"/>
              </a:rPr>
              <a:t>lanar</a:t>
            </a:r>
            <a:r>
              <a:rPr lang="fr-FR" sz="1800" dirty="0" smtClean="0">
                <a:solidFill>
                  <a:srgbClr val="0000FF"/>
                </a:solidFill>
                <a:cs typeface="Tahoma"/>
              </a:rPr>
              <a:t> sensor </a:t>
            </a:r>
            <a:r>
              <a:rPr lang="fr-FR" sz="1800" dirty="0" err="1" smtClean="0">
                <a:solidFill>
                  <a:srgbClr val="0000FF"/>
                </a:solidFill>
                <a:cs typeface="Tahoma"/>
              </a:rPr>
              <a:t>assemblies</a:t>
            </a:r>
            <a:r>
              <a:rPr lang="fr-FR" sz="1800" dirty="0" smtClean="0">
                <a:solidFill>
                  <a:srgbClr val="0000FF"/>
                </a:solidFill>
                <a:cs typeface="Tahoma"/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  <a:cs typeface="Tahoma"/>
              </a:rPr>
              <a:t>with</a:t>
            </a:r>
            <a:r>
              <a:rPr lang="fr-FR" sz="1800" dirty="0" smtClean="0">
                <a:solidFill>
                  <a:srgbClr val="0000FF"/>
                </a:solidFill>
                <a:cs typeface="Tahoma"/>
              </a:rPr>
              <a:t> 55 </a:t>
            </a:r>
            <a:r>
              <a:rPr lang="fr-FR" sz="1800" dirty="0" err="1" smtClean="0">
                <a:solidFill>
                  <a:srgbClr val="0000FF"/>
                </a:solidFill>
                <a:cs typeface="Tahoma"/>
              </a:rPr>
              <a:t>μm</a:t>
            </a:r>
            <a:r>
              <a:rPr lang="fr-FR" sz="1800" dirty="0" smtClean="0">
                <a:cs typeface="Tahoma"/>
              </a:rPr>
              <a:t> pitch</a:t>
            </a:r>
            <a:endParaRPr lang="fr-FR" sz="1800" dirty="0">
              <a:cs typeface="Tahoma"/>
            </a:endParaRPr>
          </a:p>
          <a:p>
            <a:pPr marL="177800" lvl="1" indent="-177800">
              <a:buFont typeface="Arial"/>
              <a:buChar char="•"/>
            </a:pPr>
            <a:r>
              <a:rPr lang="fr-FR" sz="1600" dirty="0">
                <a:cs typeface="Tahoma"/>
              </a:rPr>
              <a:t>G</a:t>
            </a:r>
            <a:r>
              <a:rPr lang="fr-FR" sz="1600" dirty="0" smtClean="0">
                <a:cs typeface="Tahoma"/>
              </a:rPr>
              <a:t>oal: test feasibility of </a:t>
            </a:r>
            <a:r>
              <a:rPr lang="fr-FR" sz="1600" dirty="0" smtClean="0">
                <a:solidFill>
                  <a:srgbClr val="0000FF"/>
                </a:solidFill>
                <a:cs typeface="Tahoma"/>
              </a:rPr>
              <a:t>ultra</a:t>
            </a:r>
            <a:r>
              <a:rPr lang="fr-FR" sz="1600" dirty="0">
                <a:solidFill>
                  <a:srgbClr val="0000FF"/>
                </a:solidFill>
                <a:cs typeface="Tahoma"/>
              </a:rPr>
              <a:t>-</a:t>
            </a:r>
            <a:r>
              <a:rPr lang="fr-FR" sz="1600" dirty="0" err="1">
                <a:solidFill>
                  <a:srgbClr val="0000FF"/>
                </a:solidFill>
                <a:cs typeface="Tahoma"/>
              </a:rPr>
              <a:t>thin</a:t>
            </a:r>
            <a:r>
              <a:rPr lang="fr-FR" sz="1600" dirty="0">
                <a:solidFill>
                  <a:srgbClr val="0000FF"/>
                </a:solidFill>
                <a:cs typeface="Tahoma"/>
              </a:rPr>
              <a:t> </a:t>
            </a:r>
            <a:r>
              <a:rPr lang="fr-FR" sz="1600" dirty="0" err="1" smtClean="0">
                <a:solidFill>
                  <a:srgbClr val="0000FF"/>
                </a:solidFill>
                <a:cs typeface="Tahoma"/>
              </a:rPr>
              <a:t>sensors</a:t>
            </a:r>
            <a:r>
              <a:rPr lang="fr-FR" sz="1600" dirty="0" smtClean="0">
                <a:solidFill>
                  <a:srgbClr val="0000FF"/>
                </a:solidFill>
                <a:cs typeface="Tahoma"/>
              </a:rPr>
              <a:t> </a:t>
            </a:r>
            <a:br>
              <a:rPr lang="fr-FR" sz="1600" dirty="0" smtClean="0">
                <a:solidFill>
                  <a:srgbClr val="0000FF"/>
                </a:solidFill>
                <a:cs typeface="Tahoma"/>
              </a:rPr>
            </a:br>
            <a:r>
              <a:rPr lang="fr-FR" sz="1600" dirty="0" err="1" smtClean="0">
                <a:cs typeface="Tahoma"/>
              </a:rPr>
              <a:t>with</a:t>
            </a:r>
            <a:r>
              <a:rPr lang="fr-FR" sz="1600" dirty="0" smtClean="0">
                <a:cs typeface="Tahoma"/>
              </a:rPr>
              <a:t> </a:t>
            </a:r>
            <a:r>
              <a:rPr lang="fr-FR" sz="1600" dirty="0" err="1" smtClean="0">
                <a:solidFill>
                  <a:srgbClr val="0000FF"/>
                </a:solidFill>
                <a:cs typeface="Tahoma"/>
              </a:rPr>
              <a:t>minimized</a:t>
            </a:r>
            <a:r>
              <a:rPr lang="fr-FR" sz="1600" dirty="0" smtClean="0">
                <a:solidFill>
                  <a:srgbClr val="0000FF"/>
                </a:solidFill>
                <a:cs typeface="Tahoma"/>
              </a:rPr>
              <a:t> inactive </a:t>
            </a:r>
            <a:r>
              <a:rPr lang="fr-FR" sz="1600" dirty="0" err="1" smtClean="0">
                <a:solidFill>
                  <a:srgbClr val="0000FF"/>
                </a:solidFill>
                <a:cs typeface="Tahoma"/>
              </a:rPr>
              <a:t>regions</a:t>
            </a:r>
            <a:endParaRPr lang="fr-FR" sz="1600" dirty="0" smtClean="0">
              <a:solidFill>
                <a:srgbClr val="0000FF"/>
              </a:solidFill>
              <a:cs typeface="Tahoma"/>
            </a:endParaRPr>
          </a:p>
          <a:p>
            <a:pPr marL="177800" lvl="1" indent="-177800">
              <a:buFont typeface="Arial"/>
              <a:buChar char="•"/>
            </a:pPr>
            <a:r>
              <a:rPr lang="fr-FR" sz="1600" dirty="0" err="1">
                <a:cs typeface="Tahoma"/>
              </a:rPr>
              <a:t>Producers</a:t>
            </a:r>
            <a:r>
              <a:rPr lang="fr-FR" sz="1600" dirty="0">
                <a:cs typeface="Tahoma"/>
              </a:rPr>
              <a:t>: Micron and </a:t>
            </a:r>
            <a:r>
              <a:rPr lang="fr-FR" sz="1600" dirty="0" err="1">
                <a:cs typeface="Tahoma"/>
              </a:rPr>
              <a:t>Advacam</a:t>
            </a:r>
            <a:r>
              <a:rPr lang="fr-FR" sz="1600" dirty="0">
                <a:cs typeface="Tahoma"/>
              </a:rPr>
              <a:t>/</a:t>
            </a:r>
            <a:r>
              <a:rPr lang="fr-FR" sz="1600" dirty="0" smtClean="0">
                <a:cs typeface="Tahoma"/>
              </a:rPr>
              <a:t>VTT</a:t>
            </a:r>
          </a:p>
          <a:p>
            <a:pPr marL="177800" lvl="1" indent="-177800">
              <a:buFont typeface="Arial"/>
              <a:buChar char="•"/>
            </a:pPr>
            <a:r>
              <a:rPr lang="fr-FR" sz="1600" dirty="0" err="1" smtClean="0">
                <a:cs typeface="Tahoma"/>
              </a:rPr>
              <a:t>Readout</a:t>
            </a:r>
            <a:r>
              <a:rPr lang="fr-FR" sz="1600" dirty="0" smtClean="0">
                <a:cs typeface="Tahoma"/>
              </a:rPr>
              <a:t>: </a:t>
            </a:r>
            <a:r>
              <a:rPr lang="fr-FR" sz="1600" dirty="0" err="1" smtClean="0">
                <a:cs typeface="Tahoma"/>
              </a:rPr>
              <a:t>Timepix</a:t>
            </a:r>
            <a:r>
              <a:rPr lang="fr-FR" sz="1600" dirty="0" smtClean="0">
                <a:cs typeface="Tahoma"/>
              </a:rPr>
              <a:t> / Timepix3</a:t>
            </a:r>
            <a:endParaRPr lang="fr-FR" sz="1600" dirty="0">
              <a:cs typeface="Tahoma"/>
            </a:endParaRPr>
          </a:p>
          <a:p>
            <a:pPr marL="177800" lvl="1" indent="-177800">
              <a:buFont typeface="Arial"/>
              <a:buChar char="•"/>
            </a:pPr>
            <a:r>
              <a:rPr lang="fr-FR" sz="1600" dirty="0" smtClean="0">
                <a:solidFill>
                  <a:srgbClr val="0000FF"/>
                </a:solidFill>
                <a:cs typeface="Tahoma"/>
              </a:rPr>
              <a:t>50-500 </a:t>
            </a:r>
            <a:r>
              <a:rPr lang="fr-FR" sz="1600" dirty="0" err="1">
                <a:solidFill>
                  <a:srgbClr val="0000FF"/>
                </a:solidFill>
                <a:cs typeface="Tahoma"/>
              </a:rPr>
              <a:t>μm</a:t>
            </a:r>
            <a:r>
              <a:rPr lang="fr-FR" sz="1600" dirty="0">
                <a:solidFill>
                  <a:srgbClr val="000000"/>
                </a:solidFill>
                <a:cs typeface="Tahoma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cs typeface="Tahoma"/>
              </a:rPr>
              <a:t>sensor</a:t>
            </a:r>
            <a:r>
              <a:rPr lang="fr-FR" sz="1600" dirty="0" smtClean="0">
                <a:cs typeface="Tahoma"/>
              </a:rPr>
              <a:t>,100-700 μm ASIC </a:t>
            </a:r>
            <a:r>
              <a:rPr lang="fr-FR" sz="1600" dirty="0" err="1" smtClean="0">
                <a:cs typeface="Tahoma"/>
              </a:rPr>
              <a:t>thickness</a:t>
            </a:r>
            <a:endParaRPr lang="fr-FR" sz="1600" dirty="0" smtClean="0">
              <a:cs typeface="Tahoma"/>
            </a:endParaRPr>
          </a:p>
          <a:p>
            <a:pPr marL="177800" lvl="1" indent="-177800">
              <a:buFont typeface="Arial"/>
              <a:buChar char="•"/>
            </a:pPr>
            <a:r>
              <a:rPr lang="fr-FR" sz="1600" dirty="0" err="1" smtClean="0">
                <a:cs typeface="Tahoma"/>
              </a:rPr>
              <a:t>slim</a:t>
            </a:r>
            <a:r>
              <a:rPr lang="fr-FR" sz="1600" dirty="0" err="1">
                <a:cs typeface="Tahoma"/>
              </a:rPr>
              <a:t>-</a:t>
            </a:r>
            <a:r>
              <a:rPr lang="fr-FR" sz="1600" dirty="0" err="1" smtClean="0">
                <a:cs typeface="Tahoma"/>
              </a:rPr>
              <a:t>edge</a:t>
            </a:r>
            <a:r>
              <a:rPr lang="fr-FR" sz="1600" dirty="0" smtClean="0">
                <a:cs typeface="Tahoma"/>
              </a:rPr>
              <a:t> and active-</a:t>
            </a:r>
            <a:r>
              <a:rPr lang="fr-FR" sz="1600" dirty="0" err="1" smtClean="0">
                <a:cs typeface="Tahoma"/>
              </a:rPr>
              <a:t>edge</a:t>
            </a:r>
            <a:r>
              <a:rPr lang="fr-FR" sz="1600" dirty="0" smtClean="0">
                <a:cs typeface="Tahoma"/>
              </a:rPr>
              <a:t> </a:t>
            </a:r>
            <a:r>
              <a:rPr lang="fr-FR" sz="1600" dirty="0" err="1" smtClean="0">
                <a:cs typeface="Tahoma"/>
              </a:rPr>
              <a:t>layouts</a:t>
            </a:r>
            <a:endParaRPr lang="fr-FR" sz="1600" dirty="0">
              <a:cs typeface="Tahoma"/>
            </a:endParaRPr>
          </a:p>
          <a:p>
            <a:pPr marL="177800" lvl="1" indent="-177800">
              <a:buFont typeface="Arial"/>
              <a:buChar char="•"/>
            </a:pPr>
            <a:r>
              <a:rPr lang="fr-FR" sz="1600" dirty="0" smtClean="0">
                <a:solidFill>
                  <a:srgbClr val="0000FF"/>
                </a:solidFill>
                <a:cs typeface="Tahoma"/>
              </a:rPr>
              <a:t>Test</a:t>
            </a:r>
            <a:r>
              <a:rPr lang="fr-FR" sz="1600" dirty="0">
                <a:solidFill>
                  <a:srgbClr val="0000FF"/>
                </a:solidFill>
                <a:cs typeface="Tahoma"/>
              </a:rPr>
              <a:t>-</a:t>
            </a:r>
            <a:r>
              <a:rPr lang="fr-FR" sz="1600" dirty="0" err="1">
                <a:solidFill>
                  <a:srgbClr val="0000FF"/>
                </a:solidFill>
                <a:cs typeface="Tahoma"/>
              </a:rPr>
              <a:t>beam</a:t>
            </a:r>
            <a:r>
              <a:rPr lang="fr-FR" sz="1600" dirty="0">
                <a:solidFill>
                  <a:srgbClr val="0000FF"/>
                </a:solidFill>
                <a:cs typeface="Tahoma"/>
              </a:rPr>
              <a:t> </a:t>
            </a:r>
            <a:r>
              <a:rPr lang="fr-FR" sz="1600" dirty="0" err="1">
                <a:cs typeface="Tahoma"/>
              </a:rPr>
              <a:t>campaigns</a:t>
            </a:r>
            <a:r>
              <a:rPr lang="fr-FR" sz="1600" dirty="0">
                <a:cs typeface="Tahoma"/>
              </a:rPr>
              <a:t> </a:t>
            </a:r>
            <a:r>
              <a:rPr lang="fr-FR" sz="1600" dirty="0" smtClean="0">
                <a:cs typeface="Tahoma"/>
              </a:rPr>
              <a:t>at DESY and CERN PS/SPS</a:t>
            </a:r>
          </a:p>
          <a:p>
            <a:pPr marL="177800" lvl="1" indent="-177800">
              <a:buFont typeface="Arial"/>
              <a:buChar char="•"/>
            </a:pPr>
            <a:r>
              <a:rPr lang="fr-FR" sz="1600" dirty="0" err="1" smtClean="0">
                <a:cs typeface="Tahoma"/>
              </a:rPr>
              <a:t>ultimate</a:t>
            </a:r>
            <a:r>
              <a:rPr lang="fr-FR" sz="1600" dirty="0" smtClean="0">
                <a:cs typeface="Tahoma"/>
              </a:rPr>
              <a:t> </a:t>
            </a:r>
            <a:r>
              <a:rPr lang="fr-FR" sz="1600" dirty="0">
                <a:cs typeface="Tahoma"/>
              </a:rPr>
              <a:t>goal: </a:t>
            </a:r>
            <a:r>
              <a:rPr lang="fr-FR" sz="1600" dirty="0">
                <a:solidFill>
                  <a:srgbClr val="0000FF"/>
                </a:solidFill>
                <a:cs typeface="Tahoma"/>
              </a:rPr>
              <a:t>50 μm </a:t>
            </a:r>
            <a:r>
              <a:rPr lang="fr-FR" sz="1600" dirty="0" smtClean="0">
                <a:cs typeface="Tahoma"/>
              </a:rPr>
              <a:t>sensors on </a:t>
            </a:r>
            <a:r>
              <a:rPr lang="fr-FR" sz="1600" dirty="0">
                <a:solidFill>
                  <a:srgbClr val="0000FF"/>
                </a:solidFill>
                <a:cs typeface="Tahoma"/>
              </a:rPr>
              <a:t>50 </a:t>
            </a:r>
            <a:r>
              <a:rPr lang="fr-FR" sz="1600" dirty="0" err="1">
                <a:solidFill>
                  <a:srgbClr val="0000FF"/>
                </a:solidFill>
                <a:cs typeface="Tahoma"/>
              </a:rPr>
              <a:t>μm</a:t>
            </a:r>
            <a:r>
              <a:rPr lang="fr-FR" sz="1600" dirty="0">
                <a:solidFill>
                  <a:srgbClr val="0000FF"/>
                </a:solidFill>
                <a:cs typeface="Tahoma"/>
              </a:rPr>
              <a:t> </a:t>
            </a:r>
            <a:r>
              <a:rPr lang="fr-FR" sz="1600" dirty="0" err="1" smtClean="0">
                <a:cs typeface="Tahoma"/>
              </a:rPr>
              <a:t>ASICs</a:t>
            </a:r>
            <a:endParaRPr lang="fr-FR" sz="1600" dirty="0" smtClean="0">
              <a:cs typeface="Tahoma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410056" y="3430567"/>
            <a:ext cx="3647647" cy="1849433"/>
            <a:chOff x="3003502" y="2573371"/>
            <a:chExt cx="3457641" cy="175309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28185" y="2636913"/>
              <a:ext cx="3432958" cy="1689554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3003502" y="2573371"/>
              <a:ext cx="3437539" cy="554315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FF"/>
                  </a:solidFill>
                </a:rPr>
                <a:t>Advacam</a:t>
              </a:r>
              <a:r>
                <a:rPr lang="en-US" sz="1600" dirty="0" smtClean="0">
                  <a:solidFill>
                    <a:srgbClr val="0000FF"/>
                  </a:solidFill>
                </a:rPr>
                <a:t> assembly w. 50 </a:t>
              </a:r>
              <a:r>
                <a:rPr lang="en-US" sz="1600" dirty="0" err="1">
                  <a:solidFill>
                    <a:srgbClr val="0000FF"/>
                  </a:solidFill>
                </a:rPr>
                <a:t>μm</a:t>
              </a:r>
              <a:r>
                <a:rPr lang="en-US" sz="1600" dirty="0">
                  <a:solidFill>
                    <a:srgbClr val="0000FF"/>
                  </a:solidFill>
                </a:rPr>
                <a:t> </a:t>
              </a:r>
              <a:r>
                <a:rPr lang="en-US" sz="1600" dirty="0" smtClean="0">
                  <a:solidFill>
                    <a:srgbClr val="0000FF"/>
                  </a:solidFill>
                </a:rPr>
                <a:t>active-edge sensor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V="1">
              <a:off x="3644362" y="3154058"/>
              <a:ext cx="2412000" cy="84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4444852" y="2889094"/>
              <a:ext cx="8117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1</a:t>
              </a:r>
              <a:r>
                <a:rPr lang="en-US" sz="1600" dirty="0">
                  <a:solidFill>
                    <a:srgbClr val="0000FF"/>
                  </a:solidFill>
                </a:rPr>
                <a:t>4</a:t>
              </a:r>
              <a:r>
                <a:rPr lang="en-US" sz="1600" dirty="0" smtClean="0">
                  <a:solidFill>
                    <a:srgbClr val="0000FF"/>
                  </a:solidFill>
                </a:rPr>
                <a:t> mm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411805" y="5250686"/>
            <a:ext cx="3654069" cy="1274658"/>
            <a:chOff x="5449905" y="2514382"/>
            <a:chExt cx="3654069" cy="127465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9905" y="2564904"/>
              <a:ext cx="3654069" cy="1224136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6300192" y="2514382"/>
              <a:ext cx="14390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50 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μm</a:t>
              </a:r>
              <a:r>
                <a:rPr lang="en-US" sz="1600" dirty="0" smtClean="0">
                  <a:solidFill>
                    <a:srgbClr val="0000FF"/>
                  </a:solidFill>
                </a:rPr>
                <a:t> sensor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16488" y="3454400"/>
              <a:ext cx="155683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</a:rPr>
                <a:t>700 </a:t>
              </a:r>
              <a:r>
                <a:rPr lang="en-US" sz="1500" dirty="0" err="1" smtClean="0">
                  <a:solidFill>
                    <a:srgbClr val="0000FF"/>
                  </a:solidFill>
                </a:rPr>
                <a:t>μm</a:t>
              </a:r>
              <a:r>
                <a:rPr lang="en-US" sz="1500" dirty="0" smtClean="0">
                  <a:solidFill>
                    <a:srgbClr val="0000FF"/>
                  </a:solidFill>
                </a:rPr>
                <a:t> </a:t>
              </a:r>
              <a:r>
                <a:rPr lang="en-US" sz="1500" dirty="0" err="1" smtClean="0">
                  <a:solidFill>
                    <a:srgbClr val="0000FF"/>
                  </a:solidFill>
                </a:rPr>
                <a:t>Timepix</a:t>
              </a:r>
              <a:endParaRPr lang="en-US" sz="1500" dirty="0">
                <a:solidFill>
                  <a:srgbClr val="0000FF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7668344" y="2780928"/>
              <a:ext cx="360040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/>
              <a:tailEnd type="triangle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6965198" y="3356992"/>
              <a:ext cx="144016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/>
              <a:tailEnd type="triangle"/>
            </a:ln>
            <a:effectLst/>
          </p:spPr>
        </p:cxnSp>
      </p:grpSp>
      <p:grpSp>
        <p:nvGrpSpPr>
          <p:cNvPr id="2" name="Group 1"/>
          <p:cNvGrpSpPr/>
          <p:nvPr/>
        </p:nvGrpSpPr>
        <p:grpSpPr>
          <a:xfrm>
            <a:off x="5292080" y="548680"/>
            <a:ext cx="3890809" cy="2664296"/>
            <a:chOff x="5402188" y="548680"/>
            <a:chExt cx="3890809" cy="26642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55096" y="836712"/>
              <a:ext cx="3581400" cy="2376264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5402188" y="548680"/>
              <a:ext cx="3890809" cy="584776"/>
            </a:xfrm>
            <a:prstGeom prst="rect">
              <a:avLst/>
            </a:prstGeom>
            <a:solidFill>
              <a:schemeClr val="bg1">
                <a:alpha val="71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Micron/IZM assembly: 100 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μm</a:t>
              </a:r>
              <a:r>
                <a:rPr lang="en-US" sz="1600" dirty="0" smtClean="0">
                  <a:solidFill>
                    <a:srgbClr val="0000FF"/>
                  </a:solidFill>
                </a:rPr>
                <a:t> slim-edge</a:t>
              </a:r>
              <a:br>
                <a:rPr lang="en-US" sz="1600" dirty="0" smtClean="0">
                  <a:solidFill>
                    <a:srgbClr val="0000FF"/>
                  </a:solidFill>
                </a:rPr>
              </a:br>
              <a:r>
                <a:rPr lang="en-US" sz="1600" dirty="0" smtClean="0">
                  <a:solidFill>
                    <a:srgbClr val="0000FF"/>
                  </a:solidFill>
                </a:rPr>
                <a:t>sensor on 100 </a:t>
              </a:r>
              <a:r>
                <a:rPr lang="en-US" sz="1600" dirty="0">
                  <a:solidFill>
                    <a:srgbClr val="0000FF"/>
                  </a:solidFill>
                </a:rPr>
                <a:t>μm </a:t>
              </a:r>
              <a:r>
                <a:rPr lang="en-US" sz="1600" dirty="0" smtClean="0">
                  <a:solidFill>
                    <a:srgbClr val="0000FF"/>
                  </a:solidFill>
                </a:rPr>
                <a:t>Timepix ASIC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V="1">
              <a:off x="5868144" y="2708920"/>
              <a:ext cx="2872642" cy="893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6850096" y="2374280"/>
              <a:ext cx="856348" cy="3571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1</a:t>
              </a:r>
              <a:r>
                <a:rPr lang="en-US" sz="1600" dirty="0">
                  <a:solidFill>
                    <a:srgbClr val="0000FF"/>
                  </a:solidFill>
                </a:rPr>
                <a:t>4</a:t>
              </a:r>
              <a:r>
                <a:rPr lang="en-US" sz="1600" dirty="0" smtClean="0">
                  <a:solidFill>
                    <a:srgbClr val="0000FF"/>
                  </a:solidFill>
                </a:rPr>
                <a:t> mm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699792" y="3472362"/>
            <a:ext cx="2669320" cy="1728192"/>
            <a:chOff x="1787978" y="3573016"/>
            <a:chExt cx="2669320" cy="172819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58286" y="3933056"/>
              <a:ext cx="1353674" cy="1368152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787978" y="3573016"/>
              <a:ext cx="266932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err="1" smtClean="0">
                  <a:solidFill>
                    <a:srgbClr val="0000FF"/>
                  </a:solidFill>
                </a:rPr>
                <a:t>Advacam</a:t>
              </a:r>
              <a:r>
                <a:rPr lang="en-US" sz="1500" dirty="0" smtClean="0">
                  <a:solidFill>
                    <a:srgbClr val="0000FF"/>
                  </a:solidFill>
                </a:rPr>
                <a:t> active-edge sensor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 flipV="1">
              <a:off x="2988072" y="5197450"/>
              <a:ext cx="576000" cy="635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oval"/>
              <a:tailEnd type="oval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2924324" y="4960218"/>
              <a:ext cx="706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</a:rPr>
                <a:t>100 </a:t>
              </a:r>
              <a:r>
                <a:rPr lang="en-US" sz="1200" dirty="0" err="1">
                  <a:solidFill>
                    <a:srgbClr val="0000FF"/>
                  </a:solidFill>
                </a:rPr>
                <a:t>μm</a:t>
              </a:r>
              <a:endParaRPr lang="en-US" sz="1200" dirty="0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7605" y="5332354"/>
            <a:ext cx="1789617" cy="1152731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 bwMode="auto">
          <a:xfrm flipV="1">
            <a:off x="3419872" y="4677833"/>
            <a:ext cx="644128" cy="1333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>
            <a:off x="3676155" y="4293096"/>
            <a:ext cx="504056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2771800" y="3933056"/>
            <a:ext cx="9353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000FF"/>
                </a:solidFill>
              </a:rPr>
              <a:t>floating</a:t>
            </a:r>
            <a:br>
              <a:rPr lang="en-US" sz="1300" dirty="0" smtClean="0">
                <a:solidFill>
                  <a:srgbClr val="0000FF"/>
                </a:solidFill>
              </a:rPr>
            </a:br>
            <a:r>
              <a:rPr lang="en-US" sz="1300" dirty="0" smtClean="0">
                <a:solidFill>
                  <a:srgbClr val="0000FF"/>
                </a:solidFill>
              </a:rPr>
              <a:t>guard ring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843808" y="4653136"/>
            <a:ext cx="6201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000FF"/>
                </a:solidFill>
              </a:rPr>
              <a:t>active</a:t>
            </a:r>
            <a:br>
              <a:rPr lang="en-US" sz="1300" dirty="0" smtClean="0">
                <a:solidFill>
                  <a:srgbClr val="0000FF"/>
                </a:solidFill>
              </a:rPr>
            </a:br>
            <a:r>
              <a:rPr lang="en-US" sz="1300" dirty="0" smtClean="0">
                <a:solidFill>
                  <a:srgbClr val="0000FF"/>
                </a:solidFill>
              </a:rPr>
              <a:t>edge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51217" y="5848046"/>
            <a:ext cx="620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5</a:t>
            </a:r>
            <a:r>
              <a:rPr lang="en-US" sz="1200" dirty="0">
                <a:solidFill>
                  <a:srgbClr val="0000FF"/>
                </a:solidFill>
              </a:rPr>
              <a:t>5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>
                <a:solidFill>
                  <a:srgbClr val="0000FF"/>
                </a:solidFill>
              </a:rPr>
              <a:t>μm</a:t>
            </a:r>
            <a:endParaRPr lang="en-US" sz="1200" dirty="0"/>
          </a:p>
        </p:txBody>
      </p:sp>
      <p:cxnSp>
        <p:nvCxnSpPr>
          <p:cNvPr id="75" name="Straight Arrow Connector 74"/>
          <p:cNvCxnSpPr/>
          <p:nvPr/>
        </p:nvCxnSpPr>
        <p:spPr bwMode="auto">
          <a:xfrm>
            <a:off x="3688811" y="6103879"/>
            <a:ext cx="108012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3059832" y="5085184"/>
            <a:ext cx="216024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3563888" y="4437112"/>
            <a:ext cx="0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241708" y="3300091"/>
            <a:ext cx="2368864" cy="3240360"/>
            <a:chOff x="6010046" y="3672231"/>
            <a:chExt cx="1827313" cy="2499574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10046" y="3933057"/>
              <a:ext cx="1827312" cy="2238748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6022744" y="3672231"/>
              <a:ext cx="1814615" cy="249286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00FF"/>
                  </a:solidFill>
                </a:rPr>
                <a:t>5</a:t>
              </a:r>
              <a:r>
                <a:rPr lang="en-US" sz="1500" dirty="0" smtClean="0">
                  <a:solidFill>
                    <a:srgbClr val="0000FF"/>
                  </a:solidFill>
                </a:rPr>
                <a:t>0 </a:t>
              </a:r>
              <a:r>
                <a:rPr lang="en-US" sz="1500" dirty="0" err="1" smtClean="0">
                  <a:solidFill>
                    <a:srgbClr val="0000FF"/>
                  </a:solidFill>
                </a:rPr>
                <a:t>μm</a:t>
              </a:r>
              <a:r>
                <a:rPr lang="en-US" sz="1500" dirty="0" smtClean="0">
                  <a:solidFill>
                    <a:srgbClr val="0000FF"/>
                  </a:solidFill>
                </a:rPr>
                <a:t> silicon wafer</a:t>
              </a:r>
              <a:endParaRPr lang="en-US" sz="1500" dirty="0">
                <a:solidFill>
                  <a:srgbClr val="0000FF"/>
                </a:solidFill>
              </a:endParaRPr>
            </a:p>
          </p:txBody>
        </p:sp>
      </p:grpSp>
      <p:sp>
        <p:nvSpPr>
          <p:cNvPr id="39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4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</p:spPr>
        <p:txBody>
          <a:bodyPr/>
          <a:lstStyle/>
          <a:p>
            <a:fld id="{722244A2-774A-1F4E-AA8B-23485812FF36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8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5818827" y="3789281"/>
            <a:ext cx="3289678" cy="2755602"/>
            <a:chOff x="81124" y="550490"/>
            <a:chExt cx="3436408" cy="2878510"/>
          </a:xfrm>
        </p:grpSpPr>
        <p:grpSp>
          <p:nvGrpSpPr>
            <p:cNvPr id="11" name="Group 10"/>
            <p:cNvGrpSpPr/>
            <p:nvPr/>
          </p:nvGrpSpPr>
          <p:grpSpPr>
            <a:xfrm>
              <a:off x="81124" y="550490"/>
              <a:ext cx="3436408" cy="2878510"/>
              <a:chOff x="81123" y="478611"/>
              <a:chExt cx="3835400" cy="3212726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123" y="706837"/>
                <a:ext cx="3835400" cy="2984500"/>
              </a:xfrm>
              <a:prstGeom prst="rect">
                <a:avLst/>
              </a:prstGeom>
            </p:spPr>
          </p:pic>
          <p:sp>
            <p:nvSpPr>
              <p:cNvPr id="69" name="ZoneTexte 8"/>
              <p:cNvSpPr txBox="1"/>
              <p:nvPr/>
            </p:nvSpPr>
            <p:spPr>
              <a:xfrm>
                <a:off x="970321" y="478611"/>
                <a:ext cx="2185320" cy="36068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 smtClean="0">
                    <a:solidFill>
                      <a:srgbClr val="0000FF"/>
                    </a:solidFill>
                  </a:rPr>
                  <a:t>Detection</a:t>
                </a:r>
                <a:r>
                  <a:rPr lang="fr-FR" sz="1400" dirty="0" smtClean="0">
                    <a:solidFill>
                      <a:srgbClr val="0000FF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rgbClr val="0000FF"/>
                    </a:solidFill>
                  </a:rPr>
                  <a:t>efficiency</a:t>
                </a:r>
                <a:endParaRPr lang="fr-FR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881952" y="2348880"/>
                <a:ext cx="853770" cy="669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0432FF"/>
                    </a:solidFill>
                  </a:rPr>
                  <a:t>Nominal </a:t>
                </a:r>
                <a:br>
                  <a:rPr lang="en-US" sz="1100" dirty="0" smtClean="0">
                    <a:solidFill>
                      <a:srgbClr val="0432FF"/>
                    </a:solidFill>
                  </a:rPr>
                </a:br>
                <a:r>
                  <a:rPr lang="en-US" sz="1100" dirty="0" smtClean="0">
                    <a:solidFill>
                      <a:srgbClr val="0432FF"/>
                    </a:solidFill>
                  </a:rPr>
                  <a:t>threshold</a:t>
                </a:r>
                <a:br>
                  <a:rPr lang="en-US" sz="1100" dirty="0" smtClean="0">
                    <a:solidFill>
                      <a:srgbClr val="0432FF"/>
                    </a:solidFill>
                  </a:rPr>
                </a:br>
                <a:r>
                  <a:rPr lang="en-US" sz="1100" dirty="0" smtClean="0">
                    <a:solidFill>
                      <a:srgbClr val="0432FF"/>
                    </a:solidFill>
                  </a:rPr>
                  <a:t>~860 e</a:t>
                </a:r>
                <a:r>
                  <a:rPr lang="en-US" sz="1100" baseline="30000" dirty="0" smtClean="0">
                    <a:solidFill>
                      <a:srgbClr val="0432FF"/>
                    </a:solidFill>
                  </a:rPr>
                  <a:t>-</a:t>
                </a:r>
                <a:endParaRPr lang="en-US" sz="1100" baseline="30000" dirty="0">
                  <a:solidFill>
                    <a:srgbClr val="0432FF"/>
                  </a:solidFill>
                </a:endParaRPr>
              </a:p>
            </p:txBody>
          </p:sp>
        </p:grpSp>
        <p:sp>
          <p:nvSpPr>
            <p:cNvPr id="30" name="ZoneTexte 8"/>
            <p:cNvSpPr txBox="1"/>
            <p:nvPr/>
          </p:nvSpPr>
          <p:spPr>
            <a:xfrm>
              <a:off x="1158223" y="1679270"/>
              <a:ext cx="1904825" cy="48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50 </a:t>
              </a:r>
              <a:r>
                <a:rPr lang="fr-FR" sz="1200" dirty="0" err="1" smtClean="0"/>
                <a:t>μm</a:t>
              </a:r>
              <a:r>
                <a:rPr lang="fr-FR" sz="1200" dirty="0" smtClean="0"/>
                <a:t> p-in-n</a:t>
              </a:r>
              <a:br>
                <a:rPr lang="fr-FR" sz="1200" dirty="0" smtClean="0"/>
              </a:br>
              <a:r>
                <a:rPr lang="fr-FR" sz="1200" dirty="0" err="1" smtClean="0"/>
                <a:t>Timepix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assembly</a:t>
              </a:r>
              <a:endParaRPr lang="fr-FR" sz="1200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699792" y="3777446"/>
            <a:ext cx="3657927" cy="2805216"/>
            <a:chOff x="4860032" y="2865885"/>
            <a:chExt cx="3815630" cy="2926156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60032" y="3015985"/>
              <a:ext cx="3361204" cy="2776056"/>
            </a:xfrm>
            <a:prstGeom prst="rect">
              <a:avLst/>
            </a:prstGeom>
          </p:spPr>
        </p:pic>
        <p:sp>
          <p:nvSpPr>
            <p:cNvPr id="53" name="ZoneTexte 8"/>
            <p:cNvSpPr txBox="1"/>
            <p:nvPr/>
          </p:nvSpPr>
          <p:spPr>
            <a:xfrm>
              <a:off x="5357628" y="2865885"/>
              <a:ext cx="3318034" cy="32104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0000FF"/>
                  </a:solidFill>
                </a:rPr>
                <a:t>Most probable </a:t>
              </a:r>
              <a:r>
                <a:rPr lang="fr-FR" sz="1400" dirty="0" err="1" smtClean="0">
                  <a:solidFill>
                    <a:srgbClr val="0000FF"/>
                  </a:solidFill>
                </a:rPr>
                <a:t>energy</a:t>
              </a:r>
              <a:r>
                <a:rPr lang="fr-FR" sz="1400" dirty="0" smtClean="0">
                  <a:solidFill>
                    <a:srgbClr val="0000FF"/>
                  </a:solidFill>
                </a:rPr>
                <a:t> </a:t>
              </a:r>
              <a:r>
                <a:rPr lang="fr-FR" sz="1400" dirty="0" err="1" smtClean="0">
                  <a:solidFill>
                    <a:srgbClr val="0000FF"/>
                  </a:solidFill>
                </a:rPr>
                <a:t>deposition</a:t>
              </a:r>
              <a:endParaRPr lang="fr-FR" sz="1400" dirty="0">
                <a:solidFill>
                  <a:srgbClr val="0000FF"/>
                </a:solidFill>
              </a:endParaRPr>
            </a:p>
          </p:txBody>
        </p:sp>
      </p:grpSp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656979"/>
            <a:ext cx="3213796" cy="2980451"/>
          </a:xfrm>
          <a:prstGeom prst="rect">
            <a:avLst/>
          </a:prstGeom>
        </p:spPr>
      </p:pic>
      <p:sp>
        <p:nvSpPr>
          <p:cNvPr id="34" name="Rectangle 2"/>
          <p:cNvSpPr txBox="1">
            <a:spLocks noChangeArrowheads="1"/>
          </p:cNvSpPr>
          <p:nvPr/>
        </p:nvSpPr>
        <p:spPr bwMode="auto">
          <a:xfrm>
            <a:off x="0" y="-8163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Efficiency of thin-sensor assemblies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54732" y="1001340"/>
            <a:ext cx="5049716" cy="1923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Test-beam measurements of </a:t>
            </a:r>
            <a:r>
              <a:rPr lang="en-US" sz="1700" dirty="0" err="1" smtClean="0"/>
              <a:t>Timepix</a:t>
            </a:r>
            <a:r>
              <a:rPr lang="en-US" sz="1700" dirty="0" smtClean="0"/>
              <a:t>/Timepix3</a:t>
            </a:r>
            <a:br>
              <a:rPr lang="en-US" sz="1700" dirty="0" smtClean="0"/>
            </a:br>
            <a:r>
              <a:rPr lang="en-US" sz="1700" dirty="0" smtClean="0"/>
              <a:t>assemblies</a:t>
            </a:r>
            <a:r>
              <a:rPr lang="en-US" sz="1700" dirty="0"/>
              <a:t> </a:t>
            </a:r>
            <a:r>
              <a:rPr lang="en-US" sz="1700" dirty="0" smtClean="0"/>
              <a:t>with different sensor thicknesses: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700" dirty="0" smtClean="0"/>
              <a:t>Sufficient energy deposition for MIPs,</a:t>
            </a:r>
            <a:br>
              <a:rPr lang="en-US" sz="1700" dirty="0" smtClean="0"/>
            </a:br>
            <a:r>
              <a:rPr lang="en-US" sz="1700" dirty="0" smtClean="0"/>
              <a:t>even for </a:t>
            </a:r>
            <a:r>
              <a:rPr lang="en-US" sz="1700" dirty="0" smtClean="0">
                <a:solidFill>
                  <a:srgbClr val="0432FF"/>
                </a:solidFill>
              </a:rPr>
              <a:t>50 </a:t>
            </a:r>
            <a:r>
              <a:rPr lang="en-US" sz="1700" dirty="0" err="1" smtClean="0">
                <a:solidFill>
                  <a:srgbClr val="0432FF"/>
                </a:solidFill>
              </a:rPr>
              <a:t>μm</a:t>
            </a:r>
            <a:r>
              <a:rPr lang="en-US" sz="1700" dirty="0" smtClean="0">
                <a:solidFill>
                  <a:srgbClr val="0432FF"/>
                </a:solidFill>
              </a:rPr>
              <a:t> </a:t>
            </a:r>
            <a:r>
              <a:rPr lang="en-US" sz="1700" dirty="0" smtClean="0"/>
              <a:t>sensors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700" dirty="0" smtClean="0"/>
              <a:t>Good agreement with Geant4 simulations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700" dirty="0" smtClean="0"/>
              <a:t>High detection efficiency (</a:t>
            </a:r>
            <a:r>
              <a:rPr lang="en-US" sz="1700" dirty="0" smtClean="0">
                <a:solidFill>
                  <a:srgbClr val="0432FF"/>
                </a:solidFill>
              </a:rPr>
              <a:t>&gt;99%) </a:t>
            </a:r>
            <a:r>
              <a:rPr lang="en-US" sz="1700" dirty="0" smtClean="0"/>
              <a:t>under</a:t>
            </a:r>
            <a:br>
              <a:rPr lang="en-US" sz="1700" dirty="0" smtClean="0"/>
            </a:br>
            <a:r>
              <a:rPr lang="en-US" sz="1700" dirty="0" smtClean="0"/>
              <a:t>normal operating conditions</a:t>
            </a:r>
          </a:p>
        </p:txBody>
      </p:sp>
      <p:sp>
        <p:nvSpPr>
          <p:cNvPr id="55" name="ZoneTexte 8"/>
          <p:cNvSpPr txBox="1"/>
          <p:nvPr/>
        </p:nvSpPr>
        <p:spPr>
          <a:xfrm>
            <a:off x="298857" y="544324"/>
            <a:ext cx="372289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 smtClean="0">
                <a:solidFill>
                  <a:srgbClr val="0000FF"/>
                </a:solidFill>
              </a:rPr>
              <a:t>Energy</a:t>
            </a:r>
            <a:r>
              <a:rPr lang="fr-FR" sz="1300" dirty="0" smtClean="0">
                <a:solidFill>
                  <a:srgbClr val="0000FF"/>
                </a:solidFill>
              </a:rPr>
              <a:t> </a:t>
            </a:r>
            <a:r>
              <a:rPr lang="fr-FR" sz="1300" dirty="0" err="1" smtClean="0">
                <a:solidFill>
                  <a:srgbClr val="0000FF"/>
                </a:solidFill>
              </a:rPr>
              <a:t>deposition</a:t>
            </a:r>
            <a:r>
              <a:rPr lang="fr-FR" sz="1300" dirty="0" smtClean="0">
                <a:solidFill>
                  <a:srgbClr val="0000FF"/>
                </a:solidFill>
              </a:rPr>
              <a:t> (all clusters)</a:t>
            </a:r>
            <a:endParaRPr lang="fr-FR" sz="1300" dirty="0">
              <a:solidFill>
                <a:srgbClr val="0000FF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413539" y="1824637"/>
            <a:ext cx="1492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</a:rPr>
              <a:t>50 </a:t>
            </a:r>
            <a:r>
              <a:rPr lang="fr-FR" sz="1200" dirty="0" err="1">
                <a:solidFill>
                  <a:srgbClr val="0000FF"/>
                </a:solidFill>
              </a:rPr>
              <a:t>μm</a:t>
            </a:r>
            <a:r>
              <a:rPr lang="fr-FR" sz="1200" dirty="0">
                <a:solidFill>
                  <a:srgbClr val="0000FF"/>
                </a:solidFill>
              </a:rPr>
              <a:t> n-in-p </a:t>
            </a:r>
            <a:endParaRPr lang="fr-FR" sz="1200" dirty="0" smtClean="0">
              <a:solidFill>
                <a:srgbClr val="0000FF"/>
              </a:solidFill>
            </a:endParaRPr>
          </a:p>
          <a:p>
            <a:r>
              <a:rPr lang="fr-FR" sz="1200" dirty="0" smtClean="0">
                <a:solidFill>
                  <a:srgbClr val="0000FF"/>
                </a:solidFill>
              </a:rPr>
              <a:t>Timepix3 </a:t>
            </a:r>
            <a:r>
              <a:rPr lang="fr-FR" sz="1200" dirty="0" err="1">
                <a:solidFill>
                  <a:srgbClr val="0000FF"/>
                </a:solidFill>
              </a:rPr>
              <a:t>assembly</a:t>
            </a:r>
            <a:endParaRPr lang="fr-FR" sz="1200" dirty="0">
              <a:solidFill>
                <a:srgbClr val="0000FF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56341" y="3468432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>
                <a:solidFill>
                  <a:srgbClr val="000000"/>
                </a:solidFill>
                <a:latin typeface="+mj-lt"/>
              </a:rPr>
              <a:t>CLICdp-Note-2016-001</a:t>
            </a:r>
            <a:endParaRPr lang="en-US" sz="1400" i="1" dirty="0"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36788" y="2500200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FF"/>
                </a:solidFill>
              </a:rPr>
              <a:t>CLICdp</a:t>
            </a:r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smtClean="0">
                <a:solidFill>
                  <a:srgbClr val="0000FF"/>
                </a:solidFill>
              </a:rPr>
              <a:t>work in progress</a:t>
            </a:r>
            <a:endParaRPr lang="en-US" sz="1200" dirty="0">
              <a:solidFill>
                <a:srgbClr val="0000FF"/>
              </a:solidFill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36" y="3789281"/>
            <a:ext cx="3019928" cy="2813748"/>
          </a:xfrm>
          <a:prstGeom prst="rect">
            <a:avLst/>
          </a:prstGeom>
        </p:spPr>
      </p:pic>
      <p:sp>
        <p:nvSpPr>
          <p:cNvPr id="62" name="ZoneTexte 8"/>
          <p:cNvSpPr txBox="1"/>
          <p:nvPr/>
        </p:nvSpPr>
        <p:spPr>
          <a:xfrm>
            <a:off x="298857" y="3640668"/>
            <a:ext cx="27802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 smtClean="0">
                <a:solidFill>
                  <a:srgbClr val="0000FF"/>
                </a:solidFill>
              </a:rPr>
              <a:t>Energy</a:t>
            </a:r>
            <a:r>
              <a:rPr lang="fr-FR" sz="1300" dirty="0" smtClean="0">
                <a:solidFill>
                  <a:srgbClr val="0000FF"/>
                </a:solidFill>
              </a:rPr>
              <a:t> </a:t>
            </a:r>
            <a:r>
              <a:rPr lang="fr-FR" sz="1300" dirty="0" err="1" smtClean="0">
                <a:solidFill>
                  <a:srgbClr val="0000FF"/>
                </a:solidFill>
              </a:rPr>
              <a:t>deposition</a:t>
            </a:r>
            <a:r>
              <a:rPr lang="fr-FR" sz="1300" dirty="0" smtClean="0">
                <a:solidFill>
                  <a:srgbClr val="0000FF"/>
                </a:solidFill>
              </a:rPr>
              <a:t> (per cluster size)</a:t>
            </a:r>
            <a:endParaRPr lang="fr-FR" sz="1300" dirty="0">
              <a:solidFill>
                <a:srgbClr val="0000FF"/>
              </a:solidFill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</p:spPr>
        <p:txBody>
          <a:bodyPr/>
          <a:lstStyle/>
          <a:p>
            <a:fld id="{E890A590-6950-9445-8645-A8DAF0EAFA07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61" y="658183"/>
            <a:ext cx="3841875" cy="3514907"/>
          </a:xfrm>
          <a:prstGeom prst="rect">
            <a:avLst/>
          </a:prstGeom>
        </p:spPr>
      </p:pic>
      <p:sp>
        <p:nvSpPr>
          <p:cNvPr id="34" name="Rectangle 2"/>
          <p:cNvSpPr txBox="1">
            <a:spLocks noChangeArrowheads="1"/>
          </p:cNvSpPr>
          <p:nvPr/>
        </p:nvSpPr>
        <p:spPr bwMode="auto">
          <a:xfrm>
            <a:off x="0" y="-8163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Resolution of thin-sensor assemblies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4" name="ZoneTexte 8"/>
          <p:cNvSpPr txBox="1"/>
          <p:nvPr/>
        </p:nvSpPr>
        <p:spPr>
          <a:xfrm>
            <a:off x="154061" y="496600"/>
            <a:ext cx="43260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err="1" smtClean="0">
                <a:solidFill>
                  <a:srgbClr val="0000FF"/>
                </a:solidFill>
              </a:rPr>
              <a:t>Track</a:t>
            </a:r>
            <a:r>
              <a:rPr lang="fr-FR" sz="1500" dirty="0" smtClean="0">
                <a:solidFill>
                  <a:srgbClr val="0000FF"/>
                </a:solidFill>
              </a:rPr>
              <a:t> </a:t>
            </a:r>
            <a:r>
              <a:rPr lang="fr-FR" sz="1500" dirty="0" err="1" smtClean="0">
                <a:solidFill>
                  <a:srgbClr val="0000FF"/>
                </a:solidFill>
              </a:rPr>
              <a:t>residuals</a:t>
            </a:r>
            <a:r>
              <a:rPr lang="fr-FR" sz="1500" dirty="0" smtClean="0">
                <a:solidFill>
                  <a:srgbClr val="0000FF"/>
                </a:solidFill>
              </a:rPr>
              <a:t> 50 </a:t>
            </a:r>
            <a:r>
              <a:rPr lang="fr-FR" sz="1500" dirty="0" err="1" smtClean="0">
                <a:solidFill>
                  <a:srgbClr val="0000FF"/>
                </a:solidFill>
              </a:rPr>
              <a:t>μm</a:t>
            </a:r>
            <a:r>
              <a:rPr lang="fr-FR" sz="1500" dirty="0" smtClean="0">
                <a:solidFill>
                  <a:srgbClr val="0000FF"/>
                </a:solidFill>
              </a:rPr>
              <a:t> n-in-p Timepix3 </a:t>
            </a:r>
            <a:r>
              <a:rPr lang="fr-FR" sz="1500" dirty="0" err="1" smtClean="0">
                <a:solidFill>
                  <a:srgbClr val="0000FF"/>
                </a:solidFill>
              </a:rPr>
              <a:t>assembly</a:t>
            </a:r>
            <a:endParaRPr lang="fr-FR" sz="1500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0652" y="619531"/>
            <a:ext cx="3642009" cy="3025493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flipH="1" flipV="1">
            <a:off x="1981092" y="2367802"/>
            <a:ext cx="142636" cy="341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432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142559" y="1211572"/>
            <a:ext cx="837153" cy="469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2</a:t>
            </a:r>
            <a:r>
              <a:rPr lang="en-US" sz="1200" dirty="0" smtClean="0">
                <a:solidFill>
                  <a:srgbClr val="0432FF"/>
                </a:solidFill>
              </a:rPr>
              <a:t>-pixel</a:t>
            </a:r>
            <a:br>
              <a:rPr lang="en-US" sz="1200" dirty="0" smtClean="0">
                <a:solidFill>
                  <a:srgbClr val="0432FF"/>
                </a:solidFill>
              </a:rPr>
            </a:br>
            <a:r>
              <a:rPr lang="en-US" sz="1200" dirty="0" smtClean="0">
                <a:solidFill>
                  <a:srgbClr val="0432FF"/>
                </a:solidFill>
              </a:rPr>
              <a:t>clusters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3688" y="2727803"/>
            <a:ext cx="13817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1-pixel clusters</a:t>
            </a:r>
            <a:endParaRPr lang="en-US" sz="1200" dirty="0">
              <a:solidFill>
                <a:srgbClr val="0432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1106" y="3735293"/>
            <a:ext cx="3410113" cy="28620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9569" y="4266962"/>
            <a:ext cx="37625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Achievable resolution limited by</a:t>
            </a:r>
            <a:br>
              <a:rPr lang="en-US" sz="1800" dirty="0" smtClean="0"/>
            </a:br>
            <a:r>
              <a:rPr lang="en-US" sz="1800" dirty="0" smtClean="0"/>
              <a:t>fraction of 2-hit clusters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 Not enough charge sharing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in ultra-thin sensors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800" dirty="0" smtClean="0">
                <a:sym typeface="Wingdings"/>
              </a:rPr>
              <a:t>Smaller pixel pitch required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(see following slides)</a:t>
            </a:r>
            <a:endParaRPr lang="en-US" sz="1800" dirty="0"/>
          </a:p>
        </p:txBody>
      </p:sp>
      <p:sp>
        <p:nvSpPr>
          <p:cNvPr id="21" name="Rectangle 20"/>
          <p:cNvSpPr/>
          <p:nvPr/>
        </p:nvSpPr>
        <p:spPr>
          <a:xfrm>
            <a:off x="3060062" y="6157036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>
                <a:solidFill>
                  <a:srgbClr val="000000"/>
                </a:solidFill>
                <a:latin typeface="+mj-lt"/>
              </a:rPr>
              <a:t>CLICdp-Note-2016-001</a:t>
            </a:r>
            <a:endParaRPr lang="en-US" sz="1400" i="1" dirty="0">
              <a:latin typeface="+mj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2123728" y="2415636"/>
            <a:ext cx="487428" cy="2932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432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1763688" y="1446182"/>
            <a:ext cx="577444" cy="27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432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ZoneTexte 8"/>
          <p:cNvSpPr txBox="1"/>
          <p:nvPr/>
        </p:nvSpPr>
        <p:spPr>
          <a:xfrm>
            <a:off x="5509935" y="496600"/>
            <a:ext cx="2791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err="1" smtClean="0">
                <a:solidFill>
                  <a:srgbClr val="0000FF"/>
                </a:solidFill>
              </a:rPr>
              <a:t>Track</a:t>
            </a:r>
            <a:r>
              <a:rPr lang="fr-FR" sz="1500" dirty="0" smtClean="0">
                <a:solidFill>
                  <a:srgbClr val="0000FF"/>
                </a:solidFill>
              </a:rPr>
              <a:t> </a:t>
            </a:r>
            <a:r>
              <a:rPr lang="fr-FR" sz="1500" dirty="0" err="1" smtClean="0">
                <a:solidFill>
                  <a:srgbClr val="0000FF"/>
                </a:solidFill>
              </a:rPr>
              <a:t>residuals</a:t>
            </a:r>
            <a:r>
              <a:rPr lang="fr-FR" sz="1500" dirty="0" smtClean="0">
                <a:solidFill>
                  <a:srgbClr val="0000FF"/>
                </a:solidFill>
              </a:rPr>
              <a:t> vs. </a:t>
            </a:r>
            <a:r>
              <a:rPr lang="fr-FR" sz="1500" dirty="0" err="1" smtClean="0">
                <a:solidFill>
                  <a:srgbClr val="0000FF"/>
                </a:solidFill>
              </a:rPr>
              <a:t>thickness</a:t>
            </a:r>
            <a:endParaRPr lang="fr-FR" sz="1500" dirty="0">
              <a:solidFill>
                <a:srgbClr val="0000FF"/>
              </a:solidFill>
            </a:endParaRPr>
          </a:p>
        </p:txBody>
      </p:sp>
      <p:sp>
        <p:nvSpPr>
          <p:cNvPr id="37" name="ZoneTexte 8"/>
          <p:cNvSpPr txBox="1"/>
          <p:nvPr/>
        </p:nvSpPr>
        <p:spPr>
          <a:xfrm>
            <a:off x="5509934" y="3573016"/>
            <a:ext cx="27344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>
                <a:solidFill>
                  <a:srgbClr val="0000FF"/>
                </a:solidFill>
              </a:rPr>
              <a:t>Cluster sizes vs. </a:t>
            </a:r>
            <a:r>
              <a:rPr lang="fr-FR" sz="1500" dirty="0" err="1" smtClean="0">
                <a:solidFill>
                  <a:srgbClr val="0000FF"/>
                </a:solidFill>
              </a:rPr>
              <a:t>thickness</a:t>
            </a:r>
            <a:endParaRPr lang="fr-FR" sz="1500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79712" y="3111351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FF"/>
                </a:solidFill>
              </a:rPr>
              <a:t>CLICdp</a:t>
            </a:r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smtClean="0">
                <a:solidFill>
                  <a:srgbClr val="0000FF"/>
                </a:solidFill>
              </a:rPr>
              <a:t>work in progress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95744" y="6538856"/>
            <a:ext cx="2057400" cy="365125"/>
          </a:xfrm>
        </p:spPr>
        <p:txBody>
          <a:bodyPr/>
          <a:lstStyle/>
          <a:p>
            <a:fld id="{3B807558-4983-2442-8C00-EADF41E2E4F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err="1" smtClean="0"/>
              <a:t>CLICpix</a:t>
            </a:r>
            <a:r>
              <a:rPr lang="en-US" sz="3500" dirty="0" smtClean="0"/>
              <a:t> planar-sensor assemblies</a:t>
            </a:r>
            <a:endParaRPr lang="en-US" sz="35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9490" y="6532059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441963" y="6535902"/>
            <a:ext cx="642079" cy="457200"/>
          </a:xfrm>
          <a:prstGeom prst="rect">
            <a:avLst/>
          </a:prstGeom>
        </p:spPr>
        <p:txBody>
          <a:bodyPr/>
          <a:lstStyle/>
          <a:p>
            <a:fld id="{5C2DF22E-1A28-554A-BAF8-14375A9F6D01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pPr/>
              <a:t>28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5" y="4133974"/>
            <a:ext cx="2372482" cy="23209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5" y="4147206"/>
            <a:ext cx="2332040" cy="23061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94" y="4062923"/>
            <a:ext cx="2627526" cy="231840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185939" y="840974"/>
            <a:ext cx="3371856" cy="2834718"/>
            <a:chOff x="98188" y="4631495"/>
            <a:chExt cx="2448272" cy="205826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188" y="4861158"/>
              <a:ext cx="2448272" cy="182859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20198" y="4631495"/>
              <a:ext cx="2091806" cy="223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432FF"/>
                  </a:solidFill>
                </a:rPr>
                <a:t>CLICpix</a:t>
              </a:r>
              <a:r>
                <a:rPr lang="en-US" sz="1400" dirty="0" smtClean="0">
                  <a:solidFill>
                    <a:srgbClr val="0432FF"/>
                  </a:solidFill>
                </a:rPr>
                <a:t> with 50 </a:t>
              </a:r>
              <a:r>
                <a:rPr lang="en-US" sz="1400" dirty="0" err="1" smtClean="0">
                  <a:solidFill>
                    <a:srgbClr val="0432FF"/>
                  </a:solidFill>
                </a:rPr>
                <a:t>μm</a:t>
              </a:r>
              <a:r>
                <a:rPr lang="en-US" sz="1400" dirty="0" smtClean="0">
                  <a:solidFill>
                    <a:srgbClr val="0432FF"/>
                  </a:solidFill>
                </a:rPr>
                <a:t> planar sensor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V="1">
              <a:off x="990396" y="5455441"/>
              <a:ext cx="804750" cy="3017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 rot="20263999">
              <a:off x="1075628" y="5388249"/>
              <a:ext cx="697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</a:rPr>
                <a:t>1.6 mm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8712" y="732180"/>
            <a:ext cx="5066259" cy="32008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/>
              <a:t>65 nm demonstrator </a:t>
            </a:r>
            <a:r>
              <a:rPr lang="en-US" sz="1600" dirty="0" err="1" smtClean="0"/>
              <a:t>CLICpix</a:t>
            </a:r>
            <a:r>
              <a:rPr lang="en-US" sz="1600" dirty="0" smtClean="0"/>
              <a:t> r/o ASIC:</a:t>
            </a:r>
          </a:p>
          <a:p>
            <a:pPr marL="636588" lvl="1" indent="-179388">
              <a:buFont typeface="Arial"/>
              <a:buChar char="•"/>
            </a:pPr>
            <a:r>
              <a:rPr lang="en-US" sz="1600" dirty="0" smtClean="0"/>
              <a:t>64 </a:t>
            </a:r>
            <a:r>
              <a:rPr lang="en-US" sz="1600" dirty="0"/>
              <a:t>x 64 pixel </a:t>
            </a:r>
            <a:r>
              <a:rPr lang="en-US" sz="1600" dirty="0" smtClean="0"/>
              <a:t>matrix</a:t>
            </a:r>
          </a:p>
          <a:p>
            <a:pPr marL="636588" lvl="1" indent="-179388">
              <a:buFont typeface="Arial"/>
              <a:buChar char="•"/>
            </a:pPr>
            <a:r>
              <a:rPr lang="en-US" sz="1600" b="1" dirty="0" smtClean="0"/>
              <a:t>25 </a:t>
            </a:r>
            <a:r>
              <a:rPr lang="el-GR" sz="1600" b="1" dirty="0"/>
              <a:t>μ</a:t>
            </a:r>
            <a:r>
              <a:rPr lang="it-IT" sz="1600" b="1" dirty="0"/>
              <a:t>m </a:t>
            </a:r>
            <a:r>
              <a:rPr lang="en-US" sz="1600" dirty="0"/>
              <a:t>pixel </a:t>
            </a:r>
            <a:r>
              <a:rPr lang="en-US" sz="1600" dirty="0" smtClean="0"/>
              <a:t>pitch</a:t>
            </a:r>
            <a:endParaRPr lang="it-IT" sz="1600" dirty="0" smtClean="0"/>
          </a:p>
          <a:p>
            <a:pPr marL="636588" lvl="1" indent="-179388">
              <a:buFont typeface="Arial"/>
              <a:buChar char="•"/>
            </a:pPr>
            <a:r>
              <a:rPr lang="en-US" sz="1600" dirty="0" smtClean="0"/>
              <a:t>simultaneous </a:t>
            </a:r>
            <a:r>
              <a:rPr lang="en-US" sz="1600" b="1" dirty="0"/>
              <a:t>4-bit time (TOA) and </a:t>
            </a:r>
            <a:br>
              <a:rPr lang="en-US" sz="1600" b="1" dirty="0"/>
            </a:br>
            <a:r>
              <a:rPr lang="en-US" sz="1600" b="1" dirty="0"/>
              <a:t>energy (TOT) </a:t>
            </a:r>
            <a:r>
              <a:rPr lang="en-US" sz="1600" dirty="0"/>
              <a:t>measurement per </a:t>
            </a:r>
            <a:r>
              <a:rPr lang="en-US" sz="1600" dirty="0" smtClean="0"/>
              <a:t>pixel</a:t>
            </a:r>
            <a:br>
              <a:rPr lang="en-US" sz="1600" dirty="0" smtClean="0"/>
            </a:br>
            <a:endParaRPr lang="en-US" sz="500" dirty="0"/>
          </a:p>
          <a:p>
            <a:pPr marL="179388" indent="-179388">
              <a:buFont typeface="Arial"/>
              <a:buChar char="•"/>
            </a:pPr>
            <a:r>
              <a:rPr lang="en-US" sz="1600" dirty="0" smtClean="0"/>
              <a:t>Single-chip indium bump-bonding with </a:t>
            </a:r>
            <a:r>
              <a:rPr lang="en-US" sz="1600" dirty="0" smtClean="0">
                <a:solidFill>
                  <a:srgbClr val="0000FF"/>
                </a:solidFill>
              </a:rPr>
              <a:t>25 </a:t>
            </a:r>
            <a:r>
              <a:rPr lang="en-US" sz="1600" dirty="0" err="1">
                <a:solidFill>
                  <a:srgbClr val="0432FF"/>
                </a:solidFill>
              </a:rPr>
              <a:t>μ</a:t>
            </a:r>
            <a:r>
              <a:rPr lang="en-US" sz="1600" dirty="0" err="1" smtClean="0">
                <a:solidFill>
                  <a:srgbClr val="0000FF"/>
                </a:solidFill>
              </a:rPr>
              <a:t>m</a:t>
            </a:r>
            <a:r>
              <a:rPr lang="en-US" sz="1600" dirty="0" smtClean="0">
                <a:solidFill>
                  <a:srgbClr val="0000FF"/>
                </a:solidFill>
              </a:rPr>
              <a:t> pitch</a:t>
            </a:r>
            <a:br>
              <a:rPr lang="en-US" sz="1600" dirty="0" smtClean="0">
                <a:solidFill>
                  <a:srgbClr val="0000FF"/>
                </a:solidFill>
              </a:rPr>
            </a:br>
            <a:r>
              <a:rPr lang="en-US" sz="1600" dirty="0" smtClean="0"/>
              <a:t>at SLAC (C. Kenney, A. </a:t>
            </a:r>
            <a:r>
              <a:rPr lang="en-US" sz="1600" dirty="0" err="1" smtClean="0"/>
              <a:t>Tomada</a:t>
            </a:r>
            <a:r>
              <a:rPr lang="en-US" sz="1600" dirty="0" smtClean="0"/>
              <a:t>)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/>
              <a:t>Functional assemblies produced with </a:t>
            </a:r>
            <a:r>
              <a:rPr lang="en-US" sz="1600" dirty="0" smtClean="0">
                <a:solidFill>
                  <a:srgbClr val="0432FF"/>
                </a:solidFill>
              </a:rPr>
              <a:t>50-200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thick planar sensors (Micron, </a:t>
            </a:r>
            <a:r>
              <a:rPr lang="en-US" sz="1600" dirty="0" err="1" smtClean="0"/>
              <a:t>Advacam</a:t>
            </a:r>
            <a:r>
              <a:rPr lang="en-US" sz="1600" dirty="0" smtClean="0"/>
              <a:t> active edge)</a:t>
            </a:r>
            <a:br>
              <a:rPr lang="en-US" sz="1600" dirty="0" smtClean="0"/>
            </a:br>
            <a:endParaRPr lang="en-US" sz="500" dirty="0" smtClean="0"/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&lt;4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single-point resolution for 200 </a:t>
            </a:r>
            <a:r>
              <a:rPr lang="en-US" sz="1600" dirty="0" err="1" smtClean="0"/>
              <a:t>μm</a:t>
            </a:r>
            <a:r>
              <a:rPr lang="en-US" sz="1600" dirty="0" smtClean="0"/>
              <a:t> thickness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/>
              <a:t>For 50 </a:t>
            </a:r>
            <a:r>
              <a:rPr lang="en-US" sz="1600" dirty="0" err="1"/>
              <a:t>μm</a:t>
            </a:r>
            <a:r>
              <a:rPr lang="en-US" sz="1600" dirty="0"/>
              <a:t> </a:t>
            </a:r>
            <a:r>
              <a:rPr lang="en-US" sz="1600" dirty="0" smtClean="0"/>
              <a:t>thickness not enough charge sharing,</a:t>
            </a:r>
            <a:br>
              <a:rPr lang="en-US" sz="1600" dirty="0" smtClean="0"/>
            </a:br>
            <a:r>
              <a:rPr lang="en-US" sz="1600" dirty="0" smtClean="0"/>
              <a:t>limits resolution to </a:t>
            </a:r>
            <a:r>
              <a:rPr lang="en-US" sz="1600" dirty="0" smtClean="0">
                <a:solidFill>
                  <a:srgbClr val="0432FF"/>
                </a:solidFill>
              </a:rPr>
              <a:t>&gt;~7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432FF"/>
                </a:solidFill>
              </a:rPr>
              <a:t>(~1300 e- </a:t>
            </a:r>
            <a:r>
              <a:rPr lang="en-US" sz="1600" dirty="0" smtClean="0"/>
              <a:t>threshold)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451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CLICpix2 r/o ASIC</a:t>
            </a:r>
            <a:endParaRPr lang="en-US" sz="3500" dirty="0"/>
          </a:p>
        </p:txBody>
      </p:sp>
      <p:sp>
        <p:nvSpPr>
          <p:cNvPr id="9" name="Rectangle 8"/>
          <p:cNvSpPr/>
          <p:nvPr/>
        </p:nvSpPr>
        <p:spPr>
          <a:xfrm>
            <a:off x="179512" y="791177"/>
            <a:ext cx="569935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charset="0"/>
              <a:buChar char="•"/>
            </a:pPr>
            <a:r>
              <a:rPr lang="en-US" sz="1800" dirty="0" smtClean="0"/>
              <a:t>New </a:t>
            </a:r>
            <a:r>
              <a:rPr lang="en-US" sz="1800" dirty="0" smtClean="0">
                <a:solidFill>
                  <a:srgbClr val="0432FF"/>
                </a:solidFill>
              </a:rPr>
              <a:t>CLICpix2</a:t>
            </a:r>
            <a:r>
              <a:rPr lang="en-US" sz="1800" dirty="0"/>
              <a:t> </a:t>
            </a:r>
            <a:r>
              <a:rPr lang="en-US" sz="1800" dirty="0" smtClean="0"/>
              <a:t>in same 65 nm process as </a:t>
            </a:r>
            <a:r>
              <a:rPr lang="en-US" sz="1800" dirty="0" err="1" smtClean="0"/>
              <a:t>CLICpix</a:t>
            </a:r>
            <a:r>
              <a:rPr lang="en-US" sz="1800" dirty="0" smtClean="0"/>
              <a:t>:</a:t>
            </a:r>
          </a:p>
          <a:p>
            <a:pPr marL="317500" indent="-138113">
              <a:buFont typeface="Arial" charset="0"/>
              <a:buChar char="•"/>
            </a:pPr>
            <a:r>
              <a:rPr lang="en-US" sz="1800" dirty="0" smtClean="0"/>
              <a:t>Increased matrix size to </a:t>
            </a:r>
            <a:r>
              <a:rPr lang="en-US" sz="1800" dirty="0" smtClean="0">
                <a:solidFill>
                  <a:srgbClr val="0432FF"/>
                </a:solidFill>
              </a:rPr>
              <a:t>128 ⨉ 128 </a:t>
            </a:r>
            <a:r>
              <a:rPr lang="en-US" sz="1800" dirty="0" smtClean="0"/>
              <a:t>pixels</a:t>
            </a:r>
          </a:p>
          <a:p>
            <a:pPr marL="317500" indent="-138113">
              <a:buFont typeface="Arial" charset="0"/>
              <a:buChar char="•"/>
            </a:pPr>
            <a:r>
              <a:rPr lang="en-US" sz="1800" dirty="0" smtClean="0"/>
              <a:t>Longer </a:t>
            </a:r>
            <a:r>
              <a:rPr lang="en-US" sz="1800" dirty="0"/>
              <a:t>counters for charge (</a:t>
            </a:r>
            <a:r>
              <a:rPr lang="en-US" sz="1800" dirty="0">
                <a:solidFill>
                  <a:srgbClr val="0432FF"/>
                </a:solidFill>
              </a:rPr>
              <a:t>5-bit</a:t>
            </a:r>
            <a:r>
              <a:rPr lang="en-US" sz="1800" dirty="0"/>
              <a:t>) and timing (</a:t>
            </a:r>
            <a:r>
              <a:rPr lang="en-US" sz="1800" dirty="0">
                <a:solidFill>
                  <a:srgbClr val="0432FF"/>
                </a:solidFill>
              </a:rPr>
              <a:t>8-bit</a:t>
            </a:r>
            <a:r>
              <a:rPr lang="en-US" sz="1800" dirty="0"/>
              <a:t>) </a:t>
            </a:r>
            <a:r>
              <a:rPr lang="en-US" sz="1800" dirty="0" smtClean="0"/>
              <a:t>measurements</a:t>
            </a:r>
          </a:p>
          <a:p>
            <a:pPr marL="317500" indent="-138113">
              <a:buFont typeface="Arial" charset="0"/>
              <a:buChar char="•"/>
            </a:pPr>
            <a:r>
              <a:rPr lang="en-US" sz="1800" dirty="0" smtClean="0"/>
              <a:t>Improved </a:t>
            </a:r>
            <a:r>
              <a:rPr lang="en-US" sz="1800" dirty="0"/>
              <a:t>noise isolation and removal of cross-talk issue observed in first </a:t>
            </a:r>
            <a:r>
              <a:rPr lang="en-US" sz="1800" dirty="0" err="1" smtClean="0"/>
              <a:t>CLICpix</a:t>
            </a:r>
            <a:endParaRPr lang="en-US" sz="1800" dirty="0" smtClean="0"/>
          </a:p>
          <a:p>
            <a:pPr marL="317500" indent="-138113">
              <a:buFont typeface="Arial" charset="0"/>
              <a:buChar char="•"/>
            </a:pPr>
            <a:r>
              <a:rPr lang="en-US" sz="1800" dirty="0" smtClean="0"/>
              <a:t>More </a:t>
            </a:r>
            <a:r>
              <a:rPr lang="en-US" sz="1800" dirty="0"/>
              <a:t>sophisticated I/O with parallel column readout and 8/10 bit </a:t>
            </a:r>
            <a:r>
              <a:rPr lang="en-US" sz="1800" dirty="0" smtClean="0"/>
              <a:t>encoding</a:t>
            </a:r>
          </a:p>
          <a:p>
            <a:pPr marL="317500" indent="-138113">
              <a:buFont typeface="Arial" charset="0"/>
              <a:buChar char="•"/>
            </a:pPr>
            <a:r>
              <a:rPr lang="en-US" sz="1800" dirty="0" smtClean="0"/>
              <a:t>Integrated </a:t>
            </a:r>
            <a:r>
              <a:rPr lang="en-US" sz="1800" dirty="0"/>
              <a:t>test pulse DACs and </a:t>
            </a:r>
            <a:r>
              <a:rPr lang="en-US" sz="1800" dirty="0" smtClean="0"/>
              <a:t>band gap</a:t>
            </a:r>
          </a:p>
          <a:p>
            <a:pPr marL="317500" indent="-138113">
              <a:buFont typeface="Arial" charset="0"/>
              <a:buChar char="•"/>
            </a:pPr>
            <a:endParaRPr lang="en-US" sz="1800" dirty="0"/>
          </a:p>
          <a:p>
            <a:pPr marL="179388" indent="-169863">
              <a:buFont typeface="Arial" charset="0"/>
              <a:buChar char="•"/>
            </a:pPr>
            <a:r>
              <a:rPr lang="en-US" sz="1800" dirty="0" smtClean="0"/>
              <a:t>Test results with chips from </a:t>
            </a:r>
            <a:r>
              <a:rPr lang="en-US" sz="1800" dirty="0" smtClean="0">
                <a:solidFill>
                  <a:srgbClr val="0432FF"/>
                </a:solidFill>
              </a:rPr>
              <a:t>Multi-Project-Wafer-Run</a:t>
            </a:r>
          </a:p>
          <a:p>
            <a:pPr marL="179388" indent="-169863">
              <a:buFont typeface="Arial" charset="0"/>
              <a:buChar char="•"/>
            </a:pPr>
            <a:r>
              <a:rPr lang="en-US" sz="1800" dirty="0" smtClean="0"/>
              <a:t>Same chip on RD53 wafer, received in Dec 2017 (change from 5+1 to 7+1 </a:t>
            </a:r>
            <a:r>
              <a:rPr lang="en-US" sz="1800" dirty="0"/>
              <a:t>m</a:t>
            </a:r>
            <a:r>
              <a:rPr lang="en-US" sz="1800" dirty="0" smtClean="0"/>
              <a:t>etal layers)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 access to </a:t>
            </a:r>
            <a:r>
              <a:rPr lang="en-US" sz="1800" dirty="0" smtClean="0">
                <a:solidFill>
                  <a:srgbClr val="0432FF"/>
                </a:solidFill>
                <a:sym typeface="Wingdings"/>
              </a:rPr>
              <a:t>full wafers</a:t>
            </a:r>
            <a:r>
              <a:rPr lang="en-US" sz="1800" dirty="0">
                <a:solidFill>
                  <a:srgbClr val="0432FF"/>
                </a:solidFill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for bump-bonding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process development</a:t>
            </a:r>
            <a:endParaRPr lang="en-US" sz="1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948264" y="908720"/>
            <a:ext cx="97815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mtClean="0">
                <a:solidFill>
                  <a:srgbClr val="0000FF"/>
                </a:solidFill>
              </a:rPr>
              <a:t>CLICpix2</a:t>
            </a:r>
            <a:endParaRPr lang="en-US" sz="1500" dirty="0">
              <a:solidFill>
                <a:srgbClr val="0000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372200" y="1192212"/>
            <a:ext cx="2574400" cy="2668836"/>
            <a:chOff x="7320765" y="841550"/>
            <a:chExt cx="1789883" cy="185554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20765" y="841550"/>
              <a:ext cx="1789883" cy="185554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16200000">
              <a:off x="7259984" y="1300630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solidFill>
                    <a:srgbClr val="FFC000"/>
                  </a:solidFill>
                </a:rPr>
                <a:t>4</a:t>
              </a:r>
              <a:r>
                <a:rPr lang="en-US" sz="1200" smtClean="0">
                  <a:solidFill>
                    <a:srgbClr val="FFC000"/>
                  </a:solidFill>
                </a:rPr>
                <a:t> </a:t>
              </a:r>
              <a:r>
                <a:rPr lang="en-US" sz="1200" dirty="0" smtClean="0">
                  <a:solidFill>
                    <a:srgbClr val="FFC000"/>
                  </a:solidFill>
                </a:rPr>
                <a:t>mm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7668344" y="944840"/>
              <a:ext cx="5060" cy="1044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C000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sp>
        <p:nvSpPr>
          <p:cNvPr id="2" name="TextBox 1"/>
          <p:cNvSpPr txBox="1"/>
          <p:nvPr/>
        </p:nvSpPr>
        <p:spPr>
          <a:xfrm>
            <a:off x="5595124" y="4049544"/>
            <a:ext cx="2962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CLICpix2 </a:t>
            </a:r>
            <a:r>
              <a:rPr lang="en-US" sz="1400" smtClean="0">
                <a:solidFill>
                  <a:srgbClr val="0432FF"/>
                </a:solidFill>
              </a:rPr>
              <a:t>analog F/E specifications</a:t>
            </a:r>
            <a:endParaRPr lang="en-US" sz="1400" dirty="0">
              <a:solidFill>
                <a:srgbClr val="0432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260" y="4293096"/>
            <a:ext cx="4240810" cy="2162748"/>
          </a:xfrm>
          <a:prstGeom prst="rect">
            <a:avLst/>
          </a:prstGeom>
        </p:spPr>
      </p:pic>
      <p:sp>
        <p:nvSpPr>
          <p:cNvPr id="19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2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48B376E5-00FF-D44C-8A4B-5253C8D4A8B1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29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4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004048" y="1183150"/>
            <a:ext cx="4121222" cy="1781985"/>
            <a:chOff x="837065" y="2966701"/>
            <a:chExt cx="8306935" cy="359185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154"/>
            <a:stretch/>
          </p:blipFill>
          <p:spPr>
            <a:xfrm>
              <a:off x="837065" y="3023127"/>
              <a:ext cx="8306935" cy="3535432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32" name="Straight Arrow Connector 31"/>
            <p:cNvCxnSpPr/>
            <p:nvPr/>
          </p:nvCxnSpPr>
          <p:spPr>
            <a:xfrm flipV="1">
              <a:off x="3383263" y="3419388"/>
              <a:ext cx="2217437" cy="361952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 rot="21120000">
              <a:off x="3358815" y="2966701"/>
              <a:ext cx="1674353" cy="620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432FF"/>
                  </a:solidFill>
                </a:rPr>
                <a:t>260 mm</a:t>
              </a:r>
              <a:endParaRPr lang="en-GB" sz="1400" dirty="0">
                <a:solidFill>
                  <a:srgbClr val="0432FF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52891" y="3487141"/>
            <a:ext cx="4305825" cy="3110211"/>
            <a:chOff x="4716016" y="3645024"/>
            <a:chExt cx="4305825" cy="3110211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4" t="14275" r="13774"/>
            <a:stretch/>
          </p:blipFill>
          <p:spPr>
            <a:xfrm>
              <a:off x="4716016" y="3645024"/>
              <a:ext cx="4253271" cy="2880320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7" name="Straight Arrow Connector 6"/>
            <p:cNvCxnSpPr/>
            <p:nvPr/>
          </p:nvCxnSpPr>
          <p:spPr bwMode="auto">
            <a:xfrm flipH="1">
              <a:off x="4823157" y="6454424"/>
              <a:ext cx="4104456" cy="127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432FF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>
              <a:off x="8964488" y="3693555"/>
              <a:ext cx="0" cy="26665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432FF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 rot="16200000">
              <a:off x="8581176" y="4912968"/>
              <a:ext cx="55816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432FF"/>
                  </a:solidFill>
                </a:rPr>
                <a:t> 3 m</a:t>
              </a:r>
              <a:endParaRPr lang="en-US" sz="1500" dirty="0">
                <a:solidFill>
                  <a:srgbClr val="0432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88224" y="6432070"/>
              <a:ext cx="77136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</a:rPr>
                <a:t> 4.6 m </a:t>
              </a:r>
              <a:endParaRPr lang="en-US" sz="1500" dirty="0">
                <a:solidFill>
                  <a:srgbClr val="0000FF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5496" y="849440"/>
            <a:ext cx="591229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u="sng" dirty="0" smtClean="0"/>
              <a:t>Vertex detector:</a:t>
            </a:r>
          </a:p>
          <a:p>
            <a:pPr marL="179388" indent="-179388">
              <a:buFont typeface="Arial"/>
              <a:buChar char="•"/>
            </a:pPr>
            <a:r>
              <a:rPr lang="en-US" sz="1500" dirty="0" smtClean="0"/>
              <a:t>efficient </a:t>
            </a:r>
            <a:r>
              <a:rPr lang="en-US" sz="1500" dirty="0" smtClean="0">
                <a:solidFill>
                  <a:srgbClr val="0000FF"/>
                </a:solidFill>
              </a:rPr>
              <a:t>tagging of heavy quarks </a:t>
            </a:r>
            <a:r>
              <a:rPr lang="en-US" sz="1500" dirty="0" smtClean="0"/>
              <a:t>through </a:t>
            </a:r>
            <a:r>
              <a:rPr lang="en-US" sz="1500" dirty="0" smtClean="0">
                <a:sym typeface="Wingdings"/>
              </a:rPr>
              <a:t>precise</a:t>
            </a:r>
            <a:br>
              <a:rPr lang="en-US" sz="1500" dirty="0" smtClean="0">
                <a:sym typeface="Wingdings"/>
              </a:rPr>
            </a:br>
            <a:r>
              <a:rPr lang="en-US" sz="1500" dirty="0" smtClean="0">
                <a:sym typeface="Wingdings"/>
              </a:rPr>
              <a:t>determination of displaced vertices: </a:t>
            </a:r>
            <a:endParaRPr lang="en-US" sz="1500" dirty="0" smtClean="0"/>
          </a:p>
          <a:p>
            <a:pPr marL="401638" lvl="1" indent="-265113">
              <a:buFont typeface="Wingdings" charset="0"/>
              <a:buChar char="à"/>
            </a:pPr>
            <a:r>
              <a:rPr lang="en-US" sz="1500" dirty="0"/>
              <a:t>g</a:t>
            </a:r>
            <a:r>
              <a:rPr lang="en-US" sz="1500" dirty="0" smtClean="0"/>
              <a:t>ood single point resolution: </a:t>
            </a:r>
            <a:r>
              <a:rPr lang="en-US" sz="1500" dirty="0" smtClean="0">
                <a:solidFill>
                  <a:srgbClr val="0432FF"/>
                </a:solidFill>
              </a:rPr>
              <a:t>σ</a:t>
            </a:r>
            <a:r>
              <a:rPr lang="en-US" sz="1500" baseline="-25000" dirty="0" smtClean="0">
                <a:solidFill>
                  <a:srgbClr val="0432FF"/>
                </a:solidFill>
              </a:rPr>
              <a:t>SP</a:t>
            </a:r>
            <a:r>
              <a:rPr lang="en-US" sz="1500" dirty="0" smtClean="0">
                <a:solidFill>
                  <a:srgbClr val="0432FF"/>
                </a:solidFill>
              </a:rPr>
              <a:t>~3 </a:t>
            </a:r>
            <a:r>
              <a:rPr lang="en-US" sz="1500" dirty="0" err="1" smtClean="0">
                <a:solidFill>
                  <a:srgbClr val="0432FF"/>
                </a:solidFill>
              </a:rPr>
              <a:t>μm</a:t>
            </a:r>
            <a:endParaRPr lang="en-US" sz="1500" dirty="0" smtClean="0">
              <a:solidFill>
                <a:srgbClr val="0432FF"/>
              </a:solidFill>
            </a:endParaRPr>
          </a:p>
          <a:p>
            <a:pPr marL="623888" lvl="2" indent="-265113">
              <a:buFont typeface="Wingdings" charset="0"/>
              <a:buChar char="à"/>
            </a:pPr>
            <a:r>
              <a:rPr lang="en-US" sz="1500" dirty="0"/>
              <a:t>s</a:t>
            </a:r>
            <a:r>
              <a:rPr lang="en-US" sz="1500" dirty="0" smtClean="0"/>
              <a:t>mall pixels </a:t>
            </a:r>
            <a:r>
              <a:rPr lang="en-US" sz="1500" dirty="0" smtClean="0">
                <a:solidFill>
                  <a:srgbClr val="0432FF"/>
                </a:solidFill>
              </a:rPr>
              <a:t>&lt;~25x25 μm</a:t>
            </a:r>
            <a:r>
              <a:rPr lang="en-US" sz="1500" baseline="30000" dirty="0" smtClean="0">
                <a:solidFill>
                  <a:srgbClr val="0432FF"/>
                </a:solidFill>
              </a:rPr>
              <a:t>2</a:t>
            </a:r>
            <a:r>
              <a:rPr lang="en-US" sz="1500" dirty="0" smtClean="0"/>
              <a:t>, analog readout</a:t>
            </a:r>
          </a:p>
          <a:p>
            <a:pPr marL="401638" lvl="1" indent="-265113">
              <a:buFont typeface="Wingdings" charset="0"/>
              <a:buChar char="à"/>
            </a:pPr>
            <a:r>
              <a:rPr lang="en-US" sz="1500" dirty="0"/>
              <a:t>l</a:t>
            </a:r>
            <a:r>
              <a:rPr lang="en-US" sz="1500" dirty="0" smtClean="0"/>
              <a:t>ow material budget: </a:t>
            </a:r>
            <a:r>
              <a:rPr lang="en-US" sz="1500" dirty="0" smtClean="0">
                <a:solidFill>
                  <a:srgbClr val="0432FF"/>
                </a:solidFill>
              </a:rPr>
              <a:t>⪅ 0.2% X</a:t>
            </a:r>
            <a:r>
              <a:rPr lang="en-US" sz="1500" baseline="-25000" dirty="0" smtClean="0">
                <a:solidFill>
                  <a:srgbClr val="0432FF"/>
                </a:solidFill>
              </a:rPr>
              <a:t>0</a:t>
            </a:r>
            <a:r>
              <a:rPr lang="en-US" sz="1500" dirty="0" smtClean="0">
                <a:solidFill>
                  <a:srgbClr val="0432FF"/>
                </a:solidFill>
              </a:rPr>
              <a:t> / layer</a:t>
            </a:r>
          </a:p>
          <a:p>
            <a:pPr marL="623888" lvl="2" indent="-265113">
              <a:buFont typeface="Wingdings" charset="0"/>
              <a:buChar char="à"/>
            </a:pPr>
            <a:r>
              <a:rPr lang="en-US" sz="1500" dirty="0" smtClean="0"/>
              <a:t>low-power ASICs + air </a:t>
            </a:r>
            <a:r>
              <a:rPr lang="en-US" sz="1500" dirty="0"/>
              <a:t>cooling </a:t>
            </a:r>
            <a:r>
              <a:rPr lang="en-US" sz="1500" dirty="0" smtClean="0"/>
              <a:t>(~</a:t>
            </a:r>
            <a:r>
              <a:rPr lang="en-US" sz="1500" dirty="0"/>
              <a:t>50 </a:t>
            </a:r>
            <a:r>
              <a:rPr lang="en-US" sz="1500" dirty="0" err="1"/>
              <a:t>mW</a:t>
            </a:r>
            <a:r>
              <a:rPr lang="en-US" sz="1500" dirty="0"/>
              <a:t>/cm</a:t>
            </a:r>
            <a:r>
              <a:rPr lang="en-US" sz="1500" baseline="30000" dirty="0"/>
              <a:t>2</a:t>
            </a:r>
            <a:r>
              <a:rPr lang="en-US" sz="1500" dirty="0"/>
              <a:t>) </a:t>
            </a:r>
            <a:endParaRPr lang="en-US" sz="1500" dirty="0" smtClean="0"/>
          </a:p>
          <a:p>
            <a:pPr marL="285750" indent="-285750">
              <a:buFont typeface="Arial"/>
              <a:buChar char="•"/>
            </a:pPr>
            <a:endParaRPr lang="en-US" sz="1000" dirty="0">
              <a:sym typeface="Wingdings"/>
            </a:endParaRPr>
          </a:p>
          <a:p>
            <a:r>
              <a:rPr lang="en-US" sz="1500" u="sng" dirty="0" smtClean="0">
                <a:sym typeface="Wingdings"/>
              </a:rPr>
              <a:t>Tracker:</a:t>
            </a:r>
          </a:p>
          <a:p>
            <a:pPr marL="179388" indent="-169863">
              <a:buFont typeface="Arial" charset="0"/>
              <a:buChar char="•"/>
            </a:pPr>
            <a:r>
              <a:rPr lang="en-US" sz="1500" dirty="0" smtClean="0">
                <a:solidFill>
                  <a:srgbClr val="000000"/>
                </a:solidFill>
                <a:sym typeface="Wingdings"/>
              </a:rPr>
              <a:t>Good momentum resolution: </a:t>
            </a:r>
            <a:r>
              <a:rPr lang="en-US" sz="1500" dirty="0" err="1" smtClean="0">
                <a:solidFill>
                  <a:srgbClr val="0000FF"/>
                </a:solidFill>
                <a:sym typeface="Wingdings"/>
              </a:rPr>
              <a:t>σ</a:t>
            </a:r>
            <a:r>
              <a:rPr lang="en-US" sz="1500" dirty="0" smtClean="0">
                <a:solidFill>
                  <a:srgbClr val="0000FF"/>
                </a:solidFill>
                <a:sym typeface="Wingdings"/>
              </a:rPr>
              <a:t>(</a:t>
            </a:r>
            <a:r>
              <a:rPr lang="en-US" sz="1500" dirty="0" err="1" smtClean="0">
                <a:solidFill>
                  <a:srgbClr val="0000FF"/>
                </a:solidFill>
                <a:sym typeface="Wingdings"/>
              </a:rPr>
              <a:t>p</a:t>
            </a:r>
            <a:r>
              <a:rPr lang="en-US" sz="1500" baseline="-25000" dirty="0" err="1" smtClean="0">
                <a:solidFill>
                  <a:srgbClr val="0000FF"/>
                </a:solidFill>
                <a:sym typeface="Wingdings"/>
              </a:rPr>
              <a:t>T</a:t>
            </a:r>
            <a:r>
              <a:rPr lang="en-US" sz="1500" dirty="0">
                <a:solidFill>
                  <a:srgbClr val="0000FF"/>
                </a:solidFill>
                <a:sym typeface="Wingdings"/>
              </a:rPr>
              <a:t>) / p</a:t>
            </a:r>
            <a:r>
              <a:rPr lang="en-US" sz="1500" baseline="-25000" dirty="0">
                <a:solidFill>
                  <a:srgbClr val="0000FF"/>
                </a:solidFill>
                <a:sym typeface="Wingdings"/>
              </a:rPr>
              <a:t>T</a:t>
            </a:r>
            <a:r>
              <a:rPr lang="en-US" sz="1500" baseline="30000" dirty="0">
                <a:solidFill>
                  <a:srgbClr val="0000FF"/>
                </a:solidFill>
                <a:sym typeface="Wingdings"/>
              </a:rPr>
              <a:t>2 </a:t>
            </a:r>
            <a:r>
              <a:rPr lang="en-US" sz="1500" dirty="0">
                <a:solidFill>
                  <a:srgbClr val="0000FF"/>
                </a:solidFill>
                <a:sym typeface="Wingdings"/>
              </a:rPr>
              <a:t>~ 2 x 10</a:t>
            </a:r>
            <a:r>
              <a:rPr lang="en-US" sz="1500" baseline="30000" dirty="0">
                <a:solidFill>
                  <a:srgbClr val="0000FF"/>
                </a:solidFill>
                <a:sym typeface="Wingdings"/>
              </a:rPr>
              <a:t>-5</a:t>
            </a:r>
            <a:r>
              <a:rPr lang="en-US" sz="1500" dirty="0">
                <a:solidFill>
                  <a:srgbClr val="0000FF"/>
                </a:solidFill>
                <a:sym typeface="Wingdings"/>
              </a:rPr>
              <a:t> GeV</a:t>
            </a:r>
            <a:r>
              <a:rPr lang="en-US" sz="1500" baseline="30000" dirty="0">
                <a:solidFill>
                  <a:srgbClr val="0000FF"/>
                </a:solidFill>
                <a:sym typeface="Wingdings"/>
              </a:rPr>
              <a:t>-1</a:t>
            </a:r>
            <a:r>
              <a:rPr lang="en-US" sz="1500" dirty="0">
                <a:solidFill>
                  <a:srgbClr val="0000FF"/>
                </a:solidFill>
                <a:sym typeface="Wingdings"/>
              </a:rPr>
              <a:t/>
            </a:r>
            <a:br>
              <a:rPr lang="en-US" sz="1500" dirty="0">
                <a:solidFill>
                  <a:srgbClr val="0000FF"/>
                </a:solidFill>
                <a:sym typeface="Wingdings"/>
              </a:rPr>
            </a:br>
            <a:r>
              <a:rPr lang="en-US" sz="1500" dirty="0">
                <a:solidFill>
                  <a:srgbClr val="0000FF"/>
                </a:solidFill>
                <a:sym typeface="Wingdings"/>
              </a:rPr>
              <a:t> 7 </a:t>
            </a:r>
            <a:r>
              <a:rPr lang="en-US" sz="1500" dirty="0" err="1">
                <a:solidFill>
                  <a:srgbClr val="0000FF"/>
                </a:solidFill>
                <a:sym typeface="Wingdings"/>
              </a:rPr>
              <a:t>μm</a:t>
            </a:r>
            <a:r>
              <a:rPr lang="en-US" sz="1500" dirty="0">
                <a:sym typeface="Wingdings"/>
              </a:rPr>
              <a:t> single-point </a:t>
            </a:r>
            <a:r>
              <a:rPr lang="en-US" sz="1500" dirty="0" smtClean="0">
                <a:sym typeface="Wingdings"/>
              </a:rPr>
              <a:t>resolution (</a:t>
            </a:r>
            <a:r>
              <a:rPr lang="en-US" sz="1600" dirty="0" smtClean="0">
                <a:solidFill>
                  <a:srgbClr val="0432FF"/>
                </a:solidFill>
              </a:rPr>
              <a:t>~</a:t>
            </a:r>
            <a:r>
              <a:rPr lang="en-US" sz="1500" dirty="0" smtClean="0">
                <a:solidFill>
                  <a:srgbClr val="0432FF"/>
                </a:solidFill>
                <a:sym typeface="Wingdings"/>
              </a:rPr>
              <a:t>30-50 </a:t>
            </a:r>
            <a:r>
              <a:rPr lang="en-US" sz="1500" dirty="0" err="1" smtClean="0">
                <a:solidFill>
                  <a:srgbClr val="0000FF"/>
                </a:solidFill>
                <a:sym typeface="Wingdings"/>
              </a:rPr>
              <a:t>μm</a:t>
            </a:r>
            <a:r>
              <a:rPr lang="en-US" sz="1500" dirty="0" smtClean="0">
                <a:sym typeface="Wingdings"/>
              </a:rPr>
              <a:t> pitch in </a:t>
            </a:r>
            <a:r>
              <a:rPr lang="en-US" sz="1500" dirty="0" err="1" smtClean="0">
                <a:sym typeface="Wingdings"/>
              </a:rPr>
              <a:t>Rφ</a:t>
            </a:r>
            <a:r>
              <a:rPr lang="en-US" sz="1500" dirty="0" smtClean="0">
                <a:sym typeface="Wingdings"/>
              </a:rPr>
              <a:t>)</a:t>
            </a:r>
            <a:br>
              <a:rPr lang="en-US" sz="1500" dirty="0" smtClean="0">
                <a:sym typeface="Wingdings"/>
              </a:rPr>
            </a:br>
            <a:r>
              <a:rPr lang="en-US" sz="1500" dirty="0" smtClean="0">
                <a:sym typeface="Wingdings"/>
              </a:rPr>
              <a:t> many layers, large outer radius (</a:t>
            </a:r>
            <a:r>
              <a:rPr lang="en-US" sz="1500" dirty="0" smtClean="0">
                <a:solidFill>
                  <a:srgbClr val="0432FF"/>
                </a:solidFill>
                <a:sym typeface="Wingdings"/>
              </a:rPr>
              <a:t>~140 m</a:t>
            </a:r>
            <a:r>
              <a:rPr lang="en-US" sz="1500" baseline="30000" dirty="0" smtClean="0">
                <a:solidFill>
                  <a:srgbClr val="0432FF"/>
                </a:solidFill>
                <a:sym typeface="Wingdings"/>
              </a:rPr>
              <a:t>2</a:t>
            </a:r>
            <a:r>
              <a:rPr lang="en-US" sz="1500" dirty="0" smtClean="0">
                <a:sym typeface="Wingdings"/>
              </a:rPr>
              <a:t> surface)</a:t>
            </a:r>
            <a:r>
              <a:rPr lang="en-US" sz="1500" dirty="0">
                <a:sym typeface="Wingdings"/>
              </a:rPr>
              <a:t/>
            </a:r>
            <a:br>
              <a:rPr lang="en-US" sz="1500" dirty="0">
                <a:sym typeface="Wingdings"/>
              </a:rPr>
            </a:br>
            <a:r>
              <a:rPr lang="en-US" sz="1500" dirty="0">
                <a:sym typeface="Wingdings"/>
              </a:rPr>
              <a:t> </a:t>
            </a:r>
            <a:r>
              <a:rPr lang="en-US" sz="1500" dirty="0">
                <a:solidFill>
                  <a:srgbClr val="0000FF"/>
                </a:solidFill>
                <a:sym typeface="Wingdings"/>
              </a:rPr>
              <a:t>~1-2% X0 </a:t>
            </a:r>
            <a:r>
              <a:rPr lang="en-US" sz="1500" dirty="0">
                <a:sym typeface="Wingdings"/>
              </a:rPr>
              <a:t>per layer </a:t>
            </a:r>
            <a:r>
              <a:rPr lang="en-US" sz="1500" dirty="0" smtClean="0">
                <a:sym typeface="Wingdings"/>
              </a:rPr>
              <a:t/>
            </a:r>
            <a:br>
              <a:rPr lang="en-US" sz="1500" dirty="0" smtClean="0">
                <a:sym typeface="Wingdings"/>
              </a:rPr>
            </a:br>
            <a:r>
              <a:rPr lang="en-US" sz="1500" dirty="0" smtClean="0">
                <a:sym typeface="Wingdings"/>
              </a:rPr>
              <a:t>    low-mass supports + services </a:t>
            </a:r>
            <a:br>
              <a:rPr lang="en-US" sz="1500" dirty="0" smtClean="0">
                <a:sym typeface="Wingdings"/>
              </a:rPr>
            </a:br>
            <a:endParaRPr lang="en-US" sz="1000" dirty="0">
              <a:sym typeface="Wingdings"/>
            </a:endParaRPr>
          </a:p>
          <a:p>
            <a:r>
              <a:rPr lang="en-US" sz="1500" u="sng" dirty="0" smtClean="0">
                <a:sym typeface="Wingdings"/>
              </a:rPr>
              <a:t>Both:</a:t>
            </a:r>
          </a:p>
          <a:p>
            <a:pPr marL="179388" indent="-179388">
              <a:buFont typeface="Arial"/>
              <a:buChar char="•"/>
            </a:pPr>
            <a:r>
              <a:rPr lang="en-US" sz="1500" dirty="0">
                <a:solidFill>
                  <a:srgbClr val="0000FF"/>
                </a:solidFill>
                <a:sym typeface="Wingdings"/>
              </a:rPr>
              <a:t>20 </a:t>
            </a:r>
            <a:r>
              <a:rPr lang="en-US" sz="1500" dirty="0" err="1">
                <a:solidFill>
                  <a:srgbClr val="0000FF"/>
                </a:solidFill>
                <a:sym typeface="Wingdings"/>
              </a:rPr>
              <a:t>ms</a:t>
            </a:r>
            <a:r>
              <a:rPr lang="en-US" sz="1500" dirty="0">
                <a:sym typeface="Wingdings"/>
              </a:rPr>
              <a:t> gaps between bunch trains </a:t>
            </a:r>
            <a:r>
              <a:rPr lang="en-US" sz="1500" dirty="0" smtClean="0">
                <a:sym typeface="Wingdings"/>
              </a:rPr>
              <a:t/>
            </a:r>
            <a:br>
              <a:rPr lang="en-US" sz="1500" dirty="0" smtClean="0">
                <a:sym typeface="Wingdings"/>
              </a:rPr>
            </a:br>
            <a:r>
              <a:rPr lang="en-US" sz="1500" dirty="0" smtClean="0">
                <a:sym typeface="Wingdings"/>
              </a:rPr>
              <a:t> </a:t>
            </a:r>
            <a:r>
              <a:rPr lang="en-US" sz="1500" dirty="0">
                <a:sym typeface="Wingdings"/>
              </a:rPr>
              <a:t>trigger-less readout, pulsed </a:t>
            </a:r>
            <a:r>
              <a:rPr lang="en-US" sz="1500" dirty="0" smtClean="0">
                <a:sym typeface="Wingdings"/>
              </a:rPr>
              <a:t>powering</a:t>
            </a:r>
          </a:p>
          <a:p>
            <a:pPr marL="179388" indent="-179388">
              <a:buFont typeface="Arial"/>
              <a:buChar char="•"/>
            </a:pPr>
            <a:r>
              <a:rPr lang="en-US" sz="1500" dirty="0">
                <a:solidFill>
                  <a:srgbClr val="0000FF"/>
                </a:solidFill>
                <a:sym typeface="Wingdings"/>
              </a:rPr>
              <a:t>few % maximum occupancy</a:t>
            </a:r>
            <a:r>
              <a:rPr lang="en-US" sz="1500" dirty="0">
                <a:sym typeface="Wingdings"/>
              </a:rPr>
              <a:t> from beam backgrounds</a:t>
            </a:r>
            <a:br>
              <a:rPr lang="en-US" sz="1500" dirty="0">
                <a:sym typeface="Wingdings"/>
              </a:rPr>
            </a:br>
            <a:r>
              <a:rPr lang="en-US" sz="1500" dirty="0">
                <a:sym typeface="Wingdings"/>
              </a:rPr>
              <a:t> sets </a:t>
            </a:r>
            <a:r>
              <a:rPr lang="en-US" sz="1500" dirty="0">
                <a:solidFill>
                  <a:srgbClr val="0000FF"/>
                </a:solidFill>
                <a:sym typeface="Wingdings"/>
              </a:rPr>
              <a:t>inner </a:t>
            </a:r>
            <a:r>
              <a:rPr lang="en-US" sz="1500" dirty="0" smtClean="0">
                <a:solidFill>
                  <a:srgbClr val="0000FF"/>
                </a:solidFill>
                <a:sym typeface="Wingdings"/>
              </a:rPr>
              <a:t>radius</a:t>
            </a:r>
            <a:r>
              <a:rPr lang="en-US" sz="1500" dirty="0" smtClean="0">
                <a:sym typeface="Wingdings"/>
              </a:rPr>
              <a:t> and </a:t>
            </a:r>
            <a:r>
              <a:rPr lang="en-US" sz="1500" dirty="0" smtClean="0">
                <a:solidFill>
                  <a:srgbClr val="0000FF"/>
                </a:solidFill>
                <a:sym typeface="Wingdings"/>
              </a:rPr>
              <a:t>limits cell sizes</a:t>
            </a:r>
            <a:r>
              <a:rPr lang="en-US" sz="1500" dirty="0" smtClean="0">
                <a:sym typeface="Wingdings"/>
              </a:rPr>
              <a:t/>
            </a:r>
            <a:br>
              <a:rPr lang="en-US" sz="1500" dirty="0" smtClean="0">
                <a:sym typeface="Wingdings"/>
              </a:rPr>
            </a:br>
            <a:r>
              <a:rPr lang="en-US" sz="1500" dirty="0" smtClean="0">
                <a:sym typeface="Wingdings"/>
              </a:rPr>
              <a:t> </a:t>
            </a:r>
            <a:r>
              <a:rPr lang="en-US" sz="1500" dirty="0" smtClean="0">
                <a:solidFill>
                  <a:srgbClr val="0000FF"/>
                </a:solidFill>
              </a:rPr>
              <a:t>time </a:t>
            </a:r>
            <a:r>
              <a:rPr lang="en-US" sz="1500" dirty="0">
                <a:solidFill>
                  <a:srgbClr val="0000FF"/>
                </a:solidFill>
              </a:rPr>
              <a:t>stamping </a:t>
            </a:r>
            <a:r>
              <a:rPr lang="en-US" sz="1500" dirty="0"/>
              <a:t>with </a:t>
            </a:r>
            <a:r>
              <a:rPr lang="en-US" sz="1500" dirty="0" smtClean="0">
                <a:solidFill>
                  <a:srgbClr val="0432FF"/>
                </a:solidFill>
              </a:rPr>
              <a:t>~5 ns </a:t>
            </a:r>
            <a:r>
              <a:rPr lang="en-US" sz="1500" dirty="0" smtClean="0"/>
              <a:t>accuracy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 smtClean="0"/>
              <a:t>  </a:t>
            </a:r>
            <a:r>
              <a:rPr lang="en-US" sz="1500" dirty="0" smtClean="0">
                <a:sym typeface="Wingdings"/>
              </a:rPr>
              <a:t> </a:t>
            </a:r>
            <a:r>
              <a:rPr lang="en-US" sz="1500" dirty="0">
                <a:sym typeface="Wingdings"/>
              </a:rPr>
              <a:t>depleted sensors (high resistivity / high voltage</a:t>
            </a:r>
            <a:r>
              <a:rPr lang="en-US" sz="1500" dirty="0" smtClean="0">
                <a:sym typeface="Wingdings"/>
              </a:rPr>
              <a:t>) </a:t>
            </a:r>
          </a:p>
          <a:p>
            <a:pPr marL="179388" indent="-179388">
              <a:buFont typeface="Arial"/>
              <a:buChar char="•"/>
            </a:pPr>
            <a:r>
              <a:rPr lang="en-US" sz="1500" dirty="0" smtClean="0">
                <a:sym typeface="Wingdings"/>
              </a:rPr>
              <a:t>moderate </a:t>
            </a:r>
            <a:r>
              <a:rPr lang="en-US" sz="1500" dirty="0">
                <a:sym typeface="Wingdings"/>
              </a:rPr>
              <a:t>radiation exposure (~10</a:t>
            </a:r>
            <a:r>
              <a:rPr lang="en-US" sz="1500" baseline="30000" dirty="0">
                <a:sym typeface="Wingdings"/>
              </a:rPr>
              <a:t>4</a:t>
            </a:r>
            <a:r>
              <a:rPr lang="en-US" sz="1500" dirty="0">
                <a:sym typeface="Wingdings"/>
              </a:rPr>
              <a:t> below LHC!):</a:t>
            </a:r>
          </a:p>
          <a:p>
            <a:pPr marL="401638" lvl="1" indent="-169863">
              <a:buFont typeface="Arial"/>
              <a:buChar char="•"/>
            </a:pPr>
            <a:r>
              <a:rPr lang="en-US" sz="1500" dirty="0">
                <a:sym typeface="Wingdings"/>
              </a:rPr>
              <a:t>NIEL: </a:t>
            </a:r>
            <a:r>
              <a:rPr lang="en-US" sz="1500" dirty="0">
                <a:solidFill>
                  <a:srgbClr val="0432FF"/>
                </a:solidFill>
                <a:sym typeface="Wingdings"/>
              </a:rPr>
              <a:t>&lt; 10</a:t>
            </a:r>
            <a:r>
              <a:rPr lang="en-US" sz="1500" baseline="30000" dirty="0">
                <a:solidFill>
                  <a:srgbClr val="0432FF"/>
                </a:solidFill>
                <a:sym typeface="Wingdings"/>
              </a:rPr>
              <a:t>11</a:t>
            </a:r>
            <a:r>
              <a:rPr lang="en-US" sz="1500" dirty="0">
                <a:solidFill>
                  <a:srgbClr val="0432FF"/>
                </a:solidFill>
                <a:sym typeface="Wingdings"/>
              </a:rPr>
              <a:t> </a:t>
            </a:r>
            <a:r>
              <a:rPr lang="en-US" sz="1500" dirty="0" err="1">
                <a:solidFill>
                  <a:srgbClr val="0432FF"/>
                </a:solidFill>
                <a:sym typeface="Wingdings"/>
              </a:rPr>
              <a:t>n</a:t>
            </a:r>
            <a:r>
              <a:rPr lang="en-US" sz="1500" baseline="-25000" dirty="0" err="1">
                <a:solidFill>
                  <a:srgbClr val="0432FF"/>
                </a:solidFill>
                <a:sym typeface="Wingdings"/>
              </a:rPr>
              <a:t>eq</a:t>
            </a:r>
            <a:r>
              <a:rPr lang="en-US" sz="1500" dirty="0">
                <a:solidFill>
                  <a:srgbClr val="0432FF"/>
                </a:solidFill>
                <a:sym typeface="Wingdings"/>
              </a:rPr>
              <a:t>/cm</a:t>
            </a:r>
            <a:r>
              <a:rPr lang="en-US" sz="1500" baseline="30000" dirty="0">
                <a:solidFill>
                  <a:srgbClr val="0432FF"/>
                </a:solidFill>
                <a:sym typeface="Wingdings"/>
              </a:rPr>
              <a:t>2</a:t>
            </a:r>
            <a:r>
              <a:rPr lang="en-US" sz="1500" dirty="0">
                <a:solidFill>
                  <a:srgbClr val="0432FF"/>
                </a:solidFill>
                <a:sym typeface="Wingdings"/>
              </a:rPr>
              <a:t>/y</a:t>
            </a:r>
          </a:p>
          <a:p>
            <a:pPr marL="401638" lvl="1" indent="-169863">
              <a:buFont typeface="Arial"/>
              <a:buChar char="•"/>
            </a:pPr>
            <a:r>
              <a:rPr lang="en-US" sz="1500" dirty="0">
                <a:sym typeface="Wingdings"/>
              </a:rPr>
              <a:t>TID: </a:t>
            </a:r>
            <a:r>
              <a:rPr lang="en-US" sz="1500" dirty="0">
                <a:solidFill>
                  <a:srgbClr val="0432FF"/>
                </a:solidFill>
                <a:sym typeface="Wingdings"/>
              </a:rPr>
              <a:t>&lt; 1 </a:t>
            </a:r>
            <a:r>
              <a:rPr lang="en-US" sz="1500" dirty="0" err="1">
                <a:solidFill>
                  <a:srgbClr val="0432FF"/>
                </a:solidFill>
                <a:sym typeface="Wingdings"/>
              </a:rPr>
              <a:t>kGy</a:t>
            </a:r>
            <a:r>
              <a:rPr lang="en-US" sz="1500" dirty="0">
                <a:solidFill>
                  <a:srgbClr val="0432FF"/>
                </a:solidFill>
                <a:sym typeface="Wingdings"/>
              </a:rPr>
              <a:t> / </a:t>
            </a:r>
            <a:r>
              <a:rPr lang="en-US" sz="1500" dirty="0" smtClean="0">
                <a:solidFill>
                  <a:srgbClr val="0432FF"/>
                </a:solidFill>
                <a:sym typeface="Wingdings"/>
              </a:rPr>
              <a:t>year</a:t>
            </a:r>
            <a:endParaRPr lang="en-US" sz="1500" dirty="0">
              <a:solidFill>
                <a:srgbClr val="0432FF"/>
              </a:solidFill>
              <a:sym typeface="Wingdings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400" dirty="0" smtClean="0"/>
              <a:t>CLIC </a:t>
            </a:r>
            <a:r>
              <a:rPr lang="en-US" sz="2400" smtClean="0"/>
              <a:t>vertex- and tracking detector </a:t>
            </a:r>
            <a:r>
              <a:rPr lang="en-US" sz="2400" dirty="0" smtClean="0"/>
              <a:t>requirements</a:t>
            </a:r>
            <a:endParaRPr lang="en-US" sz="2400" dirty="0"/>
          </a:p>
        </p:txBody>
      </p:sp>
      <p:sp>
        <p:nvSpPr>
          <p:cNvPr id="14" name="Date Placeholder 9"/>
          <p:cNvSpPr>
            <a:spLocks noGrp="1"/>
          </p:cNvSpPr>
          <p:nvPr>
            <p:ph type="dt" sz="half" idx="10"/>
          </p:nvPr>
        </p:nvSpPr>
        <p:spPr>
          <a:xfrm>
            <a:off x="11245" y="6500192"/>
            <a:ext cx="1905000" cy="457200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>
              <a:latin typeface="Times" charset="0"/>
            </a:endParaRPr>
          </a:p>
        </p:txBody>
      </p:sp>
      <p:sp>
        <p:nvSpPr>
          <p:cNvPr id="22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60619" y="6500192"/>
            <a:ext cx="4034299" cy="457200"/>
          </a:xfrm>
        </p:spPr>
        <p:txBody>
          <a:bodyPr/>
          <a:lstStyle/>
          <a:p>
            <a:r>
              <a:rPr lang="en-US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>
              <a:latin typeface="Times" charset="0"/>
            </a:endParaRPr>
          </a:p>
        </p:txBody>
      </p:sp>
      <p:sp>
        <p:nvSpPr>
          <p:cNvPr id="23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197774" y="6500192"/>
            <a:ext cx="1905000" cy="457200"/>
          </a:xfrm>
        </p:spPr>
        <p:txBody>
          <a:bodyPr/>
          <a:lstStyle/>
          <a:p>
            <a:fld id="{918AD847-EA26-2447-9994-E230048DA20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24128" y="3267876"/>
            <a:ext cx="231892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00FF"/>
                </a:solidFill>
              </a:rPr>
              <a:t>Tracker </a:t>
            </a:r>
            <a:r>
              <a:rPr lang="en-US" sz="1300" smtClean="0">
                <a:solidFill>
                  <a:srgbClr val="0000FF"/>
                </a:solidFill>
              </a:rPr>
              <a:t>simulation geometry</a:t>
            </a:r>
            <a:endParaRPr lang="en-US" sz="13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66510" y="5336498"/>
            <a:ext cx="4425411" cy="479685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99597" y="884531"/>
            <a:ext cx="2907206" cy="292388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432FF"/>
                </a:solidFill>
              </a:rPr>
              <a:t>Vertex-detector simulation geometry</a:t>
            </a:r>
            <a:endParaRPr lang="en-US" sz="1300" dirty="0">
              <a:solidFill>
                <a:srgbClr val="0432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67374" y="2625973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rgbClr val="0432FF"/>
                </a:solidFill>
              </a:rPr>
              <a:t>0.84 m</a:t>
            </a:r>
            <a:r>
              <a:rPr lang="en-US" sz="1800" baseline="30000" smtClean="0">
                <a:solidFill>
                  <a:srgbClr val="0432FF"/>
                </a:solidFill>
              </a:rPr>
              <a:t>2</a:t>
            </a:r>
            <a:endParaRPr lang="en-US" sz="1800" baseline="30000" dirty="0">
              <a:solidFill>
                <a:srgbClr val="0432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70725" y="5692828"/>
            <a:ext cx="910827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432FF"/>
                </a:solidFill>
              </a:rPr>
              <a:t>137 m</a:t>
            </a:r>
            <a:r>
              <a:rPr lang="en-US" sz="1800" baseline="30000" dirty="0" smtClean="0">
                <a:solidFill>
                  <a:srgbClr val="0432FF"/>
                </a:solidFill>
              </a:rPr>
              <a:t>2</a:t>
            </a:r>
            <a:endParaRPr lang="en-US" sz="1800" baseline="300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31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C3PD HV-CMOS sensors</a:t>
            </a:r>
            <a:endParaRPr lang="en-US" sz="3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990794"/>
            <a:ext cx="3431305" cy="27061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869391" y="4185468"/>
            <a:ext cx="2956825" cy="2276812"/>
            <a:chOff x="5220072" y="3797570"/>
            <a:chExt cx="3542475" cy="272777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20072" y="4086263"/>
              <a:ext cx="3542475" cy="243908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452381" y="3797570"/>
              <a:ext cx="243368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432FF"/>
                  </a:solidFill>
                </a:rPr>
                <a:t>C3PD chip thinned to 50 </a:t>
              </a:r>
              <a:r>
                <a:rPr lang="en-US" sz="1400" dirty="0" err="1" smtClean="0">
                  <a:solidFill>
                    <a:srgbClr val="0432FF"/>
                  </a:solidFill>
                </a:rPr>
                <a:t>μm</a:t>
              </a:r>
              <a:endParaRPr lang="en-US" sz="1400" dirty="0">
                <a:solidFill>
                  <a:srgbClr val="0432FF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78500" y="780365"/>
            <a:ext cx="2844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Schematic cross section of C3PD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661" y="692696"/>
            <a:ext cx="568883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3838" indent="-223838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C3PD</a:t>
            </a:r>
            <a:r>
              <a:rPr lang="en-US" sz="1600" dirty="0" smtClean="0"/>
              <a:t>: active HV-CMOS sensor for capacitive coupling</a:t>
            </a:r>
          </a:p>
          <a:p>
            <a:pPr marL="223838" indent="-223838">
              <a:buFont typeface="Arial" charset="0"/>
              <a:buChar char="•"/>
            </a:pPr>
            <a:r>
              <a:rPr lang="en-US" sz="1600" dirty="0" smtClean="0"/>
              <a:t>Commercial </a:t>
            </a:r>
            <a:r>
              <a:rPr lang="en-US" sz="1600" dirty="0" smtClean="0">
                <a:solidFill>
                  <a:srgbClr val="0432FF"/>
                </a:solidFill>
              </a:rPr>
              <a:t>180 nm High-Voltage CMOS process</a:t>
            </a:r>
            <a:r>
              <a:rPr lang="en-US" sz="1600" dirty="0" smtClean="0"/>
              <a:t>: transistors in deep n-well,</a:t>
            </a:r>
            <a:r>
              <a:rPr lang="en-US" sz="1600" dirty="0"/>
              <a:t> </a:t>
            </a:r>
            <a:r>
              <a:rPr lang="en-US" sz="1600" dirty="0" smtClean="0"/>
              <a:t>acting as collecting electrode</a:t>
            </a:r>
          </a:p>
          <a:p>
            <a:pPr marL="223838" indent="-223838">
              <a:buFont typeface="Arial" charset="0"/>
              <a:buChar char="•"/>
            </a:pPr>
            <a:r>
              <a:rPr lang="en-US" sz="1600" dirty="0" smtClean="0"/>
              <a:t>Footprint matching CLICpix2: </a:t>
            </a:r>
            <a:r>
              <a:rPr lang="en-US" sz="1600" dirty="0" smtClean="0">
                <a:solidFill>
                  <a:srgbClr val="0432FF"/>
                </a:solidFill>
              </a:rPr>
              <a:t>128 x 128 pixels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25x25 μm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endParaRPr lang="en-US" sz="1600" dirty="0" smtClean="0">
              <a:solidFill>
                <a:srgbClr val="0432FF"/>
              </a:solidFill>
            </a:endParaRPr>
          </a:p>
          <a:p>
            <a:pPr marL="223838" indent="-223838">
              <a:buFont typeface="Arial" charset="0"/>
              <a:buChar char="•"/>
            </a:pPr>
            <a:r>
              <a:rPr lang="en-US" sz="1600" dirty="0" smtClean="0"/>
              <a:t>Charge Sensitive Amplifier (</a:t>
            </a:r>
            <a:r>
              <a:rPr lang="en-US" sz="1600" dirty="0" smtClean="0">
                <a:solidFill>
                  <a:srgbClr val="0432FF"/>
                </a:solidFill>
              </a:rPr>
              <a:t>CSA</a:t>
            </a:r>
            <a:r>
              <a:rPr lang="en-US" sz="1600" dirty="0" smtClean="0"/>
              <a:t>) + unity gain buffer</a:t>
            </a:r>
            <a:br>
              <a:rPr lang="en-US" sz="1600" dirty="0" smtClean="0"/>
            </a:br>
            <a:endParaRPr lang="en-US" sz="1600" dirty="0" smtClean="0">
              <a:sym typeface="Wingdings"/>
            </a:endParaRPr>
          </a:p>
          <a:p>
            <a:pPr marL="223838" indent="-223838">
              <a:buFont typeface="Arial" charset="0"/>
              <a:buChar char="•"/>
            </a:pPr>
            <a:r>
              <a:rPr lang="en-US" sz="1600" dirty="0" smtClean="0"/>
              <a:t>Production wafers of various </a:t>
            </a:r>
            <a:r>
              <a:rPr lang="en-US" sz="1600" dirty="0" err="1" smtClean="0"/>
              <a:t>resistivities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20, 80, 200, 1000 Ohm cm  </a:t>
            </a:r>
            <a:endParaRPr lang="en-US" sz="1600" dirty="0" smtClean="0"/>
          </a:p>
          <a:p>
            <a:pPr marL="223838" indent="-223838">
              <a:buFont typeface="Arial" charset="0"/>
              <a:buChar char="•"/>
            </a:pPr>
            <a:r>
              <a:rPr lang="en-US" sz="1600" dirty="0">
                <a:solidFill>
                  <a:srgbClr val="0432FF"/>
                </a:solidFill>
              </a:rPr>
              <a:t>Test-beam</a:t>
            </a:r>
            <a:r>
              <a:rPr lang="en-US" sz="1600" dirty="0"/>
              <a:t> results for standard bulk resistivity: </a:t>
            </a:r>
            <a:br>
              <a:rPr lang="en-US" sz="1600" dirty="0"/>
            </a:br>
            <a:r>
              <a:rPr lang="en-US" sz="1600" dirty="0" smtClean="0">
                <a:solidFill>
                  <a:srgbClr val="0432FF"/>
                </a:solidFill>
              </a:rPr>
              <a:t>~20 </a:t>
            </a:r>
            <a:r>
              <a:rPr lang="en-US" sz="1600" dirty="0">
                <a:solidFill>
                  <a:srgbClr val="0432FF"/>
                </a:solidFill>
              </a:rPr>
              <a:t>Ohm cm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432FF"/>
                </a:solidFill>
              </a:rPr>
              <a:t>~15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depletion </a:t>
            </a:r>
            <a:r>
              <a:rPr lang="en-US" sz="1600" dirty="0"/>
              <a:t>at 60 V</a:t>
            </a:r>
          </a:p>
          <a:p>
            <a:pPr marL="223838" indent="-223838">
              <a:buFont typeface="Arial" charset="0"/>
              <a:buChar char="•"/>
            </a:pPr>
            <a:endParaRPr lang="en-US" sz="1600" dirty="0" smtClean="0">
              <a:sym typeface="Wingdings"/>
            </a:endParaRPr>
          </a:p>
          <a:p>
            <a:pPr marL="223838" indent="-223838">
              <a:buFont typeface="Arial" charset="0"/>
              <a:buChar char="•"/>
            </a:pPr>
            <a:r>
              <a:rPr lang="en-US" sz="1600" dirty="0" smtClean="0">
                <a:sym typeface="Wingdings"/>
              </a:rPr>
              <a:t>First lab tests for assemblies with 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80 Ohm cm</a:t>
            </a:r>
            <a:r>
              <a:rPr lang="en-US" sz="1600" dirty="0">
                <a:sym typeface="Wingdings"/>
              </a:rPr>
              <a:t/>
            </a:r>
            <a:br>
              <a:rPr lang="en-US" sz="1600" dirty="0">
                <a:sym typeface="Wingdings"/>
              </a:rPr>
            </a:br>
            <a:r>
              <a:rPr lang="en-US" sz="1600" dirty="0" smtClean="0">
                <a:sym typeface="Wingdings"/>
              </a:rPr>
              <a:t>confirm larger drift signal, increased active depth 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~25 </a:t>
            </a:r>
            <a:r>
              <a:rPr lang="en-US" sz="1600" dirty="0" err="1" smtClean="0">
                <a:solidFill>
                  <a:srgbClr val="0432FF"/>
                </a:solidFill>
              </a:rPr>
              <a:t>μ</a:t>
            </a:r>
            <a:r>
              <a:rPr lang="en-US" sz="1600" dirty="0" err="1" smtClean="0">
                <a:solidFill>
                  <a:srgbClr val="0432FF"/>
                </a:solidFill>
                <a:sym typeface="Wingdings"/>
              </a:rPr>
              <a:t>m</a:t>
            </a:r>
            <a:endParaRPr lang="en-US" sz="1600" dirty="0" smtClean="0">
              <a:solidFill>
                <a:srgbClr val="0432FF"/>
              </a:solidFill>
              <a:sym typeface="Wingdings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995251" y="4395828"/>
            <a:ext cx="2416745" cy="2168451"/>
            <a:chOff x="2794719" y="4442362"/>
            <a:chExt cx="2340733" cy="21002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94719" y="4442362"/>
              <a:ext cx="2340733" cy="2100248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3612629" y="4634212"/>
              <a:ext cx="13997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432FF"/>
                  </a:solidFill>
                </a:rPr>
                <a:t>CLICpix2 +</a:t>
              </a:r>
              <a:r>
                <a:rPr lang="en-US" sz="1200" dirty="0">
                  <a:solidFill>
                    <a:srgbClr val="0432FF"/>
                  </a:solidFill>
                </a:rPr>
                <a:t> </a:t>
              </a:r>
              <a:r>
                <a:rPr lang="en-US" sz="1200" dirty="0" smtClean="0">
                  <a:solidFill>
                    <a:srgbClr val="0432FF"/>
                  </a:solidFill>
                </a:rPr>
                <a:t>C3PD</a:t>
              </a:r>
              <a:br>
                <a:rPr lang="en-US" sz="1200" dirty="0" smtClean="0">
                  <a:solidFill>
                    <a:srgbClr val="0432FF"/>
                  </a:solidFill>
                </a:rPr>
              </a:br>
              <a:r>
                <a:rPr lang="en-US" sz="1200" b="1" dirty="0" smtClean="0">
                  <a:solidFill>
                    <a:srgbClr val="0432FF"/>
                  </a:solidFill>
                </a:rPr>
                <a:t>80 Ohm cm</a:t>
              </a:r>
              <a:br>
                <a:rPr lang="en-US" sz="1200" b="1" dirty="0" smtClean="0">
                  <a:solidFill>
                    <a:srgbClr val="0432FF"/>
                  </a:solidFill>
                </a:rPr>
              </a:br>
              <a:r>
                <a:rPr lang="en-US" sz="1200" dirty="0" smtClean="0">
                  <a:solidFill>
                    <a:srgbClr val="0432FF"/>
                  </a:solidFill>
                </a:rPr>
                <a:t>substrate</a:t>
              </a:r>
              <a:endParaRPr lang="en-US" sz="1200" dirty="0">
                <a:solidFill>
                  <a:srgbClr val="0432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81039" y="5336566"/>
              <a:ext cx="868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CLICdp</a:t>
              </a:r>
              <a:endParaRPr lang="en-US" sz="1200" dirty="0" smtClean="0"/>
            </a:p>
            <a:p>
              <a:r>
                <a:rPr lang="en-US" sz="1200" dirty="0" smtClean="0"/>
                <a:t>Work in</a:t>
              </a:r>
            </a:p>
            <a:p>
              <a:r>
                <a:rPr lang="en-US" sz="1200" dirty="0" smtClean="0"/>
                <a:t>Progress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36512" y="4413732"/>
            <a:ext cx="2433615" cy="2128877"/>
            <a:chOff x="323528" y="4413732"/>
            <a:chExt cx="2433615" cy="212887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475897" y="4261363"/>
              <a:ext cx="2128877" cy="243361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115156" y="4630815"/>
              <a:ext cx="13997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432FF"/>
                  </a:solidFill>
                </a:rPr>
                <a:t>CLICpix2 + C3PD</a:t>
              </a:r>
              <a:br>
                <a:rPr lang="en-US" sz="1200" dirty="0" smtClean="0">
                  <a:solidFill>
                    <a:srgbClr val="0432FF"/>
                  </a:solidFill>
                </a:rPr>
              </a:br>
              <a:r>
                <a:rPr lang="en-US" sz="1200" b="1" dirty="0" smtClean="0">
                  <a:solidFill>
                    <a:srgbClr val="0432FF"/>
                  </a:solidFill>
                </a:rPr>
                <a:t>20 Ohm cm</a:t>
              </a:r>
              <a:r>
                <a:rPr lang="en-US" sz="1200" dirty="0" smtClean="0">
                  <a:solidFill>
                    <a:srgbClr val="0432FF"/>
                  </a:solidFill>
                </a:rPr>
                <a:t/>
              </a:r>
              <a:br>
                <a:rPr lang="en-US" sz="1200" dirty="0" smtClean="0">
                  <a:solidFill>
                    <a:srgbClr val="0432FF"/>
                  </a:solidFill>
                </a:rPr>
              </a:br>
              <a:r>
                <a:rPr lang="en-US" sz="1200" dirty="0" smtClean="0">
                  <a:solidFill>
                    <a:srgbClr val="0432FF"/>
                  </a:solidFill>
                </a:rPr>
                <a:t>substrate</a:t>
              </a:r>
              <a:endParaRPr lang="en-US" sz="1200" dirty="0">
                <a:solidFill>
                  <a:srgbClr val="0432FF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03078" y="5350881"/>
              <a:ext cx="868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CLICdp</a:t>
              </a:r>
              <a:endParaRPr lang="en-US" sz="1200" dirty="0" smtClean="0"/>
            </a:p>
            <a:p>
              <a:r>
                <a:rPr lang="en-US" sz="1200" dirty="0" smtClean="0"/>
                <a:t>Work in</a:t>
              </a:r>
            </a:p>
            <a:p>
              <a:r>
                <a:rPr lang="en-US" sz="1200" dirty="0" smtClean="0"/>
                <a:t>Progress</a:t>
              </a:r>
              <a:endParaRPr lang="en-US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34403" y="4194557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Sr-90</a:t>
            </a:r>
            <a:r>
              <a:rPr lang="en-US" sz="1400">
                <a:solidFill>
                  <a:srgbClr val="0432FF"/>
                </a:solidFill>
              </a:rPr>
              <a:t> </a:t>
            </a:r>
            <a:r>
              <a:rPr lang="en-US" sz="1400" smtClean="0">
                <a:solidFill>
                  <a:srgbClr val="0432FF"/>
                </a:solidFill>
              </a:rPr>
              <a:t>source exposure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68675" y="5122362"/>
            <a:ext cx="867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Noisy pixels</a:t>
            </a:r>
          </a:p>
          <a:p>
            <a:r>
              <a:rPr lang="en-US" sz="1000" dirty="0" smtClean="0"/>
              <a:t>Not masked</a:t>
            </a:r>
            <a:endParaRPr lang="en-US" sz="1000" dirty="0"/>
          </a:p>
        </p:txBody>
      </p:sp>
      <p:cxnSp>
        <p:nvCxnSpPr>
          <p:cNvPr id="25" name="Straight Arrow Connector 24"/>
          <p:cNvCxnSpPr>
            <a:stCxn id="22" idx="1"/>
          </p:cNvCxnSpPr>
          <p:nvPr/>
        </p:nvCxnSpPr>
        <p:spPr bwMode="auto">
          <a:xfrm flipH="1" flipV="1">
            <a:off x="567582" y="5231877"/>
            <a:ext cx="1701093" cy="905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3029877" y="5013177"/>
            <a:ext cx="389995" cy="2186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537291" y="5963113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Assembly 7</a:t>
            </a:r>
            <a:endParaRPr lang="en-US" sz="800"/>
          </a:p>
        </p:txBody>
      </p:sp>
      <p:sp>
        <p:nvSpPr>
          <p:cNvPr id="35" name="TextBox 34"/>
          <p:cNvSpPr txBox="1"/>
          <p:nvPr/>
        </p:nvSpPr>
        <p:spPr>
          <a:xfrm>
            <a:off x="4499992" y="5949860"/>
            <a:ext cx="7745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Assembly 10</a:t>
            </a:r>
            <a:endParaRPr lang="en-US" sz="800"/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3665863" y="5266636"/>
            <a:ext cx="0" cy="10264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645106" y="5053113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V=60 V</a:t>
            </a:r>
            <a:endParaRPr lang="en-US" sz="1000"/>
          </a:p>
        </p:txBody>
      </p:sp>
      <p:sp>
        <p:nvSpPr>
          <p:cNvPr id="42" name="TextBox 41"/>
          <p:cNvSpPr txBox="1"/>
          <p:nvPr/>
        </p:nvSpPr>
        <p:spPr>
          <a:xfrm>
            <a:off x="4678662" y="5076969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V=60 V</a:t>
            </a:r>
            <a:endParaRPr lang="en-US" sz="1000"/>
          </a:p>
        </p:txBody>
      </p:sp>
      <p:sp>
        <p:nvSpPr>
          <p:cNvPr id="33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38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F5AD5E7A-59C9-EB47-9361-574F1D1AFAEF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30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38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522" y="4186221"/>
            <a:ext cx="2758081" cy="23348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546" y="4171934"/>
            <a:ext cx="2774958" cy="23491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90" y="4171934"/>
            <a:ext cx="2774958" cy="2349170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C3PD+CLICpix2 in test beam</a:t>
            </a:r>
            <a:endParaRPr lang="en-US" sz="3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389" y="944178"/>
            <a:ext cx="3649478" cy="30243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47664" y="4466594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/>
          </a:p>
          <a:p>
            <a:r>
              <a:rPr lang="en-US" sz="1200" dirty="0"/>
              <a:t>w</a:t>
            </a:r>
            <a:r>
              <a:rPr lang="en-US" sz="1200" dirty="0" smtClean="0"/>
              <a:t>ork in progress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91795" y="4466595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/>
          </a:p>
          <a:p>
            <a:r>
              <a:rPr lang="en-US" sz="1200" dirty="0"/>
              <a:t>w</a:t>
            </a:r>
            <a:r>
              <a:rPr lang="en-US" sz="1200" dirty="0" smtClean="0"/>
              <a:t>ork in progress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770419" y="4466595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/>
          </a:p>
          <a:p>
            <a:r>
              <a:rPr lang="en-US" sz="1200" dirty="0"/>
              <a:t>w</a:t>
            </a:r>
            <a:r>
              <a:rPr lang="en-US" sz="1200" dirty="0" smtClean="0"/>
              <a:t>ork in</a:t>
            </a:r>
            <a:br>
              <a:rPr lang="en-US" sz="1200" dirty="0" smtClean="0"/>
            </a:br>
            <a:r>
              <a:rPr lang="en-US" sz="1200" dirty="0" smtClean="0"/>
              <a:t>progress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22" y="877047"/>
            <a:ext cx="54442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Test-beam measurements in </a:t>
            </a:r>
            <a:r>
              <a:rPr lang="en-US" sz="1600" dirty="0" err="1" smtClean="0"/>
              <a:t>CLICdp</a:t>
            </a:r>
            <a:r>
              <a:rPr lang="en-US" sz="1600" dirty="0" smtClean="0"/>
              <a:t> Timepix3 telescope for 5 assemblies with 20 Ohm cm substrate:</a:t>
            </a:r>
          </a:p>
          <a:p>
            <a:pPr marL="593725" lvl="1" indent="-136525">
              <a:buFont typeface="Arial" charset="0"/>
              <a:buChar char="•"/>
            </a:pPr>
            <a:r>
              <a:rPr lang="en-US" sz="1600" dirty="0" smtClean="0"/>
              <a:t>C3PD bias scans</a:t>
            </a:r>
          </a:p>
          <a:p>
            <a:pPr marL="593725" lvl="1" indent="-136525">
              <a:buFont typeface="Arial" charset="0"/>
              <a:buChar char="•"/>
            </a:pPr>
            <a:r>
              <a:rPr lang="en-US" sz="1600" dirty="0" smtClean="0"/>
              <a:t>CLICpix2 threshold scans</a:t>
            </a:r>
          </a:p>
          <a:p>
            <a:pPr marL="593725" lvl="1" indent="-136525">
              <a:buFont typeface="Arial" charset="0"/>
              <a:buChar char="•"/>
            </a:pPr>
            <a:r>
              <a:rPr lang="en-US" sz="1600" dirty="0" smtClean="0"/>
              <a:t>Angles between 0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 (perpendicular) and 30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  </a:t>
            </a:r>
          </a:p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Analysis in progress</a:t>
            </a:r>
          </a:p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Preliminary results show difference in cluster signals and sizes (varying glue-assembly quality)</a:t>
            </a:r>
          </a:p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Similar residuals of </a:t>
            </a:r>
            <a:r>
              <a:rPr lang="en-US" sz="1600" dirty="0" smtClean="0">
                <a:solidFill>
                  <a:srgbClr val="0432FF"/>
                </a:solidFill>
              </a:rPr>
              <a:t>8.5-9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(threshold </a:t>
            </a:r>
            <a:r>
              <a:rPr lang="en-US" sz="1600" dirty="0">
                <a:solidFill>
                  <a:srgbClr val="0432FF"/>
                </a:solidFill>
              </a:rPr>
              <a:t>&lt;~1000 e</a:t>
            </a:r>
            <a:r>
              <a:rPr lang="en-US" sz="1600" baseline="30000" dirty="0">
                <a:solidFill>
                  <a:srgbClr val="0432FF"/>
                </a:solidFill>
              </a:rPr>
              <a:t>-</a:t>
            </a:r>
            <a:r>
              <a:rPr lang="en-US" sz="1600" dirty="0" smtClean="0"/>
              <a:t>), </a:t>
            </a:r>
            <a:br>
              <a:rPr lang="en-US" sz="1600" dirty="0" smtClean="0"/>
            </a:br>
            <a:r>
              <a:rPr lang="en-US" sz="1600" dirty="0" smtClean="0"/>
              <a:t>as expected from low cluster multiplicities</a:t>
            </a:r>
          </a:p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Expect improved performance for high-res. substrates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650424" y="682568"/>
            <a:ext cx="33140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432FF"/>
                </a:solidFill>
              </a:rPr>
              <a:t>C3PD+CLICpix2 assembly in Timepix3 telescope</a:t>
            </a:r>
            <a:endParaRPr lang="en-US" sz="1100" dirty="0">
              <a:solidFill>
                <a:srgbClr val="0432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9299" y="4005064"/>
            <a:ext cx="1641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Cluster signal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1044" y="4018045"/>
            <a:ext cx="1641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Cluster size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16294" y="4032332"/>
            <a:ext cx="1641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Position resolution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600" y="5036030"/>
            <a:ext cx="6832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Ass. 1</a:t>
            </a:r>
          </a:p>
          <a:p>
            <a:r>
              <a:rPr lang="en-US" sz="1400" dirty="0" smtClean="0">
                <a:solidFill>
                  <a:srgbClr val="0432FF"/>
                </a:solidFill>
              </a:rPr>
              <a:t>Ass. 3</a:t>
            </a:r>
          </a:p>
          <a:p>
            <a:r>
              <a:rPr lang="en-US" sz="1400" dirty="0" smtClean="0">
                <a:solidFill>
                  <a:srgbClr val="339933"/>
                </a:solidFill>
              </a:rPr>
              <a:t>Ass. 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74652" y="5036030"/>
            <a:ext cx="6832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Ass. 1</a:t>
            </a:r>
          </a:p>
          <a:p>
            <a:r>
              <a:rPr lang="en-US" sz="1400" dirty="0" smtClean="0">
                <a:solidFill>
                  <a:srgbClr val="0432FF"/>
                </a:solidFill>
              </a:rPr>
              <a:t>Ass. 3</a:t>
            </a:r>
          </a:p>
          <a:p>
            <a:r>
              <a:rPr lang="en-US" sz="1400" dirty="0" smtClean="0">
                <a:solidFill>
                  <a:srgbClr val="339933"/>
                </a:solidFill>
              </a:rPr>
              <a:t>Ass. 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16600" y="5036030"/>
            <a:ext cx="6832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Ass. 1</a:t>
            </a:r>
          </a:p>
          <a:p>
            <a:r>
              <a:rPr lang="en-US" sz="1400" dirty="0" smtClean="0">
                <a:solidFill>
                  <a:srgbClr val="0432FF"/>
                </a:solidFill>
              </a:rPr>
              <a:t>Ass. 3</a:t>
            </a:r>
          </a:p>
          <a:p>
            <a:r>
              <a:rPr lang="en-US" sz="1400" dirty="0" smtClean="0">
                <a:solidFill>
                  <a:srgbClr val="339933"/>
                </a:solidFill>
              </a:rPr>
              <a:t>Ass. 5</a:t>
            </a:r>
          </a:p>
        </p:txBody>
      </p:sp>
      <p:sp>
        <p:nvSpPr>
          <p:cNvPr id="24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6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989F40CA-4A85-764F-81B4-029BEBE5C9AF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31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22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8104" y="2661699"/>
            <a:ext cx="3511178" cy="41475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731" y="3000145"/>
            <a:ext cx="4210312" cy="3564285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C3PD+CLICpix2 time resolution</a:t>
            </a:r>
            <a:endParaRPr lang="en-US" sz="3500" dirty="0"/>
          </a:p>
        </p:txBody>
      </p:sp>
      <p:sp>
        <p:nvSpPr>
          <p:cNvPr id="9" name="TextBox 8"/>
          <p:cNvSpPr txBox="1"/>
          <p:nvPr/>
        </p:nvSpPr>
        <p:spPr>
          <a:xfrm>
            <a:off x="311457" y="2872277"/>
            <a:ext cx="3974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Hit time residuals in C3PD+CLICpix2 assembly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4271" y="4137070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/>
          </a:p>
          <a:p>
            <a:r>
              <a:rPr lang="en-US" sz="1200" dirty="0"/>
              <a:t>w</a:t>
            </a:r>
            <a:r>
              <a:rPr lang="en-US" sz="1200" dirty="0" smtClean="0"/>
              <a:t>ork in</a:t>
            </a:r>
          </a:p>
          <a:p>
            <a:r>
              <a:rPr lang="en-US" sz="1200" dirty="0" smtClean="0"/>
              <a:t>progress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131749" y="3382245"/>
            <a:ext cx="2353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r>
              <a:rPr lang="en-US" sz="1200" dirty="0" smtClean="0"/>
              <a:t> work in progress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197589" y="2815382"/>
            <a:ext cx="3384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Time Walk in C3PD+CLICpix2 assembly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3382" y="877019"/>
            <a:ext cx="625350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Track time resolution of </a:t>
            </a:r>
            <a:r>
              <a:rPr lang="en-US" sz="1700" dirty="0" err="1" smtClean="0"/>
              <a:t>CLICdp</a:t>
            </a:r>
            <a:r>
              <a:rPr lang="en-US" sz="1700" dirty="0" smtClean="0"/>
              <a:t> Timepix3 telescope </a:t>
            </a:r>
            <a:r>
              <a:rPr lang="en-US" sz="1700" dirty="0" smtClean="0">
                <a:solidFill>
                  <a:srgbClr val="0432FF"/>
                </a:solidFill>
              </a:rPr>
              <a:t>&lt;~1 ns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>
                <a:sym typeface="Wingdings"/>
              </a:rPr>
              <a:t> precise characterization of DUT timing capabilities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00" dirty="0" smtClean="0">
                <a:sym typeface="Wingdings"/>
              </a:rPr>
              <a:t>CLICpix2: 100 MHz </a:t>
            </a:r>
            <a:r>
              <a:rPr lang="en-US" sz="1700" dirty="0" err="1" smtClean="0">
                <a:sym typeface="Wingdings"/>
              </a:rPr>
              <a:t>ToA</a:t>
            </a:r>
            <a:r>
              <a:rPr lang="en-US" sz="1700" dirty="0" smtClean="0">
                <a:sym typeface="Wingdings"/>
              </a:rPr>
              <a:t> clock  </a:t>
            </a:r>
            <a:r>
              <a:rPr lang="en-US" sz="1700" dirty="0" smtClean="0">
                <a:solidFill>
                  <a:srgbClr val="0432FF"/>
                </a:solidFill>
                <a:sym typeface="Wingdings"/>
              </a:rPr>
              <a:t>10 ns </a:t>
            </a:r>
            <a:r>
              <a:rPr lang="en-US" sz="1700" dirty="0" smtClean="0">
                <a:sym typeface="Wingdings"/>
              </a:rPr>
              <a:t>time binning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00" dirty="0" smtClean="0">
                <a:sym typeface="Wingdings"/>
              </a:rPr>
              <a:t>Gauss fit of time residuals shows width of </a:t>
            </a:r>
            <a:r>
              <a:rPr lang="en-US" sz="1700" dirty="0" smtClean="0">
                <a:solidFill>
                  <a:srgbClr val="0432FF"/>
                </a:solidFill>
                <a:sym typeface="Wingdings"/>
              </a:rPr>
              <a:t>~9 ns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00" dirty="0" smtClean="0">
                <a:sym typeface="Wingdings"/>
              </a:rPr>
              <a:t>Tail towards later times, as expected from time walk </a:t>
            </a:r>
          </a:p>
          <a:p>
            <a:r>
              <a:rPr lang="en-US" sz="1700" dirty="0" smtClean="0">
                <a:sym typeface="Wingdings"/>
              </a:rPr>
              <a:t> Time residual reduced to </a:t>
            </a:r>
            <a:r>
              <a:rPr lang="en-US" sz="1700" dirty="0" smtClean="0">
                <a:solidFill>
                  <a:srgbClr val="0432FF"/>
                </a:solidFill>
                <a:sym typeface="Wingdings"/>
              </a:rPr>
              <a:t>~7 ns </a:t>
            </a:r>
            <a:r>
              <a:rPr lang="en-US" sz="1700" dirty="0" smtClean="0">
                <a:sym typeface="Wingdings"/>
              </a:rPr>
              <a:t>after time-walk correction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9988" y="3732160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</a:t>
            </a:r>
            <a:r>
              <a:rPr lang="en-US" sz="1100" smtClean="0"/>
              <a:t>after correction)</a:t>
            </a:r>
            <a:endParaRPr lang="en-US" sz="1100"/>
          </a:p>
        </p:txBody>
      </p:sp>
      <p:sp>
        <p:nvSpPr>
          <p:cNvPr id="19" name="TextBox 18"/>
          <p:cNvSpPr txBox="1"/>
          <p:nvPr/>
        </p:nvSpPr>
        <p:spPr>
          <a:xfrm>
            <a:off x="2488604" y="3734803"/>
            <a:ext cx="1334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rgbClr val="FF0000"/>
                </a:solidFill>
              </a:rPr>
              <a:t>(before correction</a:t>
            </a:r>
            <a:r>
              <a:rPr lang="en-US" sz="1100" dirty="0" smtClean="0">
                <a:solidFill>
                  <a:srgbClr val="FF0000"/>
                </a:solidFill>
              </a:rPr>
              <a:t>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620214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Ass. 5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20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2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7785E7B4-5346-784B-850E-EDB8354FBFA2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32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26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829" y="764704"/>
            <a:ext cx="600196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Test results with planar sensors (</a:t>
            </a:r>
            <a:r>
              <a:rPr lang="en-US" sz="1600" dirty="0" smtClean="0">
                <a:solidFill>
                  <a:srgbClr val="0432FF"/>
                </a:solidFill>
              </a:rPr>
              <a:t>25x25 μm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r>
              <a:rPr lang="en-US" sz="1600" dirty="0" smtClean="0">
                <a:solidFill>
                  <a:srgbClr val="0432FF"/>
                </a:solidFill>
              </a:rPr>
              <a:t> pitch</a:t>
            </a:r>
            <a:r>
              <a:rPr lang="en-US" sz="1600" dirty="0" smtClean="0"/>
              <a:t>) needed </a:t>
            </a:r>
            <a:br>
              <a:rPr lang="en-US" sz="1600" dirty="0" smtClean="0"/>
            </a:br>
            <a:r>
              <a:rPr lang="en-US" sz="1600" dirty="0" smtClean="0"/>
              <a:t>for full assessment of CLICpix2 performance</a:t>
            </a:r>
            <a:br>
              <a:rPr lang="en-US" sz="1600" dirty="0" smtClean="0"/>
            </a:br>
            <a:endParaRPr lang="en-US" sz="1600" dirty="0" smtClean="0"/>
          </a:p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Planar </a:t>
            </a:r>
            <a:r>
              <a:rPr lang="en-US" sz="1600" dirty="0" smtClean="0">
                <a:solidFill>
                  <a:srgbClr val="0432FF"/>
                </a:solidFill>
              </a:rPr>
              <a:t>active-edge CLICpix2 sensors </a:t>
            </a:r>
            <a:r>
              <a:rPr lang="en-US" sz="1600" dirty="0" smtClean="0"/>
              <a:t>with UBM available:</a:t>
            </a:r>
            <a:endParaRPr lang="en-US" sz="1600" dirty="0"/>
          </a:p>
          <a:p>
            <a:pPr marL="593725" lvl="1" indent="-136525">
              <a:buFont typeface="Arial" charset="0"/>
              <a:buChar char="•"/>
            </a:pPr>
            <a:r>
              <a:rPr lang="en-US" sz="1600" dirty="0" err="1" smtClean="0"/>
              <a:t>Advacam</a:t>
            </a:r>
            <a:r>
              <a:rPr lang="en-US" sz="1600" dirty="0" smtClean="0"/>
              <a:t> MPW production with ATLAS (</a:t>
            </a:r>
            <a:r>
              <a:rPr lang="en-US" sz="1600" dirty="0" smtClean="0">
                <a:solidFill>
                  <a:srgbClr val="0432FF"/>
                </a:solidFill>
              </a:rPr>
              <a:t>50-150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thick)</a:t>
            </a:r>
          </a:p>
          <a:p>
            <a:pPr marL="593725" lvl="1" indent="-136525">
              <a:buFont typeface="Arial" charset="0"/>
              <a:buChar char="•"/>
            </a:pPr>
            <a:r>
              <a:rPr lang="en-US" sz="1600" dirty="0" smtClean="0"/>
              <a:t>FBK AIDA-2020 production (</a:t>
            </a:r>
            <a:r>
              <a:rPr lang="en-US" sz="1600" dirty="0" smtClean="0">
                <a:solidFill>
                  <a:srgbClr val="0432FF"/>
                </a:solidFill>
              </a:rPr>
              <a:t>130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thick</a:t>
            </a:r>
            <a:r>
              <a:rPr lang="en-US" sz="1600" dirty="0" smtClean="0">
                <a:solidFill>
                  <a:srgbClr val="0432FF"/>
                </a:solidFill>
              </a:rPr>
              <a:t>)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Single-chip </a:t>
            </a:r>
            <a:r>
              <a:rPr lang="en-US" sz="1600" dirty="0" smtClean="0">
                <a:solidFill>
                  <a:srgbClr val="0432FF"/>
                </a:solidFill>
              </a:rPr>
              <a:t>bump-bonding</a:t>
            </a:r>
            <a:r>
              <a:rPr lang="en-US" sz="1600" dirty="0" smtClean="0"/>
              <a:t> on carrier wafers in progress at IZM</a:t>
            </a:r>
            <a:br>
              <a:rPr lang="en-US" sz="1600" dirty="0" smtClean="0"/>
            </a:br>
            <a:r>
              <a:rPr lang="en-US" sz="1600" dirty="0" smtClean="0"/>
              <a:t>+ thinning of ASICs</a:t>
            </a:r>
          </a:p>
          <a:p>
            <a:pPr marL="136525" indent="-136525">
              <a:buFont typeface="Arial" charset="0"/>
              <a:buChar char="•"/>
            </a:pPr>
            <a:endParaRPr lang="en-US" sz="1600" dirty="0"/>
          </a:p>
          <a:p>
            <a:pPr marL="136525" indent="-136525">
              <a:buFont typeface="Arial" charset="0"/>
              <a:buChar char="•"/>
            </a:pPr>
            <a:r>
              <a:rPr lang="en-US" sz="1600" dirty="0" smtClean="0"/>
              <a:t>Future plan: develop </a:t>
            </a:r>
            <a:r>
              <a:rPr lang="en-US" sz="1600" dirty="0" smtClean="0">
                <a:solidFill>
                  <a:srgbClr val="0432FF"/>
                </a:solidFill>
              </a:rPr>
              <a:t>wafer-level bump deposition </a:t>
            </a:r>
            <a:r>
              <a:rPr lang="en-US" sz="1600" dirty="0" smtClean="0"/>
              <a:t>process</a:t>
            </a:r>
            <a:br>
              <a:rPr lang="en-US" sz="1600" dirty="0" smtClean="0"/>
            </a:br>
            <a:r>
              <a:rPr lang="en-US" sz="1600" dirty="0" smtClean="0"/>
              <a:t>for CLICpix2 wafer from </a:t>
            </a:r>
            <a:r>
              <a:rPr lang="en-US" sz="1600" dirty="0" smtClean="0">
                <a:solidFill>
                  <a:srgbClr val="0432FF"/>
                </a:solidFill>
              </a:rPr>
              <a:t>RD53</a:t>
            </a:r>
            <a:r>
              <a:rPr lang="en-US" sz="1600" dirty="0" smtClean="0"/>
              <a:t> submission</a:t>
            </a:r>
          </a:p>
          <a:p>
            <a:pPr marL="136525" indent="-136525">
              <a:buFont typeface="Arial" charset="0"/>
              <a:buChar char="•"/>
            </a:pPr>
            <a:endParaRPr lang="en-US" sz="1600" dirty="0" smtClean="0"/>
          </a:p>
          <a:p>
            <a:pPr marL="593725" lvl="1" indent="-136525">
              <a:buFont typeface="Arial" charset="0"/>
              <a:buChar char="•"/>
            </a:pPr>
            <a:endParaRPr lang="en-US" sz="1600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485" y="952522"/>
            <a:ext cx="2171455" cy="174781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677350" y="824185"/>
            <a:ext cx="1646191" cy="461665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0432FF"/>
                </a:solidFill>
              </a:rPr>
              <a:t>Advacam</a:t>
            </a:r>
            <a:r>
              <a:rPr lang="en-US" sz="1200" dirty="0">
                <a:solidFill>
                  <a:srgbClr val="0432FF"/>
                </a:solidFill>
              </a:rPr>
              <a:t> </a:t>
            </a:r>
            <a:r>
              <a:rPr lang="en-US" sz="1200" dirty="0" smtClean="0">
                <a:solidFill>
                  <a:srgbClr val="0432FF"/>
                </a:solidFill>
              </a:rPr>
              <a:t>active-edge CLICpix2 sensor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Planar sensors on CLICpix2</a:t>
            </a:r>
            <a:endParaRPr lang="en-US" sz="3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7370" y="2558676"/>
            <a:ext cx="1915590" cy="15024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20393" y="3977852"/>
            <a:ext cx="28664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Bumped </a:t>
            </a:r>
            <a:r>
              <a:rPr lang="en-US" sz="1200" smtClean="0">
                <a:solidFill>
                  <a:srgbClr val="0432FF"/>
                </a:solidFill>
              </a:rPr>
              <a:t>CLICpix2 ASIC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47370" y="2506116"/>
            <a:ext cx="1468696" cy="4616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FBK active-edge CLICpix2 sensor</a:t>
            </a:r>
            <a:endParaRPr lang="en-US" sz="1200" dirty="0">
              <a:solidFill>
                <a:srgbClr val="0432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29" y="4192415"/>
            <a:ext cx="2761156" cy="22770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45171" y="3930117"/>
            <a:ext cx="226727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RD53 12” wafer with CLICpix2</a:t>
            </a:r>
            <a:endParaRPr lang="en-US" sz="1200" dirty="0">
              <a:solidFill>
                <a:srgbClr val="0432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870" y="4188047"/>
            <a:ext cx="2740283" cy="2277657"/>
          </a:xfrm>
          <a:prstGeom prst="rect">
            <a:avLst/>
          </a:prstGeom>
        </p:spPr>
      </p:pic>
      <p:sp>
        <p:nvSpPr>
          <p:cNvPr id="21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3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41D7460E-40DA-3D4C-824F-D758712411EE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33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944" y="4001847"/>
            <a:ext cx="2524016" cy="252401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434678" y="4183408"/>
            <a:ext cx="2337768" cy="6463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X-ray of CLICpix2 bump-bonded to 100 um thick </a:t>
            </a:r>
            <a:r>
              <a:rPr lang="en-US" sz="1200" dirty="0" err="1" smtClean="0">
                <a:solidFill>
                  <a:srgbClr val="0432FF"/>
                </a:solidFill>
              </a:rPr>
              <a:t>Advacam</a:t>
            </a:r>
            <a:r>
              <a:rPr lang="en-US" sz="1200" dirty="0" smtClean="0">
                <a:solidFill>
                  <a:srgbClr val="0432FF"/>
                </a:solidFill>
              </a:rPr>
              <a:t> active-edge sensor</a:t>
            </a:r>
            <a:endParaRPr lang="en-US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5" y="4152280"/>
            <a:ext cx="3887178" cy="24421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179" y="3717032"/>
            <a:ext cx="4154309" cy="2909847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-36512" y="3904739"/>
            <a:ext cx="3604917" cy="2689671"/>
            <a:chOff x="35638" y="3798407"/>
            <a:chExt cx="3604917" cy="2689671"/>
          </a:xfrm>
        </p:grpSpPr>
        <p:grpSp>
          <p:nvGrpSpPr>
            <p:cNvPr id="5" name="Group 4"/>
            <p:cNvGrpSpPr/>
            <p:nvPr/>
          </p:nvGrpSpPr>
          <p:grpSpPr>
            <a:xfrm>
              <a:off x="35638" y="3905211"/>
              <a:ext cx="728294" cy="2582867"/>
              <a:chOff x="4923826" y="3838465"/>
              <a:chExt cx="728294" cy="2582867"/>
            </a:xfrm>
          </p:grpSpPr>
          <p:sp>
            <p:nvSpPr>
              <p:cNvPr id="12" name="Rectangle 11"/>
              <p:cNvSpPr/>
              <p:nvPr/>
            </p:nvSpPr>
            <p:spPr bwMode="auto">
              <a:xfrm>
                <a:off x="4923826" y="3838465"/>
                <a:ext cx="326337" cy="30092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4960338" y="6237312"/>
                <a:ext cx="691782" cy="18402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539357" y="3798407"/>
              <a:ext cx="310119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0432FF"/>
                  </a:solidFill>
                </a:rPr>
                <a:t>TCAD simulation </a:t>
              </a:r>
              <a:r>
                <a:rPr lang="en-US" sz="1400" smtClean="0">
                  <a:solidFill>
                    <a:srgbClr val="0432FF"/>
                  </a:solidFill>
                </a:rPr>
                <a:t>of current from MIP</a:t>
              </a:r>
              <a:endParaRPr lang="en-US" sz="1400" dirty="0">
                <a:solidFill>
                  <a:srgbClr val="0432FF"/>
                </a:solidFill>
              </a:endParaRPr>
            </a:p>
          </p:txBody>
        </p:sp>
      </p:grp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ELAD sensors</a:t>
            </a:r>
            <a:endParaRPr lang="en-US" sz="3500" dirty="0"/>
          </a:p>
        </p:txBody>
      </p:sp>
      <p:sp>
        <p:nvSpPr>
          <p:cNvPr id="8" name="TextBox 7"/>
          <p:cNvSpPr txBox="1"/>
          <p:nvPr/>
        </p:nvSpPr>
        <p:spPr>
          <a:xfrm>
            <a:off x="-1" y="620688"/>
            <a:ext cx="609237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charset="0"/>
              <a:buChar char="•"/>
            </a:pPr>
            <a:r>
              <a:rPr lang="en-US" sz="1400" dirty="0" smtClean="0"/>
              <a:t>Position resolution in very thin sensors so far limited to 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432FF"/>
                </a:solidFill>
              </a:rPr>
              <a:t>~pixel pitch / √12 </a:t>
            </a:r>
            <a:r>
              <a:rPr lang="en-US" sz="1400" dirty="0" smtClean="0"/>
              <a:t>(almost no charge sharing)</a:t>
            </a:r>
          </a:p>
          <a:p>
            <a:pPr marL="179388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New sensor concept for enhanced charge sharing</a:t>
            </a:r>
            <a:br>
              <a:rPr lang="en-US" sz="1400" dirty="0" smtClean="0">
                <a:sym typeface="Wingdings"/>
              </a:rPr>
            </a:br>
            <a:r>
              <a:rPr lang="en-US" sz="1400" b="1" dirty="0" smtClean="0">
                <a:sym typeface="Wingdings"/>
              </a:rPr>
              <a:t>E</a:t>
            </a:r>
            <a:r>
              <a:rPr lang="en-US" sz="1400" dirty="0" smtClean="0">
                <a:sym typeface="Wingdings"/>
              </a:rPr>
              <a:t>nhanced </a:t>
            </a:r>
            <a:r>
              <a:rPr lang="en-US" sz="1400" b="1" dirty="0" err="1" smtClean="0">
                <a:sym typeface="Wingdings"/>
              </a:rPr>
              <a:t>LA</a:t>
            </a:r>
            <a:r>
              <a:rPr lang="en-US" sz="1400" dirty="0" err="1" smtClean="0">
                <a:sym typeface="Wingdings"/>
              </a:rPr>
              <a:t>teral</a:t>
            </a:r>
            <a:r>
              <a:rPr lang="en-US" sz="1400" dirty="0" smtClean="0">
                <a:sym typeface="Wingdings"/>
              </a:rPr>
              <a:t> </a:t>
            </a:r>
            <a:r>
              <a:rPr lang="en-US" sz="1400" b="1" dirty="0" smtClean="0">
                <a:sym typeface="Wingdings"/>
              </a:rPr>
              <a:t>D</a:t>
            </a:r>
            <a:r>
              <a:rPr lang="en-US" sz="1400" dirty="0" smtClean="0">
                <a:sym typeface="Wingdings"/>
              </a:rPr>
              <a:t>rift sensors (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ELAD</a:t>
            </a:r>
            <a:r>
              <a:rPr lang="en-US" sz="1400" dirty="0" smtClean="0">
                <a:sym typeface="Wingdings"/>
              </a:rPr>
              <a:t>), H. Jansen (DESY/PIER)</a:t>
            </a:r>
          </a:p>
          <a:p>
            <a:pPr marL="179388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Deep implantations to alter the electric field</a:t>
            </a:r>
            <a:br>
              <a:rPr lang="en-US" sz="1400" dirty="0" smtClean="0">
                <a:sym typeface="Wingdings"/>
              </a:rPr>
            </a:br>
            <a:r>
              <a:rPr lang="en-US" sz="1400" dirty="0" smtClean="0">
                <a:sym typeface="Wingdings"/>
              </a:rPr>
              <a:t> lateral spread of charges during drift,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cluster size ~2</a:t>
            </a:r>
            <a:br>
              <a:rPr lang="en-US" sz="1400" dirty="0" smtClean="0">
                <a:solidFill>
                  <a:srgbClr val="0432FF"/>
                </a:solidFill>
                <a:sym typeface="Wingdings"/>
              </a:rPr>
            </a:br>
            <a:r>
              <a:rPr lang="en-US" sz="1400" dirty="0" smtClean="0">
                <a:sym typeface="Wingdings"/>
              </a:rPr>
              <a:t>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improved resolution </a:t>
            </a:r>
            <a:r>
              <a:rPr lang="en-US" sz="1400" dirty="0" smtClean="0">
                <a:sym typeface="Wingdings"/>
              </a:rPr>
              <a:t>for same pitch</a:t>
            </a:r>
            <a:endParaRPr lang="en-US" sz="1400" dirty="0">
              <a:sym typeface="Wingdings"/>
            </a:endParaRPr>
          </a:p>
          <a:p>
            <a:pPr marL="179388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Challenges:</a:t>
            </a:r>
          </a:p>
          <a:p>
            <a:pPr marL="636588" lvl="1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Complex production process, adds cost</a:t>
            </a:r>
          </a:p>
          <a:p>
            <a:pPr marL="636588" lvl="1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Have to avoid low-field regions (recombination)</a:t>
            </a:r>
          </a:p>
          <a:p>
            <a:pPr marL="179388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Ongoing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TCAD</a:t>
            </a:r>
            <a:r>
              <a:rPr lang="en-US" sz="1400" dirty="0" smtClean="0">
                <a:sym typeface="Wingdings"/>
              </a:rPr>
              <a:t> simulations:</a:t>
            </a:r>
          </a:p>
          <a:p>
            <a:pPr marL="636588" lvl="1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Implantation process</a:t>
            </a:r>
          </a:p>
          <a:p>
            <a:pPr marL="636588" lvl="1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Sensor performance for MIPs</a:t>
            </a:r>
          </a:p>
          <a:p>
            <a:pPr marL="179388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First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production in 2018</a:t>
            </a:r>
            <a:r>
              <a:rPr lang="en-US" sz="1400" dirty="0" smtClean="0">
                <a:sym typeface="Wingdings"/>
              </a:rPr>
              <a:t>: generic test structures, strips</a:t>
            </a:r>
            <a:br>
              <a:rPr lang="en-US" sz="1400" dirty="0" smtClean="0">
                <a:sym typeface="Wingdings"/>
              </a:rPr>
            </a:br>
            <a:r>
              <a:rPr lang="en-US" sz="1400" dirty="0" smtClean="0">
                <a:sym typeface="Wingdings"/>
              </a:rPr>
              <a:t>and test sensors with </a:t>
            </a:r>
            <a:r>
              <a:rPr lang="en-US" sz="1400" dirty="0" err="1" smtClean="0">
                <a:sym typeface="Wingdings"/>
              </a:rPr>
              <a:t>Timepix</a:t>
            </a:r>
            <a:r>
              <a:rPr lang="en-US" sz="1400" dirty="0" smtClean="0">
                <a:sym typeface="Wingdings"/>
              </a:rPr>
              <a:t> footprint (55 </a:t>
            </a:r>
            <a:r>
              <a:rPr lang="en-US" sz="1400" dirty="0" err="1" smtClean="0">
                <a:sym typeface="Wingdings"/>
              </a:rPr>
              <a:t>μm</a:t>
            </a:r>
            <a:r>
              <a:rPr lang="en-US" sz="1400" dirty="0" smtClean="0">
                <a:sym typeface="Wingdings"/>
              </a:rPr>
              <a:t> pitch)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365" y="132197"/>
            <a:ext cx="1531284" cy="3464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230" y="28536"/>
            <a:ext cx="532062" cy="5223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83608" y="6056292"/>
            <a:ext cx="9949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</a:t>
            </a:r>
            <a:r>
              <a:rPr lang="en-US" sz="1100" dirty="0" err="1" smtClean="0"/>
              <a:t>Velyka</a:t>
            </a:r>
            <a:endParaRPr lang="en-US" sz="1100" dirty="0"/>
          </a:p>
        </p:txBody>
      </p:sp>
      <p:sp>
        <p:nvSpPr>
          <p:cNvPr id="20" name="AutoShape 4" descr="cid:part1.0CE7B7B9.1A80E3D8@desy.d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51925" y="2038992"/>
            <a:ext cx="2401363" cy="307777"/>
          </a:xfrm>
          <a:prstGeom prst="rect">
            <a:avLst/>
          </a:prstGeom>
          <a:solidFill>
            <a:srgbClr val="FFFF00">
              <a:alpha val="37000"/>
            </a:srgbClr>
          </a:solidFill>
        </p:spPr>
        <p:txBody>
          <a:bodyPr wrap="none">
            <a:spAutoFit/>
          </a:bodyPr>
          <a:lstStyle/>
          <a:p>
            <a:r>
              <a:rPr lang="en-US" sz="1400" dirty="0">
                <a:sym typeface="Wingdings"/>
              </a:rPr>
              <a:t>Patent </a:t>
            </a:r>
            <a:r>
              <a:rPr lang="fi-FI" sz="1400" dirty="0"/>
              <a:t>DE102015116270A1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692706" y="5266554"/>
            <a:ext cx="825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=1.2 ns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200" dirty="0" smtClean="0"/>
              <a:t>A. </a:t>
            </a:r>
            <a:r>
              <a:rPr lang="en-US" sz="1200" dirty="0" err="1" smtClean="0"/>
              <a:t>Velyka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5113751" y="3573016"/>
            <a:ext cx="3817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Integrated charge as function of MIP position</a:t>
            </a: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26639" y="6351131"/>
            <a:ext cx="16658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Distance to </a:t>
            </a:r>
            <a:r>
              <a:rPr lang="en-US" sz="1000" dirty="0" err="1" smtClean="0"/>
              <a:t>px</a:t>
            </a:r>
            <a:r>
              <a:rPr lang="en-US" sz="1000" dirty="0" smtClean="0"/>
              <a:t> center [um]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730541" y="4040263"/>
            <a:ext cx="482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Q [C]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6507763" y="5621769"/>
            <a:ext cx="1417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9300"/>
                </a:solidFill>
              </a:rPr>
              <a:t>neighbour</a:t>
            </a:r>
            <a:r>
              <a:rPr lang="en-US" sz="1000" dirty="0" smtClean="0">
                <a:solidFill>
                  <a:srgbClr val="FF9300"/>
                </a:solidFill>
              </a:rPr>
              <a:t> pixel signal</a:t>
            </a:r>
            <a:endParaRPr lang="en-US" sz="1000" dirty="0">
              <a:solidFill>
                <a:srgbClr val="FF93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84645" y="4400308"/>
            <a:ext cx="11288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432FF"/>
                </a:solidFill>
              </a:rPr>
              <a:t>m</a:t>
            </a:r>
            <a:r>
              <a:rPr lang="en-US" sz="1000" dirty="0" smtClean="0">
                <a:solidFill>
                  <a:srgbClr val="0432FF"/>
                </a:solidFill>
              </a:rPr>
              <a:t>ain pixel signal</a:t>
            </a:r>
            <a:endParaRPr lang="en-US" sz="1000" dirty="0">
              <a:solidFill>
                <a:srgbClr val="0432FF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781104" y="626644"/>
            <a:ext cx="3327400" cy="2871689"/>
            <a:chOff x="5484700" y="698652"/>
            <a:chExt cx="3327400" cy="287168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4700" y="852541"/>
              <a:ext cx="3327400" cy="271780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7096260" y="155679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n</a:t>
              </a:r>
              <a:endParaRPr lang="en-US" sz="140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96260" y="2041103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n</a:t>
              </a:r>
              <a:endParaRPr lang="en-US" sz="14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096260" y="2492896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n</a:t>
              </a:r>
              <a:endParaRPr lang="en-US" sz="140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568335" y="15576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852387" y="200849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71611" y="2492895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44494" y="247340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69148" y="2022485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576722" y="154454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202664" y="698652"/>
              <a:ext cx="246542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0432FF"/>
                  </a:solidFill>
                </a:rPr>
                <a:t>ELAD sensor layout</a:t>
              </a:r>
              <a:endParaRPr lang="en-US" sz="1400" dirty="0">
                <a:solidFill>
                  <a:srgbClr val="0432FF"/>
                </a:solidFill>
              </a:endParaRPr>
            </a:p>
          </p:txBody>
        </p:sp>
      </p:grpSp>
      <p:sp>
        <p:nvSpPr>
          <p:cNvPr id="3" name="Right Brace 2"/>
          <p:cNvSpPr/>
          <p:nvPr/>
        </p:nvSpPr>
        <p:spPr bwMode="auto">
          <a:xfrm>
            <a:off x="3674582" y="4207574"/>
            <a:ext cx="151852" cy="58169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7440" y="4249559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e</a:t>
            </a:r>
            <a:r>
              <a:rPr lang="en-US" sz="1200" smtClean="0"/>
              <a:t>pi</a:t>
            </a:r>
            <a:endParaRPr lang="en-US" sz="1200" dirty="0" smtClean="0"/>
          </a:p>
          <a:p>
            <a:r>
              <a:rPr lang="en-US" sz="1200" dirty="0" smtClean="0"/>
              <a:t>layers</a:t>
            </a:r>
            <a:endParaRPr lang="en-US" sz="1200" dirty="0"/>
          </a:p>
        </p:txBody>
      </p:sp>
      <p:sp>
        <p:nvSpPr>
          <p:cNvPr id="49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0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51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A99BFFC8-E5EB-444D-8527-C5172AF8D168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34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9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Monolithic SOI sensors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772249"/>
            <a:ext cx="678249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Sensor and electronics integrated on </a:t>
            </a:r>
            <a:r>
              <a:rPr lang="en-US" sz="1600" dirty="0"/>
              <a:t>single </a:t>
            </a:r>
            <a:r>
              <a:rPr lang="en-US" sz="1600" dirty="0" smtClean="0"/>
              <a:t>wafer</a:t>
            </a:r>
            <a:br>
              <a:rPr lang="en-US" sz="1600" dirty="0" smtClean="0"/>
            </a:br>
            <a:r>
              <a:rPr lang="en-US" sz="1600" dirty="0" smtClean="0"/>
              <a:t>with </a:t>
            </a:r>
            <a:r>
              <a:rPr lang="en-US" sz="1600" dirty="0"/>
              <a:t>high-resistivity </a:t>
            </a:r>
            <a:r>
              <a:rPr lang="en-US" sz="1600" dirty="0" smtClean="0"/>
              <a:t>substrate,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separated by insulation oxide layer + buried p-wells,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vertex and tracker</a:t>
            </a:r>
          </a:p>
          <a:p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Cracow SOI test chip in 200 nm LAPIS SOI process,</a:t>
            </a:r>
            <a:br>
              <a:rPr lang="en-US" sz="1600" dirty="0" smtClean="0"/>
            </a:br>
            <a:r>
              <a:rPr lang="en-US" sz="1600" dirty="0" smtClean="0"/>
              <a:t>with various geometries and technology parameters: </a:t>
            </a:r>
            <a:br>
              <a:rPr lang="en-US" sz="1600" dirty="0" smtClean="0"/>
            </a:br>
            <a:r>
              <a:rPr lang="en-US" sz="1600" dirty="0" smtClean="0"/>
              <a:t>&gt;=30x30 μm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pitch, single SOI and double SOI, </a:t>
            </a:r>
            <a:br>
              <a:rPr lang="en-US" sz="1600" dirty="0" smtClean="0"/>
            </a:br>
            <a:r>
              <a:rPr lang="en-US" sz="1600" dirty="0" smtClean="0"/>
              <a:t>different r/o schemes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Test results for </a:t>
            </a:r>
            <a:r>
              <a:rPr lang="en-US" sz="1600" dirty="0" smtClean="0">
                <a:solidFill>
                  <a:srgbClr val="0432FF"/>
                </a:solidFill>
              </a:rPr>
              <a:t>500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thickness, </a:t>
            </a:r>
            <a:r>
              <a:rPr lang="en-US" sz="1600" dirty="0" smtClean="0">
                <a:solidFill>
                  <a:srgbClr val="0432FF"/>
                </a:solidFill>
              </a:rPr>
              <a:t>30x30 μm</a:t>
            </a:r>
            <a:r>
              <a:rPr lang="en-US" sz="1600" baseline="30000" dirty="0" smtClean="0">
                <a:solidFill>
                  <a:srgbClr val="0432FF"/>
                </a:solidFill>
              </a:rPr>
              <a:t>2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pitch, rolling-shutter r/o: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&gt;99% </a:t>
            </a:r>
            <a:r>
              <a:rPr lang="en-US" sz="1600" dirty="0">
                <a:solidFill>
                  <a:srgbClr val="0432FF"/>
                </a:solidFill>
              </a:rPr>
              <a:t>efficiency</a:t>
            </a:r>
            <a:r>
              <a:rPr lang="en-US" sz="1600" dirty="0"/>
              <a:t>, </a:t>
            </a:r>
            <a:r>
              <a:rPr lang="en-US" sz="1600" dirty="0" err="1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err="1" smtClean="0">
                <a:solidFill>
                  <a:srgbClr val="0432FF"/>
                </a:solidFill>
              </a:rPr>
              <a:t>SP</a:t>
            </a:r>
            <a:r>
              <a:rPr lang="en-US" sz="1600" dirty="0" smtClean="0">
                <a:solidFill>
                  <a:srgbClr val="0432FF"/>
                </a:solidFill>
              </a:rPr>
              <a:t>&lt;~2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endParaRPr lang="en-US" sz="1600" dirty="0" smtClean="0">
              <a:solidFill>
                <a:srgbClr val="0432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2819353"/>
            <a:ext cx="1502045" cy="13080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11772" y="2508003"/>
            <a:ext cx="1898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Cracow SOI test chip</a:t>
            </a:r>
            <a:endParaRPr lang="en-US" sz="1200" dirty="0" smtClean="0">
              <a:solidFill>
                <a:srgbClr val="0432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395" y="803265"/>
            <a:ext cx="2259440" cy="17556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71171" y="628244"/>
            <a:ext cx="1898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S</a:t>
            </a:r>
            <a:r>
              <a:rPr lang="en-US" sz="1200" dirty="0" smtClean="0">
                <a:solidFill>
                  <a:srgbClr val="0432FF"/>
                </a:solidFill>
              </a:rPr>
              <a:t>OI </a:t>
            </a:r>
            <a:r>
              <a:rPr lang="en-US" sz="1200" smtClean="0">
                <a:solidFill>
                  <a:srgbClr val="0432FF"/>
                </a:solidFill>
              </a:rPr>
              <a:t>pixel detector</a:t>
            </a:r>
            <a:endParaRPr lang="en-US" sz="1200" dirty="0" smtClean="0">
              <a:solidFill>
                <a:srgbClr val="0432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00" y="4077073"/>
            <a:ext cx="2355432" cy="23059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404" y="4121734"/>
            <a:ext cx="3124200" cy="22166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9976" y="4033308"/>
            <a:ext cx="3383201" cy="23133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005009" y="4121734"/>
            <a:ext cx="263959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                   Cluster size              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5341" y="4033308"/>
            <a:ext cx="1672403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Signal-to-Noise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16150" y="4077072"/>
            <a:ext cx="314068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     </a:t>
            </a:r>
          </a:p>
          <a:p>
            <a:r>
              <a:rPr lang="en-US" sz="1200" dirty="0" smtClean="0">
                <a:solidFill>
                  <a:srgbClr val="0432FF"/>
                </a:solidFill>
              </a:rPr>
              <a:t>            Resolution in y-direction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341" y="4453108"/>
            <a:ext cx="868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Work in</a:t>
            </a:r>
          </a:p>
          <a:p>
            <a:r>
              <a:rPr lang="en-US" sz="1200" dirty="0" smtClean="0"/>
              <a:t>Progress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280633" y="5230046"/>
            <a:ext cx="868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Work in</a:t>
            </a:r>
          </a:p>
          <a:p>
            <a:r>
              <a:rPr lang="en-US" sz="1200" dirty="0" smtClean="0"/>
              <a:t>Progress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503408" y="4667419"/>
            <a:ext cx="868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Work in</a:t>
            </a:r>
          </a:p>
          <a:p>
            <a:r>
              <a:rPr lang="en-US" sz="1200" dirty="0" smtClean="0"/>
              <a:t>Progress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478128" y="5173300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Telescope resolution</a:t>
            </a:r>
            <a:br>
              <a:rPr lang="en-US" sz="1000" dirty="0" smtClean="0"/>
            </a:br>
            <a:r>
              <a:rPr lang="en-US" sz="1000" dirty="0" smtClean="0"/>
              <a:t>unfolded </a:t>
            </a:r>
            <a:endParaRPr lang="en-US" sz="1000" dirty="0"/>
          </a:p>
        </p:txBody>
      </p:sp>
      <p:sp>
        <p:nvSpPr>
          <p:cNvPr id="26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7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8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14924502-B420-1842-9469-797D48C68011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35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48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3500" dirty="0" smtClean="0"/>
              <a:t>CLIPS SOI sensor</a:t>
            </a:r>
            <a:endParaRPr lang="en-US" sz="3500" dirty="0"/>
          </a:p>
        </p:txBody>
      </p:sp>
      <p:sp>
        <p:nvSpPr>
          <p:cNvPr id="27" name="TextBox 26"/>
          <p:cNvSpPr txBox="1"/>
          <p:nvPr/>
        </p:nvSpPr>
        <p:spPr>
          <a:xfrm>
            <a:off x="107504" y="620688"/>
            <a:ext cx="643022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388" indent="-169863">
              <a:buFont typeface="Arial" charset="0"/>
              <a:buChar char="•"/>
            </a:pPr>
            <a:r>
              <a:rPr lang="en-US" sz="1400" dirty="0" smtClean="0">
                <a:solidFill>
                  <a:srgbClr val="0432FF"/>
                </a:solidFill>
              </a:rPr>
              <a:t>CLIPS</a:t>
            </a:r>
            <a:r>
              <a:rPr lang="en-US" sz="1400" dirty="0" smtClean="0"/>
              <a:t>: New AGH </a:t>
            </a:r>
            <a:r>
              <a:rPr lang="en-US" sz="1400" dirty="0"/>
              <a:t>SOI chip design targeted to </a:t>
            </a:r>
            <a:r>
              <a:rPr lang="en-US" sz="1400" dirty="0" smtClean="0"/>
              <a:t>Linear Collider </a:t>
            </a:r>
            <a:r>
              <a:rPr lang="en-US" sz="1400" dirty="0"/>
              <a:t>VTX detectors:</a:t>
            </a:r>
          </a:p>
          <a:p>
            <a:pPr marL="358775" lvl="1" indent="-179388">
              <a:buFont typeface="Arial" charset="0"/>
              <a:buChar char="•"/>
            </a:pPr>
            <a:r>
              <a:rPr lang="en-US" sz="1400" dirty="0">
                <a:solidFill>
                  <a:srgbClr val="0432FF"/>
                </a:solidFill>
                <a:sym typeface="Wingdings"/>
              </a:rPr>
              <a:t>64x64</a:t>
            </a:r>
            <a:r>
              <a:rPr lang="en-US" sz="1400" dirty="0">
                <a:sym typeface="Wingdings"/>
              </a:rPr>
              <a:t> matrix with </a:t>
            </a:r>
            <a:r>
              <a:rPr lang="en-US" sz="1400" dirty="0">
                <a:solidFill>
                  <a:srgbClr val="0432FF"/>
                </a:solidFill>
                <a:sym typeface="Wingdings"/>
              </a:rPr>
              <a:t>20x20 μm</a:t>
            </a:r>
            <a:r>
              <a:rPr lang="en-US" sz="1400" baseline="30000" dirty="0">
                <a:solidFill>
                  <a:srgbClr val="0432FF"/>
                </a:solidFill>
                <a:sym typeface="Wingdings"/>
              </a:rPr>
              <a:t>2</a:t>
            </a:r>
            <a:r>
              <a:rPr lang="en-US" sz="1400" dirty="0">
                <a:solidFill>
                  <a:srgbClr val="0432FF"/>
                </a:solidFill>
                <a:sym typeface="Wingdings"/>
              </a:rPr>
              <a:t> </a:t>
            </a:r>
            <a:r>
              <a:rPr lang="en-US" sz="1400" dirty="0">
                <a:sym typeface="Wingdings"/>
              </a:rPr>
              <a:t>pixels </a:t>
            </a:r>
            <a:endParaRPr lang="en-US" sz="1400" dirty="0" smtClean="0">
              <a:sym typeface="Wingdings"/>
            </a:endParaRPr>
          </a:p>
          <a:p>
            <a:pPr marL="358775" lvl="1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Targets spatial resolution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&lt;3 </a:t>
            </a:r>
            <a:r>
              <a:rPr lang="en-US" sz="1400" dirty="0" err="1" smtClean="0">
                <a:solidFill>
                  <a:srgbClr val="0432FF"/>
                </a:solidFill>
                <a:sym typeface="Wingdings"/>
              </a:rPr>
              <a:t>μm</a:t>
            </a:r>
            <a:r>
              <a:rPr lang="en-US" sz="1400" dirty="0" smtClean="0">
                <a:sym typeface="Wingdings"/>
              </a:rPr>
              <a:t>, time resolution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&lt;10 ns</a:t>
            </a:r>
            <a:endParaRPr lang="en-US" sz="1400" dirty="0">
              <a:solidFill>
                <a:srgbClr val="0432FF"/>
              </a:solidFill>
              <a:sym typeface="Wingdings"/>
            </a:endParaRPr>
          </a:p>
          <a:p>
            <a:pPr marL="358775" lvl="1" indent="-179388">
              <a:buFont typeface="Arial" charset="0"/>
              <a:buChar char="•"/>
            </a:pPr>
            <a:r>
              <a:rPr lang="en-US" sz="1400" dirty="0">
                <a:sym typeface="Wingdings"/>
              </a:rPr>
              <a:t>Analog charge and time information in </a:t>
            </a:r>
            <a:r>
              <a:rPr lang="en-US" sz="1400" dirty="0" smtClean="0">
                <a:sym typeface="Wingdings"/>
              </a:rPr>
              <a:t>storage </a:t>
            </a:r>
            <a:r>
              <a:rPr lang="en-US" sz="1400" dirty="0">
                <a:sym typeface="Wingdings"/>
              </a:rPr>
              <a:t>capacitors in each pixel</a:t>
            </a:r>
            <a:br>
              <a:rPr lang="en-US" sz="1400" dirty="0">
                <a:sym typeface="Wingdings"/>
              </a:rPr>
            </a:br>
            <a:r>
              <a:rPr lang="en-US" sz="1400" dirty="0">
                <a:sym typeface="Wingdings"/>
              </a:rPr>
              <a:t> no need for fast clock distribution into matrix</a:t>
            </a:r>
          </a:p>
          <a:p>
            <a:pPr marL="358775" lvl="1" indent="-179388">
              <a:buFont typeface="Arial" charset="0"/>
              <a:buChar char="•"/>
            </a:pPr>
            <a:r>
              <a:rPr lang="en-US" sz="1400" dirty="0">
                <a:solidFill>
                  <a:srgbClr val="0432FF"/>
                </a:solidFill>
                <a:sym typeface="Wingdings"/>
              </a:rPr>
              <a:t>Snapshot</a:t>
            </a: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analog readout </a:t>
            </a:r>
            <a:r>
              <a:rPr lang="en-US" sz="1400" dirty="0">
                <a:sym typeface="Wingdings"/>
              </a:rPr>
              <a:t>between bunch </a:t>
            </a:r>
            <a:r>
              <a:rPr lang="en-US" sz="1400" dirty="0" smtClean="0">
                <a:sym typeface="Wingdings"/>
              </a:rPr>
              <a:t>trains with external ADC</a:t>
            </a:r>
          </a:p>
          <a:p>
            <a:pPr marL="358775" lvl="1" indent="-179388">
              <a:buFont typeface="Arial" charset="0"/>
              <a:buChar char="•"/>
            </a:pPr>
            <a:r>
              <a:rPr lang="en-US" sz="1400" dirty="0"/>
              <a:t>On chip trigger to reduce the data rate</a:t>
            </a:r>
            <a:endParaRPr lang="en-US" sz="1400" dirty="0">
              <a:sym typeface="Wingdings"/>
            </a:endParaRPr>
          </a:p>
          <a:p>
            <a:pPr marL="358775" indent="-179388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Chip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submitted</a:t>
            </a:r>
            <a:r>
              <a:rPr lang="en-US" sz="1400" dirty="0" smtClean="0">
                <a:sym typeface="Wingdings"/>
              </a:rPr>
              <a:t> November 2017</a:t>
            </a:r>
            <a:br>
              <a:rPr lang="en-US" sz="1400" dirty="0" smtClean="0">
                <a:sym typeface="Wingdings"/>
              </a:rPr>
            </a:br>
            <a:r>
              <a:rPr lang="en-US" sz="1400" dirty="0" smtClean="0">
                <a:sym typeface="Wingdings"/>
              </a:rPr>
              <a:t> 300-500 </a:t>
            </a:r>
            <a:r>
              <a:rPr lang="en-US" sz="1400" dirty="0" err="1">
                <a:sym typeface="Wingdings"/>
              </a:rPr>
              <a:t>μm</a:t>
            </a: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thick samples expected in April 2018</a:t>
            </a:r>
            <a:br>
              <a:rPr lang="en-US" sz="1400" dirty="0" smtClean="0">
                <a:sym typeface="Wingdings"/>
              </a:rPr>
            </a:br>
            <a:r>
              <a:rPr lang="en-US" sz="1400" dirty="0" smtClean="0">
                <a:sym typeface="Wingdings"/>
              </a:rPr>
              <a:t> </a:t>
            </a:r>
            <a:r>
              <a:rPr lang="en-US" sz="1400" dirty="0" smtClean="0">
                <a:solidFill>
                  <a:srgbClr val="0432FF"/>
                </a:solidFill>
                <a:sym typeface="Wingdings"/>
              </a:rPr>
              <a:t>75-100 </a:t>
            </a:r>
            <a:r>
              <a:rPr lang="en-US" sz="1400" dirty="0" err="1">
                <a:solidFill>
                  <a:srgbClr val="0432FF"/>
                </a:solidFill>
                <a:sym typeface="Wingdings"/>
              </a:rPr>
              <a:t>μm</a:t>
            </a:r>
            <a:r>
              <a:rPr lang="en-US" sz="1400" dirty="0">
                <a:solidFill>
                  <a:srgbClr val="0432FF"/>
                </a:solidFill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thinned wafers ~June 2018</a:t>
            </a:r>
            <a:endParaRPr lang="en-US" sz="1400" dirty="0">
              <a:sym typeface="Wingdings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3406944"/>
            <a:ext cx="3166120" cy="313606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414" y="3494249"/>
            <a:ext cx="4009391" cy="304473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084168" y="3068960"/>
            <a:ext cx="1898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CLIPS layout</a:t>
            </a:r>
            <a:endParaRPr lang="en-US" sz="1200" dirty="0" smtClean="0">
              <a:solidFill>
                <a:srgbClr val="0432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59632" y="3262442"/>
            <a:ext cx="221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CLIPS pixel design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5140" y="670585"/>
            <a:ext cx="1549400" cy="1308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156" y="1974631"/>
            <a:ext cx="1323184" cy="596730"/>
          </a:xfrm>
          <a:prstGeom prst="rect">
            <a:avLst/>
          </a:prstGeom>
        </p:spPr>
      </p:pic>
      <p:sp>
        <p:nvSpPr>
          <p:cNvPr id="15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0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B33C04CA-515E-3240-968D-9735DEC8D6FB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36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72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7734" y="1038786"/>
            <a:ext cx="4345902" cy="1344967"/>
          </a:xfrm>
          <a:prstGeom prst="rect">
            <a:avLst/>
          </a:prstGeom>
        </p:spPr>
      </p:pic>
      <p:sp>
        <p:nvSpPr>
          <p:cNvPr id="14" name="180 nm HV-CMOS process:…"/>
          <p:cNvSpPr txBox="1"/>
          <p:nvPr/>
        </p:nvSpPr>
        <p:spPr>
          <a:xfrm>
            <a:off x="-169157" y="2763377"/>
            <a:ext cx="9020054" cy="1752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622300" lvl="2" indent="-311150">
              <a:lnSpc>
                <a:spcPct val="130000"/>
              </a:lnSpc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sz="1400" dirty="0" smtClean="0">
                <a:latin typeface="+mn-lt"/>
                <a:ea typeface="Helvetica" charset="0"/>
                <a:cs typeface="Helvetica" charset="0"/>
              </a:rPr>
              <a:t>Tests for 80 </a:t>
            </a:r>
            <a:r>
              <a:rPr lang="el-GR" sz="1400" dirty="0">
                <a:latin typeface="+mn-lt"/>
                <a:ea typeface="Helvetica" charset="0"/>
                <a:cs typeface="Helvetica" charset="0"/>
                <a:sym typeface="Avenir Heavy"/>
              </a:rPr>
              <a:t>Ω </a:t>
            </a:r>
            <a:r>
              <a:rPr lang="el-GR" sz="1400" dirty="0" err="1" smtClean="0">
                <a:latin typeface="+mn-lt"/>
                <a:ea typeface="Helvetica" charset="0"/>
                <a:cs typeface="Helvetica" charset="0"/>
                <a:sym typeface="Avenir Heavy"/>
              </a:rPr>
              <a:t>cm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Avenir Heavy"/>
              </a:rPr>
              <a:t> </a:t>
            </a:r>
            <a:r>
              <a:rPr lang="en-US" sz="1400" dirty="0" err="1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  <a:sym typeface="Avenir Heavy"/>
              </a:rPr>
              <a:t>ATLASPIX_Simple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Avenir Heavy"/>
              </a:rPr>
              <a:t> in view of CLIC tracker requirements:</a:t>
            </a:r>
            <a:endParaRPr sz="1400" dirty="0">
              <a:latin typeface="+mn-lt"/>
              <a:ea typeface="Helvetica" charset="0"/>
              <a:cs typeface="Helvetica" charset="0"/>
            </a:endParaRP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0" dirty="0" smtClean="0">
                <a:latin typeface="+mn-lt"/>
                <a:ea typeface="Helvetica" charset="0"/>
                <a:cs typeface="Helvetica" charset="0"/>
              </a:rPr>
              <a:t>Laboratory </a:t>
            </a:r>
            <a:r>
              <a:rPr lang="en-US" sz="1400" dirty="0">
                <a:latin typeface="+mn-lt"/>
                <a:ea typeface="Helvetica" charset="0"/>
                <a:cs typeface="Helvetica" charset="0"/>
              </a:rPr>
              <a:t>c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</a:rPr>
              <a:t>alibration and </a:t>
            </a:r>
            <a:r>
              <a:rPr lang="en-US" sz="1400" dirty="0">
                <a:latin typeface="+mn-lt"/>
                <a:ea typeface="Helvetica" charset="0"/>
                <a:cs typeface="Helvetica" charset="0"/>
                <a:sym typeface="Avenir Book"/>
              </a:rPr>
              <a:t> 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Avenir Book"/>
              </a:rPr>
              <a:t>beam tests in </a:t>
            </a:r>
            <a:r>
              <a:rPr lang="en-US" sz="1400" dirty="0" err="1" smtClean="0">
                <a:latin typeface="+mn-lt"/>
                <a:ea typeface="Helvetica" charset="0"/>
                <a:cs typeface="Helvetica" charset="0"/>
                <a:sym typeface="Avenir Book"/>
              </a:rPr>
              <a:t>CLICdp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Avenir Book"/>
              </a:rPr>
              <a:t> </a:t>
            </a:r>
            <a:r>
              <a:rPr lang="en-US" sz="1400" dirty="0">
                <a:latin typeface="+mn-lt"/>
                <a:ea typeface="Helvetica" charset="0"/>
                <a:cs typeface="Helvetica" charset="0"/>
                <a:sym typeface="Avenir Book"/>
              </a:rPr>
              <a:t>Timepix3 telescope at CERN 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Avenir Book"/>
              </a:rPr>
              <a:t>SPS</a:t>
            </a:r>
          </a:p>
          <a:p>
            <a:pPr marL="1055478" lvl="2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0" dirty="0">
                <a:ea typeface="Helvetica" charset="0"/>
                <a:cs typeface="Helvetica" charset="0"/>
                <a:sym typeface="Wingdings"/>
              </a:rPr>
              <a:t>Efficiency </a:t>
            </a:r>
            <a:r>
              <a:rPr lang="en-US" sz="1400" dirty="0">
                <a:solidFill>
                  <a:srgbClr val="0432FF"/>
                </a:solidFill>
                <a:ea typeface="Helvetica" charset="0"/>
                <a:cs typeface="Helvetica" charset="0"/>
                <a:sym typeface="Wingdings"/>
              </a:rPr>
              <a:t>99.6%</a:t>
            </a:r>
            <a:endParaRPr lang="en-US" sz="1400" dirty="0">
              <a:solidFill>
                <a:srgbClr val="0432FF"/>
              </a:solidFill>
              <a:ea typeface="Helvetica" charset="0"/>
              <a:cs typeface="Helvetica" charset="0"/>
              <a:sym typeface="Avenir Book"/>
            </a:endParaRPr>
          </a:p>
          <a:p>
            <a:pPr marL="1055478" lvl="2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Avenir Book"/>
              </a:rPr>
              <a:t>Limited charge sharing 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Wingdings"/>
              </a:rPr>
              <a:t> box-shaped residuals, </a:t>
            </a:r>
            <a:r>
              <a:rPr lang="en-US" sz="1400" dirty="0" err="1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  <a:sym typeface="Wingdings"/>
              </a:rPr>
              <a:t>σ~pitch</a:t>
            </a:r>
            <a:r>
              <a:rPr lang="en-US" sz="1400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  <a:sym typeface="Wingdings"/>
              </a:rPr>
              <a:t>/√12</a:t>
            </a:r>
          </a:p>
          <a:p>
            <a:pPr marL="1055478" lvl="2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Wingdings"/>
              </a:rPr>
              <a:t>Time resolution </a:t>
            </a:r>
            <a:r>
              <a:rPr lang="en-US" sz="1400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  <a:sym typeface="Wingdings"/>
              </a:rPr>
              <a:t>~30 ns</a:t>
            </a:r>
            <a:r>
              <a:rPr lang="en-US" sz="1400" dirty="0" smtClean="0">
                <a:latin typeface="+mn-lt"/>
                <a:ea typeface="Helvetica" charset="0"/>
                <a:cs typeface="Helvetica" charset="0"/>
                <a:sym typeface="Wingdings"/>
              </a:rPr>
              <a:t>, dominated by 10 MHz r/o clock, to be improved with new Caribou r/o system</a:t>
            </a: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endParaRPr lang="en-US" sz="1400" dirty="0" smtClean="0">
              <a:latin typeface="+mn-lt"/>
              <a:ea typeface="Helvetica" charset="0"/>
              <a:cs typeface="Helvetica" charset="0"/>
              <a:sym typeface="Avenir Book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479595"/>
            <a:ext cx="2282155" cy="193198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375" y="4490052"/>
            <a:ext cx="2282155" cy="1931983"/>
          </a:xfrm>
          <a:prstGeom prst="rect">
            <a:avLst/>
          </a:prstGeom>
        </p:spPr>
      </p:pic>
      <p:sp>
        <p:nvSpPr>
          <p:cNvPr id="22" name="180 nm HV-CMOS process:…"/>
          <p:cNvSpPr txBox="1"/>
          <p:nvPr/>
        </p:nvSpPr>
        <p:spPr>
          <a:xfrm>
            <a:off x="-180660" y="650919"/>
            <a:ext cx="5368338" cy="2069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622300" lvl="2" indent="-311150" algn="l">
              <a:lnSpc>
                <a:spcPct val="130000"/>
              </a:lnSpc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547" dirty="0">
                <a:latin typeface="+mn-lt"/>
                <a:ea typeface="Helvetica" charset="0"/>
                <a:cs typeface="Helvetica" charset="0"/>
              </a:rPr>
              <a:t>180 nm HV-CMOS process:</a:t>
            </a: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solidFill>
                  <a:srgbClr val="0433FF"/>
                </a:solidFill>
                <a:latin typeface="+mn-lt"/>
                <a:ea typeface="Helvetica" charset="0"/>
                <a:cs typeface="Helvetica" charset="0"/>
              </a:rPr>
              <a:t>Fully </a:t>
            </a:r>
            <a:r>
              <a:rPr sz="1406" dirty="0">
                <a:solidFill>
                  <a:srgbClr val="0433FF"/>
                </a:solidFill>
                <a:latin typeface="+mn-lt"/>
                <a:ea typeface="Helvetica" charset="0"/>
                <a:cs typeface="Helvetica" charset="0"/>
              </a:rPr>
              <a:t>integrated chip</a:t>
            </a:r>
            <a:r>
              <a:rPr sz="1406" dirty="0">
                <a:latin typeface="+mn-lt"/>
                <a:ea typeface="Helvetica" charset="0"/>
                <a:cs typeface="Helvetica" charset="0"/>
              </a:rPr>
              <a:t> </a:t>
            </a:r>
            <a:r>
              <a:rPr sz="1406" dirty="0" smtClean="0">
                <a:latin typeface="+mn-lt"/>
                <a:ea typeface="Helvetica" charset="0"/>
                <a:cs typeface="Helvetica" charset="0"/>
              </a:rPr>
              <a:t>designed </a:t>
            </a:r>
            <a:r>
              <a:rPr sz="1406" dirty="0">
                <a:latin typeface="+mn-lt"/>
                <a:ea typeface="Helvetica" charset="0"/>
                <a:cs typeface="Helvetica" charset="0"/>
              </a:rPr>
              <a:t>for ATLAS ITk </a:t>
            </a:r>
            <a:r>
              <a:rPr sz="1406" dirty="0" smtClean="0">
                <a:latin typeface="+mn-lt"/>
                <a:ea typeface="Helvetica" charset="0"/>
                <a:cs typeface="Helvetica" charset="0"/>
              </a:rPr>
              <a:t>upgrade</a:t>
            </a:r>
            <a:endParaRPr lang="en-US" sz="1406" dirty="0" smtClean="0">
              <a:latin typeface="+mn-lt"/>
              <a:ea typeface="Helvetica" charset="0"/>
              <a:cs typeface="Helvetica" charset="0"/>
            </a:endParaRP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>
                <a:latin typeface="+mn-lt"/>
                <a:ea typeface="Helvetica" charset="0"/>
                <a:cs typeface="Helvetica" charset="0"/>
              </a:rPr>
              <a:t>Process modification: </a:t>
            </a:r>
            <a:r>
              <a:rPr lang="en-US" sz="1406" dirty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isolated </a:t>
            </a:r>
            <a:r>
              <a:rPr lang="en-US"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PMOS</a:t>
            </a: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latin typeface="+mn-lt"/>
                <a:ea typeface="Helvetica" charset="0"/>
                <a:cs typeface="Helvetica" charset="0"/>
              </a:rPr>
              <a:t>25 </a:t>
            </a:r>
            <a:r>
              <a:rPr lang="en-US" sz="1406" dirty="0">
                <a:latin typeface="+mn-lt"/>
                <a:ea typeface="Helvetica" charset="0"/>
                <a:cs typeface="Helvetica" charset="0"/>
              </a:rPr>
              <a:t>x 400 pixels, </a:t>
            </a:r>
            <a:r>
              <a:rPr lang="en-US"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130 </a:t>
            </a:r>
            <a:r>
              <a:rPr lang="en-US" sz="1406" dirty="0" err="1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μm</a:t>
            </a:r>
            <a:r>
              <a:rPr lang="en-US" sz="1406" dirty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 x 40 </a:t>
            </a:r>
            <a:r>
              <a:rPr lang="en-US" sz="1406" dirty="0" err="1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μm</a:t>
            </a:r>
            <a:r>
              <a:rPr lang="en-US" sz="1406" dirty="0">
                <a:latin typeface="+mn-lt"/>
                <a:ea typeface="Helvetica" charset="0"/>
                <a:cs typeface="Helvetica" charset="0"/>
              </a:rPr>
              <a:t> pixel size </a:t>
            </a:r>
            <a:endParaRPr sz="1406" dirty="0">
              <a:latin typeface="+mn-lt"/>
              <a:ea typeface="Helvetica" charset="0"/>
              <a:cs typeface="Helvetica" charset="0"/>
            </a:endParaRP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20-1000</a:t>
            </a:r>
            <a:r>
              <a:rPr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 </a:t>
            </a:r>
            <a:r>
              <a:rPr sz="1406" dirty="0" err="1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Ω</a:t>
            </a:r>
            <a:r>
              <a:rPr sz="1406" dirty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 </a:t>
            </a:r>
            <a:r>
              <a:rPr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cm</a:t>
            </a:r>
            <a:r>
              <a:rPr lang="en-US"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406" dirty="0" smtClean="0">
                <a:latin typeface="+mn-lt"/>
                <a:ea typeface="Helvetica" charset="0"/>
                <a:cs typeface="Helvetica" charset="0"/>
              </a:rPr>
              <a:t>substrates</a:t>
            </a:r>
            <a:endParaRPr sz="1406" dirty="0">
              <a:latin typeface="+mn-lt"/>
              <a:ea typeface="Helvetica" charset="0"/>
              <a:cs typeface="Helvetica" charset="0"/>
            </a:endParaRP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latin typeface="+mn-lt"/>
                <a:ea typeface="Helvetica" charset="0"/>
                <a:cs typeface="Helvetica" charset="0"/>
              </a:rPr>
              <a:t>C</a:t>
            </a:r>
            <a:r>
              <a:rPr sz="1406" dirty="0" smtClean="0">
                <a:latin typeface="+mn-lt"/>
                <a:ea typeface="Helvetica" charset="0"/>
                <a:cs typeface="Helvetica" charset="0"/>
              </a:rPr>
              <a:t>harge </a:t>
            </a:r>
            <a:r>
              <a:rPr sz="1406" dirty="0">
                <a:latin typeface="+mn-lt"/>
                <a:ea typeface="Helvetica" charset="0"/>
                <a:cs typeface="Helvetica" charset="0"/>
              </a:rPr>
              <a:t>amplifier, </a:t>
            </a:r>
            <a:r>
              <a:rPr sz="1406" dirty="0" smtClean="0">
                <a:latin typeface="+mn-lt"/>
                <a:ea typeface="Helvetica" charset="0"/>
                <a:cs typeface="Helvetica" charset="0"/>
              </a:rPr>
              <a:t>discriminator</a:t>
            </a:r>
            <a:r>
              <a:rPr lang="en-US" sz="1406" dirty="0"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406" dirty="0" smtClean="0">
                <a:latin typeface="+mn-lt"/>
                <a:ea typeface="Helvetica" charset="0"/>
                <a:cs typeface="Helvetica" charset="0"/>
              </a:rPr>
              <a:t>in pixel</a:t>
            </a:r>
          </a:p>
          <a:p>
            <a:pPr marL="598278" lvl="1" indent="-285750">
              <a:lnSpc>
                <a:spcPct val="13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err="1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ToT</a:t>
            </a:r>
            <a:r>
              <a:rPr lang="en-US"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406" dirty="0" smtClean="0">
                <a:latin typeface="+mn-lt"/>
                <a:ea typeface="Helvetica" charset="0"/>
                <a:cs typeface="Helvetica" charset="0"/>
              </a:rPr>
              <a:t>and </a:t>
            </a:r>
            <a:r>
              <a:rPr lang="en-US" sz="1406" dirty="0" err="1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ToA</a:t>
            </a:r>
            <a:r>
              <a:rPr lang="en-US" sz="1406" dirty="0" smtClean="0">
                <a:solidFill>
                  <a:srgbClr val="0432FF"/>
                </a:solidFill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406" dirty="0" smtClean="0">
                <a:latin typeface="+mn-lt"/>
                <a:ea typeface="Helvetica" charset="0"/>
                <a:cs typeface="Helvetica" charset="0"/>
              </a:rPr>
              <a:t>in periphery (point-to-point connection)</a:t>
            </a:r>
            <a:endParaRPr sz="1406" dirty="0">
              <a:latin typeface="+mn-lt"/>
              <a:ea typeface="Helvetica" charset="0"/>
              <a:cs typeface="Helvetica" charset="0"/>
            </a:endParaRPr>
          </a:p>
        </p:txBody>
      </p:sp>
      <p:sp>
        <p:nvSpPr>
          <p:cNvPr id="23" name="CLICdp work in progress"/>
          <p:cNvSpPr txBox="1"/>
          <p:nvPr/>
        </p:nvSpPr>
        <p:spPr>
          <a:xfrm>
            <a:off x="2738204" y="4975370"/>
            <a:ext cx="687444" cy="53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r">
              <a:defRPr sz="1500" b="0"/>
            </a:lvl1pPr>
          </a:lstStyle>
          <a:p>
            <a:pPr marL="50800" indent="-50800" algn="l"/>
            <a:r>
              <a:rPr sz="1000" dirty="0" smtClean="0"/>
              <a:t>CLICdp</a:t>
            </a:r>
            <a:endParaRPr lang="en-US" sz="1000" dirty="0" smtClean="0"/>
          </a:p>
          <a:p>
            <a:pPr marL="50800" indent="-50800" algn="l"/>
            <a:r>
              <a:rPr sz="1000" dirty="0" smtClean="0"/>
              <a:t>work in</a:t>
            </a:r>
            <a:endParaRPr lang="en-US" sz="1000" dirty="0" smtClean="0"/>
          </a:p>
          <a:p>
            <a:pPr marL="50800" indent="-50800" algn="l"/>
            <a:r>
              <a:rPr sz="1000" dirty="0" smtClean="0"/>
              <a:t>progress</a:t>
            </a:r>
            <a:endParaRPr sz="1000" dirty="0"/>
          </a:p>
        </p:txBody>
      </p:sp>
      <p:sp>
        <p:nvSpPr>
          <p:cNvPr id="24" name="CLICdp work in progress"/>
          <p:cNvSpPr txBox="1"/>
          <p:nvPr/>
        </p:nvSpPr>
        <p:spPr>
          <a:xfrm>
            <a:off x="5824546" y="4886394"/>
            <a:ext cx="687444" cy="559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r">
              <a:defRPr sz="1500" b="0"/>
            </a:lvl1pPr>
          </a:lstStyle>
          <a:p>
            <a:r>
              <a:rPr sz="1055" dirty="0"/>
              <a:t>CLICdp work in progress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pPr eaLnBrk="1" hangingPunct="1"/>
            <a:r>
              <a:rPr lang="en-US" sz="3500" kern="0" dirty="0" smtClean="0">
                <a:solidFill>
                  <a:schemeClr val="tx1"/>
                </a:solidFill>
              </a:rPr>
              <a:t>Monolithic HV-CMOS: ATLASPIX</a:t>
            </a:r>
            <a:endParaRPr lang="en-US" sz="3500" kern="0" dirty="0">
              <a:solidFill>
                <a:schemeClr val="tx1"/>
              </a:solidFill>
            </a:endParaRPr>
          </a:p>
        </p:txBody>
      </p:sp>
      <p:sp>
        <p:nvSpPr>
          <p:cNvPr id="28" name="Process cross section of ATLASpix:"/>
          <p:cNvSpPr txBox="1"/>
          <p:nvPr/>
        </p:nvSpPr>
        <p:spPr>
          <a:xfrm>
            <a:off x="5898662" y="857315"/>
            <a:ext cx="2664296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sz="1125" smtClean="0">
                <a:solidFill>
                  <a:srgbClr val="0432FF"/>
                </a:solidFill>
                <a:latin typeface="+mn-lt"/>
              </a:rPr>
              <a:t>ATLASPIX process cross section </a:t>
            </a:r>
            <a:endParaRPr sz="1125" dirty="0">
              <a:solidFill>
                <a:srgbClr val="0432FF"/>
              </a:solidFill>
              <a:latin typeface="+mn-lt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506528"/>
            <a:ext cx="2299667" cy="194680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4528455"/>
            <a:ext cx="2263314" cy="1855175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518524" y="4329764"/>
            <a:ext cx="2154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Residual in column direction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19814" y="4341095"/>
            <a:ext cx="2154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Residual </a:t>
            </a:r>
            <a:r>
              <a:rPr lang="en-US" sz="1200" smtClean="0">
                <a:solidFill>
                  <a:srgbClr val="0432FF"/>
                </a:solidFill>
              </a:rPr>
              <a:t>in row direction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92528" y="4341094"/>
            <a:ext cx="2154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Timing residual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42536" y="4344082"/>
            <a:ext cx="1435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Efficiency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35" name="CLICdp work in progress"/>
          <p:cNvSpPr txBox="1"/>
          <p:nvPr/>
        </p:nvSpPr>
        <p:spPr>
          <a:xfrm>
            <a:off x="7993823" y="4896851"/>
            <a:ext cx="687444" cy="559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r">
              <a:defRPr sz="1500" b="0"/>
            </a:lvl1pPr>
          </a:lstStyle>
          <a:p>
            <a:r>
              <a:rPr sz="1055" dirty="0"/>
              <a:t>CLICdp work in progress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812360" y="2338800"/>
            <a:ext cx="1098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I. </a:t>
            </a:r>
            <a:r>
              <a:rPr lang="en-US" sz="1200" dirty="0" err="1" smtClean="0"/>
              <a:t>Peric</a:t>
            </a:r>
            <a:r>
              <a:rPr lang="en-US" sz="1200" dirty="0" smtClean="0"/>
              <a:t> et al.</a:t>
            </a:r>
            <a:endParaRPr lang="en-US" sz="1200" dirty="0"/>
          </a:p>
        </p:txBody>
      </p:sp>
      <p:sp>
        <p:nvSpPr>
          <p:cNvPr id="37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39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513022E0-52C2-234D-BBD9-50111BDDBE59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37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17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180 nm HR-CMOS process:…"/>
          <p:cNvSpPr txBox="1"/>
          <p:nvPr/>
        </p:nvSpPr>
        <p:spPr>
          <a:xfrm>
            <a:off x="-102082" y="563203"/>
            <a:ext cx="5726838" cy="2211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lvl="2" algn="l">
              <a:lnSpc>
                <a:spcPct val="120000"/>
              </a:lnSpc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547" b="1" dirty="0">
                <a:latin typeface="+mn-lt"/>
              </a:rPr>
              <a:t>180 nm HR-CMOS process:</a:t>
            </a:r>
          </a:p>
          <a:p>
            <a:pPr marL="598278" lvl="1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latin typeface="+mn-lt"/>
              </a:rPr>
              <a:t>H</a:t>
            </a:r>
            <a:r>
              <a:rPr lang="en-US" sz="1406" dirty="0" smtClean="0">
                <a:latin typeface="+mn-lt"/>
              </a:rPr>
              <a:t>igh-Resistivity</a:t>
            </a:r>
            <a:r>
              <a:rPr sz="1406" dirty="0" smtClean="0">
                <a:latin typeface="+mn-lt"/>
              </a:rPr>
              <a:t> </a:t>
            </a:r>
            <a:r>
              <a:rPr sz="1400" dirty="0">
                <a:latin typeface="+mn-lt"/>
              </a:rPr>
              <a:t>epitaxial layer (15-40 </a:t>
            </a:r>
            <a:r>
              <a:rPr sz="1400" dirty="0" smtClean="0">
                <a:latin typeface="+mn-lt"/>
              </a:rPr>
              <a:t>μm</a:t>
            </a:r>
            <a:r>
              <a:rPr lang="en-US" sz="1400" dirty="0" smtClean="0">
                <a:latin typeface="+mn-lt"/>
              </a:rPr>
              <a:t>, 1-8 </a:t>
            </a:r>
            <a:r>
              <a:rPr lang="en-US" sz="1400" dirty="0">
                <a:latin typeface="+mn-lt"/>
                <a:ea typeface="Avenir Book"/>
                <a:cs typeface="Avenir Book"/>
                <a:sym typeface="Avenir Book"/>
              </a:rPr>
              <a:t>kΩ </a:t>
            </a:r>
            <a:r>
              <a:rPr lang="en-US" sz="1400" dirty="0" smtClean="0">
                <a:latin typeface="+mn-lt"/>
                <a:ea typeface="Avenir Book"/>
                <a:cs typeface="Avenir Book"/>
                <a:sym typeface="Avenir Book"/>
              </a:rPr>
              <a:t>cm</a:t>
            </a:r>
            <a:r>
              <a:rPr sz="1400" dirty="0" smtClean="0">
                <a:latin typeface="+mn-lt"/>
              </a:rPr>
              <a:t>)</a:t>
            </a:r>
            <a:endParaRPr sz="1400" dirty="0">
              <a:latin typeface="+mn-lt"/>
            </a:endParaRPr>
          </a:p>
          <a:p>
            <a:pPr marL="598278" lvl="1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n-lt"/>
              </a:rPr>
              <a:t>CMOS circuitry </a:t>
            </a:r>
            <a:r>
              <a:rPr sz="1406" dirty="0" smtClean="0">
                <a:latin typeface="+mn-lt"/>
              </a:rPr>
              <a:t>shielded </a:t>
            </a:r>
            <a:r>
              <a:rPr sz="1406" dirty="0">
                <a:latin typeface="+mn-lt"/>
              </a:rPr>
              <a:t>by </a:t>
            </a:r>
            <a:r>
              <a:rPr sz="1406" dirty="0" smtClean="0">
                <a:latin typeface="+mn-lt"/>
              </a:rPr>
              <a:t>deep </a:t>
            </a:r>
            <a:r>
              <a:rPr sz="1406" dirty="0">
                <a:latin typeface="+mn-lt"/>
              </a:rPr>
              <a:t>P-well</a:t>
            </a:r>
          </a:p>
          <a:p>
            <a:pPr marL="598278" lvl="1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 u="sng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latin typeface="+mn-lt"/>
              </a:rPr>
              <a:t>Small collection diode </a:t>
            </a:r>
            <a:r>
              <a:rPr lang="en-US" sz="1406" dirty="0" smtClean="0">
                <a:latin typeface="+mn-lt"/>
                <a:sym typeface="Wingdings"/>
              </a:rPr>
              <a:t></a:t>
            </a:r>
            <a:r>
              <a:rPr sz="1406" dirty="0" smtClean="0">
                <a:latin typeface="+mn-lt"/>
              </a:rPr>
              <a:t> small capacitance:</a:t>
            </a:r>
          </a:p>
          <a:p>
            <a:pPr marL="910806" lvl="2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latin typeface="+mn-lt"/>
              </a:rPr>
              <a:t>Maximise signal/noise</a:t>
            </a:r>
          </a:p>
          <a:p>
            <a:pPr marL="910806" lvl="2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latin typeface="+mn-lt"/>
              </a:rPr>
              <a:t>Low </a:t>
            </a:r>
            <a:r>
              <a:rPr sz="1406" dirty="0">
                <a:latin typeface="+mn-lt"/>
              </a:rPr>
              <a:t>analogue power consumption and fast timing</a:t>
            </a:r>
          </a:p>
          <a:p>
            <a:pPr marL="598278" lvl="1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 u="sng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n-lt"/>
              </a:rPr>
              <a:t>Frontside biasing:</a:t>
            </a:r>
          </a:p>
          <a:p>
            <a:pPr marL="910806" lvl="2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n-lt"/>
              </a:rPr>
              <a:t>Bias voltage limited by CMOS transistors to </a:t>
            </a:r>
            <a:r>
              <a:rPr sz="1406" dirty="0" smtClean="0">
                <a:latin typeface="+mn-lt"/>
              </a:rPr>
              <a:t>-6 </a:t>
            </a:r>
            <a:r>
              <a:rPr sz="1406" dirty="0">
                <a:latin typeface="+mn-lt"/>
              </a:rPr>
              <a:t>V</a:t>
            </a:r>
          </a:p>
        </p:txBody>
      </p:sp>
      <p:pic>
        <p:nvPicPr>
          <p:cNvPr id="38" name="layout.png" descr="layou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330" y="4610606"/>
            <a:ext cx="1660870" cy="1898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mod_walter.png" descr="mod_walte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294" y="2335319"/>
            <a:ext cx="3145832" cy="1859877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Modified process:"/>
          <p:cNvSpPr txBox="1"/>
          <p:nvPr/>
        </p:nvSpPr>
        <p:spPr>
          <a:xfrm>
            <a:off x="6797330" y="3053273"/>
            <a:ext cx="1359587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125" dirty="0">
                <a:solidFill>
                  <a:srgbClr val="0432FF"/>
                </a:solidFill>
              </a:rPr>
              <a:t>Modified </a:t>
            </a:r>
            <a:r>
              <a:rPr sz="1125" dirty="0" smtClean="0">
                <a:solidFill>
                  <a:srgbClr val="0432FF"/>
                </a:solidFill>
              </a:rPr>
              <a:t>process</a:t>
            </a:r>
            <a:endParaRPr sz="1125" dirty="0">
              <a:solidFill>
                <a:srgbClr val="0432FF"/>
              </a:solidFill>
            </a:endParaRPr>
          </a:p>
        </p:txBody>
      </p:sp>
      <p:pic>
        <p:nvPicPr>
          <p:cNvPr id="41" name="std_walter.png" descr="std_walte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839" y="551691"/>
            <a:ext cx="3252762" cy="1809444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Standard process:"/>
          <p:cNvSpPr txBox="1"/>
          <p:nvPr/>
        </p:nvSpPr>
        <p:spPr>
          <a:xfrm>
            <a:off x="6836762" y="1047815"/>
            <a:ext cx="1582005" cy="24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125" dirty="0">
                <a:solidFill>
                  <a:srgbClr val="0432FF"/>
                </a:solidFill>
              </a:rPr>
              <a:t>Standard </a:t>
            </a:r>
            <a:r>
              <a:rPr sz="1125" dirty="0" smtClean="0">
                <a:solidFill>
                  <a:srgbClr val="0432FF"/>
                </a:solidFill>
              </a:rPr>
              <a:t>process</a:t>
            </a:r>
            <a:endParaRPr sz="1125" dirty="0">
              <a:solidFill>
                <a:srgbClr val="0432FF"/>
              </a:solidFill>
            </a:endParaRPr>
          </a:p>
        </p:txBody>
      </p:sp>
      <p:sp>
        <p:nvSpPr>
          <p:cNvPr id="43" name="Improvement:…"/>
          <p:cNvSpPr txBox="1"/>
          <p:nvPr/>
        </p:nvSpPr>
        <p:spPr>
          <a:xfrm>
            <a:off x="-123887" y="2770825"/>
            <a:ext cx="5748643" cy="1396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lvl="2" algn="l">
              <a:lnSpc>
                <a:spcPct val="120000"/>
              </a:lnSpc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sz="1547" b="1" dirty="0" smtClean="0">
                <a:latin typeface="+mj-lt"/>
              </a:rPr>
              <a:t>Modified process</a:t>
            </a:r>
            <a:r>
              <a:rPr sz="1547" b="1" dirty="0" smtClean="0">
                <a:latin typeface="+mj-lt"/>
              </a:rPr>
              <a:t>:</a:t>
            </a:r>
            <a:endParaRPr sz="1547" b="1" dirty="0">
              <a:latin typeface="+mj-lt"/>
            </a:endParaRPr>
          </a:p>
          <a:p>
            <a:pPr marL="598278" lvl="1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 u="sng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j-lt"/>
              </a:rPr>
              <a:t>Additional </a:t>
            </a:r>
            <a:r>
              <a:rPr sz="1406" dirty="0" smtClean="0">
                <a:latin typeface="+mj-lt"/>
              </a:rPr>
              <a:t>low</a:t>
            </a:r>
            <a:r>
              <a:rPr lang="en-US" sz="1406" dirty="0" smtClean="0">
                <a:latin typeface="+mj-lt"/>
              </a:rPr>
              <a:t>-</a:t>
            </a:r>
            <a:r>
              <a:rPr sz="1406" dirty="0" smtClean="0">
                <a:latin typeface="+mj-lt"/>
              </a:rPr>
              <a:t>dose </a:t>
            </a:r>
            <a:r>
              <a:rPr sz="1406" dirty="0">
                <a:latin typeface="+mj-lt"/>
              </a:rPr>
              <a:t>N-implant to achieve full </a:t>
            </a:r>
            <a:r>
              <a:rPr sz="1406" dirty="0" smtClean="0">
                <a:latin typeface="+mj-lt"/>
              </a:rPr>
              <a:t>lateral</a:t>
            </a:r>
            <a:r>
              <a:rPr lang="en-US" sz="1406" dirty="0" smtClean="0">
                <a:latin typeface="+mj-lt"/>
              </a:rPr>
              <a:t> </a:t>
            </a:r>
            <a:r>
              <a:rPr sz="1406" dirty="0" smtClean="0">
                <a:latin typeface="+mj-lt"/>
              </a:rPr>
              <a:t>depletion</a:t>
            </a:r>
            <a:r>
              <a:rPr sz="1406" dirty="0">
                <a:latin typeface="+mj-lt"/>
              </a:rPr>
              <a:t>:</a:t>
            </a:r>
          </a:p>
          <a:p>
            <a:pPr marL="910806" lvl="2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j-lt"/>
              </a:rPr>
              <a:t>Improved radiation tolerance</a:t>
            </a:r>
          </a:p>
          <a:p>
            <a:pPr marL="910806" lvl="2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j-lt"/>
              </a:rPr>
              <a:t>Faster </a:t>
            </a:r>
            <a:r>
              <a:rPr lang="en-US" sz="1406" dirty="0" smtClean="0">
                <a:latin typeface="+mj-lt"/>
              </a:rPr>
              <a:t>charge collection</a:t>
            </a:r>
            <a:endParaRPr sz="1406" dirty="0">
              <a:latin typeface="+mj-lt"/>
            </a:endParaRPr>
          </a:p>
          <a:p>
            <a:pPr marL="910806" lvl="2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j-lt"/>
              </a:rPr>
              <a:t>Backside biasing possible (not limited to </a:t>
            </a:r>
            <a:r>
              <a:rPr sz="1406" dirty="0" smtClean="0">
                <a:latin typeface="+mj-lt"/>
              </a:rPr>
              <a:t>-6 </a:t>
            </a:r>
            <a:r>
              <a:rPr sz="1406" dirty="0">
                <a:latin typeface="+mj-lt"/>
              </a:rPr>
              <a:t>V) </a:t>
            </a:r>
          </a:p>
        </p:txBody>
      </p:sp>
      <p:sp>
        <p:nvSpPr>
          <p:cNvPr id="44" name="W. Snoeys et. al:…"/>
          <p:cNvSpPr txBox="1"/>
          <p:nvPr/>
        </p:nvSpPr>
        <p:spPr>
          <a:xfrm>
            <a:off x="3124200" y="4159307"/>
            <a:ext cx="4789824" cy="247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lnSpc>
                <a:spcPct val="90000"/>
              </a:lnSpc>
              <a:defRPr sz="1800" b="0">
                <a:solidFill>
                  <a:schemeClr val="accent5">
                    <a:hueOff val="-152896"/>
                    <a:lumOff val="12368"/>
                  </a:schemeClr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266" dirty="0"/>
              <a:t>W. Snoeys et. </a:t>
            </a:r>
            <a:r>
              <a:rPr sz="1266" dirty="0" smtClean="0"/>
              <a:t>al:</a:t>
            </a:r>
            <a:r>
              <a:rPr sz="1266" u="sng" dirty="0" smtClean="0">
                <a:hlinkClick r:id="rId6"/>
              </a:rPr>
              <a:t>http</a:t>
            </a:r>
            <a:r>
              <a:rPr sz="1266" u="sng" dirty="0">
                <a:hlinkClick r:id="rId6"/>
              </a:rPr>
              <a:t>://dx.doi.org/10.1016/j.nima.2017.07.046</a:t>
            </a:r>
            <a:r>
              <a:rPr sz="1266" dirty="0" smtClean="0"/>
              <a:t>)</a:t>
            </a:r>
            <a:endParaRPr sz="1266" dirty="0"/>
          </a:p>
        </p:txBody>
      </p:sp>
      <p:sp>
        <p:nvSpPr>
          <p:cNvPr id="45" name="Rectangle 2"/>
          <p:cNvSpPr txBox="1">
            <a:spLocks noChangeArrowheads="1"/>
          </p:cNvSpPr>
          <p:nvPr/>
        </p:nvSpPr>
        <p:spPr bwMode="auto">
          <a:xfrm>
            <a:off x="0" y="417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pPr eaLnBrk="1" hangingPunct="1"/>
            <a:r>
              <a:rPr lang="en-US" sz="2800" kern="0" dirty="0" smtClean="0">
                <a:solidFill>
                  <a:schemeClr val="tx1"/>
                </a:solidFill>
              </a:rPr>
              <a:t>Monolithic HR-CMOS: INVESTIGATOR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sp>
        <p:nvSpPr>
          <p:cNvPr id="48" name="Test chip with different pixel layouts:"/>
          <p:cNvSpPr txBox="1"/>
          <p:nvPr/>
        </p:nvSpPr>
        <p:spPr>
          <a:xfrm>
            <a:off x="191330" y="4509120"/>
            <a:ext cx="6209398" cy="1603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lang="en-US" sz="1550" b="1" dirty="0" smtClean="0">
                <a:latin typeface="+mn-lt"/>
              </a:rPr>
              <a:t>INVESTIGATOR</a:t>
            </a:r>
            <a:r>
              <a:rPr lang="en-US" sz="1550" dirty="0" smtClean="0">
                <a:latin typeface="+mn-lt"/>
              </a:rPr>
              <a:t> </a:t>
            </a:r>
            <a:r>
              <a:rPr lang="en-US" sz="1550" dirty="0">
                <a:latin typeface="+mn-lt"/>
              </a:rPr>
              <a:t>t</a:t>
            </a:r>
            <a:r>
              <a:rPr sz="1550" dirty="0" smtClean="0">
                <a:latin typeface="+mn-lt"/>
              </a:rPr>
              <a:t>est </a:t>
            </a:r>
            <a:r>
              <a:rPr sz="1550" dirty="0">
                <a:latin typeface="+mn-lt"/>
              </a:rPr>
              <a:t>chip </a:t>
            </a:r>
            <a:r>
              <a:rPr lang="en-US" sz="1550" dirty="0" smtClean="0">
                <a:latin typeface="+mn-lt"/>
              </a:rPr>
              <a:t>developed for ALICE (W. </a:t>
            </a:r>
            <a:r>
              <a:rPr lang="en-US" sz="1550" dirty="0" err="1" smtClean="0">
                <a:latin typeface="+mn-lt"/>
              </a:rPr>
              <a:t>Snoeys</a:t>
            </a:r>
            <a:r>
              <a:rPr lang="en-US" sz="1550" dirty="0" smtClean="0">
                <a:latin typeface="+mn-lt"/>
              </a:rPr>
              <a:t> et al.)</a:t>
            </a:r>
            <a:r>
              <a:rPr sz="1550" dirty="0" smtClean="0">
                <a:latin typeface="+mn-lt"/>
              </a:rPr>
              <a:t>:</a:t>
            </a:r>
            <a:endParaRPr lang="en-US" sz="1550" dirty="0" smtClean="0">
              <a:latin typeface="+mn-lt"/>
            </a:endParaRPr>
          </a:p>
          <a:p>
            <a:pPr marL="285750" lvl="2" indent="-285750">
              <a:buFont typeface="Arial" charset="0"/>
              <a:buChar char="•"/>
            </a:pPr>
            <a:r>
              <a:rPr lang="en-US" sz="1400" dirty="0" smtClean="0">
                <a:solidFill>
                  <a:srgbClr val="0432FF"/>
                </a:solidFill>
                <a:latin typeface="+mn-lt"/>
              </a:rPr>
              <a:t>134 </a:t>
            </a:r>
            <a:r>
              <a:rPr lang="en-US" sz="1400" dirty="0" smtClean="0">
                <a:solidFill>
                  <a:srgbClr val="0433FF"/>
                </a:solidFill>
                <a:latin typeface="+mn-lt"/>
              </a:rPr>
              <a:t>mini-matrices </a:t>
            </a:r>
            <a:r>
              <a:rPr lang="en-US" sz="1400" dirty="0">
                <a:solidFill>
                  <a:srgbClr val="0433FF"/>
                </a:solidFill>
                <a:latin typeface="+mn-lt"/>
              </a:rPr>
              <a:t>with 8 x 8 pixels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(</a:t>
            </a:r>
            <a:r>
              <a:rPr lang="en-US" sz="1400" dirty="0">
                <a:latin typeface="+mn-lt"/>
              </a:rPr>
              <a:t>variation </a:t>
            </a:r>
            <a:r>
              <a:rPr lang="en-US" sz="1400" dirty="0" smtClean="0">
                <a:latin typeface="+mn-lt"/>
              </a:rPr>
              <a:t>of </a:t>
            </a:r>
            <a:r>
              <a:rPr lang="en-US" sz="1400" dirty="0">
                <a:latin typeface="+mn-lt"/>
              </a:rPr>
              <a:t>pixel size, collection electrode </a:t>
            </a:r>
            <a:r>
              <a:rPr lang="en-US" sz="1400" dirty="0" smtClean="0">
                <a:latin typeface="+mn-lt"/>
              </a:rPr>
              <a:t>size, </a:t>
            </a:r>
            <a:r>
              <a:rPr lang="mr-IN" sz="1400" dirty="0" smtClean="0">
                <a:latin typeface="+mn-lt"/>
              </a:rPr>
              <a:t>…</a:t>
            </a:r>
            <a:r>
              <a:rPr lang="en-US" sz="1400" dirty="0" smtClean="0">
                <a:latin typeface="+mn-lt"/>
              </a:rPr>
              <a:t>)</a:t>
            </a:r>
          </a:p>
          <a:p>
            <a:pPr marL="285750" lvl="2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Source follower in each pixel, analog signals routed to periphery</a:t>
            </a:r>
          </a:p>
          <a:p>
            <a:pPr marL="285750" lvl="2" indent="-285750">
              <a:buFont typeface="Arial" charset="0"/>
              <a:buChar char="•"/>
            </a:pPr>
            <a:r>
              <a:rPr lang="en-US" sz="1400" dirty="0" smtClean="0">
                <a:latin typeface="+mn-lt"/>
              </a:rPr>
              <a:t>Readout with external 65 MHz sampling ADC per pixel</a:t>
            </a:r>
          </a:p>
          <a:p>
            <a:pPr marL="285750" lvl="2" indent="-285750">
              <a:buFont typeface="Arial" charset="0"/>
              <a:buChar char="•"/>
            </a:pPr>
            <a:r>
              <a:rPr lang="en-US" sz="1400" dirty="0" smtClean="0">
                <a:solidFill>
                  <a:srgbClr val="0432FF"/>
                </a:solidFill>
                <a:latin typeface="+mn-lt"/>
              </a:rPr>
              <a:t>Beam tests </a:t>
            </a:r>
            <a:r>
              <a:rPr lang="en-US" sz="1400" dirty="0" smtClean="0">
                <a:latin typeface="+mn-lt"/>
              </a:rPr>
              <a:t>in </a:t>
            </a:r>
            <a:r>
              <a:rPr lang="en-US" sz="1400" dirty="0" err="1" smtClean="0">
                <a:latin typeface="+mn-lt"/>
              </a:rPr>
              <a:t>CLICdp</a:t>
            </a:r>
            <a:r>
              <a:rPr lang="en-US" sz="1400" dirty="0" smtClean="0">
                <a:latin typeface="+mn-lt"/>
              </a:rPr>
              <a:t> Timepix3 telescope,</a:t>
            </a:r>
            <a:br>
              <a:rPr lang="en-US" sz="1400" dirty="0" smtClean="0">
                <a:latin typeface="+mn-lt"/>
              </a:rPr>
            </a:br>
            <a:r>
              <a:rPr lang="en-US" sz="1400" dirty="0" smtClean="0">
                <a:latin typeface="+mn-lt"/>
              </a:rPr>
              <a:t>using chips with 25 </a:t>
            </a:r>
            <a:r>
              <a:rPr lang="el-GR" sz="1400" dirty="0" smtClean="0"/>
              <a:t>μ</a:t>
            </a:r>
            <a:r>
              <a:rPr lang="en-US" sz="1400" dirty="0" smtClean="0">
                <a:latin typeface="+mn-lt"/>
              </a:rPr>
              <a:t>m </a:t>
            </a:r>
            <a:r>
              <a:rPr lang="en-US" sz="1400" dirty="0" err="1" smtClean="0">
                <a:latin typeface="+mn-lt"/>
              </a:rPr>
              <a:t>epi</a:t>
            </a:r>
            <a:r>
              <a:rPr lang="en-US" sz="1400" dirty="0" smtClean="0">
                <a:latin typeface="+mn-lt"/>
              </a:rPr>
              <a:t> thickness and 28 </a:t>
            </a:r>
            <a:r>
              <a:rPr lang="el-GR" sz="1400" dirty="0"/>
              <a:t>μ</a:t>
            </a:r>
            <a:r>
              <a:rPr lang="en-US" sz="1400" dirty="0" smtClean="0">
                <a:latin typeface="+mn-lt"/>
              </a:rPr>
              <a:t>m pitch, both processes</a:t>
            </a:r>
          </a:p>
        </p:txBody>
      </p:sp>
      <p:sp>
        <p:nvSpPr>
          <p:cNvPr id="49" name="Investigator chip layout:"/>
          <p:cNvSpPr txBox="1"/>
          <p:nvPr/>
        </p:nvSpPr>
        <p:spPr>
          <a:xfrm>
            <a:off x="6716927" y="4409328"/>
            <a:ext cx="2262673" cy="256802"/>
          </a:xfrm>
          <a:prstGeom prst="rect">
            <a:avLst/>
          </a:prstGeom>
          <a:solidFill>
            <a:schemeClr val="bg1">
              <a:alpha val="63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0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200" dirty="0">
                <a:solidFill>
                  <a:srgbClr val="0432FF"/>
                </a:solidFill>
              </a:rPr>
              <a:t>Investigator chip </a:t>
            </a:r>
            <a:r>
              <a:rPr sz="1200" dirty="0" smtClean="0">
                <a:solidFill>
                  <a:srgbClr val="0432FF"/>
                </a:solidFill>
              </a:rPr>
              <a:t>layout</a:t>
            </a:r>
            <a:endParaRPr sz="1200" dirty="0">
              <a:solidFill>
                <a:srgbClr val="0432FF"/>
              </a:solidFill>
            </a:endParaRPr>
          </a:p>
        </p:txBody>
      </p:sp>
      <p:sp>
        <p:nvSpPr>
          <p:cNvPr id="19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1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5E7CBC4D-094D-3147-AA96-5A31208A259B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38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18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791" y="1973057"/>
            <a:ext cx="2880410" cy="2484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8" y="1999234"/>
            <a:ext cx="2849256" cy="24824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407" y="1947485"/>
            <a:ext cx="2880006" cy="2504132"/>
          </a:xfrm>
          <a:prstGeom prst="rect">
            <a:avLst/>
          </a:prstGeom>
        </p:spPr>
      </p:pic>
      <p:sp>
        <p:nvSpPr>
          <p:cNvPr id="8" name="More charge sharing for standard process"/>
          <p:cNvSpPr txBox="1"/>
          <p:nvPr/>
        </p:nvSpPr>
        <p:spPr>
          <a:xfrm>
            <a:off x="-303050" y="4546297"/>
            <a:ext cx="3336465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910806" lvl="2" indent="-285750"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/>
              <a:t>More charge sharing for standard process</a:t>
            </a:r>
          </a:p>
        </p:txBody>
      </p:sp>
      <p:sp>
        <p:nvSpPr>
          <p:cNvPr id="9" name="Impact of charge sharing on spatial resolution and efficiency for standard &amp; modified process (pitch of 28 μm, bias voltage of - 6 V):"/>
          <p:cNvSpPr txBox="1"/>
          <p:nvPr/>
        </p:nvSpPr>
        <p:spPr>
          <a:xfrm>
            <a:off x="1359386" y="933533"/>
            <a:ext cx="6425227" cy="548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547" dirty="0">
                <a:latin typeface="+mn-lt"/>
              </a:rPr>
              <a:t>Impact of charge sharing on </a:t>
            </a:r>
            <a:r>
              <a:rPr sz="1547" dirty="0">
                <a:solidFill>
                  <a:srgbClr val="0433FF"/>
                </a:solidFill>
                <a:latin typeface="+mn-lt"/>
              </a:rPr>
              <a:t>spatial resolution and efficiency</a:t>
            </a:r>
            <a:r>
              <a:rPr sz="1547" dirty="0">
                <a:latin typeface="+mn-lt"/>
              </a:rPr>
              <a:t> for standard &amp; modified process (pitch of 28 μm, bias voltage of </a:t>
            </a:r>
            <a:r>
              <a:rPr sz="1547" dirty="0" smtClean="0">
                <a:latin typeface="+mn-lt"/>
              </a:rPr>
              <a:t>-6 </a:t>
            </a:r>
            <a:r>
              <a:rPr sz="1547" dirty="0">
                <a:latin typeface="+mn-lt"/>
              </a:rPr>
              <a:t>V):</a:t>
            </a:r>
          </a:p>
        </p:txBody>
      </p:sp>
      <p:sp>
        <p:nvSpPr>
          <p:cNvPr id="10" name="Expected from non depleted regions (diffusion)"/>
          <p:cNvSpPr txBox="1"/>
          <p:nvPr/>
        </p:nvSpPr>
        <p:spPr>
          <a:xfrm>
            <a:off x="-339472" y="5156430"/>
            <a:ext cx="3336465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910806" lvl="2" indent="-285750"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/>
              <a:t>Expected from non depleted regions (diffusion)</a:t>
            </a:r>
          </a:p>
        </p:txBody>
      </p:sp>
      <p:sp>
        <p:nvSpPr>
          <p:cNvPr id="11" name="Better spatial resolution for standard process down to ~ 3.5 μm"/>
          <p:cNvSpPr txBox="1"/>
          <p:nvPr/>
        </p:nvSpPr>
        <p:spPr>
          <a:xfrm>
            <a:off x="2922616" y="4534142"/>
            <a:ext cx="2995996" cy="72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910806" lvl="2" indent="-285750"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>
                <a:latin typeface="+mn-lt"/>
              </a:rPr>
              <a:t>Better spatial resolution for standard process down to ~ 3.5 μm</a:t>
            </a:r>
          </a:p>
        </p:txBody>
      </p:sp>
      <p:sp>
        <p:nvSpPr>
          <p:cNvPr id="12" name="Earlier drop of efficiency (at lower thresholds) for standard process"/>
          <p:cNvSpPr txBox="1"/>
          <p:nvPr/>
        </p:nvSpPr>
        <p:spPr>
          <a:xfrm>
            <a:off x="5865785" y="4425971"/>
            <a:ext cx="2879215" cy="93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910806" lvl="2" indent="-285750"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>
                <a:latin typeface="+mn-lt"/>
              </a:rPr>
              <a:t>Earlier drop of efficiency (at lower thresholds) for standard process</a:t>
            </a:r>
          </a:p>
        </p:txBody>
      </p:sp>
      <p:sp>
        <p:nvSpPr>
          <p:cNvPr id="13" name="Efficiency &amp; spatial resolution for both process variants within requirements for CLIC tracker."/>
          <p:cNvSpPr txBox="1"/>
          <p:nvPr/>
        </p:nvSpPr>
        <p:spPr>
          <a:xfrm>
            <a:off x="1351260" y="5709491"/>
            <a:ext cx="6138708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lvl="2">
              <a:defRPr sz="2000" b="0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>
                <a:latin typeface="+mn-lt"/>
              </a:rPr>
              <a:t>Efficiency &amp; spatial resolution for both process variants within requirements for CLIC tracker.</a:t>
            </a:r>
          </a:p>
        </p:txBody>
      </p:sp>
      <p:sp>
        <p:nvSpPr>
          <p:cNvPr id="14" name="X cluster size vs. threshold:"/>
          <p:cNvSpPr txBox="1"/>
          <p:nvPr/>
        </p:nvSpPr>
        <p:spPr>
          <a:xfrm>
            <a:off x="578742" y="1844824"/>
            <a:ext cx="287921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125" dirty="0">
                <a:latin typeface="+mn-lt"/>
              </a:rPr>
              <a:t>X cluster size vs. threshold:</a:t>
            </a:r>
          </a:p>
        </p:txBody>
      </p:sp>
      <p:sp>
        <p:nvSpPr>
          <p:cNvPr id="15" name="X resolution vs. threshold:"/>
          <p:cNvSpPr txBox="1"/>
          <p:nvPr/>
        </p:nvSpPr>
        <p:spPr>
          <a:xfrm>
            <a:off x="3809811" y="1844824"/>
            <a:ext cx="287921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125">
                <a:latin typeface="+mn-lt"/>
              </a:rPr>
              <a:t>X resolution vs. threshold:</a:t>
            </a:r>
          </a:p>
        </p:txBody>
      </p:sp>
      <p:sp>
        <p:nvSpPr>
          <p:cNvPr id="19" name="Efficiency vs. threshold:"/>
          <p:cNvSpPr txBox="1"/>
          <p:nvPr/>
        </p:nvSpPr>
        <p:spPr>
          <a:xfrm>
            <a:off x="6723035" y="1844824"/>
            <a:ext cx="287921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16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125"/>
              <a:t>Efficiency vs. threshold:</a:t>
            </a:r>
          </a:p>
        </p:txBody>
      </p:sp>
      <p:sp>
        <p:nvSpPr>
          <p:cNvPr id="20" name="Line"/>
          <p:cNvSpPr/>
          <p:nvPr/>
        </p:nvSpPr>
        <p:spPr>
          <a:xfrm>
            <a:off x="1755767" y="5841890"/>
            <a:ext cx="309229" cy="1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>
              <a:latin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-110799" y="-1102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pPr eaLnBrk="1" hangingPunct="1"/>
            <a:r>
              <a:rPr lang="en-US" sz="2800" kern="0" smtClean="0">
                <a:solidFill>
                  <a:schemeClr val="tx1"/>
                </a:solidFill>
              </a:rPr>
              <a:t>INVESTIGATOR resolution and efficiency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47664" y="2920323"/>
            <a:ext cx="1095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preliminary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724992" y="2920322"/>
            <a:ext cx="1095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preliminary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679717" y="2984305"/>
            <a:ext cx="1095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preliminary</a:t>
            </a:r>
            <a:endParaRPr lang="en-US" sz="1200" dirty="0"/>
          </a:p>
        </p:txBody>
      </p:sp>
      <p:sp>
        <p:nvSpPr>
          <p:cNvPr id="27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9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2C4334EB-AD06-794C-8DA9-114A244FA125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39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6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0558" y="6511222"/>
            <a:ext cx="1905000" cy="457200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>
              <a:latin typeface="Times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13217" y="6511222"/>
            <a:ext cx="4104672" cy="457200"/>
          </a:xfrm>
        </p:spPr>
        <p:txBody>
          <a:bodyPr/>
          <a:lstStyle/>
          <a:p>
            <a:r>
              <a:rPr lang="en-US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>
              <a:latin typeface="Time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44904" y="6512240"/>
            <a:ext cx="1905000" cy="457200"/>
          </a:xfrm>
        </p:spPr>
        <p:txBody>
          <a:bodyPr/>
          <a:lstStyle/>
          <a:p>
            <a:fld id="{918AD847-EA26-2447-9994-E230048DA20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854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pPr eaLnBrk="1" hangingPunct="1"/>
            <a:r>
              <a:rPr lang="en-US" sz="2800" kern="0" dirty="0" smtClean="0">
                <a:solidFill>
                  <a:schemeClr val="tx1"/>
                </a:solidFill>
              </a:rPr>
              <a:t>CLIC pixel-detector technology R&amp;D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979088"/>
              </p:ext>
            </p:extLst>
          </p:nvPr>
        </p:nvGraphicFramePr>
        <p:xfrm>
          <a:off x="128540" y="1025293"/>
          <a:ext cx="6325513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00139"/>
                <a:gridCol w="2725374"/>
              </a:tblGrid>
              <a:tr h="272987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bg1"/>
                          </a:solidFill>
                        </a:rPr>
                        <a:t>Sensor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 + </a:t>
                      </a:r>
                      <a:r>
                        <a:rPr lang="fr-FR" sz="1400" dirty="0" err="1" smtClean="0">
                          <a:solidFill>
                            <a:schemeClr val="bg1"/>
                          </a:solidFill>
                        </a:rPr>
                        <a:t>readout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1400" dirty="0" err="1" smtClean="0">
                          <a:solidFill>
                            <a:schemeClr val="bg1"/>
                          </a:solidFill>
                        </a:rPr>
                        <a:t>echnology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Currently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considered</a:t>
                      </a:r>
                      <a:r>
                        <a:rPr lang="fr-FR" sz="1400" dirty="0" smtClean="0"/>
                        <a:t> for</a:t>
                      </a:r>
                      <a:endParaRPr lang="fr-FR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</a:tr>
              <a:tr h="27298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Bump-bonded</a:t>
                      </a:r>
                      <a:r>
                        <a:rPr lang="fr-FR" sz="1400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Hybrid</a:t>
                      </a:r>
                      <a:r>
                        <a:rPr lang="fr-FR" sz="1400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planar</a:t>
                      </a:r>
                      <a:r>
                        <a:rPr lang="fr-FR" sz="1400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sensors</a:t>
                      </a:r>
                      <a:endParaRPr lang="fr-FR" sz="14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Vertex</a:t>
                      </a:r>
                      <a:endParaRPr lang="fr-FR" sz="1400" b="1" dirty="0" smtClean="0"/>
                    </a:p>
                  </a:txBody>
                  <a:tcPr/>
                </a:tc>
              </a:tr>
              <a:tr h="27298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Capacitively</a:t>
                      </a:r>
                      <a:r>
                        <a:rPr lang="fr-FR" sz="1400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coupled</a:t>
                      </a:r>
                      <a:r>
                        <a:rPr lang="fr-FR" sz="1400" b="0" dirty="0" smtClean="0">
                          <a:solidFill>
                            <a:schemeClr val="bg1"/>
                          </a:solidFill>
                        </a:rPr>
                        <a:t> HV-CMOS </a:t>
                      </a: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sensors</a:t>
                      </a:r>
                      <a:endParaRPr lang="fr-FR" sz="14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Vertex</a:t>
                      </a:r>
                      <a:endParaRPr lang="en-US" sz="1400" dirty="0"/>
                    </a:p>
                  </a:txBody>
                  <a:tcPr/>
                </a:tc>
              </a:tr>
              <a:tr h="27298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Monolithic</a:t>
                      </a:r>
                      <a:r>
                        <a:rPr lang="fr-FR" sz="1400" b="0" baseline="0" dirty="0" smtClean="0">
                          <a:solidFill>
                            <a:schemeClr val="bg1"/>
                          </a:solidFill>
                        </a:rPr>
                        <a:t> HV-CMOS </a:t>
                      </a:r>
                      <a:r>
                        <a:rPr lang="fr-FR" sz="1400" b="0" baseline="0" dirty="0" err="1" smtClean="0">
                          <a:solidFill>
                            <a:schemeClr val="bg1"/>
                          </a:solidFill>
                        </a:rPr>
                        <a:t>sensors</a:t>
                      </a:r>
                      <a:endParaRPr lang="fr-FR" sz="14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 err="1" smtClean="0"/>
                        <a:t>Tracker</a:t>
                      </a:r>
                      <a:endParaRPr lang="fr-FR" sz="1400" b="0" dirty="0" smtClean="0"/>
                    </a:p>
                  </a:txBody>
                  <a:tcPr/>
                </a:tc>
              </a:tr>
              <a:tr h="27298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Monolithic</a:t>
                      </a:r>
                      <a:r>
                        <a:rPr lang="fr-FR" sz="1400" b="0" baseline="0" dirty="0" smtClean="0">
                          <a:solidFill>
                            <a:schemeClr val="bg1"/>
                          </a:solidFill>
                        </a:rPr>
                        <a:t> HR-CMOS </a:t>
                      </a:r>
                      <a:r>
                        <a:rPr lang="fr-FR" sz="1400" b="0" baseline="0" dirty="0" err="1" smtClean="0">
                          <a:solidFill>
                            <a:schemeClr val="bg1"/>
                          </a:solidFill>
                        </a:rPr>
                        <a:t>sensor</a:t>
                      </a:r>
                      <a:endParaRPr lang="fr-FR" sz="14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Tracker</a:t>
                      </a:r>
                      <a:endParaRPr lang="en-US" sz="1400" dirty="0"/>
                    </a:p>
                  </a:txBody>
                  <a:tcPr/>
                </a:tc>
              </a:tr>
              <a:tr h="27298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fr-FR" sz="1400" b="0" dirty="0" err="1" smtClean="0">
                          <a:solidFill>
                            <a:schemeClr val="bg1"/>
                          </a:solidFill>
                        </a:rPr>
                        <a:t>Monolithic</a:t>
                      </a:r>
                      <a:r>
                        <a:rPr lang="fr-FR" sz="1400" b="0" baseline="0" dirty="0" smtClean="0">
                          <a:solidFill>
                            <a:schemeClr val="bg1"/>
                          </a:solidFill>
                        </a:rPr>
                        <a:t> SOI </a:t>
                      </a:r>
                      <a:r>
                        <a:rPr lang="fr-FR" sz="1400" b="0" baseline="0" dirty="0" err="1" smtClean="0">
                          <a:solidFill>
                            <a:schemeClr val="bg1"/>
                          </a:solidFill>
                        </a:rPr>
                        <a:t>sensors</a:t>
                      </a:r>
                      <a:endParaRPr lang="fr-FR" sz="14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Vertex, Tracker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343" y="2891737"/>
            <a:ext cx="1817215" cy="13572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0366" y="2893721"/>
            <a:ext cx="1720086" cy="13754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820" y="2903109"/>
            <a:ext cx="1454519" cy="13826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80" r="9210" b="8292"/>
          <a:stretch/>
        </p:blipFill>
        <p:spPr>
          <a:xfrm>
            <a:off x="5527580" y="2902086"/>
            <a:ext cx="1697912" cy="1373113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1090" y="2905720"/>
            <a:ext cx="1568471" cy="136584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9969" y="4780470"/>
            <a:ext cx="1485769" cy="960058"/>
          </a:xfrm>
          <a:prstGeom prst="rect">
            <a:avLst/>
          </a:prstGeom>
        </p:spPr>
      </p:pic>
      <p:grpSp>
        <p:nvGrpSpPr>
          <p:cNvPr id="22" name="Grouper 55"/>
          <p:cNvGrpSpPr/>
          <p:nvPr/>
        </p:nvGrpSpPr>
        <p:grpSpPr>
          <a:xfrm>
            <a:off x="6970504" y="4683369"/>
            <a:ext cx="1978279" cy="1118200"/>
            <a:chOff x="3882746" y="3156663"/>
            <a:chExt cx="4888725" cy="2469849"/>
          </a:xfrm>
        </p:grpSpPr>
        <p:pic>
          <p:nvPicPr>
            <p:cNvPr id="23" name="Picture 22" descr="\\cern.ch\dfs\Users\m\mvillare\Desktop\Carbon fiber pipe\Assembly\Presentation 1.0\Setember\CLIC - Workshop\4.7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401035" y="3958148"/>
              <a:ext cx="1370436" cy="124736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6" descr="\\cern.ch\dfs\Users\m\mvillare\Desktop\Carbon fiber pipe\Assembly\Presentation 1.0\Setember\CLIC - Workshop\4.4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75633" y="3156663"/>
              <a:ext cx="1328101" cy="119321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5" descr="\\cern.ch\dfs\Users\m\mvillare\Desktop\Carbon fiber pipe\Assembly\Presentation 1.0\Setember\CLIC - Workshop\4.6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692254" y="3991891"/>
              <a:ext cx="1569924" cy="130016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\\cern.ch\dfs\Users\m\mvillare\Desktop\Carbon fiber pipe\Assembly\Presentation 1.0\Setember\CLIC - Workshop\4.3.pn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79641" y="3241948"/>
              <a:ext cx="1409013" cy="11834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6" descr="\\cern.ch\dfs\Users\m\mvillare\Desktop\Carbon fiber pipe\Assembly\Presentation 1.0\Setember\CLIC - Workshop\3.1.pn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39775" y="4041156"/>
              <a:ext cx="1783151" cy="133807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" descr="\\cern.ch\dfs\Users\m\mvillare\Desktop\Carbon fiber pipe\Assembly\Presentation 1.0\Setember\CLIC - Workshop\4.2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146018" y="3321091"/>
              <a:ext cx="1381289" cy="114379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 descr="\\cern.ch\dfs\Users\m\mvillare\Desktop\Carbon fiber pipe\Assembly\Presentation 1.0\Setember\CLIC - Workshop\2.4.pn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47551" y="4163159"/>
              <a:ext cx="1460808" cy="126815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5" descr="\\cern.ch\dfs\Users\m\mvillare\Desktop\Carbon fiber pipe\Assembly\Presentation 1.0\Setember\CLIC - Workshop\2.4.pn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20548" y="4253193"/>
              <a:ext cx="1409417" cy="122354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\\cern.ch\dfs\Users\m\mvillare\Desktop\Carbon fiber pipe\Assembly\Presentation 1.0\Setember\CLIC - Workshop\2.3.pn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755519" y="4283238"/>
              <a:ext cx="1426980" cy="12471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" descr="\\cern.ch\dfs\Users\m\mvillare\Desktop\Carbon fiber pipe\Assembly\Presentation 1.0\Setember\CLIC - Workshop\2.2.png"/>
            <p:cNvPicPr>
              <a:picLocks noChangeAspect="1" noChangeArrowheads="1"/>
            </p:cNvPicPr>
            <p:nvPr/>
          </p:nvPicPr>
          <p:blipFill rotWithShape="1"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14969" y="4341735"/>
              <a:ext cx="1426603" cy="124167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" descr="\\cern.ch\dfs\Users\m\mvillare\Desktop\Carbon fiber pipe\Assembly\Presentation 1.0\Setember\CLIC - Workshop\2.1.pn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882746" y="4426971"/>
              <a:ext cx="1423142" cy="119954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\\cern.ch\dfs\Users\m\mvillare\Desktop\Carbon fiber pipe\Assembly\Presentation 1.0\Setember\CLIC - Workshop\4.1.png"/>
            <p:cNvPicPr>
              <a:picLocks noChangeAspect="1" noChangeArrowheads="1"/>
            </p:cNvPicPr>
            <p:nvPr/>
          </p:nvPicPr>
          <p:blipFill rotWithShape="1"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28149" y="3345285"/>
              <a:ext cx="1335437" cy="112009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94" y="4769109"/>
            <a:ext cx="1273768" cy="95532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356" y="4810450"/>
            <a:ext cx="1704601" cy="911653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819218" y="4716777"/>
            <a:ext cx="1219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Detector</a:t>
            </a:r>
            <a:br>
              <a:rPr lang="en-US" sz="1200" dirty="0" smtClean="0">
                <a:solidFill>
                  <a:srgbClr val="0000FF"/>
                </a:solidFill>
              </a:rPr>
            </a:br>
            <a:r>
              <a:rPr lang="en-US" sz="1200" dirty="0" smtClean="0">
                <a:solidFill>
                  <a:srgbClr val="0000FF"/>
                </a:solidFill>
              </a:rPr>
              <a:t>assembly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6527" y="2911025"/>
            <a:ext cx="1868690" cy="276999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CLICpix</a:t>
            </a:r>
            <a:r>
              <a:rPr lang="en-US" sz="12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+ 50 </a:t>
            </a:r>
            <a:r>
              <a:rPr lang="en-US" sz="120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μm</a:t>
            </a:r>
            <a:r>
              <a:rPr lang="en-US" sz="12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sensor</a:t>
            </a:r>
            <a:endParaRPr lang="en-US" sz="1200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26248" y="2890222"/>
            <a:ext cx="1883704" cy="2616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C3PD+CLICpix2 </a:t>
            </a:r>
            <a:r>
              <a:rPr lang="en-US" sz="110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glue ass.</a:t>
            </a:r>
            <a:endParaRPr lang="en-US" sz="1100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49560" y="2895682"/>
            <a:ext cx="1670269" cy="276999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ATLASPIX HV-CMOS</a:t>
            </a:r>
            <a:endParaRPr lang="en-US" sz="1200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21197" y="2895875"/>
            <a:ext cx="1984883" cy="2616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INVESTIGATOR HR-CMOS</a:t>
            </a:r>
            <a:endParaRPr lang="en-US" sz="1100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25669" y="2910190"/>
            <a:ext cx="1193450" cy="276999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Cracow SOI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5496" y="4630848"/>
            <a:ext cx="9036496" cy="1172033"/>
          </a:xfrm>
          <a:prstGeom prst="roundRect">
            <a:avLst>
              <a:gd name="adj" fmla="val 1163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35496" y="881639"/>
            <a:ext cx="9036496" cy="3462870"/>
          </a:xfrm>
          <a:prstGeom prst="roundRect">
            <a:avLst>
              <a:gd name="adj" fmla="val 549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346" y="4761743"/>
            <a:ext cx="1463723" cy="95201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06004" y="4738786"/>
            <a:ext cx="1645247" cy="2769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Light-weight supports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39335" y="4809109"/>
            <a:ext cx="802303" cy="2769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Cooling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78628" y="4776733"/>
            <a:ext cx="887944" cy="2769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Powering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233" y="4717187"/>
            <a:ext cx="1107325" cy="2769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Interconnects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00834" y="4458307"/>
            <a:ext cx="2363147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US" sz="1400"/>
              <a:t>D</a:t>
            </a:r>
            <a:r>
              <a:rPr lang="en-US" sz="1400" smtClean="0"/>
              <a:t>etector </a:t>
            </a:r>
            <a:r>
              <a:rPr lang="en-US" sz="1400" dirty="0" smtClean="0"/>
              <a:t>integration studies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90248" y="688373"/>
            <a:ext cx="2616422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ensor + </a:t>
            </a:r>
            <a:r>
              <a:rPr lang="en-US" sz="1400" smtClean="0"/>
              <a:t>readout</a:t>
            </a:r>
            <a:r>
              <a:rPr lang="en-US" sz="1400"/>
              <a:t> </a:t>
            </a:r>
            <a:r>
              <a:rPr lang="en-US" sz="1400" smtClean="0"/>
              <a:t>technologies</a:t>
            </a:r>
            <a:endParaRPr lang="en-US" sz="1400" dirty="0" smtClean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4557" y="986569"/>
            <a:ext cx="2256931" cy="187032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7226802" y="966061"/>
            <a:ext cx="1001719" cy="292388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00FF"/>
                </a:solidFill>
              </a:rPr>
              <a:t>Beam test</a:t>
            </a:r>
            <a:endParaRPr lang="en-US" sz="13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3511" y="5786479"/>
            <a:ext cx="615104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Challenging requirements lead to extensive detector R&amp;D program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~</a:t>
            </a:r>
            <a:r>
              <a:rPr lang="en-US" sz="1500" dirty="0"/>
              <a:t>10 institutes active in </a:t>
            </a:r>
            <a:r>
              <a:rPr lang="en-US" sz="1500" dirty="0" smtClean="0"/>
              <a:t>vertex/tracker R&amp;D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500" dirty="0" smtClean="0"/>
              <a:t>Collaboration with </a:t>
            </a:r>
            <a:r>
              <a:rPr lang="en-US" sz="1500" dirty="0" smtClean="0">
                <a:solidFill>
                  <a:srgbClr val="0432FF"/>
                </a:solidFill>
              </a:rPr>
              <a:t>ATLAS, ALICE, </a:t>
            </a:r>
            <a:r>
              <a:rPr lang="en-US" sz="1500" dirty="0" err="1" smtClean="0">
                <a:solidFill>
                  <a:srgbClr val="0432FF"/>
                </a:solidFill>
              </a:rPr>
              <a:t>LHCb</a:t>
            </a:r>
            <a:r>
              <a:rPr lang="en-US" sz="1500" dirty="0" smtClean="0">
                <a:solidFill>
                  <a:srgbClr val="0432FF"/>
                </a:solidFill>
              </a:rPr>
              <a:t>, RD53, AIDA-2020</a:t>
            </a:r>
            <a:endParaRPr lang="en-US" sz="15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7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ming resolution for standard &amp; modified process (pitch of 28 μm, bias voltage of - 6 V):"/>
          <p:cNvSpPr txBox="1"/>
          <p:nvPr/>
        </p:nvSpPr>
        <p:spPr>
          <a:xfrm>
            <a:off x="2073634" y="1052736"/>
            <a:ext cx="4961014" cy="548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547">
                <a:solidFill>
                  <a:srgbClr val="0433FF"/>
                </a:solidFill>
                <a:latin typeface="+mn-lt"/>
              </a:rPr>
              <a:t>Timing resolution</a:t>
            </a:r>
            <a:r>
              <a:rPr sz="1547">
                <a:latin typeface="+mn-lt"/>
              </a:rPr>
              <a:t> for standard &amp; modified process (pitch of 28 μm, bias voltage of - 6 V):</a:t>
            </a:r>
          </a:p>
        </p:txBody>
      </p:sp>
      <p:sp>
        <p:nvSpPr>
          <p:cNvPr id="6" name="Comparable timing resolution for both processes…"/>
          <p:cNvSpPr txBox="1"/>
          <p:nvPr/>
        </p:nvSpPr>
        <p:spPr>
          <a:xfrm>
            <a:off x="127699" y="5568576"/>
            <a:ext cx="8077707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lvl="2"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n-lt"/>
              </a:rPr>
              <a:t>Comparable timing resolution for both processes</a:t>
            </a:r>
          </a:p>
          <a:p>
            <a:pPr lvl="2">
              <a:defRPr sz="2000" b="0">
                <a:solidFill>
                  <a:srgbClr val="0433FF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latin typeface="+mn-lt"/>
              </a:rPr>
              <a:t>(</a:t>
            </a:r>
            <a:r>
              <a:rPr lang="en-US" sz="1406" dirty="0" smtClean="0">
                <a:latin typeface="+mn-lt"/>
              </a:rPr>
              <a:t>R</a:t>
            </a:r>
            <a:r>
              <a:rPr sz="1406" dirty="0" smtClean="0">
                <a:latin typeface="+mn-lt"/>
              </a:rPr>
              <a:t>eadout </a:t>
            </a:r>
            <a:r>
              <a:rPr sz="1406" dirty="0">
                <a:latin typeface="+mn-lt"/>
              </a:rPr>
              <a:t>sampling frequency of 65 </a:t>
            </a:r>
            <a:r>
              <a:rPr sz="1406" dirty="0" smtClean="0">
                <a:latin typeface="+mn-lt"/>
              </a:rPr>
              <a:t>MHz</a:t>
            </a:r>
            <a:r>
              <a:rPr lang="en-US" sz="1406" dirty="0" smtClean="0">
                <a:latin typeface="+mn-lt"/>
              </a:rPr>
              <a:t> limits achievable precision</a:t>
            </a:r>
            <a:r>
              <a:rPr sz="1406" dirty="0" smtClean="0">
                <a:latin typeface="+mn-lt"/>
              </a:rPr>
              <a:t>)</a:t>
            </a:r>
            <a:endParaRPr sz="1406" dirty="0">
              <a:latin typeface="+mn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pPr eaLnBrk="1" hangingPunct="1"/>
            <a:r>
              <a:rPr lang="en-US" sz="3200" kern="0" dirty="0" smtClean="0">
                <a:solidFill>
                  <a:schemeClr val="tx1"/>
                </a:solidFill>
              </a:rPr>
              <a:t>INVESTIGATOR timing</a:t>
            </a:r>
            <a:endParaRPr lang="en-US" sz="3200" kern="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41" y="1985494"/>
            <a:ext cx="4127203" cy="33999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7406" y="1951731"/>
            <a:ext cx="4153491" cy="3426192"/>
          </a:xfrm>
          <a:prstGeom prst="rect">
            <a:avLst/>
          </a:prstGeom>
        </p:spPr>
      </p:pic>
      <p:sp>
        <p:nvSpPr>
          <p:cNvPr id="12" name="Modified process:"/>
          <p:cNvSpPr txBox="1"/>
          <p:nvPr/>
        </p:nvSpPr>
        <p:spPr>
          <a:xfrm>
            <a:off x="5393292" y="1916387"/>
            <a:ext cx="1843004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0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406">
                <a:solidFill>
                  <a:srgbClr val="0432FF"/>
                </a:solidFill>
                <a:latin typeface="+mn-lt"/>
              </a:rPr>
              <a:t>Modified process:</a:t>
            </a:r>
          </a:p>
        </p:txBody>
      </p:sp>
      <p:sp>
        <p:nvSpPr>
          <p:cNvPr id="13" name="Standard process:"/>
          <p:cNvSpPr txBox="1"/>
          <p:nvPr/>
        </p:nvSpPr>
        <p:spPr>
          <a:xfrm>
            <a:off x="977009" y="1916387"/>
            <a:ext cx="1938807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0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406" dirty="0">
                <a:solidFill>
                  <a:srgbClr val="0432FF"/>
                </a:solidFill>
                <a:latin typeface="+mn-lt"/>
              </a:rPr>
              <a:t>Standard process:</a:t>
            </a:r>
          </a:p>
        </p:txBody>
      </p:sp>
      <p:sp>
        <p:nvSpPr>
          <p:cNvPr id="14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9EF8E0FC-5F3C-434A-A47B-6907FE993CE2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40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5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492896"/>
            <a:ext cx="6553200" cy="2868540"/>
          </a:xfrm>
          <a:prstGeom prst="rect">
            <a:avLst/>
          </a:prstGeom>
        </p:spPr>
      </p:pic>
      <p:sp>
        <p:nvSpPr>
          <p:cNvPr id="6" name="Design super pixel structures to maintain advantages of small collection diode (prompt and fully efficient charge collection) while reducing digital logic"/>
          <p:cNvSpPr txBox="1"/>
          <p:nvPr/>
        </p:nvSpPr>
        <p:spPr>
          <a:xfrm>
            <a:off x="-285846" y="1988078"/>
            <a:ext cx="9610374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625056" lvl="2">
              <a:buSzPct val="145000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>
                <a:solidFill>
                  <a:srgbClr val="0432FF"/>
                </a:solidFill>
                <a:latin typeface="+mn-lt"/>
              </a:rPr>
              <a:t>S</a:t>
            </a:r>
            <a:r>
              <a:rPr lang="en-US" sz="1406" dirty="0" smtClean="0">
                <a:solidFill>
                  <a:srgbClr val="0432FF"/>
                </a:solidFill>
                <a:latin typeface="+mn-lt"/>
              </a:rPr>
              <a:t>egmented macro-</a:t>
            </a:r>
            <a:r>
              <a:rPr sz="1406" dirty="0" smtClean="0">
                <a:solidFill>
                  <a:srgbClr val="0432FF"/>
                </a:solidFill>
                <a:latin typeface="+mn-lt"/>
              </a:rPr>
              <a:t>pixel </a:t>
            </a:r>
            <a:r>
              <a:rPr sz="1406" dirty="0">
                <a:solidFill>
                  <a:srgbClr val="0432FF"/>
                </a:solidFill>
                <a:latin typeface="+mn-lt"/>
              </a:rPr>
              <a:t>structures </a:t>
            </a:r>
            <a:r>
              <a:rPr sz="1406" dirty="0">
                <a:latin typeface="+mn-lt"/>
              </a:rPr>
              <a:t>to maintain advantages </a:t>
            </a:r>
            <a:r>
              <a:rPr sz="1406" dirty="0">
                <a:solidFill>
                  <a:srgbClr val="0432FF"/>
                </a:solidFill>
                <a:latin typeface="+mn-lt"/>
              </a:rPr>
              <a:t>of small collection diode </a:t>
            </a:r>
            <a:r>
              <a:rPr sz="1406" dirty="0">
                <a:latin typeface="+mn-lt"/>
              </a:rPr>
              <a:t>(prompt and fully efficient charge collection) while reducing </a:t>
            </a:r>
            <a:r>
              <a:rPr sz="1406">
                <a:latin typeface="+mn-lt"/>
              </a:rPr>
              <a:t>digital </a:t>
            </a:r>
            <a:r>
              <a:rPr sz="1406" smtClean="0">
                <a:latin typeface="+mn-lt"/>
              </a:rPr>
              <a:t>logic</a:t>
            </a:r>
            <a:r>
              <a:rPr lang="en-US" sz="1406" smtClean="0">
                <a:latin typeface="+mn-lt"/>
              </a:rPr>
              <a:t>:</a:t>
            </a:r>
            <a:endParaRPr sz="1406" dirty="0">
              <a:latin typeface="+mn-lt"/>
            </a:endParaRPr>
          </a:p>
        </p:txBody>
      </p:sp>
      <p:sp>
        <p:nvSpPr>
          <p:cNvPr id="7" name="Promising performance of studied HR-CMOS technology with respect to requirements of CLIC tracker…"/>
          <p:cNvSpPr txBox="1"/>
          <p:nvPr/>
        </p:nvSpPr>
        <p:spPr>
          <a:xfrm>
            <a:off x="-236542" y="780286"/>
            <a:ext cx="9292276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625056" lvl="2">
              <a:lnSpc>
                <a:spcPct val="120000"/>
              </a:lnSpc>
              <a:buSzPct val="145000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latin typeface="+mn-lt"/>
              </a:rPr>
              <a:t>Good </a:t>
            </a:r>
            <a:r>
              <a:rPr sz="1406" dirty="0" smtClean="0">
                <a:latin typeface="+mn-lt"/>
              </a:rPr>
              <a:t>performance </a:t>
            </a:r>
            <a:r>
              <a:rPr sz="1406" dirty="0">
                <a:latin typeface="+mn-lt"/>
              </a:rPr>
              <a:t>of studied </a:t>
            </a:r>
            <a:r>
              <a:rPr lang="en-US" sz="1406" dirty="0" smtClean="0">
                <a:latin typeface="+mn-lt"/>
              </a:rPr>
              <a:t>180 nm </a:t>
            </a:r>
            <a:r>
              <a:rPr sz="1406" dirty="0" smtClean="0">
                <a:latin typeface="+mn-lt"/>
              </a:rPr>
              <a:t>HR-CMOS </a:t>
            </a:r>
            <a:r>
              <a:rPr sz="1406" dirty="0">
                <a:latin typeface="+mn-lt"/>
              </a:rPr>
              <a:t>technology with respect to requirements of CLIC </a:t>
            </a:r>
            <a:r>
              <a:rPr sz="1406" dirty="0" smtClean="0">
                <a:latin typeface="+mn-lt"/>
              </a:rPr>
              <a:t>tracker</a:t>
            </a:r>
            <a:endParaRPr sz="1406" dirty="0">
              <a:latin typeface="+mn-lt"/>
            </a:endParaRPr>
          </a:p>
          <a:p>
            <a:pPr marL="625056" lvl="2">
              <a:lnSpc>
                <a:spcPct val="120000"/>
              </a:lnSpc>
              <a:buSzPct val="145000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latin typeface="+mn-lt"/>
                <a:sym typeface="Wingdings"/>
              </a:rPr>
              <a:t>  </a:t>
            </a:r>
            <a:r>
              <a:rPr sz="1406" dirty="0" smtClean="0">
                <a:latin typeface="+mn-lt"/>
              </a:rPr>
              <a:t>Technology </a:t>
            </a:r>
            <a:r>
              <a:rPr lang="en-US" sz="1406" dirty="0" smtClean="0">
                <a:latin typeface="+mn-lt"/>
              </a:rPr>
              <a:t>used</a:t>
            </a:r>
            <a:r>
              <a:rPr sz="1406" dirty="0" smtClean="0">
                <a:latin typeface="+mn-lt"/>
              </a:rPr>
              <a:t> </a:t>
            </a:r>
            <a:r>
              <a:rPr lang="en-US" sz="1406" dirty="0" smtClean="0">
                <a:latin typeface="+mn-lt"/>
              </a:rPr>
              <a:t>for ongoing</a:t>
            </a:r>
            <a:r>
              <a:rPr sz="1406" dirty="0" smtClean="0">
                <a:latin typeface="+mn-lt"/>
              </a:rPr>
              <a:t> design</a:t>
            </a:r>
            <a:r>
              <a:rPr lang="en-US" sz="1406" dirty="0" smtClean="0">
                <a:latin typeface="+mn-lt"/>
              </a:rPr>
              <a:t> of</a:t>
            </a:r>
            <a:r>
              <a:rPr sz="1406" dirty="0" smtClean="0">
                <a:latin typeface="+mn-lt"/>
              </a:rPr>
              <a:t> </a:t>
            </a:r>
            <a:r>
              <a:rPr sz="1406" dirty="0">
                <a:latin typeface="+mn-lt"/>
              </a:rPr>
              <a:t>a fully integrated chip for the CLIC tracker</a:t>
            </a:r>
          </a:p>
        </p:txBody>
      </p:sp>
      <p:sp>
        <p:nvSpPr>
          <p:cNvPr id="8" name="CLIC Tracker Detector (CLICTD) - main idea/concept for elongated pixels/small strips:"/>
          <p:cNvSpPr txBox="1"/>
          <p:nvPr/>
        </p:nvSpPr>
        <p:spPr>
          <a:xfrm>
            <a:off x="283790" y="1484784"/>
            <a:ext cx="8632761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2200" b="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rPr sz="1547" dirty="0">
                <a:latin typeface="+mn-lt"/>
              </a:rPr>
              <a:t>CLIC Tracker Detector (CLICTD) </a:t>
            </a:r>
            <a:r>
              <a:rPr lang="mr-IN" sz="1547" dirty="0" smtClean="0">
                <a:latin typeface="+mn-lt"/>
              </a:rPr>
              <a:t>–</a:t>
            </a:r>
            <a:r>
              <a:rPr sz="1547" dirty="0" smtClean="0">
                <a:latin typeface="+mn-lt"/>
              </a:rPr>
              <a:t> </a:t>
            </a:r>
            <a:r>
              <a:rPr lang="en-US" sz="1547" dirty="0" smtClean="0">
                <a:latin typeface="+mn-lt"/>
              </a:rPr>
              <a:t>monolithic HR-CMOS sensor with </a:t>
            </a:r>
            <a:r>
              <a:rPr lang="en-US" sz="1547" dirty="0" smtClean="0">
                <a:solidFill>
                  <a:srgbClr val="0432FF"/>
                </a:solidFill>
                <a:latin typeface="+mj-lt"/>
              </a:rPr>
              <a:t>30 </a:t>
            </a:r>
            <a:r>
              <a:rPr lang="en-US" sz="1600" dirty="0" smtClean="0">
                <a:solidFill>
                  <a:srgbClr val="0432FF"/>
                </a:solidFill>
                <a:latin typeface="+mj-lt"/>
              </a:rPr>
              <a:t>μm </a:t>
            </a:r>
            <a:r>
              <a:rPr lang="en-US" sz="1547" dirty="0" smtClean="0">
                <a:solidFill>
                  <a:srgbClr val="0432FF"/>
                </a:solidFill>
                <a:latin typeface="+mj-lt"/>
              </a:rPr>
              <a:t>x 300 </a:t>
            </a:r>
            <a:r>
              <a:rPr lang="en-US" sz="1600" dirty="0" smtClean="0">
                <a:solidFill>
                  <a:srgbClr val="0432FF"/>
                </a:solidFill>
                <a:latin typeface="+mj-lt"/>
              </a:rPr>
              <a:t>μ</a:t>
            </a:r>
            <a:r>
              <a:rPr lang="en-US" sz="1547" dirty="0" smtClean="0">
                <a:solidFill>
                  <a:srgbClr val="0432FF"/>
                </a:solidFill>
                <a:latin typeface="+mj-lt"/>
              </a:rPr>
              <a:t>m</a:t>
            </a:r>
            <a:r>
              <a:rPr lang="en-US" sz="1547" dirty="0" smtClean="0">
                <a:latin typeface="+mn-lt"/>
              </a:rPr>
              <a:t> pixels</a:t>
            </a:r>
            <a:endParaRPr sz="1547" dirty="0">
              <a:latin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pPr eaLnBrk="1" hangingPunct="1"/>
            <a:r>
              <a:rPr lang="en-US" sz="2800" kern="0" dirty="0" smtClean="0">
                <a:solidFill>
                  <a:schemeClr val="tx1"/>
                </a:solidFill>
              </a:rPr>
              <a:t>CLICTD monolithic HR-CMOS tracker chip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sp>
        <p:nvSpPr>
          <p:cNvPr id="12" name="Left Brace 11"/>
          <p:cNvSpPr/>
          <p:nvPr/>
        </p:nvSpPr>
        <p:spPr bwMode="auto">
          <a:xfrm>
            <a:off x="2244078" y="2708920"/>
            <a:ext cx="311698" cy="144016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Discriminator output of each of the 10 collection diodes combined in logical OR…"/>
          <p:cNvSpPr txBox="1"/>
          <p:nvPr/>
        </p:nvSpPr>
        <p:spPr>
          <a:xfrm>
            <a:off x="311764" y="2956251"/>
            <a:ext cx="5700396" cy="851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9525" lvl="2">
              <a:lnSpc>
                <a:spcPct val="120000"/>
              </a:lnSpc>
              <a:buSzPct val="145000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latin typeface="+mn-lt"/>
              </a:rPr>
              <a:t>Discriminator output of</a:t>
            </a:r>
            <a:r>
              <a:rPr lang="en-US" sz="1406" dirty="0" smtClean="0">
                <a:latin typeface="+mn-lt"/>
              </a:rPr>
              <a:t/>
            </a:r>
            <a:br>
              <a:rPr lang="en-US" sz="1406" dirty="0" smtClean="0">
                <a:latin typeface="+mn-lt"/>
              </a:rPr>
            </a:br>
            <a:r>
              <a:rPr lang="en-US" sz="1406" dirty="0" smtClean="0">
                <a:solidFill>
                  <a:srgbClr val="0432FF"/>
                </a:solidFill>
                <a:latin typeface="+mn-lt"/>
              </a:rPr>
              <a:t>8</a:t>
            </a:r>
            <a:r>
              <a:rPr sz="1406" dirty="0" smtClean="0">
                <a:solidFill>
                  <a:srgbClr val="0432FF"/>
                </a:solidFill>
                <a:latin typeface="+mn-lt"/>
              </a:rPr>
              <a:t> collection diodes</a:t>
            </a:r>
            <a:r>
              <a:rPr lang="en-US" sz="1406" dirty="0">
                <a:latin typeface="+mn-lt"/>
              </a:rPr>
              <a:t/>
            </a:r>
            <a:br>
              <a:rPr lang="en-US" sz="1406" dirty="0">
                <a:latin typeface="+mn-lt"/>
              </a:rPr>
            </a:br>
            <a:r>
              <a:rPr sz="1406" dirty="0" smtClean="0">
                <a:latin typeface="+mn-lt"/>
              </a:rPr>
              <a:t>combined in logical OR</a:t>
            </a:r>
          </a:p>
        </p:txBody>
      </p:sp>
      <p:sp>
        <p:nvSpPr>
          <p:cNvPr id="14" name="Discriminator output of each of the 10 collection diodes combined in logical OR…"/>
          <p:cNvSpPr txBox="1"/>
          <p:nvPr/>
        </p:nvSpPr>
        <p:spPr>
          <a:xfrm>
            <a:off x="-540568" y="4537530"/>
            <a:ext cx="6380738" cy="1889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937584" lvl="3">
              <a:lnSpc>
                <a:spcPct val="120000"/>
              </a:lnSpc>
              <a:buSzPct val="145000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latin typeface="+mn-lt"/>
              </a:rPr>
              <a:t>Output of logical OR passed to digital circuitry:</a:t>
            </a:r>
          </a:p>
          <a:p>
            <a:pPr marL="1223334" lvl="3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 smtClean="0">
                <a:latin typeface="+mn-lt"/>
              </a:rPr>
              <a:t>Simultaneous </a:t>
            </a:r>
            <a:r>
              <a:rPr sz="1406" dirty="0">
                <a:solidFill>
                  <a:srgbClr val="0432FF"/>
                </a:solidFill>
                <a:latin typeface="+mn-lt"/>
              </a:rPr>
              <a:t>8-bit ToA </a:t>
            </a:r>
            <a:r>
              <a:rPr sz="1406" dirty="0">
                <a:latin typeface="+mn-lt"/>
              </a:rPr>
              <a:t>and </a:t>
            </a:r>
            <a:r>
              <a:rPr sz="1406" dirty="0">
                <a:solidFill>
                  <a:srgbClr val="0432FF"/>
                </a:solidFill>
                <a:latin typeface="+mn-lt"/>
              </a:rPr>
              <a:t>5-bit ToT </a:t>
            </a:r>
            <a:r>
              <a:rPr sz="1406" dirty="0" smtClean="0">
                <a:latin typeface="+mn-lt"/>
              </a:rPr>
              <a:t>measurements</a:t>
            </a:r>
            <a:endParaRPr lang="en-US" sz="1406" dirty="0" smtClean="0">
              <a:latin typeface="+mn-lt"/>
            </a:endParaRPr>
          </a:p>
          <a:p>
            <a:pPr marL="1223334" lvl="3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latin typeface="+mn-lt"/>
              </a:rPr>
              <a:t>Expect </a:t>
            </a:r>
            <a:r>
              <a:rPr lang="en-US" sz="1406" dirty="0" smtClean="0">
                <a:solidFill>
                  <a:srgbClr val="0432FF"/>
                </a:solidFill>
                <a:latin typeface="+mn-lt"/>
              </a:rPr>
              <a:t>σ</a:t>
            </a:r>
            <a:r>
              <a:rPr lang="en-US" sz="1406" baseline="-25000" dirty="0" smtClean="0">
                <a:solidFill>
                  <a:srgbClr val="0432FF"/>
                </a:solidFill>
                <a:latin typeface="+mn-lt"/>
              </a:rPr>
              <a:t>SP</a:t>
            </a:r>
            <a:r>
              <a:rPr lang="en-US" sz="1406" dirty="0" smtClean="0">
                <a:solidFill>
                  <a:srgbClr val="0432FF"/>
                </a:solidFill>
                <a:latin typeface="+mn-lt"/>
              </a:rPr>
              <a:t>~7 </a:t>
            </a:r>
            <a:r>
              <a:rPr lang="en-US" sz="1406" dirty="0" err="1" smtClean="0">
                <a:solidFill>
                  <a:srgbClr val="0432FF"/>
                </a:solidFill>
                <a:latin typeface="+mn-lt"/>
              </a:rPr>
              <a:t>μm</a:t>
            </a:r>
            <a:r>
              <a:rPr lang="en-US" sz="1406" dirty="0" smtClean="0">
                <a:solidFill>
                  <a:srgbClr val="0432FF"/>
                </a:solidFill>
                <a:latin typeface="+mn-lt"/>
              </a:rPr>
              <a:t> </a:t>
            </a:r>
            <a:r>
              <a:rPr lang="en-US" sz="1406" dirty="0" smtClean="0">
                <a:latin typeface="+mn-lt"/>
              </a:rPr>
              <a:t>in short direction (charge sharing)</a:t>
            </a:r>
          </a:p>
          <a:p>
            <a:pPr marL="1223334" lvl="3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solidFill>
                  <a:srgbClr val="0432FF"/>
                </a:solidFill>
                <a:latin typeface="+mn-lt"/>
              </a:rPr>
              <a:t>Hit bit pattern</a:t>
            </a:r>
            <a:r>
              <a:rPr lang="en-US" sz="1406" dirty="0" smtClean="0">
                <a:latin typeface="+mn-lt"/>
              </a:rPr>
              <a:t>  </a:t>
            </a:r>
            <a:r>
              <a:rPr lang="en-US" sz="1406" dirty="0" smtClean="0">
                <a:latin typeface="+mn-lt"/>
                <a:sym typeface="Wingdings"/>
              </a:rPr>
              <a:t> maintain good resolution also in long direction </a:t>
            </a:r>
            <a:endParaRPr sz="1406" dirty="0">
              <a:latin typeface="+mn-lt"/>
            </a:endParaRPr>
          </a:p>
          <a:p>
            <a:pPr marL="1223334" lvl="3" indent="-285750">
              <a:lnSpc>
                <a:spcPct val="120000"/>
              </a:lnSpc>
              <a:buSzPct val="145000"/>
              <a:buFont typeface="Arial" charset="0"/>
              <a:buChar char="•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406" dirty="0">
                <a:latin typeface="+mn-lt"/>
              </a:rPr>
              <a:t>100 MHz clock to achieve </a:t>
            </a:r>
            <a:r>
              <a:rPr sz="1406" dirty="0">
                <a:solidFill>
                  <a:srgbClr val="0432FF"/>
                </a:solidFill>
                <a:latin typeface="+mn-lt"/>
              </a:rPr>
              <a:t>10 ns </a:t>
            </a:r>
            <a:r>
              <a:rPr sz="1406" dirty="0">
                <a:latin typeface="+mn-lt"/>
              </a:rPr>
              <a:t>time </a:t>
            </a:r>
            <a:r>
              <a:rPr lang="en-US" sz="1406" dirty="0" smtClean="0">
                <a:latin typeface="+mn-lt"/>
              </a:rPr>
              <a:t>binning</a:t>
            </a:r>
            <a:br>
              <a:rPr lang="en-US" sz="1406" dirty="0" smtClean="0">
                <a:latin typeface="+mn-lt"/>
              </a:rPr>
            </a:br>
            <a:endParaRPr lang="en-US" sz="1406" dirty="0" smtClean="0">
              <a:latin typeface="+mn-lt"/>
            </a:endParaRPr>
          </a:p>
          <a:p>
            <a:pPr marL="937584" lvl="3">
              <a:lnSpc>
                <a:spcPct val="120000"/>
              </a:lnSpc>
              <a:buSzPct val="145000"/>
              <a:defRPr sz="2000" b="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sz="1406" dirty="0" smtClean="0">
                <a:latin typeface="+mn-lt"/>
              </a:rPr>
              <a:t>Chip design in progress, target submission</a:t>
            </a:r>
            <a:r>
              <a:rPr lang="en-US" sz="1406" dirty="0">
                <a:latin typeface="+mn-lt"/>
              </a:rPr>
              <a:t> </a:t>
            </a:r>
            <a:r>
              <a:rPr lang="en-US" sz="1406" dirty="0" smtClean="0">
                <a:latin typeface="+mn-lt"/>
              </a:rPr>
              <a:t>date: ~</a:t>
            </a:r>
            <a:r>
              <a:rPr lang="en-US" sz="1406" dirty="0" smtClean="0">
                <a:solidFill>
                  <a:srgbClr val="0432FF"/>
                </a:solidFill>
                <a:latin typeface="+mn-lt"/>
              </a:rPr>
              <a:t>May 2018</a:t>
            </a:r>
            <a:endParaRPr sz="1406" dirty="0">
              <a:solidFill>
                <a:srgbClr val="0432FF"/>
              </a:solidFill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796136" y="5589240"/>
            <a:ext cx="3106432" cy="837239"/>
            <a:chOff x="5813160" y="5597915"/>
            <a:chExt cx="3106432" cy="83723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550" y="5866254"/>
              <a:ext cx="3007042" cy="5689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3160" y="5597915"/>
              <a:ext cx="1020635" cy="296314"/>
            </a:xfrm>
            <a:prstGeom prst="rect">
              <a:avLst/>
            </a:prstGeom>
          </p:spPr>
        </p:pic>
      </p:grpSp>
      <p:sp>
        <p:nvSpPr>
          <p:cNvPr id="19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1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C4538D44-AAC1-5E49-9CED-5AB04EE79B09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41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37" y="3541092"/>
            <a:ext cx="4572000" cy="295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142" y="601229"/>
            <a:ext cx="4914355" cy="3835970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5431"/>
            <a:ext cx="9144000" cy="609600"/>
          </a:xfrm>
        </p:spPr>
        <p:txBody>
          <a:bodyPr/>
          <a:lstStyle/>
          <a:p>
            <a:r>
              <a:rPr lang="en-US" sz="3500" dirty="0" smtClean="0"/>
              <a:t>Allpix</a:t>
            </a:r>
            <a:r>
              <a:rPr lang="en-US" sz="3500" baseline="30000" dirty="0" smtClean="0"/>
              <a:t>2</a:t>
            </a:r>
            <a:r>
              <a:rPr lang="en-US" sz="3500" dirty="0" smtClean="0"/>
              <a:t> simulation framework</a:t>
            </a:r>
            <a:endParaRPr lang="en-US" sz="3500" dirty="0"/>
          </a:p>
        </p:txBody>
      </p:sp>
      <p:sp>
        <p:nvSpPr>
          <p:cNvPr id="8" name="TextBox 7"/>
          <p:cNvSpPr txBox="1"/>
          <p:nvPr/>
        </p:nvSpPr>
        <p:spPr>
          <a:xfrm>
            <a:off x="27845" y="715798"/>
            <a:ext cx="53547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400" dirty="0" smtClean="0">
                <a:solidFill>
                  <a:srgbClr val="0432FF"/>
                </a:solidFill>
              </a:rPr>
              <a:t>Modular simulation framework </a:t>
            </a:r>
            <a:r>
              <a:rPr lang="en-US" sz="1400" dirty="0" smtClean="0"/>
              <a:t>for silicon tracking detectors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400" dirty="0"/>
              <a:t>Simulates </a:t>
            </a:r>
            <a:r>
              <a:rPr lang="en-US" sz="1400" dirty="0">
                <a:solidFill>
                  <a:srgbClr val="0432FF"/>
                </a:solidFill>
              </a:rPr>
              <a:t>full chain </a:t>
            </a:r>
            <a:r>
              <a:rPr lang="en-US" sz="1400" dirty="0"/>
              <a:t>from incident radiation to digitized </a:t>
            </a:r>
            <a:r>
              <a:rPr lang="en-US" sz="1400" dirty="0" smtClean="0"/>
              <a:t>hits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400" dirty="0" smtClean="0"/>
              <a:t>Modern and well-documented </a:t>
            </a:r>
            <a:r>
              <a:rPr lang="en-US" sz="1400" dirty="0" smtClean="0">
                <a:solidFill>
                  <a:srgbClr val="0432FF"/>
                </a:solidFill>
              </a:rPr>
              <a:t>C++ </a:t>
            </a:r>
            <a:r>
              <a:rPr lang="en-US" sz="1400" dirty="0" smtClean="0"/>
              <a:t>code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400" dirty="0" smtClean="0"/>
              <a:t>Full </a:t>
            </a:r>
            <a:r>
              <a:rPr lang="en-US" sz="1400" dirty="0" smtClean="0">
                <a:solidFill>
                  <a:srgbClr val="0432FF"/>
                </a:solidFill>
              </a:rPr>
              <a:t>Geant4</a:t>
            </a:r>
            <a:r>
              <a:rPr lang="en-US" sz="1400" dirty="0" smtClean="0"/>
              <a:t> simulation of </a:t>
            </a:r>
            <a:r>
              <a:rPr lang="en-US" sz="1400" dirty="0"/>
              <a:t>charge </a:t>
            </a:r>
            <a:r>
              <a:rPr lang="en-US" sz="1400" dirty="0" smtClean="0"/>
              <a:t>deposition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400" dirty="0" smtClean="0"/>
              <a:t>Fast </a:t>
            </a:r>
            <a:r>
              <a:rPr lang="en-US" sz="1400" dirty="0"/>
              <a:t>charge propagation using </a:t>
            </a:r>
            <a:r>
              <a:rPr lang="en-US" sz="1400" dirty="0" smtClean="0">
                <a:solidFill>
                  <a:srgbClr val="0432FF"/>
                </a:solidFill>
              </a:rPr>
              <a:t>drift-diffusion model</a:t>
            </a:r>
            <a:r>
              <a:rPr lang="en-US" sz="1400" dirty="0" smtClean="0"/>
              <a:t>,</a:t>
            </a:r>
            <a:br>
              <a:rPr lang="en-US" sz="1400" dirty="0" smtClean="0"/>
            </a:br>
            <a:r>
              <a:rPr lang="en-US" sz="1400" dirty="0" smtClean="0"/>
              <a:t>can import </a:t>
            </a:r>
            <a:r>
              <a:rPr lang="en-US" sz="1400" dirty="0"/>
              <a:t>electric fields in the </a:t>
            </a:r>
            <a:r>
              <a:rPr lang="en-US" sz="1400" dirty="0" smtClean="0">
                <a:solidFill>
                  <a:srgbClr val="0432FF"/>
                </a:solidFill>
              </a:rPr>
              <a:t>TCAD </a:t>
            </a:r>
            <a:r>
              <a:rPr lang="en-US" sz="1400" dirty="0" smtClean="0"/>
              <a:t>DF-ISE format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400" dirty="0" smtClean="0"/>
              <a:t>Simulation of HV-CMOS sensors with </a:t>
            </a:r>
            <a:r>
              <a:rPr lang="en-US" sz="1400" dirty="0" smtClean="0">
                <a:solidFill>
                  <a:srgbClr val="0432FF"/>
                </a:solidFill>
              </a:rPr>
              <a:t>capacitive coupling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400" dirty="0" smtClean="0"/>
              <a:t>Easy </a:t>
            </a:r>
            <a:r>
              <a:rPr lang="en-US" sz="1400" dirty="0"/>
              <a:t>to add new modules for new digitizers, other output formats, </a:t>
            </a:r>
            <a:r>
              <a:rPr lang="en-US" sz="1400" dirty="0" smtClean="0"/>
              <a:t>etc.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400" dirty="0" smtClean="0"/>
              <a:t>For </a:t>
            </a:r>
            <a:r>
              <a:rPr lang="en-US" sz="1400" dirty="0"/>
              <a:t>Introduction, </a:t>
            </a:r>
            <a:r>
              <a:rPr lang="en-US" sz="1400" dirty="0" smtClean="0"/>
              <a:t>User </a:t>
            </a:r>
            <a:r>
              <a:rPr lang="en-US" sz="1400" dirty="0"/>
              <a:t>manual and code reference visit: </a:t>
            </a:r>
            <a:r>
              <a:rPr lang="en-US" sz="1400" dirty="0">
                <a:solidFill>
                  <a:srgbClr val="0432FF"/>
                </a:solidFill>
                <a:hlinkClick r:id="rId5"/>
              </a:rPr>
              <a:t>https://</a:t>
            </a:r>
            <a:r>
              <a:rPr lang="en-US" sz="1400" dirty="0" smtClean="0">
                <a:solidFill>
                  <a:srgbClr val="0432FF"/>
                </a:solidFill>
                <a:hlinkClick r:id="rId5"/>
              </a:rPr>
              <a:t>cern.ch/allpix-squared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8010" y="5371995"/>
            <a:ext cx="864096" cy="8640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176082"/>
            <a:ext cx="3613012" cy="22677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96136" y="632996"/>
            <a:ext cx="3312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MIP in </a:t>
            </a:r>
            <a:r>
              <a:rPr lang="en-US" sz="1200" dirty="0" err="1" smtClean="0">
                <a:solidFill>
                  <a:srgbClr val="0432FF"/>
                </a:solidFill>
              </a:rPr>
              <a:t>underdepleted</a:t>
            </a:r>
            <a:r>
              <a:rPr lang="en-US" sz="1200" dirty="0" smtClean="0">
                <a:solidFill>
                  <a:srgbClr val="0432FF"/>
                </a:solidFill>
              </a:rPr>
              <a:t> HV-CMOS pixel sensor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64085" y="3919358"/>
            <a:ext cx="29110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Beam profile in telescope sensor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6304" y="3788444"/>
            <a:ext cx="291103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432FF"/>
                </a:solidFill>
              </a:rPr>
              <a:t>Beam telescope with tilted DUT</a:t>
            </a:r>
            <a:endParaRPr lang="en-US" sz="1300" dirty="0">
              <a:solidFill>
                <a:srgbClr val="0432FF"/>
              </a:solidFill>
            </a:endParaRPr>
          </a:p>
        </p:txBody>
      </p:sp>
      <p:sp>
        <p:nvSpPr>
          <p:cNvPr id="21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23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5FF85D99-8739-7448-8B61-EB18E176B476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42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422" y="4120658"/>
            <a:ext cx="2716793" cy="2421489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512"/>
            <a:ext cx="9144000" cy="609600"/>
          </a:xfrm>
        </p:spPr>
        <p:txBody>
          <a:bodyPr/>
          <a:lstStyle/>
          <a:p>
            <a:r>
              <a:rPr lang="en-US" sz="3500" dirty="0" smtClean="0"/>
              <a:t>Allpix</a:t>
            </a:r>
            <a:r>
              <a:rPr lang="en-US" sz="3500" baseline="30000" dirty="0" smtClean="0"/>
              <a:t>2</a:t>
            </a:r>
            <a:r>
              <a:rPr lang="en-US" sz="3500" dirty="0" smtClean="0"/>
              <a:t> validation</a:t>
            </a:r>
            <a:endParaRPr lang="en-US" sz="3500" dirty="0"/>
          </a:p>
        </p:txBody>
      </p:sp>
      <p:sp>
        <p:nvSpPr>
          <p:cNvPr id="8" name="TextBox 7"/>
          <p:cNvSpPr txBox="1"/>
          <p:nvPr/>
        </p:nvSpPr>
        <p:spPr>
          <a:xfrm>
            <a:off x="97161" y="980728"/>
            <a:ext cx="67926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charset="0"/>
              <a:buChar char="•"/>
            </a:pPr>
            <a:r>
              <a:rPr lang="en-US" sz="1800" dirty="0" smtClean="0">
                <a:solidFill>
                  <a:srgbClr val="0432FF"/>
                </a:solidFill>
              </a:rPr>
              <a:t>Validation</a:t>
            </a:r>
            <a:r>
              <a:rPr lang="en-US" sz="1800" dirty="0" smtClean="0"/>
              <a:t> ongoing using test-beam data:</a:t>
            </a:r>
          </a:p>
          <a:p>
            <a:pPr marL="496888" lvl="1" indent="-317500">
              <a:buFont typeface="Arial" charset="0"/>
              <a:buChar char="•"/>
            </a:pPr>
            <a:r>
              <a:rPr lang="en-US" sz="1800" dirty="0" smtClean="0">
                <a:solidFill>
                  <a:srgbClr val="0432FF"/>
                </a:solidFill>
              </a:rPr>
              <a:t>Timepix3</a:t>
            </a:r>
            <a:r>
              <a:rPr lang="en-US" sz="1800" dirty="0" smtClean="0"/>
              <a:t> </a:t>
            </a:r>
            <a:r>
              <a:rPr lang="en-US" sz="1800" dirty="0"/>
              <a:t>planar sensor </a:t>
            </a:r>
            <a:r>
              <a:rPr lang="en-US" sz="1800" dirty="0" smtClean="0"/>
              <a:t>assemblies:</a:t>
            </a:r>
            <a:r>
              <a:rPr lang="en-US" sz="1800" dirty="0">
                <a:sym typeface="Wingdings"/>
              </a:rPr>
              <a:t/>
            </a:r>
            <a:br>
              <a:rPr lang="en-US" sz="1800" dirty="0">
                <a:sym typeface="Wingdings"/>
              </a:rPr>
            </a:br>
            <a:r>
              <a:rPr lang="en-US" sz="1800" dirty="0" smtClean="0">
                <a:solidFill>
                  <a:srgbClr val="0432FF"/>
                </a:solidFill>
              </a:rPr>
              <a:t>Charge</a:t>
            </a:r>
            <a:r>
              <a:rPr lang="en-US" sz="1800" dirty="0" smtClean="0"/>
              <a:t> distribution, </a:t>
            </a:r>
            <a:r>
              <a:rPr lang="en-US" sz="1800" dirty="0" smtClean="0">
                <a:solidFill>
                  <a:srgbClr val="0432FF"/>
                </a:solidFill>
              </a:rPr>
              <a:t>cluster </a:t>
            </a:r>
            <a:r>
              <a:rPr lang="en-US" sz="1800" dirty="0">
                <a:solidFill>
                  <a:srgbClr val="0432FF"/>
                </a:solidFill>
              </a:rPr>
              <a:t>size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rgbClr val="0432FF"/>
                </a:solidFill>
              </a:rPr>
              <a:t>spatial residuals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in good agreement with test </a:t>
            </a:r>
            <a:r>
              <a:rPr lang="en-US" sz="1800" dirty="0"/>
              <a:t>beam </a:t>
            </a:r>
            <a:r>
              <a:rPr lang="en-US" sz="1800" dirty="0" smtClean="0"/>
              <a:t>data</a:t>
            </a:r>
          </a:p>
          <a:p>
            <a:pPr marL="295275" lvl="1" indent="-285750">
              <a:buFont typeface="Arial" charset="0"/>
              <a:buChar char="•"/>
            </a:pPr>
            <a:r>
              <a:rPr lang="en-US" sz="1800" dirty="0" smtClean="0"/>
              <a:t>New sensor types and features are being added by users:</a:t>
            </a:r>
          </a:p>
          <a:p>
            <a:pPr marL="752475" lvl="2" indent="-285750">
              <a:buFont typeface="Arial" charset="0"/>
              <a:buChar char="•"/>
            </a:pPr>
            <a:r>
              <a:rPr lang="en-US" sz="1800" dirty="0" smtClean="0"/>
              <a:t>SOI pixel detectors</a:t>
            </a:r>
          </a:p>
          <a:p>
            <a:pPr marL="752475" lvl="2" indent="-285750">
              <a:buFont typeface="Arial" charset="0"/>
              <a:buChar char="•"/>
            </a:pPr>
            <a:r>
              <a:rPr lang="en-US" sz="1800" dirty="0" err="1" smtClean="0"/>
              <a:t>capacitively</a:t>
            </a:r>
            <a:r>
              <a:rPr lang="en-US" sz="1800" dirty="0" smtClean="0"/>
              <a:t> coupled HV-CMOS sensors</a:t>
            </a:r>
          </a:p>
          <a:p>
            <a:pPr marL="752475" lvl="2" indent="-285750">
              <a:buFont typeface="Arial" charset="0"/>
              <a:buChar char="•"/>
            </a:pPr>
            <a:r>
              <a:rPr lang="en-US" sz="1800" dirty="0" smtClean="0"/>
              <a:t>ELAD sensors</a:t>
            </a:r>
          </a:p>
          <a:p>
            <a:pPr marL="752475" lvl="2" indent="-285750">
              <a:buFont typeface="Arial" charset="0"/>
              <a:buChar char="•"/>
            </a:pPr>
            <a:r>
              <a:rPr lang="mr-IN" sz="1800" dirty="0" smtClean="0"/>
              <a:t>…</a:t>
            </a:r>
            <a:endParaRPr lang="en-US" sz="1800" dirty="0" smtClean="0"/>
          </a:p>
        </p:txBody>
      </p:sp>
      <p:sp>
        <p:nvSpPr>
          <p:cNvPr id="11" name="AutoShape 4" descr="aptura de Tela 2017-10-19 às 12.30.21.png"/>
          <p:cNvSpPr>
            <a:spLocks noChangeAspect="1" noChangeArrowheads="1"/>
          </p:cNvSpPr>
          <p:nvPr/>
        </p:nvSpPr>
        <p:spPr bwMode="auto">
          <a:xfrm>
            <a:off x="46806" y="238844"/>
            <a:ext cx="13487400" cy="134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708110" y="4294235"/>
            <a:ext cx="214083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432FF"/>
                </a:solidFill>
              </a:rPr>
              <a:t>50 </a:t>
            </a:r>
            <a:r>
              <a:rPr lang="en-US" sz="1100" dirty="0" err="1" smtClean="0">
                <a:solidFill>
                  <a:srgbClr val="0432FF"/>
                </a:solidFill>
              </a:rPr>
              <a:t>μm</a:t>
            </a:r>
            <a:r>
              <a:rPr lang="en-US" sz="1100" dirty="0" smtClean="0">
                <a:solidFill>
                  <a:srgbClr val="0432FF"/>
                </a:solidFill>
              </a:rPr>
              <a:t> thick </a:t>
            </a:r>
            <a:br>
              <a:rPr lang="en-US" sz="1100" dirty="0" smtClean="0">
                <a:solidFill>
                  <a:srgbClr val="0432FF"/>
                </a:solidFill>
              </a:rPr>
            </a:br>
            <a:r>
              <a:rPr lang="en-US" sz="1100" dirty="0" smtClean="0">
                <a:solidFill>
                  <a:srgbClr val="0432FF"/>
                </a:solidFill>
              </a:rPr>
              <a:t>Timepix3 </a:t>
            </a:r>
          </a:p>
          <a:p>
            <a:r>
              <a:rPr lang="en-US" sz="1100" dirty="0" smtClean="0">
                <a:solidFill>
                  <a:srgbClr val="0432FF"/>
                </a:solidFill>
              </a:rPr>
              <a:t>sensor</a:t>
            </a:r>
            <a:endParaRPr lang="en-US" sz="1100" dirty="0">
              <a:solidFill>
                <a:srgbClr val="0432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49753" y="3954891"/>
            <a:ext cx="14882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Spatial residuals</a:t>
            </a:r>
            <a:endParaRPr lang="en-US" sz="1200" dirty="0">
              <a:solidFill>
                <a:srgbClr val="0432FF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74771" y="3965833"/>
            <a:ext cx="2926025" cy="2576314"/>
            <a:chOff x="3624864" y="4068901"/>
            <a:chExt cx="2926025" cy="257631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4864" y="4138587"/>
              <a:ext cx="2926025" cy="2506628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4584713" y="4068901"/>
              <a:ext cx="113053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mtClean="0">
                  <a:solidFill>
                    <a:srgbClr val="0432FF"/>
                  </a:solidFill>
                </a:rPr>
                <a:t>Cluster size</a:t>
              </a:r>
              <a:endParaRPr lang="en-US" sz="1200" dirty="0">
                <a:solidFill>
                  <a:srgbClr val="0432FF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34566" y="4961014"/>
              <a:ext cx="146659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>
                  <a:solidFill>
                    <a:srgbClr val="0432FF"/>
                  </a:solidFill>
                </a:rPr>
                <a:t>50 </a:t>
              </a:r>
              <a:r>
                <a:rPr lang="en-US" sz="1100" dirty="0" err="1" smtClean="0">
                  <a:solidFill>
                    <a:srgbClr val="0432FF"/>
                  </a:solidFill>
                </a:rPr>
                <a:t>μm</a:t>
              </a:r>
              <a:r>
                <a:rPr lang="en-US" sz="1100" dirty="0" smtClean="0">
                  <a:solidFill>
                    <a:srgbClr val="0432FF"/>
                  </a:solidFill>
                </a:rPr>
                <a:t> thick </a:t>
              </a:r>
              <a:br>
                <a:rPr lang="en-US" sz="1100" dirty="0" smtClean="0">
                  <a:solidFill>
                    <a:srgbClr val="0432FF"/>
                  </a:solidFill>
                </a:rPr>
              </a:br>
              <a:r>
                <a:rPr lang="en-US" sz="1100" dirty="0" smtClean="0">
                  <a:solidFill>
                    <a:srgbClr val="0432FF"/>
                  </a:solidFill>
                </a:rPr>
                <a:t>Timepix3 sensor</a:t>
              </a:r>
              <a:endParaRPr lang="en-US" sz="1100" dirty="0">
                <a:solidFill>
                  <a:srgbClr val="0432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93371" y="4397303"/>
              <a:ext cx="1360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CLICdp</a:t>
              </a:r>
              <a:endParaRPr lang="en-US" sz="1200" dirty="0" smtClean="0"/>
            </a:p>
            <a:p>
              <a:r>
                <a:rPr lang="en-US" sz="1200" dirty="0" smtClean="0"/>
                <a:t>Work in Progress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61562" y="5610768"/>
              <a:ext cx="6078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Data</a:t>
              </a:r>
            </a:p>
            <a:p>
              <a:r>
                <a:rPr lang="en-US" sz="1200" dirty="0" smtClean="0"/>
                <a:t>Allpix</a:t>
              </a:r>
              <a:r>
                <a:rPr lang="en-US" sz="1200" baseline="30000" dirty="0" smtClean="0"/>
                <a:t>2</a:t>
              </a:r>
              <a:endParaRPr lang="en-US" sz="1200" baseline="30000" dirty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5983" y="4091008"/>
            <a:ext cx="2985246" cy="241116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995763" y="3953136"/>
            <a:ext cx="15123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432FF"/>
                </a:solidFill>
              </a:rPr>
              <a:t>Cluster charge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751020" y="4824583"/>
            <a:ext cx="14665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432FF"/>
                </a:solidFill>
              </a:rPr>
              <a:t>50 </a:t>
            </a:r>
            <a:r>
              <a:rPr lang="en-US" sz="1100" dirty="0" err="1" smtClean="0">
                <a:solidFill>
                  <a:srgbClr val="0432FF"/>
                </a:solidFill>
              </a:rPr>
              <a:t>μm</a:t>
            </a:r>
            <a:r>
              <a:rPr lang="en-US" sz="1100" dirty="0" smtClean="0">
                <a:solidFill>
                  <a:srgbClr val="0432FF"/>
                </a:solidFill>
              </a:rPr>
              <a:t> thick </a:t>
            </a:r>
            <a:br>
              <a:rPr lang="en-US" sz="1100" dirty="0" smtClean="0">
                <a:solidFill>
                  <a:srgbClr val="0432FF"/>
                </a:solidFill>
              </a:rPr>
            </a:br>
            <a:r>
              <a:rPr lang="en-US" sz="1100" dirty="0" smtClean="0">
                <a:solidFill>
                  <a:srgbClr val="0432FF"/>
                </a:solidFill>
              </a:rPr>
              <a:t>Timepix3 sensor</a:t>
            </a:r>
            <a:endParaRPr lang="en-US" sz="1100" dirty="0">
              <a:solidFill>
                <a:srgbClr val="0432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89956" y="4293982"/>
            <a:ext cx="1360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Work in Progress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4186027" y="5563451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Data</a:t>
            </a:r>
          </a:p>
          <a:p>
            <a:r>
              <a:rPr lang="en-US" sz="1200" dirty="0" smtClean="0"/>
              <a:t>Allpix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39" name="TextBox 38"/>
          <p:cNvSpPr txBox="1"/>
          <p:nvPr/>
        </p:nvSpPr>
        <p:spPr>
          <a:xfrm>
            <a:off x="7362192" y="5563451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Data</a:t>
            </a:r>
          </a:p>
          <a:p>
            <a:r>
              <a:rPr lang="en-US" sz="1200" dirty="0" smtClean="0"/>
              <a:t>Allpix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41" name="TextBox 40"/>
          <p:cNvSpPr txBox="1"/>
          <p:nvPr/>
        </p:nvSpPr>
        <p:spPr>
          <a:xfrm>
            <a:off x="7943868" y="4349309"/>
            <a:ext cx="798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CLICdp</a:t>
            </a:r>
            <a:endParaRPr lang="en-US" sz="1200" dirty="0" smtClean="0"/>
          </a:p>
          <a:p>
            <a:r>
              <a:rPr lang="en-US" sz="1200" dirty="0" smtClean="0"/>
              <a:t>Work in </a:t>
            </a:r>
          </a:p>
          <a:p>
            <a:r>
              <a:rPr lang="en-US" sz="1200" dirty="0" smtClean="0"/>
              <a:t>Progress</a:t>
            </a:r>
            <a:endParaRPr lang="en-US" sz="1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6936592" y="2348880"/>
            <a:ext cx="2126672" cy="1571779"/>
            <a:chOff x="6887456" y="2346125"/>
            <a:chExt cx="2207516" cy="163152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87456" y="2346125"/>
              <a:ext cx="2207516" cy="1631529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7126276" y="3515750"/>
              <a:ext cx="144198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0432FF"/>
                  </a:solidFill>
                </a:rPr>
                <a:t>Allpix</a:t>
              </a:r>
              <a:r>
                <a:rPr lang="en-US" sz="1200" baseline="30000" dirty="0" smtClean="0">
                  <a:solidFill>
                    <a:srgbClr val="0432FF"/>
                  </a:solidFill>
                </a:rPr>
                <a:t>2</a:t>
              </a:r>
              <a:r>
                <a:rPr lang="en-US" sz="1200" dirty="0" smtClean="0">
                  <a:solidFill>
                    <a:srgbClr val="0432FF"/>
                  </a:solidFill>
                </a:rPr>
                <a:t> simulation</a:t>
              </a:r>
              <a:endParaRPr lang="en-US" sz="1200" dirty="0">
                <a:solidFill>
                  <a:srgbClr val="0432FF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95107" y="802628"/>
            <a:ext cx="2056542" cy="1519946"/>
            <a:chOff x="6973045" y="821375"/>
            <a:chExt cx="2121927" cy="156827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73045" y="821375"/>
              <a:ext cx="2121927" cy="1568271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7174841" y="1927068"/>
              <a:ext cx="1156369" cy="2770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0432FF"/>
                  </a:solidFill>
                </a:rPr>
                <a:t>FNAL Data</a:t>
              </a:r>
              <a:endParaRPr lang="en-US" sz="1200" dirty="0">
                <a:solidFill>
                  <a:srgbClr val="0432FF"/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308304" y="1445411"/>
            <a:ext cx="678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CLICdp</a:t>
            </a:r>
            <a:endParaRPr lang="en-US" sz="800" dirty="0"/>
          </a:p>
          <a:p>
            <a:r>
              <a:rPr lang="en-US" sz="800" dirty="0"/>
              <a:t>w</a:t>
            </a:r>
            <a:r>
              <a:rPr lang="en-US" sz="800" dirty="0" smtClean="0"/>
              <a:t>ork in progress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7308304" y="2913115"/>
            <a:ext cx="678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CLICdp</a:t>
            </a:r>
            <a:endParaRPr lang="en-US" sz="800" dirty="0"/>
          </a:p>
          <a:p>
            <a:r>
              <a:rPr lang="en-US" sz="800" dirty="0"/>
              <a:t>w</a:t>
            </a:r>
            <a:r>
              <a:rPr lang="en-US" sz="800" dirty="0" smtClean="0"/>
              <a:t>ork in progress</a:t>
            </a:r>
            <a:endParaRPr lang="en-US" sz="800" dirty="0"/>
          </a:p>
        </p:txBody>
      </p:sp>
      <p:sp>
        <p:nvSpPr>
          <p:cNvPr id="45" name="Rectangle 44"/>
          <p:cNvSpPr/>
          <p:nvPr/>
        </p:nvSpPr>
        <p:spPr>
          <a:xfrm>
            <a:off x="6337778" y="548680"/>
            <a:ext cx="2743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FEI4/H35DEMO: capacitive coupling</a:t>
            </a:r>
            <a:br>
              <a:rPr lang="en-US" sz="1200" dirty="0" smtClean="0">
                <a:solidFill>
                  <a:srgbClr val="0432FF"/>
                </a:solidFill>
              </a:rPr>
            </a:br>
            <a:r>
              <a:rPr lang="en-US" sz="1200" dirty="0" smtClean="0">
                <a:solidFill>
                  <a:srgbClr val="0432FF"/>
                </a:solidFill>
              </a:rPr>
              <a:t>with non-uniform glue deposition</a:t>
            </a:r>
          </a:p>
          <a:p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07689" y="2174552"/>
            <a:ext cx="87235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Sensor column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634662" y="1341715"/>
            <a:ext cx="70564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smtClean="0"/>
              <a:t>Sensor row</a:t>
            </a:r>
            <a:endParaRPr lang="en-US" sz="800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8692229" y="1374843"/>
            <a:ext cx="61427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smtClean="0"/>
              <a:t>efficiency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7507690" y="3818426"/>
            <a:ext cx="87235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smtClean="0"/>
              <a:t>Sensor column</a:t>
            </a:r>
            <a:endParaRPr lang="en-US" sz="80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6608261" y="2987421"/>
            <a:ext cx="70564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smtClean="0"/>
              <a:t>Sensor row</a:t>
            </a:r>
            <a:endParaRPr lang="en-US" sz="8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8725583" y="2997711"/>
            <a:ext cx="61427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smtClean="0"/>
              <a:t>efficiency</a:t>
            </a:r>
            <a:endParaRPr lang="en-US" sz="800" dirty="0"/>
          </a:p>
        </p:txBody>
      </p:sp>
      <p:sp>
        <p:nvSpPr>
          <p:cNvPr id="51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18 April 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2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2688021" y="6525863"/>
            <a:ext cx="4184104" cy="457200"/>
          </a:xfrm>
          <a:prstGeom prst="rect">
            <a:avLst/>
          </a:prstGeom>
        </p:spPr>
        <p:txBody>
          <a:bodyPr/>
          <a:lstStyle/>
          <a:p>
            <a:r>
              <a:rPr lang="en-US" sz="1200" dirty="0" err="1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CLICdp</a:t>
            </a:r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 Advisory Board, Vertex &amp; Tracker Technologies</a:t>
            </a:r>
          </a:p>
        </p:txBody>
      </p:sp>
      <p:sp>
        <p:nvSpPr>
          <p:cNvPr id="53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8501921" y="6525863"/>
            <a:ext cx="642079" cy="457200"/>
          </a:xfrm>
          <a:prstGeom prst="rect">
            <a:avLst/>
          </a:prstGeom>
        </p:spPr>
        <p:txBody>
          <a:bodyPr/>
          <a:lstStyle/>
          <a:p>
            <a:fld id="{FFC61F4F-125E-294D-8E7F-3574FF7DE504}" type="slidenum">
              <a:rPr lang="en-US" sz="1200" smtClean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43</a:t>
            </a:fld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6159706" y="3259357"/>
            <a:ext cx="2897996" cy="1426269"/>
            <a:chOff x="3028185" y="2636913"/>
            <a:chExt cx="3432958" cy="168955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28185" y="2636913"/>
              <a:ext cx="3432958" cy="1689554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 bwMode="auto">
            <a:xfrm flipV="1">
              <a:off x="3644362" y="3154058"/>
              <a:ext cx="2412000" cy="84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4444852" y="2889094"/>
              <a:ext cx="8117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1</a:t>
              </a:r>
              <a:r>
                <a:rPr lang="en-US" sz="1600" dirty="0">
                  <a:solidFill>
                    <a:srgbClr val="0000FF"/>
                  </a:solidFill>
                </a:rPr>
                <a:t>4</a:t>
              </a:r>
              <a:r>
                <a:rPr lang="en-US" sz="1600" dirty="0" smtClean="0">
                  <a:solidFill>
                    <a:srgbClr val="0000FF"/>
                  </a:solidFill>
                </a:rPr>
                <a:t> mm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9960"/>
            <a:ext cx="9144000" cy="609600"/>
          </a:xfrm>
        </p:spPr>
        <p:txBody>
          <a:bodyPr/>
          <a:lstStyle/>
          <a:p>
            <a:r>
              <a:rPr lang="en-US" sz="3500" dirty="0" smtClean="0"/>
              <a:t>Hybrid planar sensor technology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92439" y="853484"/>
            <a:ext cx="505458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Planar pixel sensors </a:t>
            </a:r>
            <a:r>
              <a:rPr lang="en-US" sz="1600" dirty="0" smtClean="0">
                <a:solidFill>
                  <a:srgbClr val="0432FF"/>
                </a:solidFill>
              </a:rPr>
              <a:t>bump-bonded</a:t>
            </a:r>
            <a:r>
              <a:rPr lang="en-US" sz="1600" dirty="0" smtClean="0"/>
              <a:t> to r/o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vertex detector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Comprehensive thin-sensor studies with slim-edge</a:t>
            </a:r>
            <a:br>
              <a:rPr lang="en-US" sz="1600" dirty="0" smtClean="0"/>
            </a:br>
            <a:r>
              <a:rPr lang="en-US" sz="1600" dirty="0" smtClean="0"/>
              <a:t>and active-edge sensors (</a:t>
            </a:r>
            <a:r>
              <a:rPr lang="en-US" sz="1600" dirty="0" smtClean="0">
                <a:solidFill>
                  <a:srgbClr val="0432FF"/>
                </a:solidFill>
              </a:rPr>
              <a:t>50-300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thickness)</a:t>
            </a:r>
            <a:br>
              <a:rPr lang="en-US" sz="1600" dirty="0" smtClean="0"/>
            </a:br>
            <a:r>
              <a:rPr lang="en-US" sz="1600" dirty="0" smtClean="0"/>
              <a:t>on </a:t>
            </a:r>
            <a:r>
              <a:rPr lang="en-US" sz="1600" dirty="0" err="1" smtClean="0">
                <a:solidFill>
                  <a:srgbClr val="0432FF"/>
                </a:solidFill>
              </a:rPr>
              <a:t>Timepix</a:t>
            </a:r>
            <a:r>
              <a:rPr lang="en-US" sz="1600" dirty="0" smtClean="0">
                <a:solidFill>
                  <a:srgbClr val="0432FF"/>
                </a:solidFill>
              </a:rPr>
              <a:t>/Timepix3</a:t>
            </a:r>
            <a:r>
              <a:rPr lang="en-US" sz="1600" dirty="0" smtClean="0"/>
              <a:t> readout ASICs (</a:t>
            </a:r>
            <a:r>
              <a:rPr lang="en-US" sz="1600" dirty="0" smtClean="0">
                <a:solidFill>
                  <a:srgbClr val="0432FF"/>
                </a:solidFill>
              </a:rPr>
              <a:t>55 </a:t>
            </a:r>
            <a:r>
              <a:rPr lang="en-US" sz="1600" dirty="0" err="1" smtClean="0">
                <a:solidFill>
                  <a:srgbClr val="0432FF"/>
                </a:solidFill>
              </a:rPr>
              <a:t>μm</a:t>
            </a:r>
            <a:r>
              <a:rPr lang="en-US" sz="1600" dirty="0" smtClean="0"/>
              <a:t> pitch</a:t>
            </a:r>
            <a:r>
              <a:rPr lang="en-US" sz="1600" dirty="0" smtClean="0">
                <a:solidFill>
                  <a:srgbClr val="0432FF"/>
                </a:solidFill>
              </a:rPr>
              <a:t>)</a:t>
            </a:r>
            <a:endParaRPr lang="en-US" sz="1600" dirty="0" smtClean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963285" y="6231079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smtClean="0"/>
              <a:t>CLICdp-Note-2016-001</a:t>
            </a:r>
            <a:endParaRPr lang="it-IT" sz="1400" i="1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53931" y="2798163"/>
            <a:ext cx="174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432FF"/>
                </a:solidFill>
              </a:rPr>
              <a:t>Timepix</a:t>
            </a:r>
            <a:r>
              <a:rPr lang="en-US" sz="1400" dirty="0" smtClean="0">
                <a:solidFill>
                  <a:srgbClr val="0432FF"/>
                </a:solidFill>
              </a:rPr>
              <a:t> with 50 </a:t>
            </a:r>
            <a:r>
              <a:rPr lang="en-US" sz="1400" dirty="0" err="1" smtClean="0">
                <a:solidFill>
                  <a:srgbClr val="0432FF"/>
                </a:solidFill>
              </a:rPr>
              <a:t>μm</a:t>
            </a:r>
            <a:r>
              <a:rPr lang="en-US" sz="1400" dirty="0" smtClean="0">
                <a:solidFill>
                  <a:srgbClr val="0432FF"/>
                </a:solidFill>
              </a:rPr>
              <a:t/>
            </a:r>
            <a:br>
              <a:rPr lang="en-US" sz="1400" dirty="0" smtClean="0">
                <a:solidFill>
                  <a:srgbClr val="0432FF"/>
                </a:solidFill>
              </a:rPr>
            </a:br>
            <a:r>
              <a:rPr lang="en-US" sz="1400" dirty="0" smtClean="0">
                <a:solidFill>
                  <a:srgbClr val="0432FF"/>
                </a:solidFill>
              </a:rPr>
              <a:t> active-edge sensor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483" y="3031561"/>
            <a:ext cx="3081383" cy="255976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9" y="3092792"/>
            <a:ext cx="2885182" cy="2421492"/>
          </a:xfrm>
          <a:prstGeom prst="rect">
            <a:avLst/>
          </a:prstGeom>
        </p:spPr>
      </p:pic>
      <p:sp>
        <p:nvSpPr>
          <p:cNvPr id="20" name="ZoneTexte 8"/>
          <p:cNvSpPr txBox="1"/>
          <p:nvPr/>
        </p:nvSpPr>
        <p:spPr>
          <a:xfrm>
            <a:off x="3350618" y="2829304"/>
            <a:ext cx="2791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00FF"/>
                </a:solidFill>
              </a:rPr>
              <a:t>Track</a:t>
            </a:r>
            <a:r>
              <a:rPr lang="fr-FR" sz="1400" dirty="0" smtClean="0">
                <a:solidFill>
                  <a:srgbClr val="0000FF"/>
                </a:solidFill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</a:rPr>
              <a:t>residuals</a:t>
            </a:r>
            <a:r>
              <a:rPr lang="fr-FR" sz="1400" dirty="0" smtClean="0">
                <a:solidFill>
                  <a:srgbClr val="0000FF"/>
                </a:solidFill>
              </a:rPr>
              <a:t> vs. </a:t>
            </a:r>
            <a:r>
              <a:rPr lang="fr-FR" sz="1400" dirty="0" err="1" smtClean="0">
                <a:solidFill>
                  <a:srgbClr val="0000FF"/>
                </a:solidFill>
              </a:rPr>
              <a:t>thickness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23" name="ZoneTexte 8"/>
          <p:cNvSpPr txBox="1"/>
          <p:nvPr/>
        </p:nvSpPr>
        <p:spPr>
          <a:xfrm>
            <a:off x="710414" y="2845913"/>
            <a:ext cx="2734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Cluster sizes vs. </a:t>
            </a:r>
            <a:r>
              <a:rPr lang="fr-FR" sz="1400" dirty="0" err="1" smtClean="0">
                <a:solidFill>
                  <a:srgbClr val="0000FF"/>
                </a:solidFill>
              </a:rPr>
              <a:t>thickness</a:t>
            </a:r>
            <a:endParaRPr lang="fr-FR" sz="1400" dirty="0">
              <a:solidFill>
                <a:srgbClr val="0000FF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141902" y="4726036"/>
            <a:ext cx="2923972" cy="1019976"/>
            <a:chOff x="5449905" y="2514382"/>
            <a:chExt cx="3654069" cy="127465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9905" y="2564904"/>
              <a:ext cx="3654069" cy="1224136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6300192" y="2514382"/>
              <a:ext cx="14390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50 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μm</a:t>
              </a:r>
              <a:r>
                <a:rPr lang="en-US" sz="1600" dirty="0" smtClean="0">
                  <a:solidFill>
                    <a:srgbClr val="0000FF"/>
                  </a:solidFill>
                </a:rPr>
                <a:t> sensor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516488" y="3454400"/>
              <a:ext cx="155683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</a:rPr>
                <a:t>700 </a:t>
              </a:r>
              <a:r>
                <a:rPr lang="en-US" sz="1500" dirty="0" err="1" smtClean="0">
                  <a:solidFill>
                    <a:srgbClr val="0000FF"/>
                  </a:solidFill>
                </a:rPr>
                <a:t>μm</a:t>
              </a:r>
              <a:r>
                <a:rPr lang="en-US" sz="1500" dirty="0" smtClean="0">
                  <a:solidFill>
                    <a:srgbClr val="0000FF"/>
                  </a:solidFill>
                </a:rPr>
                <a:t> </a:t>
              </a:r>
              <a:r>
                <a:rPr lang="en-US" sz="1500" dirty="0" err="1" smtClean="0">
                  <a:solidFill>
                    <a:srgbClr val="0000FF"/>
                  </a:solidFill>
                </a:rPr>
                <a:t>Timepix</a:t>
              </a:r>
              <a:endParaRPr lang="en-US" sz="1500" dirty="0">
                <a:solidFill>
                  <a:srgbClr val="0000FF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>
              <a:off x="7668344" y="2780928"/>
              <a:ext cx="360040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/>
              <a:tailEnd type="triangle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6965198" y="3356992"/>
              <a:ext cx="144016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/>
              <a:tailEnd type="triangle"/>
            </a:ln>
            <a:effectLst/>
          </p:spPr>
        </p:cxnSp>
      </p:grpSp>
      <p:sp>
        <p:nvSpPr>
          <p:cNvPr id="35" name="TextBox 34"/>
          <p:cNvSpPr txBox="1"/>
          <p:nvPr/>
        </p:nvSpPr>
        <p:spPr>
          <a:xfrm>
            <a:off x="92439" y="5756956"/>
            <a:ext cx="6211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Achievable resolution </a:t>
            </a:r>
            <a:r>
              <a:rPr lang="en-US" sz="1800" smtClean="0"/>
              <a:t>limited by fraction </a:t>
            </a:r>
            <a:r>
              <a:rPr lang="en-US" sz="1800" dirty="0" smtClean="0"/>
              <a:t>of 2-hit clusters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 Not enough charge sharing in ultra-thin sensors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471" y="909283"/>
            <a:ext cx="2781548" cy="1697141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872804" y="678536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Hybrid pixel detector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8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135" y="4223914"/>
            <a:ext cx="2372482" cy="2320906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9960"/>
            <a:ext cx="9144000" cy="609600"/>
          </a:xfrm>
        </p:spPr>
        <p:txBody>
          <a:bodyPr/>
          <a:lstStyle/>
          <a:p>
            <a:r>
              <a:rPr lang="en-US" sz="3500" dirty="0" smtClean="0"/>
              <a:t>Hybrid planar sensor technology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92439" y="853484"/>
            <a:ext cx="506574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Planar pixel sensors </a:t>
            </a:r>
            <a:r>
              <a:rPr lang="en-US" sz="1600" dirty="0" smtClean="0">
                <a:solidFill>
                  <a:srgbClr val="0432FF"/>
                </a:solidFill>
              </a:rPr>
              <a:t>bump-bonded</a:t>
            </a:r>
            <a:r>
              <a:rPr lang="en-US" sz="1600" dirty="0" smtClean="0"/>
              <a:t> to r/o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vertex detector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Comprehensive thin-sensor studies with slim-edge</a:t>
            </a:r>
            <a:br>
              <a:rPr lang="en-US" sz="1600" dirty="0"/>
            </a:br>
            <a:r>
              <a:rPr lang="en-US" sz="1600" dirty="0"/>
              <a:t>and active-edge sensors (</a:t>
            </a:r>
            <a:r>
              <a:rPr lang="en-US" sz="1600" dirty="0">
                <a:solidFill>
                  <a:srgbClr val="0432FF"/>
                </a:solidFill>
              </a:rPr>
              <a:t>50-300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thickness)</a:t>
            </a:r>
            <a:br>
              <a:rPr lang="en-US" sz="1600" dirty="0"/>
            </a:br>
            <a:r>
              <a:rPr lang="en-US" sz="1600" dirty="0"/>
              <a:t>on </a:t>
            </a:r>
            <a:r>
              <a:rPr lang="en-US" sz="1600" dirty="0" err="1">
                <a:solidFill>
                  <a:srgbClr val="0432FF"/>
                </a:solidFill>
              </a:rPr>
              <a:t>Timepix</a:t>
            </a:r>
            <a:r>
              <a:rPr lang="en-US" sz="1600" dirty="0">
                <a:solidFill>
                  <a:srgbClr val="0432FF"/>
                </a:solidFill>
              </a:rPr>
              <a:t>/Timepix3</a:t>
            </a:r>
            <a:r>
              <a:rPr lang="en-US" sz="1600" dirty="0"/>
              <a:t> readout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err="1">
                <a:solidFill>
                  <a:srgbClr val="0432FF"/>
                </a:solidFill>
              </a:rPr>
              <a:t>CLICpix</a:t>
            </a:r>
            <a:r>
              <a:rPr lang="en-US" sz="1600" dirty="0">
                <a:solidFill>
                  <a:srgbClr val="0432FF"/>
                </a:solidFill>
              </a:rPr>
              <a:t>/CLICpix2</a:t>
            </a:r>
            <a:r>
              <a:rPr lang="en-US" sz="1600" dirty="0"/>
              <a:t> prototype r/o ASICs with </a:t>
            </a:r>
            <a:r>
              <a:rPr lang="en-US" sz="1600" dirty="0" smtClean="0"/>
              <a:t>in-pixel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time</a:t>
            </a:r>
            <a:r>
              <a:rPr lang="en-US" sz="1600" dirty="0" smtClean="0"/>
              <a:t> and </a:t>
            </a:r>
            <a:r>
              <a:rPr lang="en-US" sz="1600" dirty="0">
                <a:solidFill>
                  <a:srgbClr val="0432FF"/>
                </a:solidFill>
              </a:rPr>
              <a:t>energy</a:t>
            </a:r>
            <a:r>
              <a:rPr lang="en-US" sz="1600" dirty="0"/>
              <a:t> measurement, </a:t>
            </a:r>
            <a:r>
              <a:rPr lang="en-US" sz="1600" dirty="0">
                <a:solidFill>
                  <a:srgbClr val="0432FF"/>
                </a:solidFill>
              </a:rPr>
              <a:t>25x25 μm</a:t>
            </a:r>
            <a:r>
              <a:rPr lang="en-US" sz="1600" baseline="30000" dirty="0">
                <a:solidFill>
                  <a:srgbClr val="0432FF"/>
                </a:solidFill>
              </a:rPr>
              <a:t>2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pitch,</a:t>
            </a:r>
            <a:br>
              <a:rPr lang="en-US" sz="1600" dirty="0"/>
            </a:br>
            <a:r>
              <a:rPr lang="en-US" sz="1600" dirty="0"/>
              <a:t>implemented in 65 nm TSMC process,</a:t>
            </a:r>
            <a:br>
              <a:rPr lang="en-US" sz="1600" dirty="0"/>
            </a:br>
            <a:r>
              <a:rPr lang="en-US" sz="1600" dirty="0"/>
              <a:t>including </a:t>
            </a:r>
            <a:r>
              <a:rPr lang="en-US" sz="1600" dirty="0">
                <a:solidFill>
                  <a:srgbClr val="0432FF"/>
                </a:solidFill>
              </a:rPr>
              <a:t>full 12” wafer </a:t>
            </a:r>
            <a:r>
              <a:rPr lang="en-US" sz="1600" dirty="0"/>
              <a:t>from RD53 prototype run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Single-chip </a:t>
            </a:r>
            <a:r>
              <a:rPr lang="en-US" sz="1600" dirty="0">
                <a:solidFill>
                  <a:srgbClr val="0432FF"/>
                </a:solidFill>
              </a:rPr>
              <a:t>bump-bonding</a:t>
            </a:r>
            <a:r>
              <a:rPr lang="en-US" sz="1600" dirty="0"/>
              <a:t> with 25 </a:t>
            </a:r>
            <a:r>
              <a:rPr lang="en-US" sz="1600" dirty="0" err="1"/>
              <a:t>μm</a:t>
            </a:r>
            <a:r>
              <a:rPr lang="en-US" sz="1600" dirty="0"/>
              <a:t> pitch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0432FF"/>
                </a:solidFill>
              </a:rPr>
              <a:t>~100% </a:t>
            </a:r>
            <a:r>
              <a:rPr lang="en-US" sz="1600" dirty="0"/>
              <a:t>efficiency, </a:t>
            </a:r>
            <a:r>
              <a:rPr lang="en-US" sz="1600" dirty="0">
                <a:solidFill>
                  <a:srgbClr val="0432FF"/>
                </a:solidFill>
              </a:rPr>
              <a:t>few ns </a:t>
            </a:r>
            <a:r>
              <a:rPr lang="en-US" sz="1600" dirty="0"/>
              <a:t>timing, </a:t>
            </a:r>
            <a:r>
              <a:rPr lang="en-US" sz="1600" dirty="0">
                <a:solidFill>
                  <a:srgbClr val="FF0000"/>
                </a:solidFill>
              </a:rPr>
              <a:t>σ</a:t>
            </a:r>
            <a:r>
              <a:rPr lang="en-US" sz="1600" baseline="-25000" dirty="0">
                <a:solidFill>
                  <a:srgbClr val="FF0000"/>
                </a:solidFill>
              </a:rPr>
              <a:t>SP</a:t>
            </a:r>
            <a:r>
              <a:rPr lang="en-US" sz="1600" dirty="0">
                <a:solidFill>
                  <a:srgbClr val="FF0000"/>
                </a:solidFill>
              </a:rPr>
              <a:t>~7 </a:t>
            </a:r>
            <a:r>
              <a:rPr lang="en-US" sz="1600" dirty="0" err="1">
                <a:solidFill>
                  <a:srgbClr val="FF0000"/>
                </a:solidFill>
              </a:rPr>
              <a:t>μm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872803" y="2841160"/>
            <a:ext cx="3166399" cy="2614652"/>
            <a:chOff x="98188" y="4581025"/>
            <a:chExt cx="2448272" cy="202166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188" y="4774087"/>
              <a:ext cx="2448272" cy="182859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9793" y="4581025"/>
              <a:ext cx="2091806" cy="223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432FF"/>
                  </a:solidFill>
                </a:rPr>
                <a:t>CLICpix</a:t>
              </a:r>
              <a:r>
                <a:rPr lang="en-US" sz="1400" dirty="0" smtClean="0">
                  <a:solidFill>
                    <a:srgbClr val="0432FF"/>
                  </a:solidFill>
                </a:rPr>
                <a:t> with 50 </a:t>
              </a:r>
              <a:r>
                <a:rPr lang="en-US" sz="1400" dirty="0" err="1" smtClean="0">
                  <a:solidFill>
                    <a:srgbClr val="0432FF"/>
                  </a:solidFill>
                </a:rPr>
                <a:t>μm</a:t>
              </a:r>
              <a:r>
                <a:rPr lang="en-US" sz="1400" dirty="0" smtClean="0">
                  <a:solidFill>
                    <a:srgbClr val="0432FF"/>
                  </a:solidFill>
                </a:rPr>
                <a:t> planar sensor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990396" y="5455441"/>
              <a:ext cx="804750" cy="3017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 rot="20263999">
              <a:off x="963992" y="5312664"/>
              <a:ext cx="697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</a:rPr>
                <a:t>1.6 mm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471" y="909283"/>
            <a:ext cx="2781548" cy="169714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72804" y="678536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Hybrid pixel detector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970" y="4223915"/>
            <a:ext cx="2291359" cy="22659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95744" y="6243270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smtClean="0"/>
              <a:t>CLICdp-Conf-2017-010</a:t>
            </a:r>
            <a:endParaRPr lang="it-IT" sz="1400" i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9960"/>
            <a:ext cx="9144000" cy="609600"/>
          </a:xfrm>
        </p:spPr>
        <p:txBody>
          <a:bodyPr/>
          <a:lstStyle/>
          <a:p>
            <a:r>
              <a:rPr lang="en-US" sz="3500" dirty="0" smtClean="0"/>
              <a:t>Hybrid planar sensor technology</a:t>
            </a:r>
            <a:endParaRPr lang="en-US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92439" y="853484"/>
            <a:ext cx="7596888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Planar pixel sensors </a:t>
            </a:r>
            <a:r>
              <a:rPr lang="en-US" sz="1600" dirty="0">
                <a:solidFill>
                  <a:srgbClr val="0432FF"/>
                </a:solidFill>
              </a:rPr>
              <a:t>bump-bonded</a:t>
            </a:r>
            <a:r>
              <a:rPr lang="en-US" sz="1600" dirty="0"/>
              <a:t> to r/o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Considered for vertex detector</a:t>
            </a:r>
          </a:p>
          <a:p>
            <a:endParaRPr lang="en-US" sz="1600" dirty="0"/>
          </a:p>
          <a:p>
            <a:r>
              <a:rPr lang="en-US" sz="1600" dirty="0"/>
              <a:t>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Comprehensive thin-sensor studies with slim-edge</a:t>
            </a:r>
            <a:br>
              <a:rPr lang="en-US" sz="1600" dirty="0"/>
            </a:br>
            <a:r>
              <a:rPr lang="en-US" sz="1600" dirty="0"/>
              <a:t>and active-edge sensors (</a:t>
            </a:r>
            <a:r>
              <a:rPr lang="en-US" sz="1600" dirty="0">
                <a:solidFill>
                  <a:srgbClr val="0432FF"/>
                </a:solidFill>
              </a:rPr>
              <a:t>50-300 </a:t>
            </a:r>
            <a:r>
              <a:rPr lang="en-US" sz="1600" dirty="0" err="1">
                <a:solidFill>
                  <a:srgbClr val="0432FF"/>
                </a:solidFill>
              </a:rPr>
              <a:t>μm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thickness)</a:t>
            </a:r>
            <a:br>
              <a:rPr lang="en-US" sz="1600" dirty="0"/>
            </a:br>
            <a:r>
              <a:rPr lang="en-US" sz="1600" dirty="0"/>
              <a:t>on </a:t>
            </a:r>
            <a:r>
              <a:rPr lang="en-US" sz="1600" dirty="0" err="1">
                <a:solidFill>
                  <a:srgbClr val="0432FF"/>
                </a:solidFill>
              </a:rPr>
              <a:t>Timepix</a:t>
            </a:r>
            <a:r>
              <a:rPr lang="en-US" sz="1600" dirty="0">
                <a:solidFill>
                  <a:srgbClr val="0432FF"/>
                </a:solidFill>
              </a:rPr>
              <a:t>/Timepix3</a:t>
            </a:r>
            <a:r>
              <a:rPr lang="en-US" sz="1600" dirty="0"/>
              <a:t> readout ASICs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err="1">
                <a:solidFill>
                  <a:srgbClr val="0432FF"/>
                </a:solidFill>
              </a:rPr>
              <a:t>CLICpix</a:t>
            </a:r>
            <a:r>
              <a:rPr lang="en-US" sz="1600" dirty="0">
                <a:solidFill>
                  <a:srgbClr val="0432FF"/>
                </a:solidFill>
              </a:rPr>
              <a:t>/CLICpix2</a:t>
            </a:r>
            <a:r>
              <a:rPr lang="en-US" sz="1600" dirty="0"/>
              <a:t> prototype r/o ASICs with in-pixel</a:t>
            </a:r>
            <a:br>
              <a:rPr lang="en-US" sz="1600" dirty="0"/>
            </a:br>
            <a:r>
              <a:rPr lang="en-US" sz="1600" dirty="0">
                <a:solidFill>
                  <a:srgbClr val="0432FF"/>
                </a:solidFill>
              </a:rPr>
              <a:t>time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0432FF"/>
                </a:solidFill>
              </a:rPr>
              <a:t>energy</a:t>
            </a:r>
            <a:r>
              <a:rPr lang="en-US" sz="1600" dirty="0"/>
              <a:t> measurement, </a:t>
            </a:r>
            <a:r>
              <a:rPr lang="en-US" sz="1600" dirty="0">
                <a:solidFill>
                  <a:srgbClr val="0432FF"/>
                </a:solidFill>
              </a:rPr>
              <a:t>25x25 μm</a:t>
            </a:r>
            <a:r>
              <a:rPr lang="en-US" sz="1600" baseline="30000" dirty="0">
                <a:solidFill>
                  <a:srgbClr val="0432FF"/>
                </a:solidFill>
              </a:rPr>
              <a:t>2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pitch,</a:t>
            </a:r>
            <a:br>
              <a:rPr lang="en-US" sz="1600" dirty="0"/>
            </a:br>
            <a:r>
              <a:rPr lang="en-US" sz="1600" dirty="0"/>
              <a:t>implemented in 65 nm TSMC process,</a:t>
            </a:r>
            <a:br>
              <a:rPr lang="en-US" sz="1600" dirty="0"/>
            </a:br>
            <a:r>
              <a:rPr lang="en-US" sz="1600" dirty="0"/>
              <a:t>including </a:t>
            </a:r>
            <a:r>
              <a:rPr lang="en-US" sz="1600" dirty="0">
                <a:solidFill>
                  <a:srgbClr val="0432FF"/>
                </a:solidFill>
              </a:rPr>
              <a:t>full 12” wafer </a:t>
            </a:r>
            <a:r>
              <a:rPr lang="en-US" sz="1600" dirty="0"/>
              <a:t>from RD53 prototype run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Single-chip </a:t>
            </a:r>
            <a:r>
              <a:rPr lang="en-US" sz="1600" dirty="0">
                <a:solidFill>
                  <a:srgbClr val="0432FF"/>
                </a:solidFill>
              </a:rPr>
              <a:t>bump-bonding</a:t>
            </a:r>
            <a:r>
              <a:rPr lang="en-US" sz="1600" dirty="0"/>
              <a:t> with 25 </a:t>
            </a:r>
            <a:r>
              <a:rPr lang="en-US" sz="1600" dirty="0" err="1"/>
              <a:t>μm</a:t>
            </a:r>
            <a:r>
              <a:rPr lang="en-US" sz="1600" dirty="0"/>
              <a:t> pitch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0432FF"/>
                </a:solidFill>
              </a:rPr>
              <a:t>~100% </a:t>
            </a:r>
            <a:r>
              <a:rPr lang="en-US" sz="1600" dirty="0"/>
              <a:t>efficiency, </a:t>
            </a:r>
            <a:r>
              <a:rPr lang="en-US" sz="1600" dirty="0">
                <a:solidFill>
                  <a:srgbClr val="0432FF"/>
                </a:solidFill>
              </a:rPr>
              <a:t>few ns </a:t>
            </a:r>
            <a:r>
              <a:rPr lang="en-US" sz="1600" dirty="0"/>
              <a:t>timing, </a:t>
            </a:r>
            <a:r>
              <a:rPr lang="en-US" sz="1600" dirty="0">
                <a:solidFill>
                  <a:srgbClr val="FF0000"/>
                </a:solidFill>
              </a:rPr>
              <a:t>σ</a:t>
            </a:r>
            <a:r>
              <a:rPr lang="en-US" sz="1600" baseline="-25000" dirty="0">
                <a:solidFill>
                  <a:srgbClr val="FF0000"/>
                </a:solidFill>
              </a:rPr>
              <a:t>SP</a:t>
            </a:r>
            <a:r>
              <a:rPr lang="en-US" sz="1600" dirty="0">
                <a:solidFill>
                  <a:srgbClr val="FF0000"/>
                </a:solidFill>
              </a:rPr>
              <a:t>~7 </a:t>
            </a:r>
            <a:r>
              <a:rPr lang="en-US" sz="1600" dirty="0" err="1">
                <a:solidFill>
                  <a:srgbClr val="FF0000"/>
                </a:solidFill>
              </a:rPr>
              <a:t>μm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Validation of new single-chip </a:t>
            </a:r>
            <a:r>
              <a:rPr lang="en-US" sz="1600" dirty="0" smtClean="0">
                <a:solidFill>
                  <a:srgbClr val="0432FF"/>
                </a:solidFill>
              </a:rPr>
              <a:t>bump-bonding</a:t>
            </a:r>
            <a:r>
              <a:rPr lang="en-US" sz="1600" dirty="0" smtClean="0"/>
              <a:t> process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Beam tests for CLICpix2 </a:t>
            </a:r>
            <a:r>
              <a:rPr lang="en-US" sz="1600" dirty="0" smtClean="0">
                <a:solidFill>
                  <a:srgbClr val="0432FF"/>
                </a:solidFill>
              </a:rPr>
              <a:t>planar-sensor assemblies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Reduce </a:t>
            </a:r>
            <a:r>
              <a:rPr lang="en-US" sz="1600" dirty="0" err="1" smtClean="0">
                <a:solidFill>
                  <a:srgbClr val="0432FF"/>
                </a:solidFill>
              </a:rPr>
              <a:t>σ</a:t>
            </a:r>
            <a:r>
              <a:rPr lang="en-US" sz="1600" baseline="-25000" dirty="0" err="1" smtClean="0">
                <a:solidFill>
                  <a:srgbClr val="0432FF"/>
                </a:solidFill>
              </a:rPr>
              <a:t>SP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ELAD</a:t>
            </a:r>
            <a:r>
              <a:rPr lang="en-US" sz="1600" dirty="0" smtClean="0">
                <a:sym typeface="Wingdings"/>
              </a:rPr>
              <a:t> sensors with 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enhanced charge sharing</a:t>
            </a:r>
            <a:endParaRPr lang="en-US" sz="1600" dirty="0" smtClean="0">
              <a:solidFill>
                <a:srgbClr val="0432FF"/>
              </a:solidFill>
            </a:endParaRPr>
          </a:p>
          <a:p>
            <a:endParaRPr lang="en-US" sz="1600" dirty="0" smtClean="0"/>
          </a:p>
          <a:p>
            <a:r>
              <a:rPr lang="en-US" sz="1600" dirty="0" smtClean="0"/>
              <a:t>Future developments: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ym typeface="Wingdings"/>
              </a:rPr>
              <a:t>Even smaller pixels (</a:t>
            </a:r>
            <a:r>
              <a:rPr lang="en-US" sz="1600" dirty="0" smtClean="0">
                <a:solidFill>
                  <a:srgbClr val="0432FF"/>
                </a:solidFill>
                <a:sym typeface="Wingdings"/>
              </a:rPr>
              <a:t>28 nm </a:t>
            </a:r>
            <a:r>
              <a:rPr lang="en-US" sz="1600" dirty="0" smtClean="0">
                <a:sym typeface="Wingdings"/>
              </a:rPr>
              <a:t>process technology), lower detection threshold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New </a:t>
            </a:r>
            <a:r>
              <a:rPr lang="en-US" sz="1600" dirty="0" err="1" smtClean="0">
                <a:solidFill>
                  <a:srgbClr val="0432FF"/>
                </a:solidFill>
              </a:rPr>
              <a:t>hybridisation</a:t>
            </a:r>
            <a:r>
              <a:rPr lang="en-US" sz="1600" dirty="0" smtClean="0">
                <a:solidFill>
                  <a:srgbClr val="0432FF"/>
                </a:solidFill>
              </a:rPr>
              <a:t> </a:t>
            </a:r>
            <a:r>
              <a:rPr lang="en-US" sz="1600" dirty="0" smtClean="0"/>
              <a:t>methods: Cu pillars, Indium, Anisotropic Conductive Film, </a:t>
            </a:r>
            <a:r>
              <a:rPr lang="mr-IN" sz="1600" dirty="0" smtClean="0"/>
              <a:t>…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Module/stave building studies</a:t>
            </a:r>
            <a:endParaRPr lang="en-US" sz="1600" dirty="0"/>
          </a:p>
        </p:txBody>
      </p:sp>
      <p:grpSp>
        <p:nvGrpSpPr>
          <p:cNvPr id="9" name="Group 8"/>
          <p:cNvGrpSpPr/>
          <p:nvPr/>
        </p:nvGrpSpPr>
        <p:grpSpPr>
          <a:xfrm>
            <a:off x="5872803" y="2841160"/>
            <a:ext cx="3166399" cy="2614652"/>
            <a:chOff x="98188" y="4581025"/>
            <a:chExt cx="2448272" cy="202166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188" y="4774087"/>
              <a:ext cx="2448272" cy="182859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9793" y="4581025"/>
              <a:ext cx="2091806" cy="223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432FF"/>
                  </a:solidFill>
                </a:rPr>
                <a:t>CLICpix</a:t>
              </a:r>
              <a:r>
                <a:rPr lang="en-US" sz="1400" dirty="0" smtClean="0">
                  <a:solidFill>
                    <a:srgbClr val="0432FF"/>
                  </a:solidFill>
                </a:rPr>
                <a:t> with 50 </a:t>
              </a:r>
              <a:r>
                <a:rPr lang="en-US" sz="1400" dirty="0" err="1" smtClean="0">
                  <a:solidFill>
                    <a:srgbClr val="0432FF"/>
                  </a:solidFill>
                </a:rPr>
                <a:t>μm</a:t>
              </a:r>
              <a:r>
                <a:rPr lang="en-US" sz="1400" dirty="0" smtClean="0">
                  <a:solidFill>
                    <a:srgbClr val="0432FF"/>
                  </a:solidFill>
                </a:rPr>
                <a:t> planar sensor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990396" y="5455441"/>
              <a:ext cx="804750" cy="3017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 rot="20263999">
              <a:off x="963992" y="5312664"/>
              <a:ext cx="697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</a:rPr>
                <a:t>1.6 mm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471" y="909283"/>
            <a:ext cx="2781548" cy="169714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72804" y="678536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432FF"/>
                </a:solidFill>
              </a:rPr>
              <a:t>Hybrid pixel detector</a:t>
            </a:r>
            <a:endParaRPr lang="en-US" sz="1400" dirty="0" smtClean="0">
              <a:solidFill>
                <a:srgbClr val="0432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95744" y="6243270"/>
            <a:ext cx="204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smtClean="0"/>
              <a:t>CLICdp-Conf-2017-010</a:t>
            </a:r>
            <a:endParaRPr lang="it-IT" sz="1400" i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1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800" dirty="0" err="1" smtClean="0"/>
              <a:t>Capacitively</a:t>
            </a:r>
            <a:r>
              <a:rPr lang="en-US" sz="2800" dirty="0" smtClean="0"/>
              <a:t> </a:t>
            </a:r>
            <a:r>
              <a:rPr lang="en-US" sz="2800" dirty="0"/>
              <a:t>coupled HV-</a:t>
            </a:r>
            <a:r>
              <a:rPr lang="en-US" sz="2800" dirty="0" smtClean="0"/>
              <a:t>CMOS sensors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59221" y="872576"/>
            <a:ext cx="615745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Active High-Voltage </a:t>
            </a:r>
            <a:r>
              <a:rPr lang="en-US" sz="1600" dirty="0" smtClean="0">
                <a:solidFill>
                  <a:srgbClr val="0432FF"/>
                </a:solidFill>
              </a:rPr>
              <a:t>(HV) CMOS </a:t>
            </a:r>
            <a:r>
              <a:rPr lang="en-US" sz="1600" dirty="0" smtClean="0"/>
              <a:t>sensors, </a:t>
            </a:r>
            <a:r>
              <a:rPr lang="en-US" sz="1600" dirty="0" smtClean="0">
                <a:solidFill>
                  <a:srgbClr val="0432FF"/>
                </a:solidFill>
              </a:rPr>
              <a:t>large fill factor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dirty="0" smtClean="0"/>
              <a:t>electronics inside charge-collection well, depletion through HV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Capacitive coupling </a:t>
            </a:r>
            <a:r>
              <a:rPr lang="en-US" sz="1600" dirty="0" smtClean="0"/>
              <a:t>to r/o ASICs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</a:t>
            </a:r>
            <a:r>
              <a:rPr lang="en-US" sz="1600" dirty="0">
                <a:sym typeface="Wingdings"/>
              </a:rPr>
              <a:t>t</a:t>
            </a:r>
            <a:r>
              <a:rPr lang="en-US" sz="1600" dirty="0" smtClean="0"/>
              <a:t>hin glue layer replaces costly small-pitch bump bonds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vertex detector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Two generations of active sensors (</a:t>
            </a:r>
            <a:r>
              <a:rPr lang="en-US" sz="1600" dirty="0" smtClean="0">
                <a:solidFill>
                  <a:srgbClr val="0432FF"/>
                </a:solidFill>
              </a:rPr>
              <a:t>CCPDv3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C3PD</a:t>
            </a:r>
            <a:r>
              <a:rPr lang="en-US" sz="1600" dirty="0" smtClean="0"/>
              <a:t>) </a:t>
            </a:r>
            <a:br>
              <a:rPr lang="en-US" sz="1600" dirty="0" smtClean="0"/>
            </a:br>
            <a:r>
              <a:rPr lang="en-US" sz="1600" dirty="0" smtClean="0"/>
              <a:t>in AMS 180 nm HV-CMOS process, 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10-1000 Ohm cm </a:t>
            </a:r>
            <a:r>
              <a:rPr lang="en-US" sz="1600" dirty="0" smtClean="0"/>
              <a:t>substrates, </a:t>
            </a:r>
            <a:r>
              <a:rPr lang="en-US" sz="1600" dirty="0"/>
              <a:t>25x25 μm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pitch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Glue assemblies with </a:t>
            </a:r>
            <a:r>
              <a:rPr lang="en-US" sz="1600" dirty="0" err="1" smtClean="0"/>
              <a:t>CLICpix</a:t>
            </a:r>
            <a:r>
              <a:rPr lang="en-US" sz="1600" dirty="0" smtClean="0"/>
              <a:t>/CLICpix2: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~90-100% </a:t>
            </a:r>
            <a:r>
              <a:rPr lang="en-US" sz="1600" dirty="0" smtClean="0"/>
              <a:t>efficiency, </a:t>
            </a:r>
            <a:r>
              <a:rPr lang="en-US" sz="1600" dirty="0" smtClean="0">
                <a:solidFill>
                  <a:srgbClr val="0432FF"/>
                </a:solidFill>
              </a:rPr>
              <a:t>few ns </a:t>
            </a:r>
            <a:r>
              <a:rPr lang="en-US" sz="1600" dirty="0" smtClean="0"/>
              <a:t>timing, </a:t>
            </a:r>
            <a:r>
              <a:rPr lang="en-US" sz="1600" dirty="0" smtClean="0">
                <a:solidFill>
                  <a:srgbClr val="FF0000"/>
                </a:solidFill>
              </a:rPr>
              <a:t>σ</a:t>
            </a:r>
            <a:r>
              <a:rPr lang="en-US" sz="1600" baseline="-25000" dirty="0" smtClean="0">
                <a:solidFill>
                  <a:srgbClr val="FF0000"/>
                </a:solidFill>
              </a:rPr>
              <a:t>SP</a:t>
            </a:r>
            <a:r>
              <a:rPr lang="en-US" sz="1600" dirty="0" smtClean="0">
                <a:solidFill>
                  <a:srgbClr val="FF0000"/>
                </a:solidFill>
              </a:rPr>
              <a:t>~6 </a:t>
            </a:r>
            <a:r>
              <a:rPr lang="en-US" sz="1600" dirty="0" err="1" smtClean="0">
                <a:solidFill>
                  <a:srgbClr val="FF0000"/>
                </a:solidFill>
              </a:rPr>
              <a:t>μm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Finite-element </a:t>
            </a:r>
            <a:r>
              <a:rPr lang="en-US" sz="1600" dirty="0">
                <a:solidFill>
                  <a:srgbClr val="0432FF"/>
                </a:solidFill>
              </a:rPr>
              <a:t>simulation</a:t>
            </a:r>
            <a:r>
              <a:rPr lang="en-US" sz="1600" dirty="0"/>
              <a:t> of capacitive coupling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6676" y="3777459"/>
            <a:ext cx="2742559" cy="21931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88224" y="3471054"/>
            <a:ext cx="2771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C3PD/CLICpix2 glue assembly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225" y="1187234"/>
            <a:ext cx="2608289" cy="22074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56705" y="879457"/>
            <a:ext cx="3034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432FF"/>
                </a:solidFill>
              </a:rPr>
              <a:t>Capacitively</a:t>
            </a:r>
            <a:r>
              <a:rPr lang="en-US" sz="1400" dirty="0" smtClean="0">
                <a:solidFill>
                  <a:srgbClr val="0432FF"/>
                </a:solidFill>
              </a:rPr>
              <a:t> </a:t>
            </a:r>
            <a:r>
              <a:rPr lang="en-US" sz="1400" dirty="0">
                <a:solidFill>
                  <a:srgbClr val="0432FF"/>
                </a:solidFill>
              </a:rPr>
              <a:t>C</a:t>
            </a:r>
            <a:r>
              <a:rPr lang="en-US" sz="1400" dirty="0" smtClean="0">
                <a:solidFill>
                  <a:srgbClr val="0432FF"/>
                </a:solidFill>
              </a:rPr>
              <a:t>oupled Pixel Detector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682446" y="5961222"/>
            <a:ext cx="2214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smtClean="0"/>
              <a:t>NIM A </a:t>
            </a:r>
            <a:r>
              <a:rPr lang="de-DE" sz="1400" i="1" dirty="0"/>
              <a:t>823 (2016</a:t>
            </a:r>
            <a:r>
              <a:rPr lang="de-DE" sz="1400" i="1"/>
              <a:t>) </a:t>
            </a:r>
            <a:r>
              <a:rPr lang="de-DE" sz="1400" i="1" smtClean="0"/>
              <a:t>1-8;</a:t>
            </a:r>
          </a:p>
          <a:p>
            <a:r>
              <a:rPr lang="de-DE" sz="1400" i="1" dirty="0" smtClean="0"/>
              <a:t> JINST </a:t>
            </a:r>
            <a:r>
              <a:rPr lang="de-DE" sz="1400" i="1" dirty="0"/>
              <a:t>12 </a:t>
            </a:r>
            <a:r>
              <a:rPr lang="de-DE" sz="1400" i="1" dirty="0" smtClean="0"/>
              <a:t>P09012 (2017)</a:t>
            </a:r>
            <a:endParaRPr lang="it-IT" sz="1400" i="1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868" y="4377126"/>
            <a:ext cx="2637207" cy="21989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56" y="4437087"/>
            <a:ext cx="2755257" cy="21389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4079" y="4253217"/>
            <a:ext cx="2771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CCPDv3/</a:t>
            </a:r>
            <a:r>
              <a:rPr lang="en-US" sz="1200" dirty="0" err="1" smtClean="0">
                <a:solidFill>
                  <a:srgbClr val="0432FF"/>
                </a:solidFill>
              </a:rPr>
              <a:t>CLICpix</a:t>
            </a:r>
            <a:r>
              <a:rPr lang="en-US" sz="1200" dirty="0" smtClean="0">
                <a:solidFill>
                  <a:srgbClr val="0432FF"/>
                </a:solidFill>
              </a:rPr>
              <a:t> efficiency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15321" y="4253217"/>
            <a:ext cx="2771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CCPDv3/</a:t>
            </a:r>
            <a:r>
              <a:rPr lang="en-US" sz="1200" dirty="0" err="1" smtClean="0">
                <a:solidFill>
                  <a:srgbClr val="0432FF"/>
                </a:solidFill>
              </a:rPr>
              <a:t>CLICpix</a:t>
            </a:r>
            <a:r>
              <a:rPr lang="en-US" sz="1200" dirty="0" smtClean="0">
                <a:solidFill>
                  <a:srgbClr val="0432FF"/>
                </a:solidFill>
              </a:rPr>
              <a:t> residuals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92825" y="5402132"/>
            <a:ext cx="1500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Threshold ~1200 e</a:t>
            </a:r>
            <a:r>
              <a:rPr lang="en-US" sz="1200" baseline="30000" dirty="0" smtClean="0"/>
              <a:t>-</a:t>
            </a:r>
            <a:endParaRPr lang="en-US" sz="12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4942500" y="5414981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Threshold</a:t>
            </a:r>
          </a:p>
          <a:p>
            <a:r>
              <a:rPr lang="en-US" sz="1200" dirty="0" smtClean="0"/>
              <a:t>~1200 e</a:t>
            </a:r>
            <a:r>
              <a:rPr lang="en-US" sz="1200" baseline="30000" dirty="0" smtClean="0"/>
              <a:t>-</a:t>
            </a:r>
            <a:endParaRPr lang="en-US" sz="1200" baseline="30000" dirty="0"/>
          </a:p>
        </p:txBody>
      </p:sp>
      <p:sp>
        <p:nvSpPr>
          <p:cNvPr id="8" name="Rectangle 7"/>
          <p:cNvSpPr/>
          <p:nvPr/>
        </p:nvSpPr>
        <p:spPr>
          <a:xfrm>
            <a:off x="3909367" y="4878786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σ</a:t>
            </a:r>
            <a:r>
              <a:rPr lang="en-US" sz="1200" baseline="-25000" dirty="0">
                <a:solidFill>
                  <a:srgbClr val="0432FF"/>
                </a:solidFill>
              </a:rPr>
              <a:t>SP</a:t>
            </a:r>
            <a:r>
              <a:rPr lang="en-US" sz="1200" dirty="0">
                <a:solidFill>
                  <a:srgbClr val="0432FF"/>
                </a:solidFill>
              </a:rPr>
              <a:t>~6 </a:t>
            </a:r>
            <a:r>
              <a:rPr lang="en-US" sz="1200" dirty="0" err="1">
                <a:solidFill>
                  <a:srgbClr val="0432FF"/>
                </a:solidFill>
              </a:rPr>
              <a:t>μm</a:t>
            </a:r>
            <a:endParaRPr lang="en-US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800" dirty="0" err="1" smtClean="0"/>
              <a:t>Capacitively</a:t>
            </a:r>
            <a:r>
              <a:rPr lang="en-US" sz="2800" dirty="0" smtClean="0"/>
              <a:t> </a:t>
            </a:r>
            <a:r>
              <a:rPr lang="en-US" sz="2800" dirty="0"/>
              <a:t>coupled HV-</a:t>
            </a:r>
            <a:r>
              <a:rPr lang="en-US" sz="2800" dirty="0" smtClean="0"/>
              <a:t>CMOS sensors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59221" y="872576"/>
            <a:ext cx="6157455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Active High-Voltage </a:t>
            </a:r>
            <a:r>
              <a:rPr lang="en-US" sz="1600" dirty="0" smtClean="0">
                <a:solidFill>
                  <a:srgbClr val="0432FF"/>
                </a:solidFill>
              </a:rPr>
              <a:t>(HV) CMOS </a:t>
            </a:r>
            <a:r>
              <a:rPr lang="en-US" sz="1600" dirty="0" smtClean="0"/>
              <a:t>sensors, </a:t>
            </a:r>
            <a:r>
              <a:rPr lang="en-US" sz="1600" dirty="0" smtClean="0">
                <a:solidFill>
                  <a:srgbClr val="0432FF"/>
                </a:solidFill>
              </a:rPr>
              <a:t>large fill factor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dirty="0" smtClean="0"/>
              <a:t>electronics inside charge-collection well, depletion through HV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Capacitive coupling </a:t>
            </a:r>
            <a:r>
              <a:rPr lang="en-US" sz="1600" dirty="0" smtClean="0"/>
              <a:t>to r/o ASICs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</a:t>
            </a:r>
            <a:r>
              <a:rPr lang="en-US" sz="1600" dirty="0">
                <a:sym typeface="Wingdings"/>
              </a:rPr>
              <a:t>t</a:t>
            </a:r>
            <a:r>
              <a:rPr lang="en-US" sz="1600" dirty="0" smtClean="0"/>
              <a:t>hin glue layer replaces costly small-pitch bump bonds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Considered for vertex detector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r>
              <a:rPr lang="en-US" sz="1600" dirty="0" smtClean="0"/>
              <a:t>Results: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Two generations of active sensors (</a:t>
            </a:r>
            <a:r>
              <a:rPr lang="en-US" sz="1600" dirty="0" smtClean="0">
                <a:solidFill>
                  <a:srgbClr val="0432FF"/>
                </a:solidFill>
              </a:rPr>
              <a:t>CCPDv3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0432FF"/>
                </a:solidFill>
              </a:rPr>
              <a:t>C3PD</a:t>
            </a:r>
            <a:r>
              <a:rPr lang="en-US" sz="1600" dirty="0" smtClean="0"/>
              <a:t>) </a:t>
            </a:r>
            <a:br>
              <a:rPr lang="en-US" sz="1600" dirty="0" smtClean="0"/>
            </a:br>
            <a:r>
              <a:rPr lang="en-US" sz="1600" dirty="0" smtClean="0"/>
              <a:t>in AMS 180 nm HV-CMOS process, 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432FF"/>
                </a:solidFill>
              </a:rPr>
              <a:t>10-1000 Ohm cm </a:t>
            </a:r>
            <a:r>
              <a:rPr lang="en-US" sz="1600" dirty="0" smtClean="0"/>
              <a:t>substrates, </a:t>
            </a:r>
            <a:r>
              <a:rPr lang="en-US" sz="1600" dirty="0"/>
              <a:t>25x25 μm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pitch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Glue assemblies with </a:t>
            </a:r>
            <a:r>
              <a:rPr lang="en-US" sz="1600" dirty="0" err="1" smtClean="0"/>
              <a:t>CLICpix</a:t>
            </a:r>
            <a:r>
              <a:rPr lang="en-US" sz="1600" dirty="0" smtClean="0"/>
              <a:t>/CLICpix2: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>
                <a:solidFill>
                  <a:srgbClr val="0432FF"/>
                </a:solidFill>
              </a:rPr>
              <a:t>~90-100% </a:t>
            </a:r>
            <a:r>
              <a:rPr lang="en-US" sz="1600" dirty="0" smtClean="0"/>
              <a:t>efficiency, </a:t>
            </a:r>
            <a:r>
              <a:rPr lang="en-US" sz="1600" dirty="0" smtClean="0">
                <a:solidFill>
                  <a:srgbClr val="0432FF"/>
                </a:solidFill>
              </a:rPr>
              <a:t>few ns </a:t>
            </a:r>
            <a:r>
              <a:rPr lang="en-US" sz="1600" dirty="0" smtClean="0"/>
              <a:t>timing, </a:t>
            </a:r>
            <a:r>
              <a:rPr lang="en-US" sz="1600" dirty="0" smtClean="0">
                <a:solidFill>
                  <a:srgbClr val="FF0000"/>
                </a:solidFill>
              </a:rPr>
              <a:t>σ</a:t>
            </a:r>
            <a:r>
              <a:rPr lang="en-US" sz="1600" baseline="-25000" dirty="0" smtClean="0">
                <a:solidFill>
                  <a:srgbClr val="FF0000"/>
                </a:solidFill>
              </a:rPr>
              <a:t>SP</a:t>
            </a:r>
            <a:r>
              <a:rPr lang="en-US" sz="1600" dirty="0" smtClean="0">
                <a:solidFill>
                  <a:srgbClr val="FF0000"/>
                </a:solidFill>
              </a:rPr>
              <a:t>~6 </a:t>
            </a:r>
            <a:r>
              <a:rPr lang="en-US" sz="1600" dirty="0" err="1">
                <a:solidFill>
                  <a:srgbClr val="FF0000"/>
                </a:solidFill>
              </a:rPr>
              <a:t>μ</a:t>
            </a:r>
            <a:r>
              <a:rPr lang="en-US" sz="1600" dirty="0" err="1" smtClean="0">
                <a:solidFill>
                  <a:srgbClr val="FF0000"/>
                </a:solidFill>
              </a:rPr>
              <a:t>m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Finite-element </a:t>
            </a:r>
            <a:r>
              <a:rPr lang="en-US" sz="1600" dirty="0">
                <a:solidFill>
                  <a:srgbClr val="0432FF"/>
                </a:solidFill>
              </a:rPr>
              <a:t>simulation</a:t>
            </a:r>
            <a:r>
              <a:rPr lang="en-US" sz="1600" dirty="0"/>
              <a:t> of capacitive coupling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r>
              <a:rPr lang="en-US" sz="1600" dirty="0" smtClean="0"/>
              <a:t>Ongoing work: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Evaluation of sensors with </a:t>
            </a:r>
            <a:r>
              <a:rPr lang="en-US" sz="1600" dirty="0" smtClean="0">
                <a:solidFill>
                  <a:srgbClr val="0432FF"/>
                </a:solidFill>
              </a:rPr>
              <a:t>high-resistivity</a:t>
            </a:r>
            <a:r>
              <a:rPr lang="en-US" sz="1600" dirty="0" smtClean="0"/>
              <a:t> substrates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Optimization of </a:t>
            </a:r>
            <a:r>
              <a:rPr lang="en-US" sz="1600" dirty="0">
                <a:solidFill>
                  <a:srgbClr val="0432FF"/>
                </a:solidFill>
              </a:rPr>
              <a:t>gluing</a:t>
            </a:r>
            <a:r>
              <a:rPr lang="en-US" sz="1600" dirty="0"/>
              <a:t> process (uniformity, </a:t>
            </a:r>
            <a:r>
              <a:rPr lang="en-US" sz="1600" dirty="0" smtClean="0"/>
              <a:t>reproducibility)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432FF"/>
                </a:solidFill>
              </a:rPr>
              <a:t>Simulation</a:t>
            </a:r>
            <a:r>
              <a:rPr lang="en-US" sz="1600" dirty="0" smtClean="0"/>
              <a:t> </a:t>
            </a:r>
            <a:r>
              <a:rPr lang="en-US" sz="1600" dirty="0"/>
              <a:t>of the entire transfer </a:t>
            </a:r>
            <a:r>
              <a:rPr lang="en-US" sz="1600" dirty="0" smtClean="0"/>
              <a:t>chain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r>
              <a:rPr lang="en-US" sz="1600" dirty="0" smtClean="0"/>
              <a:t>Future developments: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Module concept? (difficult!)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A/C coupling at the fab (wafer) level + TSV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A/C coupled passive CMOS sensors?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8224" y="3471054"/>
            <a:ext cx="2771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432FF"/>
                </a:solidFill>
              </a:rPr>
              <a:t>C3PD/CLICpix2 glue assembly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" y="6554221"/>
            <a:ext cx="2057400" cy="365125"/>
          </a:xfrm>
        </p:spPr>
        <p:txBody>
          <a:bodyPr/>
          <a:lstStyle/>
          <a:p>
            <a:r>
              <a:rPr lang="en-US" smtClean="0"/>
              <a:t>18 April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47"/>
            <a:ext cx="3995892" cy="3651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Board, Vertex &amp; Tracker Technologies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8225" y="1187234"/>
            <a:ext cx="2608289" cy="22074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56705" y="879457"/>
            <a:ext cx="3034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432FF"/>
                </a:solidFill>
              </a:rPr>
              <a:t>Capacitively</a:t>
            </a:r>
            <a:r>
              <a:rPr lang="en-US" sz="1400" dirty="0" smtClean="0">
                <a:solidFill>
                  <a:srgbClr val="0432FF"/>
                </a:solidFill>
              </a:rPr>
              <a:t> </a:t>
            </a:r>
            <a:r>
              <a:rPr lang="en-US" sz="1400" dirty="0">
                <a:solidFill>
                  <a:srgbClr val="0432FF"/>
                </a:solidFill>
              </a:rPr>
              <a:t>C</a:t>
            </a:r>
            <a:r>
              <a:rPr lang="en-US" sz="1400" dirty="0" smtClean="0">
                <a:solidFill>
                  <a:srgbClr val="0432FF"/>
                </a:solidFill>
              </a:rPr>
              <a:t>oupled Pixel Detector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6676" y="3777459"/>
            <a:ext cx="2742559" cy="219311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682446" y="5961222"/>
            <a:ext cx="2214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smtClean="0"/>
              <a:t>NIM A </a:t>
            </a:r>
            <a:r>
              <a:rPr lang="de-DE" sz="1400" i="1" dirty="0"/>
              <a:t>823 (2016</a:t>
            </a:r>
            <a:r>
              <a:rPr lang="de-DE" sz="1400" i="1"/>
              <a:t>) </a:t>
            </a:r>
            <a:r>
              <a:rPr lang="de-DE" sz="1400" i="1" smtClean="0"/>
              <a:t>1-8;</a:t>
            </a:r>
          </a:p>
          <a:p>
            <a:r>
              <a:rPr lang="de-DE" sz="1400" i="1" dirty="0" smtClean="0"/>
              <a:t> JINST </a:t>
            </a:r>
            <a:r>
              <a:rPr lang="de-DE" sz="1400" i="1" dirty="0"/>
              <a:t>12 </a:t>
            </a:r>
            <a:r>
              <a:rPr lang="de-DE" sz="1400" i="1" dirty="0" smtClean="0"/>
              <a:t>P09012 (2017)</a:t>
            </a:r>
            <a:endParaRPr lang="it-IT" sz="1400" i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44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1CFEAB2C-AEC4-F347-B945-17AC24F6750B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2272F3B6-CDA9-4649-879E-361B2F226CE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33616</TotalTime>
  <Words>2982</Words>
  <Application>Microsoft Macintosh PowerPoint</Application>
  <PresentationFormat>On-screen Show (4:3)</PresentationFormat>
  <Paragraphs>936</Paragraphs>
  <Slides>43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5" baseType="lpstr">
      <vt:lpstr>Avenir Book</vt:lpstr>
      <vt:lpstr>Avenir Heavy</vt:lpstr>
      <vt:lpstr>Calibri</vt:lpstr>
      <vt:lpstr>Helvetica</vt:lpstr>
      <vt:lpstr>Helvetica Neue Medium</vt:lpstr>
      <vt:lpstr>Mangal</vt:lpstr>
      <vt:lpstr>Tahoma</vt:lpstr>
      <vt:lpstr>Times</vt:lpstr>
      <vt:lpstr>Wingdings</vt:lpstr>
      <vt:lpstr>Arial</vt:lpstr>
      <vt:lpstr>1_Office Theme</vt:lpstr>
      <vt:lpstr>5_Office Theme</vt:lpstr>
      <vt:lpstr>Vertex and Tracker Technologies</vt:lpstr>
      <vt:lpstr>Outline</vt:lpstr>
      <vt:lpstr>CLIC vertex- and tracking detector requirements</vt:lpstr>
      <vt:lpstr>PowerPoint Presentation</vt:lpstr>
      <vt:lpstr>Hybrid planar sensor technology</vt:lpstr>
      <vt:lpstr>Hybrid planar sensor technology</vt:lpstr>
      <vt:lpstr>Hybrid planar sensor technology</vt:lpstr>
      <vt:lpstr>Capacitively coupled HV-CMOS sensors</vt:lpstr>
      <vt:lpstr>Capacitively coupled HV-CMOS sensors</vt:lpstr>
      <vt:lpstr>Monolithic HV-CMOS sensors</vt:lpstr>
      <vt:lpstr>Monolithic HV-CMOS sensors</vt:lpstr>
      <vt:lpstr>Integrated HR-CMOS sensors</vt:lpstr>
      <vt:lpstr>Integrated HR-CMOS sensors</vt:lpstr>
      <vt:lpstr>Monolithic SOI sensors</vt:lpstr>
      <vt:lpstr>Monolithic SOI sensors</vt:lpstr>
      <vt:lpstr>Sensor and readout simulation</vt:lpstr>
      <vt:lpstr>Sensor and readout simulation</vt:lpstr>
      <vt:lpstr>DAQ</vt:lpstr>
      <vt:lpstr>Powering</vt:lpstr>
      <vt:lpstr>Cooling</vt:lpstr>
      <vt:lpstr>Mechanical integration</vt:lpstr>
      <vt:lpstr>Conclusions</vt:lpstr>
      <vt:lpstr>Additional Material</vt:lpstr>
      <vt:lpstr>Detector R&amp;D document</vt:lpstr>
      <vt:lpstr>Thin-sensors with Timepix(3) r/o</vt:lpstr>
      <vt:lpstr>PowerPoint Presentation</vt:lpstr>
      <vt:lpstr>PowerPoint Presentation</vt:lpstr>
      <vt:lpstr>CLICpix planar-sensor assemblies</vt:lpstr>
      <vt:lpstr>CLICpix2 r/o ASIC</vt:lpstr>
      <vt:lpstr>C3PD HV-CMOS sensors</vt:lpstr>
      <vt:lpstr>C3PD+CLICpix2 in test beam</vt:lpstr>
      <vt:lpstr>C3PD+CLICpix2 time resolution</vt:lpstr>
      <vt:lpstr>Planar sensors on CLICpix2</vt:lpstr>
      <vt:lpstr>ELAD sensors</vt:lpstr>
      <vt:lpstr>Monolithic SOI sensors</vt:lpstr>
      <vt:lpstr>CLIPS SOI sensor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Allpix2 simulation framework</vt:lpstr>
      <vt:lpstr>Allpix2 validation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Rickard Strom</dc:creator>
  <cp:lastModifiedBy>Dominik Dannheim</cp:lastModifiedBy>
  <cp:revision>122</cp:revision>
  <cp:lastPrinted>2018-04-09T14:47:15Z</cp:lastPrinted>
  <dcterms:created xsi:type="dcterms:W3CDTF">2018-01-26T19:32:33Z</dcterms:created>
  <dcterms:modified xsi:type="dcterms:W3CDTF">2018-04-18T06:05:24Z</dcterms:modified>
</cp:coreProperties>
</file>