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404" r:id="rId3"/>
    <p:sldId id="405" r:id="rId4"/>
    <p:sldId id="410" r:id="rId5"/>
    <p:sldId id="409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78" d="100"/>
          <a:sy n="78" d="100"/>
        </p:scale>
        <p:origin x="102" y="48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07076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1600" y="2459360"/>
            <a:ext cx="7920000" cy="89763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Iteration on length of high order correctors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80000" cy="2578224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Todesco, A. Musso H. Prin(CERN)</a:t>
            </a:r>
          </a:p>
          <a:p>
            <a:r>
              <a:rPr lang="en-GB" dirty="0" smtClean="0">
                <a:latin typeface="Book Antiqua" panose="02040602050305030304" pitchFamily="18" charset="0"/>
              </a:rPr>
              <a:t>M. </a:t>
            </a:r>
            <a:r>
              <a:rPr lang="en-GB" dirty="0" err="1" smtClean="0">
                <a:latin typeface="Book Antiqua" panose="02040602050305030304" pitchFamily="18" charset="0"/>
              </a:rPr>
              <a:t>Sorbi</a:t>
            </a:r>
            <a:r>
              <a:rPr lang="en-GB" dirty="0" smtClean="0">
                <a:latin typeface="Book Antiqua" panose="02040602050305030304" pitchFamily="18" charset="0"/>
              </a:rPr>
              <a:t> M. </a:t>
            </a:r>
            <a:r>
              <a:rPr lang="en-GB" dirty="0" err="1" smtClean="0">
                <a:latin typeface="Book Antiqua" panose="02040602050305030304" pitchFamily="18" charset="0"/>
              </a:rPr>
              <a:t>Statera</a:t>
            </a:r>
            <a:r>
              <a:rPr lang="en-GB" dirty="0" smtClean="0">
                <a:latin typeface="Book Antiqua" panose="02040602050305030304" pitchFamily="18" charset="0"/>
              </a:rPr>
              <a:t> (INFN)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5 April 2018 - </a:t>
            </a:r>
            <a:r>
              <a:rPr lang="en-GB" dirty="0" err="1" smtClean="0">
                <a:latin typeface="Book Antiqua" panose="02040602050305030304" pitchFamily="18" charset="0"/>
              </a:rPr>
              <a:t>Geneve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930" y="692696"/>
            <a:ext cx="2462342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LAYOUT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Iteration on the corrector strength is needed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Summary of strength used in the baseline</a:t>
            </a: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Larger a</a:t>
            </a:r>
            <a:r>
              <a:rPr lang="fr-CH" sz="20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4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b</a:t>
            </a:r>
            <a:r>
              <a:rPr lang="fr-CH" sz="20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M. Giovannozzi team shows that we are at 87% of the nominal force for order 4 and 5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Best estimates of field quality are based on 3 short models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see large values of a4 and b5 about 2-3 times larger than our tables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shoud act now – no time to have ore data from long models</a:t>
            </a:r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310762"/>
              </p:ext>
            </p:extLst>
          </p:nvPr>
        </p:nvGraphicFramePr>
        <p:xfrm>
          <a:off x="1691680" y="1628800"/>
          <a:ext cx="6096000" cy="2607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4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3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858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Multipole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Intgrated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 gradient (T m)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(units)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Magnet length (m)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</a:t>
                      </a:r>
                      <a:endParaRPr lang="en-US" sz="1600" b="0" baseline="-2500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1.000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0.841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, 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0.063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0.123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4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, 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0.046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2.2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0.990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, 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0.025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1.7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0.107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0.086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3.2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0.449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09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0.017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0.102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23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LAYOUT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Explored possibilities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hlinkClick r:id="rId2"/>
              </a:rPr>
              <a:t>https</a:t>
            </a:r>
            <a:r>
              <a:rPr lang="fr-CH" sz="2000" dirty="0">
                <a:solidFill>
                  <a:schemeClr val="tx1"/>
                </a:solidFill>
                <a:latin typeface="Book Antiqua" panose="02040602050305030304" pitchFamily="18" charset="0"/>
                <a:hlinkClick r:id="rId2"/>
              </a:rPr>
              <a:t>://indico.cern.ch/event/707076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  <a:hlinkClick r:id="rId2"/>
              </a:rPr>
              <a:t>/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 (February 2018)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50% more current to get 30% more strength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Viable, but does not look as best option: much lower margin, and limited effect</a:t>
            </a:r>
          </a:p>
          <a:p>
            <a:pPr lvl="1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30% more length to get 50% more strength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Protection ok, 320 mm more in the cold mass if we also increase order 3 </a:t>
            </a:r>
          </a:p>
          <a:p>
            <a:pPr lvl="1"/>
            <a:r>
              <a:rPr lang="fr-CH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Decision</a:t>
            </a:r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April, call for tender for series is being prepared (contract to be signed in January 2019)</a:t>
            </a:r>
          </a:p>
          <a:p>
            <a:pPr lvl="2"/>
            <a:r>
              <a:rPr lang="fr-CH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Impact on costs is less than 5%, for the moment in the noise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2634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LAYOUT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Where to find the 320 mm?</a:t>
            </a:r>
          </a:p>
          <a:p>
            <a:pPr lvl="2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120 mm found from optimization of the lay-out</a:t>
            </a:r>
          </a:p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Option of a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shorter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skew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quadrupole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pPr lvl="2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200 mm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less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skew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quad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would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mean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correcting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35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units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instead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50</a:t>
            </a:r>
          </a:p>
          <a:p>
            <a:pPr lvl="1"/>
            <a:r>
              <a:rPr lang="fr-CH" sz="2000" dirty="0" err="1">
                <a:solidFill>
                  <a:schemeClr val="tx1"/>
                </a:solidFill>
                <a:latin typeface="Book Antiqua" panose="02040602050305030304" pitchFamily="18" charset="0"/>
              </a:rPr>
              <a:t>I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teration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strength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skew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corrector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ongoing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(WP2)</a:t>
            </a:r>
          </a:p>
          <a:p>
            <a:pPr lvl="2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the LHC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correct up to 39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units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and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use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at 40% of maximum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current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correct 16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units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2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Decision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taken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soon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(April):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Lasa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writing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invitation to tender</a:t>
            </a: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501594"/>
              </p:ext>
            </p:extLst>
          </p:nvPr>
        </p:nvGraphicFramePr>
        <p:xfrm>
          <a:off x="2555776" y="3610270"/>
          <a:ext cx="5672312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9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9782">
                  <a:extLst>
                    <a:ext uri="{9D8B030D-6E8A-4147-A177-3AD203B41FA5}">
                      <a16:colId xmlns:a16="http://schemas.microsoft.com/office/drawing/2014/main" val="2673771736"/>
                    </a:ext>
                  </a:extLst>
                </a:gridCol>
                <a:gridCol w="14763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045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Corrector strength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(</a:t>
                      </a:r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units at 17 mm) </a:t>
                      </a:r>
                      <a:endParaRPr lang="en-US" sz="1200" b="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LHC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(units at 23 mm) </a:t>
                      </a: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LHC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(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units at 50 mm) </a:t>
                      </a:r>
                      <a:endParaRPr lang="en-US" sz="1400" b="0" dirty="0" smtClean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HL-LHC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</a:t>
                      </a:r>
                      <a:endParaRPr lang="en-US" sz="1600" b="0" baseline="-2500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39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39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1.1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1.5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3.0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2.5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3.0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556696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4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, 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1.5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2.2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</a:t>
                      </a: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, 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5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-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1.7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b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2.8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3.2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94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a</a:t>
                      </a:r>
                      <a:r>
                        <a:rPr lang="en-US" sz="1600" b="0" baseline="-2500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-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000000"/>
                          </a:solidFill>
                          <a:latin typeface="Times"/>
                          <a:cs typeface="Times"/>
                        </a:rPr>
                        <a:t>0.8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Times"/>
                        <a:cs typeface="Times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56082"/>
            <a:ext cx="2843808" cy="172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1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A FURTHER POSSIBLE DEVELOPMENT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pPr lvl="1"/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dependence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the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current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is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highly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non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linear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due to saturation </a:t>
            </a:r>
          </a:p>
          <a:p>
            <a:pPr lvl="2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I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could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work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25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units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correction (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half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strength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what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have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today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would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open to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door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to have 120 A circuits, and no dump</a:t>
            </a: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20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354" y="2872589"/>
            <a:ext cx="5616624" cy="339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4483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9697</TotalTime>
  <Words>468</Words>
  <Application>Microsoft Office PowerPoint</Application>
  <PresentationFormat>On-screen Show (4:3)</PresentationFormat>
  <Paragraphs>122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Book Antiqua</vt:lpstr>
      <vt:lpstr>Calibri</vt:lpstr>
      <vt:lpstr>Times</vt:lpstr>
      <vt:lpstr>Wingdings</vt:lpstr>
      <vt:lpstr>Thème Office</vt:lpstr>
      <vt:lpstr>Iteration on length of high order correctors</vt:lpstr>
      <vt:lpstr>LAYOUT</vt:lpstr>
      <vt:lpstr>LAYOUT</vt:lpstr>
      <vt:lpstr>LAYOUT</vt:lpstr>
      <vt:lpstr>A FURTHER POSSIBLE DEVELOPMENT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254</cp:revision>
  <dcterms:created xsi:type="dcterms:W3CDTF">2016-08-24T12:27:25Z</dcterms:created>
  <dcterms:modified xsi:type="dcterms:W3CDTF">2018-04-04T14:10:35Z</dcterms:modified>
</cp:coreProperties>
</file>