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63" r:id="rId5"/>
    <p:sldId id="283" r:id="rId6"/>
    <p:sldId id="267" r:id="rId7"/>
    <p:sldId id="272" r:id="rId8"/>
    <p:sldId id="273" r:id="rId9"/>
    <p:sldId id="270" r:id="rId10"/>
    <p:sldId id="284" r:id="rId11"/>
    <p:sldId id="271" r:id="rId12"/>
    <p:sldId id="268" r:id="rId13"/>
    <p:sldId id="274" r:id="rId14"/>
    <p:sldId id="275" r:id="rId15"/>
    <p:sldId id="285" r:id="rId16"/>
    <p:sldId id="276" r:id="rId17"/>
    <p:sldId id="277" r:id="rId18"/>
    <p:sldId id="278" r:id="rId19"/>
    <p:sldId id="286" r:id="rId20"/>
    <p:sldId id="279" r:id="rId21"/>
    <p:sldId id="280" r:id="rId22"/>
    <p:sldId id="281" r:id="rId23"/>
    <p:sldId id="282" r:id="rId24"/>
    <p:sldId id="266" r:id="rId2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04/04/2018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04/04/2018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32844/2" TargetMode="External"/><Relationship Id="rId2" Type="http://schemas.openxmlformats.org/officeDocument/2006/relationships/hyperlink" Target="https://edms.cern.ch/document/1918772/1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dms.cern.ch/document/1926350/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18 kA </a:t>
            </a:r>
            <a:r>
              <a:rPr lang="en-US" dirty="0"/>
              <a:t>/</a:t>
            </a:r>
            <a:r>
              <a:rPr lang="en-US" dirty="0" smtClean="0"/>
              <a:t> ±10 V Power converter</a:t>
            </a:r>
            <a:br>
              <a:rPr lang="en-US" dirty="0" smtClean="0"/>
            </a:br>
            <a:r>
              <a:rPr lang="en-US" dirty="0" smtClean="0"/>
              <a:t>Project status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u="sng" dirty="0" smtClean="0"/>
              <a:t>Serge PITTET</a:t>
            </a:r>
            <a:r>
              <a:rPr lang="fr-CH" dirty="0" smtClean="0"/>
              <a:t>, Jean-Paul Burnet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Technical Coordination </a:t>
            </a:r>
            <a:r>
              <a:rPr lang="en-GB" dirty="0" smtClean="0"/>
              <a:t>Committee – CERN - </a:t>
            </a:r>
            <a:r>
              <a:rPr lang="en-GB" dirty="0"/>
              <a:t>05/04/2018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Topology selection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 new 2-quadrant design of high current converter with integrated energy storage is proposed.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It reduces the peak power drawn from the network from 200 kW down to around 40 kW, and minimizes the cost of electrical infrastructure.</a:t>
            </a:r>
          </a:p>
          <a:p>
            <a:r>
              <a:rPr lang="en-US" sz="2400" dirty="0" smtClean="0"/>
              <a:t>It increases the immunity to grid perturbations.</a:t>
            </a:r>
          </a:p>
          <a:p>
            <a:r>
              <a:rPr lang="en-US" sz="2400" dirty="0" smtClean="0"/>
              <a:t>It eases the control of the power flow.</a:t>
            </a:r>
          </a:p>
          <a:p>
            <a:endParaRPr lang="en-US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7" name="Rounded Rectangle 16"/>
          <p:cNvSpPr/>
          <p:nvPr/>
        </p:nvSpPr>
        <p:spPr>
          <a:xfrm>
            <a:off x="265606" y="2669867"/>
            <a:ext cx="861392" cy="576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5499512" y="2492896"/>
            <a:ext cx="1332536" cy="92725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2Q</a:t>
            </a:r>
          </a:p>
          <a:p>
            <a:pPr algn="ctr"/>
            <a:r>
              <a:rPr lang="en-US" dirty="0" smtClean="0"/>
              <a:t>converter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7792616" y="2498613"/>
            <a:ext cx="1005408" cy="92725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LOAD</a:t>
            </a:r>
            <a:endParaRPr lang="en-US" dirty="0"/>
          </a:p>
        </p:txBody>
      </p:sp>
      <p:sp>
        <p:nvSpPr>
          <p:cNvPr id="20" name="Right Arrow 19"/>
          <p:cNvSpPr/>
          <p:nvPr/>
        </p:nvSpPr>
        <p:spPr>
          <a:xfrm>
            <a:off x="1224076" y="2848523"/>
            <a:ext cx="288000" cy="216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Left-Right Arrow 21"/>
          <p:cNvSpPr/>
          <p:nvPr/>
        </p:nvSpPr>
        <p:spPr>
          <a:xfrm>
            <a:off x="6907523" y="2668524"/>
            <a:ext cx="792000" cy="576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1641995" y="2668524"/>
            <a:ext cx="980179" cy="57734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1Q</a:t>
            </a:r>
          </a:p>
          <a:p>
            <a:pPr algn="ctr"/>
            <a:r>
              <a:rPr lang="en-US" sz="1400" dirty="0" smtClean="0"/>
              <a:t>converter</a:t>
            </a:r>
            <a:endParaRPr lang="en-US" sz="1400" dirty="0"/>
          </a:p>
        </p:txBody>
      </p:sp>
      <p:sp>
        <p:nvSpPr>
          <p:cNvPr id="23" name="Rounded Rectangle 22"/>
          <p:cNvSpPr/>
          <p:nvPr/>
        </p:nvSpPr>
        <p:spPr>
          <a:xfrm>
            <a:off x="3154221" y="2492897"/>
            <a:ext cx="1332536" cy="92725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Energy Storage</a:t>
            </a:r>
          </a:p>
          <a:p>
            <a:pPr algn="ctr"/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25" name="Left-Right Arrow 24"/>
          <p:cNvSpPr/>
          <p:nvPr/>
        </p:nvSpPr>
        <p:spPr>
          <a:xfrm>
            <a:off x="4590100" y="2669867"/>
            <a:ext cx="792000" cy="576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ight Arrow 26"/>
          <p:cNvSpPr/>
          <p:nvPr/>
        </p:nvSpPr>
        <p:spPr>
          <a:xfrm>
            <a:off x="2740169" y="2851178"/>
            <a:ext cx="288000" cy="216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81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R&amp;D situation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Overall structure and sub-components topologies have been defined.</a:t>
            </a:r>
          </a:p>
          <a:p>
            <a:r>
              <a:rPr lang="en-US" sz="2400" dirty="0"/>
              <a:t>Three </a:t>
            </a:r>
            <a:r>
              <a:rPr lang="en-US" sz="2400" dirty="0" smtClean="0"/>
              <a:t>collaborations </a:t>
            </a:r>
            <a:r>
              <a:rPr lang="en-US" sz="2400" dirty="0"/>
              <a:t>- EPFL, LIC, CSEM -  agreements ongoing for the output stages</a:t>
            </a:r>
            <a:r>
              <a:rPr lang="en-GB" sz="2400" dirty="0" smtClean="0"/>
              <a:t>.</a:t>
            </a:r>
            <a:endParaRPr lang="en-GB" sz="2400" dirty="0"/>
          </a:p>
          <a:p>
            <a:r>
              <a:rPr lang="en-US" sz="2400" dirty="0"/>
              <a:t>One collaboration under </a:t>
            </a:r>
            <a:r>
              <a:rPr lang="en-US" sz="2400" dirty="0" smtClean="0"/>
              <a:t>preparation </a:t>
            </a:r>
            <a:r>
              <a:rPr lang="en-US" sz="2400" dirty="0"/>
              <a:t>for a full scale industrial prototype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/>
              <a:t>CERN design for the </a:t>
            </a:r>
            <a:r>
              <a:rPr lang="en-US" sz="2400" dirty="0" smtClean="0"/>
              <a:t>global integration and specific items: DCCT </a:t>
            </a:r>
            <a:r>
              <a:rPr lang="en-US" sz="2400" dirty="0"/>
              <a:t>rack, crowbar, separator, power </a:t>
            </a:r>
            <a:r>
              <a:rPr lang="en-US" sz="2400" dirty="0" smtClean="0"/>
              <a:t>racks, control.</a:t>
            </a:r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7" name="Rounded Rectangle 16"/>
          <p:cNvSpPr/>
          <p:nvPr/>
        </p:nvSpPr>
        <p:spPr>
          <a:xfrm>
            <a:off x="265606" y="4104310"/>
            <a:ext cx="861392" cy="576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5499512" y="3927339"/>
            <a:ext cx="1332536" cy="92725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2Q</a:t>
            </a:r>
          </a:p>
          <a:p>
            <a:pPr algn="ctr"/>
            <a:r>
              <a:rPr lang="en-US" dirty="0" smtClean="0"/>
              <a:t>converter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7792616" y="3933056"/>
            <a:ext cx="1005408" cy="92725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LOAD</a:t>
            </a:r>
            <a:endParaRPr lang="en-US" dirty="0"/>
          </a:p>
        </p:txBody>
      </p:sp>
      <p:sp>
        <p:nvSpPr>
          <p:cNvPr id="20" name="Right Arrow 19"/>
          <p:cNvSpPr/>
          <p:nvPr/>
        </p:nvSpPr>
        <p:spPr>
          <a:xfrm>
            <a:off x="1224076" y="4282966"/>
            <a:ext cx="288000" cy="216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Left-Right Arrow 21"/>
          <p:cNvSpPr/>
          <p:nvPr/>
        </p:nvSpPr>
        <p:spPr>
          <a:xfrm>
            <a:off x="6907523" y="4102967"/>
            <a:ext cx="792000" cy="576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1641995" y="4102967"/>
            <a:ext cx="980179" cy="57734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1Q</a:t>
            </a:r>
          </a:p>
          <a:p>
            <a:pPr algn="ctr"/>
            <a:r>
              <a:rPr lang="en-US" sz="1400" dirty="0" smtClean="0"/>
              <a:t>converter</a:t>
            </a:r>
            <a:endParaRPr lang="en-US" sz="1400" dirty="0"/>
          </a:p>
        </p:txBody>
      </p:sp>
      <p:sp>
        <p:nvSpPr>
          <p:cNvPr id="23" name="Rounded Rectangle 22"/>
          <p:cNvSpPr/>
          <p:nvPr/>
        </p:nvSpPr>
        <p:spPr>
          <a:xfrm>
            <a:off x="3154221" y="3927340"/>
            <a:ext cx="1332536" cy="92725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Energy Storage</a:t>
            </a:r>
          </a:p>
          <a:p>
            <a:pPr algn="ctr"/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25" name="Left-Right Arrow 24"/>
          <p:cNvSpPr/>
          <p:nvPr/>
        </p:nvSpPr>
        <p:spPr>
          <a:xfrm>
            <a:off x="4590100" y="4104310"/>
            <a:ext cx="792000" cy="576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ight Arrow 26"/>
          <p:cNvSpPr/>
          <p:nvPr/>
        </p:nvSpPr>
        <p:spPr>
          <a:xfrm>
            <a:off x="2740169" y="4285621"/>
            <a:ext cx="288000" cy="216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9818359">
            <a:off x="5559210" y="3276341"/>
            <a:ext cx="1292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ahoma" pitchFamily="34" charset="0"/>
              </a:rPr>
              <a:t>LIC, EPFL</a:t>
            </a:r>
            <a:endParaRPr lang="en-GB" sz="24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Tahom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9800000">
            <a:off x="3422321" y="3377307"/>
            <a:ext cx="914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ahoma" pitchFamily="34" charset="0"/>
              </a:rPr>
              <a:t>CSEM</a:t>
            </a:r>
            <a:endParaRPr lang="en-GB" sz="24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14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Project overview</a:t>
            </a:r>
          </a:p>
          <a:p>
            <a:pPr lvl="2"/>
            <a:r>
              <a:rPr lang="fr-CH" dirty="0" smtClean="0"/>
              <a:t>Background.</a:t>
            </a:r>
          </a:p>
          <a:p>
            <a:pPr lvl="2"/>
            <a:r>
              <a:rPr lang="fr-CH" dirty="0" smtClean="0"/>
              <a:t>Schedule.</a:t>
            </a:r>
          </a:p>
          <a:p>
            <a:pPr lvl="2"/>
            <a:r>
              <a:rPr lang="fr-CH" dirty="0" smtClean="0"/>
              <a:t>Ressources.</a:t>
            </a:r>
          </a:p>
          <a:p>
            <a:pPr lvl="2"/>
            <a:r>
              <a:rPr lang="fr-CH" dirty="0" smtClean="0"/>
              <a:t>System Description.</a:t>
            </a:r>
            <a:endParaRPr lang="en-GB" dirty="0" smtClean="0"/>
          </a:p>
          <a:p>
            <a:pPr lvl="2"/>
            <a:endParaRPr lang="en-GB" dirty="0"/>
          </a:p>
          <a:p>
            <a:r>
              <a:rPr lang="en-GB" dirty="0" smtClean="0"/>
              <a:t>Converter overview</a:t>
            </a:r>
            <a:endParaRPr lang="en-GB" dirty="0"/>
          </a:p>
          <a:p>
            <a:pPr lvl="2"/>
            <a:r>
              <a:rPr lang="en-GB" dirty="0" smtClean="0"/>
              <a:t>Typical waveform.</a:t>
            </a:r>
            <a:endParaRPr lang="en-GB" dirty="0"/>
          </a:p>
          <a:p>
            <a:pPr lvl="2"/>
            <a:r>
              <a:rPr lang="en-US" dirty="0" smtClean="0"/>
              <a:t>Project requirements.</a:t>
            </a:r>
          </a:p>
          <a:p>
            <a:pPr lvl="2"/>
            <a:r>
              <a:rPr lang="en-US" dirty="0" smtClean="0"/>
              <a:t>Topology selection.</a:t>
            </a:r>
          </a:p>
          <a:p>
            <a:pPr lvl="2"/>
            <a:r>
              <a:rPr lang="fr-CH" dirty="0" smtClean="0"/>
              <a:t>R&amp;D situation.</a:t>
            </a:r>
            <a:endParaRPr lang="en-GB" dirty="0" smtClean="0"/>
          </a:p>
          <a:p>
            <a:pPr lvl="2"/>
            <a:endParaRPr lang="en-GB" dirty="0"/>
          </a:p>
          <a:p>
            <a:r>
              <a:rPr lang="en-GB" dirty="0" smtClean="0"/>
              <a:t>Technical highlights</a:t>
            </a:r>
            <a:endParaRPr lang="en-GB" dirty="0"/>
          </a:p>
          <a:p>
            <a:pPr lvl="2"/>
            <a:r>
              <a:rPr lang="en-GB" dirty="0" smtClean="0"/>
              <a:t>Energy Storage System.</a:t>
            </a:r>
            <a:endParaRPr lang="en-GB" dirty="0"/>
          </a:p>
          <a:p>
            <a:pPr lvl="2"/>
            <a:r>
              <a:rPr lang="en-GB" dirty="0" smtClean="0"/>
              <a:t>Crowbar.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39552" y="980728"/>
            <a:ext cx="4104456" cy="372448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57200" y="5517232"/>
            <a:ext cx="4104456" cy="50405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17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Storage System</a:t>
            </a:r>
            <a:br>
              <a:rPr lang="en-GB" dirty="0" smtClean="0"/>
            </a:br>
            <a:r>
              <a:rPr lang="en-GB" dirty="0" smtClean="0"/>
              <a:t>Efficiency </a:t>
            </a:r>
            <a:r>
              <a:rPr lang="en-GB" dirty="0" err="1"/>
              <a:t>R</a:t>
            </a:r>
            <a:r>
              <a:rPr lang="en-GB" dirty="0" err="1" smtClean="0"/>
              <a:t>agone</a:t>
            </a:r>
            <a:r>
              <a:rPr lang="en-GB" dirty="0" smtClean="0"/>
              <a:t> plot (gravity densities)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Most </a:t>
            </a:r>
            <a:r>
              <a:rPr lang="en-GB" sz="2000" dirty="0"/>
              <a:t>of the technologies can provide a reasonable efficiency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899592" y="1693223"/>
            <a:ext cx="7479101" cy="4536504"/>
            <a:chOff x="0" y="0"/>
            <a:chExt cx="5808980" cy="3524885"/>
          </a:xfrm>
        </p:grpSpPr>
        <p:pic>
          <p:nvPicPr>
            <p:cNvPr id="8" name="Picture 7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808980" cy="3524885"/>
            </a:xfrm>
            <a:prstGeom prst="rect">
              <a:avLst/>
            </a:prstGeom>
            <a:noFill/>
          </p:spPr>
        </p:pic>
        <p:sp>
          <p:nvSpPr>
            <p:cNvPr id="9" name="Rounded Rectangle 8"/>
            <p:cNvSpPr/>
            <p:nvPr/>
          </p:nvSpPr>
          <p:spPr>
            <a:xfrm rot="18746357">
              <a:off x="667742" y="1548478"/>
              <a:ext cx="3402306" cy="308906"/>
            </a:xfrm>
            <a:prstGeom prst="roundRect">
              <a:avLst/>
            </a:prstGeom>
            <a:solidFill>
              <a:srgbClr val="0070BC">
                <a:alpha val="3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CH"/>
            </a:p>
          </p:txBody>
        </p:sp>
        <p:sp>
          <p:nvSpPr>
            <p:cNvPr id="10" name="TextBox 6"/>
            <p:cNvSpPr txBox="1"/>
            <p:nvPr/>
          </p:nvSpPr>
          <p:spPr>
            <a:xfrm>
              <a:off x="1693708" y="2849213"/>
              <a:ext cx="2262505" cy="204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050" b="1" kern="1200" dirty="0" smtClean="0">
                  <a:solidFill>
                    <a:srgbClr val="3997DA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HL-LHC </a:t>
              </a:r>
              <a:r>
                <a:rPr lang="en-GB" sz="1050" b="1" kern="1200" dirty="0">
                  <a:solidFill>
                    <a:srgbClr val="3997DA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18 </a:t>
              </a:r>
              <a:r>
                <a:rPr lang="en-GB" sz="1050" b="1" kern="1200" dirty="0" smtClean="0">
                  <a:solidFill>
                    <a:srgbClr val="3997DA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kA typical time constant</a:t>
              </a:r>
              <a:endParaRPr lang="fr-CH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 flipV="1">
              <a:off x="1465108" y="2741900"/>
              <a:ext cx="228600" cy="223838"/>
            </a:xfrm>
            <a:prstGeom prst="straightConnector1">
              <a:avLst/>
            </a:prstGeom>
            <a:ln w="25400">
              <a:solidFill>
                <a:srgbClr val="0070B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7956376" y="5517232"/>
            <a:ext cx="34176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b="1" dirty="0" smtClean="0"/>
              <a:t>60</a:t>
            </a:r>
            <a:endParaRPr lang="en-GB" sz="11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956376" y="4638961"/>
            <a:ext cx="34176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b="1" dirty="0" smtClean="0"/>
              <a:t>70</a:t>
            </a:r>
            <a:endParaRPr lang="en-GB" sz="11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956376" y="3760689"/>
            <a:ext cx="34176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b="1" dirty="0" smtClean="0"/>
              <a:t>80</a:t>
            </a:r>
            <a:endParaRPr lang="en-GB" sz="11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956376" y="2882417"/>
            <a:ext cx="34176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b="1" dirty="0" smtClean="0"/>
              <a:t>90</a:t>
            </a:r>
            <a:endParaRPr lang="en-GB" sz="11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956376" y="2004145"/>
            <a:ext cx="420308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b="1" dirty="0" smtClean="0"/>
              <a:t>100</a:t>
            </a:r>
            <a:endParaRPr lang="en-GB" sz="1100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6082695"/>
            <a:ext cx="971550" cy="190500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2192578" y="2636913"/>
            <a:ext cx="3891589" cy="1413586"/>
          </a:xfrm>
          <a:prstGeom prst="roundRect">
            <a:avLst/>
          </a:prstGeom>
          <a:noFill/>
          <a:ln w="28575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2699792" y="4050499"/>
            <a:ext cx="3600399" cy="946561"/>
          </a:xfrm>
          <a:prstGeom prst="roundRect">
            <a:avLst/>
          </a:prstGeom>
          <a:noFill/>
          <a:ln w="28575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192579" y="3101472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1"/>
                </a:solidFill>
              </a:rPr>
              <a:t>Batteries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87860" y="4311656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chemeClr val="accent1"/>
                </a:solidFill>
              </a:rPr>
              <a:t>Supercapacitors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57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Storage System</a:t>
            </a:r>
            <a:br>
              <a:rPr lang="en-GB" dirty="0" smtClean="0"/>
            </a:br>
            <a:r>
              <a:rPr lang="en-GB" dirty="0"/>
              <a:t>Cycle life </a:t>
            </a:r>
            <a:r>
              <a:rPr lang="en-GB" dirty="0" err="1"/>
              <a:t>Ragone</a:t>
            </a:r>
            <a:r>
              <a:rPr lang="en-GB" dirty="0"/>
              <a:t> plot (gravity densities)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Only three </a:t>
            </a:r>
            <a:r>
              <a:rPr lang="en-GB" sz="2000" dirty="0" smtClean="0"/>
              <a:t>candidates can provide the expected lifetime: 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1800" dirty="0" smtClean="0"/>
              <a:t>Lithium </a:t>
            </a:r>
            <a:r>
              <a:rPr lang="en-GB" sz="1800" dirty="0"/>
              <a:t>titanium </a:t>
            </a:r>
            <a:r>
              <a:rPr lang="en-GB" sz="1800" dirty="0" smtClean="0"/>
              <a:t>oxide </a:t>
            </a:r>
            <a:r>
              <a:rPr lang="en-GB" sz="1800" dirty="0"/>
              <a:t>batteries (LTO</a:t>
            </a:r>
            <a:r>
              <a:rPr lang="en-GB" sz="1800" dirty="0" smtClean="0"/>
              <a:t>), </a:t>
            </a:r>
            <a:r>
              <a:rPr lang="en-GB" sz="1800" dirty="0" err="1" smtClean="0"/>
              <a:t>Supercapacitors</a:t>
            </a:r>
            <a:r>
              <a:rPr lang="en-GB" sz="1800" dirty="0" smtClean="0"/>
              <a:t> </a:t>
            </a:r>
            <a:r>
              <a:rPr lang="en-GB" sz="1800" dirty="0"/>
              <a:t>(</a:t>
            </a:r>
            <a:r>
              <a:rPr lang="en-GB" sz="1800" dirty="0" err="1"/>
              <a:t>LiC</a:t>
            </a:r>
            <a:r>
              <a:rPr lang="en-GB" sz="1800" dirty="0"/>
              <a:t> and EDLC).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1115616" y="1844824"/>
            <a:ext cx="7200000" cy="4267014"/>
            <a:chOff x="0" y="0"/>
            <a:chExt cx="5907405" cy="3501618"/>
          </a:xfrm>
        </p:grpSpPr>
        <p:grpSp>
          <p:nvGrpSpPr>
            <p:cNvPr id="13" name="Group 12"/>
            <p:cNvGrpSpPr/>
            <p:nvPr/>
          </p:nvGrpSpPr>
          <p:grpSpPr>
            <a:xfrm>
              <a:off x="0" y="0"/>
              <a:ext cx="5907405" cy="3501618"/>
              <a:chOff x="0" y="0"/>
              <a:chExt cx="5907405" cy="3501618"/>
            </a:xfrm>
          </p:grpSpPr>
          <p:pic>
            <p:nvPicPr>
              <p:cNvPr id="15" name="Picture 14"/>
              <p:cNvPicPr/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3248"/>
                <a:ext cx="5907405" cy="3468370"/>
              </a:xfrm>
              <a:prstGeom prst="rect">
                <a:avLst/>
              </a:prstGeom>
              <a:noFill/>
            </p:spPr>
          </p:pic>
          <p:sp>
            <p:nvSpPr>
              <p:cNvPr id="16" name="Rounded Rectangle 15"/>
              <p:cNvSpPr/>
              <p:nvPr/>
            </p:nvSpPr>
            <p:spPr>
              <a:xfrm rot="18746357">
                <a:off x="654910" y="1546700"/>
                <a:ext cx="3402306" cy="308906"/>
              </a:xfrm>
              <a:prstGeom prst="roundRect">
                <a:avLst/>
              </a:prstGeom>
              <a:solidFill>
                <a:srgbClr val="0070BC">
                  <a:alpha val="30000"/>
                </a:srgb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CH"/>
              </a:p>
            </p:txBody>
          </p:sp>
          <p:sp>
            <p:nvSpPr>
              <p:cNvPr id="17" name="TextBox 5"/>
              <p:cNvSpPr txBox="1"/>
              <p:nvPr/>
            </p:nvSpPr>
            <p:spPr>
              <a:xfrm>
                <a:off x="1820093" y="2696434"/>
                <a:ext cx="2805973" cy="2083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050" b="1" dirty="0">
                    <a:solidFill>
                      <a:srgbClr val="3997DA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HL-LHC 18 kA typical time constant</a:t>
                </a:r>
                <a:endParaRPr lang="fr-CH" sz="12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1610545" y="2621536"/>
                <a:ext cx="228600" cy="223838"/>
              </a:xfrm>
              <a:prstGeom prst="straightConnector1">
                <a:avLst/>
              </a:prstGeom>
              <a:ln w="25400">
                <a:solidFill>
                  <a:srgbClr val="0070BC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Rectangle 13"/>
            <p:cNvSpPr/>
            <p:nvPr/>
          </p:nvSpPr>
          <p:spPr>
            <a:xfrm>
              <a:off x="2784282" y="3255126"/>
              <a:ext cx="276656" cy="1494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CH" sz="800" kern="1200">
                  <a:solidFill>
                    <a:srgbClr val="595959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[W/l]</a:t>
              </a:r>
              <a:endParaRPr lang="fr-CH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668344" y="5443905"/>
            <a:ext cx="49885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b="1" dirty="0" smtClean="0"/>
              <a:t>1000</a:t>
            </a:r>
            <a:endParaRPr lang="en-GB" sz="11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668344" y="4348980"/>
            <a:ext cx="57740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b="1" dirty="0" smtClean="0"/>
              <a:t>10000</a:t>
            </a:r>
            <a:endParaRPr lang="en-GB" sz="11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668344" y="3254054"/>
            <a:ext cx="65594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b="1" dirty="0" smtClean="0"/>
              <a:t>100000</a:t>
            </a:r>
            <a:endParaRPr lang="en-GB" sz="11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668344" y="2159128"/>
            <a:ext cx="73449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b="1" dirty="0" smtClean="0"/>
              <a:t>1000000</a:t>
            </a:r>
            <a:endParaRPr lang="en-GB" sz="1100" b="1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2358" y="5990672"/>
            <a:ext cx="971550" cy="190500"/>
          </a:xfrm>
          <a:prstGeom prst="rect">
            <a:avLst/>
          </a:prstGeom>
        </p:spPr>
      </p:pic>
      <p:sp>
        <p:nvSpPr>
          <p:cNvPr id="28" name="Rounded Rectangle 27"/>
          <p:cNvSpPr/>
          <p:nvPr/>
        </p:nvSpPr>
        <p:spPr>
          <a:xfrm>
            <a:off x="2420685" y="2348880"/>
            <a:ext cx="3663482" cy="1629610"/>
          </a:xfrm>
          <a:prstGeom prst="roundRect">
            <a:avLst/>
          </a:prstGeom>
          <a:noFill/>
          <a:ln w="28575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ounded Rectangle 28"/>
          <p:cNvSpPr/>
          <p:nvPr/>
        </p:nvSpPr>
        <p:spPr>
          <a:xfrm>
            <a:off x="2699792" y="3978490"/>
            <a:ext cx="3600399" cy="870627"/>
          </a:xfrm>
          <a:prstGeom prst="roundRect">
            <a:avLst/>
          </a:prstGeom>
          <a:noFill/>
          <a:ln w="28575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2420685" y="3187722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1"/>
                </a:solidFill>
              </a:rPr>
              <a:t>Batteries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64837" y="4479785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chemeClr val="accent1"/>
                </a:solidFill>
              </a:rPr>
              <a:t>Supercapacitors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04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Storage System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Candidates selection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fr-CH" dirty="0" smtClean="0"/>
          </a:p>
          <a:p>
            <a:endParaRPr lang="fr-CH" dirty="0"/>
          </a:p>
          <a:p>
            <a:endParaRPr lang="en-GB" dirty="0" smtClean="0"/>
          </a:p>
          <a:p>
            <a:endParaRPr lang="en-GB" dirty="0"/>
          </a:p>
          <a:p>
            <a:r>
              <a:rPr lang="en-US" sz="2400" dirty="0"/>
              <a:t>LTO is the most </a:t>
            </a:r>
            <a:r>
              <a:rPr lang="en-US" sz="2400" dirty="0" smtClean="0"/>
              <a:t>cost and size effective </a:t>
            </a:r>
            <a:r>
              <a:rPr lang="en-US" sz="2400" dirty="0"/>
              <a:t>technology for this application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Multiple suppliers:</a:t>
            </a:r>
          </a:p>
          <a:p>
            <a:pPr marL="0" indent="0">
              <a:buNone/>
            </a:pPr>
            <a:endParaRPr lang="en-US" sz="2400" dirty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891221"/>
              </p:ext>
            </p:extLst>
          </p:nvPr>
        </p:nvGraphicFramePr>
        <p:xfrm>
          <a:off x="636081" y="1219200"/>
          <a:ext cx="7920000" cy="251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76234107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1873972142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0724584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706780612"/>
                    </a:ext>
                  </a:extLst>
                </a:gridCol>
              </a:tblGrid>
              <a:tr h="12024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EDLC</a:t>
                      </a: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Supercapacitors</a:t>
                      </a:r>
                      <a:endParaRPr lang="fr-CH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dirty="0" err="1" smtClean="0">
                          <a:effectLst/>
                        </a:rPr>
                        <a:t>LiC</a:t>
                      </a:r>
                      <a:endParaRPr lang="en-US" sz="2000" dirty="0" smtClean="0">
                        <a:effectLst/>
                      </a:endParaRP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Supercapacitors</a:t>
                      </a:r>
                      <a:endParaRPr lang="fr-CH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r-CH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LTO</a:t>
                      </a:r>
                    </a:p>
                    <a:p>
                      <a:pPr marL="0" algn="ctr" defTabSz="4572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r-CH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Batteries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388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600" dirty="0" err="1">
                          <a:effectLst/>
                        </a:rPr>
                        <a:t>Weight</a:t>
                      </a:r>
                      <a:r>
                        <a:rPr lang="fr-FR" sz="1600" dirty="0">
                          <a:effectLst/>
                        </a:rPr>
                        <a:t> [kg]</a:t>
                      </a:r>
                      <a:endParaRPr lang="fr-CH" sz="16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SimSun" panose="02010600030101010101" pitchFamily="2" charset="-122"/>
                        <a:cs typeface="Arial Narrow" panose="020B0606020202030204" pitchFamily="34" charset="0"/>
                      </a:endParaRPr>
                    </a:p>
                  </a:txBody>
                  <a:tcPr marL="46548" marR="46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2500</a:t>
                      </a:r>
                      <a:endParaRPr lang="fr-CH" sz="16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SimSun" panose="02010600030101010101" pitchFamily="2" charset="-122"/>
                        <a:cs typeface="Arial Narrow" panose="020B0606020202030204" pitchFamily="34" charset="0"/>
                      </a:endParaRPr>
                    </a:p>
                  </a:txBody>
                  <a:tcPr marL="46548" marR="46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1390</a:t>
                      </a:r>
                      <a:endParaRPr lang="fr-CH" sz="16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SimSun" panose="02010600030101010101" pitchFamily="2" charset="-122"/>
                        <a:cs typeface="Arial Narrow" panose="020B0606020202030204" pitchFamily="34" charset="0"/>
                      </a:endParaRPr>
                    </a:p>
                  </a:txBody>
                  <a:tcPr marL="46548" marR="46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effectLst/>
                        </a:rPr>
                        <a:t>900</a:t>
                      </a:r>
                      <a:endParaRPr lang="fr-CH" sz="16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SimSun" panose="02010600030101010101" pitchFamily="2" charset="-122"/>
                        <a:cs typeface="Arial Narrow" panose="020B0606020202030204" pitchFamily="34" charset="0"/>
                      </a:endParaRPr>
                    </a:p>
                  </a:txBody>
                  <a:tcPr marL="46548" marR="46548" marT="0" marB="0" anchor="ctr"/>
                </a:tc>
                <a:extLst>
                  <a:ext uri="{0D108BD9-81ED-4DB2-BD59-A6C34878D82A}">
                    <a16:rowId xmlns:a16="http://schemas.microsoft.com/office/drawing/2014/main" val="1892764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Volume [l]</a:t>
                      </a:r>
                      <a:endParaRPr lang="fr-CH" sz="16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SimSun" panose="02010600030101010101" pitchFamily="2" charset="-122"/>
                        <a:cs typeface="Arial Narrow" panose="020B0606020202030204" pitchFamily="34" charset="0"/>
                      </a:endParaRPr>
                    </a:p>
                  </a:txBody>
                  <a:tcPr marL="46548" marR="46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2550 </a:t>
                      </a:r>
                      <a:endParaRPr lang="fr-CH" sz="16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SimSun" panose="02010600030101010101" pitchFamily="2" charset="-122"/>
                        <a:cs typeface="Arial Narrow" panose="020B0606020202030204" pitchFamily="34" charset="0"/>
                      </a:endParaRPr>
                    </a:p>
                  </a:txBody>
                  <a:tcPr marL="46548" marR="46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1200</a:t>
                      </a:r>
                      <a:endParaRPr lang="fr-CH" sz="16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SimSun" panose="02010600030101010101" pitchFamily="2" charset="-122"/>
                        <a:cs typeface="Arial Narrow" panose="020B0606020202030204" pitchFamily="34" charset="0"/>
                      </a:endParaRPr>
                    </a:p>
                  </a:txBody>
                  <a:tcPr marL="46548" marR="46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700</a:t>
                      </a:r>
                      <a:endParaRPr lang="fr-CH" sz="16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SimSun" panose="02010600030101010101" pitchFamily="2" charset="-122"/>
                        <a:cs typeface="Arial Narrow" panose="020B0606020202030204" pitchFamily="34" charset="0"/>
                      </a:endParaRPr>
                    </a:p>
                  </a:txBody>
                  <a:tcPr marL="46548" marR="46548" marT="0" marB="0" anchor="ctr"/>
                </a:tc>
                <a:extLst>
                  <a:ext uri="{0D108BD9-81ED-4DB2-BD59-A6C34878D82A}">
                    <a16:rowId xmlns:a16="http://schemas.microsoft.com/office/drawing/2014/main" val="2303522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600" dirty="0" err="1" smtClean="0">
                          <a:effectLst/>
                        </a:rPr>
                        <a:t>Number</a:t>
                      </a:r>
                      <a:r>
                        <a:rPr lang="fr-FR" sz="1600" dirty="0" smtClean="0">
                          <a:effectLst/>
                        </a:rPr>
                        <a:t> </a:t>
                      </a:r>
                      <a:r>
                        <a:rPr lang="fr-FR" sz="1600" dirty="0">
                          <a:effectLst/>
                        </a:rPr>
                        <a:t>of racks</a:t>
                      </a:r>
                      <a:endParaRPr lang="fr-CH" sz="16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SimSun" panose="02010600030101010101" pitchFamily="2" charset="-122"/>
                        <a:cs typeface="Arial Narrow" panose="020B0606020202030204" pitchFamily="34" charset="0"/>
                      </a:endParaRPr>
                    </a:p>
                  </a:txBody>
                  <a:tcPr marL="46548" marR="46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fr-CH" sz="16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SimSun" panose="02010600030101010101" pitchFamily="2" charset="-122"/>
                        <a:cs typeface="Arial Narrow" panose="020B0606020202030204" pitchFamily="34" charset="0"/>
                      </a:endParaRPr>
                    </a:p>
                  </a:txBody>
                  <a:tcPr marL="46548" marR="46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2-3</a:t>
                      </a:r>
                      <a:endParaRPr lang="fr-CH" sz="16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SimSun" panose="02010600030101010101" pitchFamily="2" charset="-122"/>
                        <a:cs typeface="Arial Narrow" panose="020B0606020202030204" pitchFamily="34" charset="0"/>
                      </a:endParaRPr>
                    </a:p>
                  </a:txBody>
                  <a:tcPr marL="46548" marR="46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2</a:t>
                      </a:r>
                      <a:endParaRPr lang="fr-CH" sz="16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SimSun" panose="02010600030101010101" pitchFamily="2" charset="-122"/>
                        <a:cs typeface="Arial Narrow" panose="020B0606020202030204" pitchFamily="34" charset="0"/>
                      </a:endParaRPr>
                    </a:p>
                  </a:txBody>
                  <a:tcPr marL="46548" marR="46548" marT="0" marB="0" anchor="ctr"/>
                </a:tc>
                <a:extLst>
                  <a:ext uri="{0D108BD9-81ED-4DB2-BD59-A6C34878D82A}">
                    <a16:rowId xmlns:a16="http://schemas.microsoft.com/office/drawing/2014/main" val="150032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Total </a:t>
                      </a:r>
                      <a:r>
                        <a:rPr lang="fr-FR" sz="1600" dirty="0" err="1">
                          <a:effectLst/>
                        </a:rPr>
                        <a:t>cell</a:t>
                      </a:r>
                      <a:r>
                        <a:rPr lang="fr-FR" sz="1600" dirty="0">
                          <a:effectLst/>
                        </a:rPr>
                        <a:t> </a:t>
                      </a:r>
                      <a:r>
                        <a:rPr lang="fr-FR" sz="1600" dirty="0" err="1">
                          <a:effectLst/>
                        </a:rPr>
                        <a:t>price</a:t>
                      </a:r>
                      <a:r>
                        <a:rPr lang="fr-FR" sz="1600" dirty="0">
                          <a:effectLst/>
                        </a:rPr>
                        <a:t> [€]</a:t>
                      </a:r>
                      <a:endParaRPr lang="fr-CH" sz="16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SimSun" panose="02010600030101010101" pitchFamily="2" charset="-122"/>
                        <a:cs typeface="Arial Narrow" panose="020B0606020202030204" pitchFamily="34" charset="0"/>
                      </a:endParaRPr>
                    </a:p>
                  </a:txBody>
                  <a:tcPr marL="46548" marR="46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250k</a:t>
                      </a:r>
                      <a:endParaRPr lang="fr-CH" sz="16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SimSun" panose="02010600030101010101" pitchFamily="2" charset="-122"/>
                        <a:cs typeface="Arial Narrow" panose="020B0606020202030204" pitchFamily="34" charset="0"/>
                      </a:endParaRPr>
                    </a:p>
                  </a:txBody>
                  <a:tcPr marL="46548" marR="46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216k</a:t>
                      </a:r>
                      <a:endParaRPr lang="fr-CH" sz="16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SimSun" panose="02010600030101010101" pitchFamily="2" charset="-122"/>
                        <a:cs typeface="Arial Narrow" panose="020B0606020202030204" pitchFamily="34" charset="0"/>
                      </a:endParaRPr>
                    </a:p>
                  </a:txBody>
                  <a:tcPr marL="46548" marR="46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40k + BMS</a:t>
                      </a:r>
                      <a:endParaRPr lang="fr-CH" sz="16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SimSun" panose="02010600030101010101" pitchFamily="2" charset="-122"/>
                        <a:cs typeface="Arial Narrow" panose="020B0606020202030204" pitchFamily="34" charset="0"/>
                      </a:endParaRPr>
                    </a:p>
                  </a:txBody>
                  <a:tcPr marL="46548" marR="46548" marT="0" marB="0" anchor="ctr"/>
                </a:tc>
                <a:extLst>
                  <a:ext uri="{0D108BD9-81ED-4DB2-BD59-A6C34878D82A}">
                    <a16:rowId xmlns:a16="http://schemas.microsoft.com/office/drawing/2014/main" val="2864616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fr-CH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Cycle life</a:t>
                      </a:r>
                      <a:endParaRPr lang="fr-CH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48" marR="4654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CH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1M</a:t>
                      </a:r>
                      <a:endParaRPr lang="fr-CH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48" marR="4654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CH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&gt;200k</a:t>
                      </a:r>
                      <a:endParaRPr lang="fr-CH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48" marR="4654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CH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&gt;75k</a:t>
                      </a:r>
                      <a:endParaRPr lang="fr-CH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48" marR="46548" marT="0" marB="0" anchor="ctr"/>
                </a:tc>
                <a:extLst>
                  <a:ext uri="{0D108BD9-81ED-4DB2-BD59-A6C34878D82A}">
                    <a16:rowId xmlns:a16="http://schemas.microsoft.com/office/drawing/2014/main" val="1046297947"/>
                  </a:ext>
                </a:extLst>
              </a:tr>
            </a:tbl>
          </a:graphicData>
        </a:graphic>
      </p:graphicFrame>
      <p:sp>
        <p:nvSpPr>
          <p:cNvPr id="11" name="Oval 10"/>
          <p:cNvSpPr/>
          <p:nvPr/>
        </p:nvSpPr>
        <p:spPr>
          <a:xfrm>
            <a:off x="6627416" y="1039903"/>
            <a:ext cx="2159768" cy="3037169"/>
          </a:xfrm>
          <a:prstGeom prst="ellipse">
            <a:avLst/>
          </a:prstGeom>
          <a:noFill/>
          <a:ln w="38100">
            <a:solidFill>
              <a:srgbClr val="E100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0292" y="5268544"/>
            <a:ext cx="1283937" cy="2562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6202" y="5307891"/>
            <a:ext cx="1175721" cy="1775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265" y="5712201"/>
            <a:ext cx="1044116" cy="31435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1901" y="5607430"/>
            <a:ext cx="1332328" cy="523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00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Project overview</a:t>
            </a:r>
          </a:p>
          <a:p>
            <a:pPr lvl="2"/>
            <a:r>
              <a:rPr lang="fr-CH" dirty="0" smtClean="0"/>
              <a:t>Background.</a:t>
            </a:r>
          </a:p>
          <a:p>
            <a:pPr lvl="2"/>
            <a:r>
              <a:rPr lang="fr-CH" dirty="0" smtClean="0"/>
              <a:t>Schedule.</a:t>
            </a:r>
          </a:p>
          <a:p>
            <a:pPr lvl="2"/>
            <a:r>
              <a:rPr lang="fr-CH" dirty="0" smtClean="0"/>
              <a:t>Ressources.</a:t>
            </a:r>
          </a:p>
          <a:p>
            <a:pPr lvl="2"/>
            <a:r>
              <a:rPr lang="fr-CH" dirty="0" smtClean="0"/>
              <a:t>System Description.</a:t>
            </a:r>
            <a:endParaRPr lang="en-GB" dirty="0" smtClean="0"/>
          </a:p>
          <a:p>
            <a:pPr lvl="2"/>
            <a:endParaRPr lang="en-GB" dirty="0"/>
          </a:p>
          <a:p>
            <a:r>
              <a:rPr lang="en-GB" dirty="0" smtClean="0"/>
              <a:t>Converter overview</a:t>
            </a:r>
            <a:endParaRPr lang="en-GB" dirty="0"/>
          </a:p>
          <a:p>
            <a:pPr lvl="2"/>
            <a:r>
              <a:rPr lang="en-GB" dirty="0" smtClean="0"/>
              <a:t>Typical waveform.</a:t>
            </a:r>
            <a:endParaRPr lang="en-GB" dirty="0"/>
          </a:p>
          <a:p>
            <a:pPr lvl="2"/>
            <a:r>
              <a:rPr lang="en-US" dirty="0" smtClean="0"/>
              <a:t>Project requirements.</a:t>
            </a:r>
          </a:p>
          <a:p>
            <a:pPr lvl="2"/>
            <a:r>
              <a:rPr lang="en-US" dirty="0" smtClean="0"/>
              <a:t>Topology selection.</a:t>
            </a:r>
          </a:p>
          <a:p>
            <a:pPr lvl="2"/>
            <a:r>
              <a:rPr lang="fr-CH" dirty="0" smtClean="0"/>
              <a:t>R&amp;D situation.</a:t>
            </a:r>
            <a:endParaRPr lang="en-GB" dirty="0" smtClean="0"/>
          </a:p>
          <a:p>
            <a:pPr lvl="2"/>
            <a:endParaRPr lang="en-GB" dirty="0"/>
          </a:p>
          <a:p>
            <a:r>
              <a:rPr lang="en-GB" dirty="0" smtClean="0"/>
              <a:t>Technical highlights</a:t>
            </a:r>
            <a:endParaRPr lang="en-GB" dirty="0"/>
          </a:p>
          <a:p>
            <a:pPr lvl="2"/>
            <a:r>
              <a:rPr lang="en-GB" dirty="0" smtClean="0"/>
              <a:t>Energy Storage System.</a:t>
            </a:r>
            <a:endParaRPr lang="en-GB" dirty="0"/>
          </a:p>
          <a:p>
            <a:pPr lvl="2"/>
            <a:r>
              <a:rPr lang="en-GB" dirty="0" smtClean="0"/>
              <a:t>Crowbar.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39552" y="980728"/>
            <a:ext cx="4104456" cy="372448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67544" y="5265204"/>
            <a:ext cx="4104456" cy="25202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Crowbar</a:t>
            </a:r>
            <a:br>
              <a:rPr lang="en-GB" dirty="0" smtClean="0"/>
            </a:br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 </a:t>
            </a:r>
            <a:r>
              <a:rPr lang="en-US" sz="2400" dirty="0"/>
              <a:t>case of </a:t>
            </a:r>
            <a:r>
              <a:rPr lang="en-US" sz="2400" dirty="0" smtClean="0"/>
              <a:t>fault, </a:t>
            </a:r>
            <a:r>
              <a:rPr lang="en-US" sz="2400" dirty="0"/>
              <a:t>the crowbar system shall be able to ramp down once the </a:t>
            </a:r>
            <a:r>
              <a:rPr lang="en-US" sz="2400" dirty="0" smtClean="0"/>
              <a:t>current. Even without electricity and cooling water, the blackout case.</a:t>
            </a:r>
          </a:p>
          <a:p>
            <a:endParaRPr lang="en-US" sz="2400" dirty="0"/>
          </a:p>
          <a:p>
            <a:r>
              <a:rPr lang="en-US" sz="2400" dirty="0"/>
              <a:t>Pending request to increase the crowbar voltage from 10 V to 50 V is currently </a:t>
            </a:r>
            <a:r>
              <a:rPr lang="en-US" sz="2400" dirty="0" smtClean="0"/>
              <a:t>being analyzed</a:t>
            </a:r>
            <a:r>
              <a:rPr lang="en-US" sz="2400" dirty="0"/>
              <a:t>, since impacting strongly converter design &amp; performance </a:t>
            </a:r>
            <a:r>
              <a:rPr lang="en-US" sz="2400" dirty="0" smtClean="0"/>
              <a:t>(followed by the MCF).</a:t>
            </a:r>
          </a:p>
          <a:p>
            <a:endParaRPr lang="en-US" sz="2400" dirty="0" smtClean="0"/>
          </a:p>
          <a:p>
            <a:r>
              <a:rPr lang="en-US" sz="2400" dirty="0" smtClean="0"/>
              <a:t>High precision is required at the output of the converter (</a:t>
            </a:r>
            <a:r>
              <a:rPr lang="en-US" sz="2400" dirty="0"/>
              <a:t>accuracy class </a:t>
            </a:r>
            <a:r>
              <a:rPr lang="en-US" sz="2400" dirty="0" smtClean="0"/>
              <a:t>0, Current </a:t>
            </a:r>
            <a:r>
              <a:rPr lang="en-US" sz="2400" dirty="0"/>
              <a:t>ripple &lt; </a:t>
            </a:r>
            <a:r>
              <a:rPr lang="en-US" sz="2400" dirty="0" smtClean="0"/>
              <a:t>20 </a:t>
            </a:r>
            <a:r>
              <a:rPr lang="en-US" sz="2400" dirty="0" err="1" smtClean="0"/>
              <a:t>mA</a:t>
            </a:r>
            <a:r>
              <a:rPr lang="en-US" sz="2400" baseline="-25000" dirty="0" err="1" smtClean="0"/>
              <a:t>rms</a:t>
            </a:r>
            <a:r>
              <a:rPr lang="en-US" sz="2400" dirty="0" smtClean="0"/>
              <a:t>).</a:t>
            </a:r>
            <a:endParaRPr lang="en-US" sz="2400" dirty="0"/>
          </a:p>
          <a:p>
            <a:pPr lvl="2"/>
            <a:endParaRPr lang="en-GB" dirty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23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Crowbar</a:t>
            </a:r>
            <a:br>
              <a:rPr lang="en-GB" dirty="0" smtClean="0"/>
            </a:br>
            <a:r>
              <a:rPr lang="en-GB" dirty="0"/>
              <a:t>Technical constraints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</a:t>
            </a:r>
            <a:r>
              <a:rPr lang="en-US" sz="2000" dirty="0"/>
              <a:t>converter </a:t>
            </a:r>
            <a:r>
              <a:rPr lang="en-US" sz="2000" dirty="0" smtClean="0"/>
              <a:t>will be </a:t>
            </a:r>
            <a:r>
              <a:rPr lang="en-US" sz="2000" dirty="0"/>
              <a:t>made of </a:t>
            </a:r>
            <a:r>
              <a:rPr lang="en-US" sz="2000" i="1" dirty="0"/>
              <a:t>N</a:t>
            </a:r>
            <a:r>
              <a:rPr lang="en-US" sz="2000" dirty="0"/>
              <a:t> sub-converters composed of </a:t>
            </a:r>
            <a:r>
              <a:rPr lang="en-US" sz="2000" i="1" dirty="0"/>
              <a:t>m</a:t>
            </a:r>
            <a:r>
              <a:rPr lang="en-US" sz="2000" dirty="0"/>
              <a:t> </a:t>
            </a:r>
            <a:r>
              <a:rPr lang="en-US" sz="2000" dirty="0" smtClean="0"/>
              <a:t>branches (</a:t>
            </a:r>
            <a:r>
              <a:rPr lang="en-US" sz="2000" i="1" dirty="0" smtClean="0"/>
              <a:t>N</a:t>
            </a:r>
            <a:r>
              <a:rPr lang="en-US" sz="2000" dirty="0" smtClean="0"/>
              <a:t> </a:t>
            </a:r>
            <a:r>
              <a:rPr lang="en-US" sz="2000" dirty="0"/>
              <a:t>x </a:t>
            </a:r>
            <a:r>
              <a:rPr lang="en-US" sz="2000" i="1" dirty="0"/>
              <a:t>m</a:t>
            </a:r>
            <a:r>
              <a:rPr lang="en-US" sz="2000" dirty="0"/>
              <a:t> &gt; 100).</a:t>
            </a:r>
          </a:p>
          <a:p>
            <a:r>
              <a:rPr lang="en-GB" sz="2000" dirty="0" smtClean="0"/>
              <a:t>Because </a:t>
            </a:r>
            <a:r>
              <a:rPr lang="en-GB" sz="2000" dirty="0"/>
              <a:t>of the free-wheeling diodes, the load voltage |V</a:t>
            </a:r>
            <a:r>
              <a:rPr lang="en-GB" sz="2000" baseline="-25000" dirty="0"/>
              <a:t>LOAD</a:t>
            </a:r>
            <a:r>
              <a:rPr lang="en-GB" sz="2000" dirty="0"/>
              <a:t>| cannot exceed the DC-bus voltage </a:t>
            </a:r>
            <a:r>
              <a:rPr lang="en-US" sz="2000" dirty="0"/>
              <a:t>V</a:t>
            </a:r>
            <a:r>
              <a:rPr lang="en-US" sz="2000" baseline="-25000" dirty="0"/>
              <a:t>DC</a:t>
            </a:r>
            <a:r>
              <a:rPr lang="en-GB" sz="2000" dirty="0" smtClean="0"/>
              <a:t>. </a:t>
            </a:r>
          </a:p>
          <a:p>
            <a:r>
              <a:rPr lang="en-US" sz="2000" dirty="0"/>
              <a:t>Normal operation requires a DC-bus voltage V</a:t>
            </a:r>
            <a:r>
              <a:rPr lang="en-US" sz="2000" baseline="-25000" dirty="0"/>
              <a:t>LV</a:t>
            </a:r>
            <a:r>
              <a:rPr lang="en-US" sz="2000" dirty="0"/>
              <a:t> around </a:t>
            </a:r>
            <a:r>
              <a:rPr lang="en-US" sz="2000" dirty="0" smtClean="0"/>
              <a:t>12V.</a:t>
            </a:r>
            <a:endParaRPr lang="en-GB" sz="2000" dirty="0" smtClean="0"/>
          </a:p>
          <a:p>
            <a:r>
              <a:rPr lang="en-US" sz="2000" dirty="0" smtClean="0"/>
              <a:t>Increasing the crowbar voltage would increase the output </a:t>
            </a:r>
            <a:r>
              <a:rPr lang="en-US" sz="2000" dirty="0"/>
              <a:t>ripple, power losses, converter size and crowbar peak </a:t>
            </a:r>
            <a:r>
              <a:rPr lang="en-US" sz="2000" dirty="0" smtClean="0"/>
              <a:t>power.</a:t>
            </a:r>
            <a:endParaRPr lang="en-GB" sz="2000" dirty="0"/>
          </a:p>
          <a:p>
            <a:pPr lvl="2"/>
            <a:endParaRPr lang="en-GB" dirty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666401"/>
            <a:ext cx="7200000" cy="240070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779912" y="4443393"/>
            <a:ext cx="432048" cy="6120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915816" y="5341946"/>
            <a:ext cx="432048" cy="6120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9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Crowbar</a:t>
            </a:r>
            <a:br>
              <a:rPr lang="en-GB" dirty="0" smtClean="0"/>
            </a:br>
            <a:r>
              <a:rPr lang="en-GB" dirty="0" smtClean="0"/>
              <a:t>Mitigation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Alternative schemes could speed up the ramp </a:t>
            </a:r>
            <a:r>
              <a:rPr lang="en-US" sz="2400" dirty="0" smtClean="0"/>
              <a:t>down without increasing the peak output voltage.</a:t>
            </a:r>
            <a:r>
              <a:rPr lang="fr-CH" sz="2000" dirty="0"/>
              <a:t>	</a:t>
            </a:r>
            <a:r>
              <a:rPr lang="fr-CH" sz="2000" dirty="0" smtClean="0">
                <a:solidFill>
                  <a:schemeClr val="bg2"/>
                </a:solidFill>
              </a:rPr>
              <a:t>											</a:t>
            </a:r>
            <a:endParaRPr lang="en-GB" sz="2000" dirty="0">
              <a:solidFill>
                <a:schemeClr val="bg2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5046"/>
          <a:stretch/>
        </p:blipFill>
        <p:spPr>
          <a:xfrm>
            <a:off x="469732" y="4437518"/>
            <a:ext cx="2572206" cy="17091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6716"/>
          <a:stretch/>
        </p:blipFill>
        <p:spPr>
          <a:xfrm>
            <a:off x="5963204" y="4437518"/>
            <a:ext cx="2572205" cy="16791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5764"/>
          <a:stretch/>
        </p:blipFill>
        <p:spPr>
          <a:xfrm>
            <a:off x="3214763" y="4437518"/>
            <a:ext cx="2572205" cy="16962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-1119427" y="4778452"/>
            <a:ext cx="2691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CH" sz="1400" dirty="0" err="1" smtClean="0"/>
              <a:t>Magnet</a:t>
            </a:r>
            <a:r>
              <a:rPr lang="fr-CH" sz="1400" dirty="0" smtClean="0"/>
              <a:t> </a:t>
            </a:r>
            <a:r>
              <a:rPr lang="fr-CH" sz="1400" dirty="0" err="1" smtClean="0">
                <a:solidFill>
                  <a:srgbClr val="FF0000"/>
                </a:solidFill>
              </a:rPr>
              <a:t>current</a:t>
            </a:r>
            <a:r>
              <a:rPr lang="fr-CH" sz="1400" dirty="0" smtClean="0">
                <a:solidFill>
                  <a:srgbClr val="FF0000"/>
                </a:solidFill>
              </a:rPr>
              <a:t> [kA]</a:t>
            </a:r>
            <a:r>
              <a:rPr lang="fr-CH" sz="1400" dirty="0" smtClean="0"/>
              <a:t>, </a:t>
            </a:r>
            <a:r>
              <a:rPr lang="fr-CH" sz="1400" dirty="0" smtClean="0">
                <a:solidFill>
                  <a:srgbClr val="00B0F0"/>
                </a:solidFill>
              </a:rPr>
              <a:t>voltage [V]</a:t>
            </a:r>
            <a:endParaRPr lang="en-GB" sz="1400" dirty="0">
              <a:solidFill>
                <a:srgbClr val="00B0F0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35" y="2418291"/>
            <a:ext cx="2160000" cy="199870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000" y="2419298"/>
            <a:ext cx="2160000" cy="199669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307911" y="3294071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X10</a:t>
            </a:r>
          </a:p>
          <a:p>
            <a:r>
              <a:rPr lang="fr-CH" sz="1200" dirty="0" err="1" smtClean="0"/>
              <a:t>series</a:t>
            </a:r>
            <a:endParaRPr lang="en-GB" sz="12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306" y="2417284"/>
            <a:ext cx="2160000" cy="1998708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82728" y="2062589"/>
            <a:ext cx="1774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accent5"/>
                </a:solidFill>
              </a:rPr>
              <a:t>Thyristor </a:t>
            </a:r>
            <a:r>
              <a:rPr lang="fr-CH" dirty="0" err="1">
                <a:solidFill>
                  <a:schemeClr val="accent5"/>
                </a:solidFill>
              </a:rPr>
              <a:t>based</a:t>
            </a:r>
            <a:endParaRPr lang="fr-CH" dirty="0">
              <a:solidFill>
                <a:schemeClr val="accent5"/>
              </a:solidFill>
            </a:endParaRPr>
          </a:p>
          <a:p>
            <a:r>
              <a:rPr lang="fr-CH" dirty="0" smtClean="0">
                <a:solidFill>
                  <a:schemeClr val="bg2"/>
                </a:solidFill>
              </a:rPr>
              <a:t>20 </a:t>
            </a:r>
            <a:r>
              <a:rPr lang="fr-CH" dirty="0">
                <a:solidFill>
                  <a:schemeClr val="bg2"/>
                </a:solidFill>
              </a:rPr>
              <a:t>min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3648286" y="2062589"/>
            <a:ext cx="1595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5"/>
                </a:solidFill>
              </a:rPr>
              <a:t>Diodes </a:t>
            </a:r>
            <a:r>
              <a:rPr lang="fr-CH" dirty="0" err="1">
                <a:solidFill>
                  <a:schemeClr val="accent5"/>
                </a:solidFill>
              </a:rPr>
              <a:t>based</a:t>
            </a:r>
            <a:endParaRPr lang="fr-CH" dirty="0">
              <a:solidFill>
                <a:schemeClr val="accent5"/>
              </a:solidFill>
            </a:endParaRPr>
          </a:p>
          <a:p>
            <a:r>
              <a:rPr lang="fr-CH" dirty="0" smtClean="0">
                <a:solidFill>
                  <a:schemeClr val="bg2"/>
                </a:solidFill>
              </a:rPr>
              <a:t>11 </a:t>
            </a:r>
            <a:r>
              <a:rPr lang="fr-CH" dirty="0">
                <a:solidFill>
                  <a:schemeClr val="bg2"/>
                </a:solidFill>
              </a:rPr>
              <a:t>min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6294264" y="2062589"/>
            <a:ext cx="1834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5"/>
                </a:solidFill>
              </a:rPr>
              <a:t>MOSFET </a:t>
            </a:r>
            <a:r>
              <a:rPr lang="fr-CH" dirty="0" err="1">
                <a:solidFill>
                  <a:schemeClr val="accent5"/>
                </a:solidFill>
              </a:rPr>
              <a:t>based</a:t>
            </a:r>
            <a:endParaRPr lang="fr-CH" dirty="0">
              <a:solidFill>
                <a:schemeClr val="accent5"/>
              </a:solidFill>
            </a:endParaRPr>
          </a:p>
          <a:p>
            <a:r>
              <a:rPr lang="fr-CH" dirty="0" smtClean="0">
                <a:solidFill>
                  <a:schemeClr val="bg2"/>
                </a:solidFill>
              </a:rPr>
              <a:t>9 </a:t>
            </a:r>
            <a:r>
              <a:rPr lang="fr-CH" dirty="0">
                <a:solidFill>
                  <a:schemeClr val="bg2"/>
                </a:solidFill>
              </a:rPr>
              <a:t>min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776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GB" dirty="0" smtClean="0"/>
              <a:t>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Project overview</a:t>
            </a:r>
          </a:p>
          <a:p>
            <a:pPr lvl="2"/>
            <a:r>
              <a:rPr lang="fr-CH" dirty="0" smtClean="0"/>
              <a:t>Background.</a:t>
            </a:r>
          </a:p>
          <a:p>
            <a:pPr lvl="2"/>
            <a:r>
              <a:rPr lang="fr-CH" dirty="0" smtClean="0"/>
              <a:t>Schedule.</a:t>
            </a:r>
          </a:p>
          <a:p>
            <a:pPr lvl="2"/>
            <a:r>
              <a:rPr lang="fr-CH" dirty="0" smtClean="0"/>
              <a:t>Ressources.</a:t>
            </a:r>
          </a:p>
          <a:p>
            <a:pPr lvl="2"/>
            <a:r>
              <a:rPr lang="fr-CH" dirty="0" smtClean="0"/>
              <a:t>System Description.</a:t>
            </a:r>
            <a:endParaRPr lang="en-GB" dirty="0" smtClean="0"/>
          </a:p>
          <a:p>
            <a:pPr lvl="2"/>
            <a:endParaRPr lang="en-GB" dirty="0"/>
          </a:p>
          <a:p>
            <a:r>
              <a:rPr lang="en-GB" dirty="0" smtClean="0"/>
              <a:t>Converter overview</a:t>
            </a:r>
            <a:endParaRPr lang="en-GB" dirty="0"/>
          </a:p>
          <a:p>
            <a:pPr lvl="2"/>
            <a:r>
              <a:rPr lang="en-GB" dirty="0" smtClean="0"/>
              <a:t>Typical waveform.</a:t>
            </a:r>
            <a:endParaRPr lang="en-GB" dirty="0"/>
          </a:p>
          <a:p>
            <a:pPr lvl="2"/>
            <a:r>
              <a:rPr lang="en-US" dirty="0" smtClean="0"/>
              <a:t>Project requirements.</a:t>
            </a:r>
          </a:p>
          <a:p>
            <a:pPr lvl="2"/>
            <a:r>
              <a:rPr lang="en-US" dirty="0" smtClean="0"/>
              <a:t>Topology selection.</a:t>
            </a:r>
          </a:p>
          <a:p>
            <a:pPr lvl="2"/>
            <a:r>
              <a:rPr lang="fr-CH" dirty="0" smtClean="0"/>
              <a:t>R&amp;D situation.</a:t>
            </a:r>
            <a:endParaRPr lang="en-GB" dirty="0" smtClean="0"/>
          </a:p>
          <a:p>
            <a:pPr lvl="2"/>
            <a:endParaRPr lang="en-GB" dirty="0"/>
          </a:p>
          <a:p>
            <a:r>
              <a:rPr lang="en-GB" dirty="0" smtClean="0"/>
              <a:t>Technical highlights</a:t>
            </a:r>
            <a:endParaRPr lang="en-GB" dirty="0"/>
          </a:p>
          <a:p>
            <a:pPr lvl="2"/>
            <a:r>
              <a:rPr lang="en-GB" dirty="0" smtClean="0"/>
              <a:t>Energy Storage System.</a:t>
            </a:r>
            <a:endParaRPr lang="en-GB" dirty="0"/>
          </a:p>
          <a:p>
            <a:pPr lvl="2"/>
            <a:r>
              <a:rPr lang="en-GB" dirty="0" smtClean="0"/>
              <a:t>Crowbar.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078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The overall structure and sub-components topologies have been defined.</a:t>
            </a:r>
          </a:p>
          <a:p>
            <a:pPr lvl="1"/>
            <a:r>
              <a:rPr lang="en-US" dirty="0" smtClean="0"/>
              <a:t>A battery technology has been identified.</a:t>
            </a:r>
          </a:p>
          <a:p>
            <a:pPr lvl="1"/>
            <a:r>
              <a:rPr lang="en-US" dirty="0" smtClean="0"/>
              <a:t>The conceptual study is ongoing. Design of the power converter to be started in 2019.</a:t>
            </a:r>
          </a:p>
          <a:p>
            <a:pPr lvl="1"/>
            <a:r>
              <a:rPr lang="en-US" dirty="0" smtClean="0"/>
              <a:t>The crowbar ratings are being reviewed by </a:t>
            </a:r>
            <a:r>
              <a:rPr lang="en-US" smtClean="0"/>
              <a:t>the MCF.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Next steps:</a:t>
            </a:r>
          </a:p>
          <a:p>
            <a:pPr lvl="1"/>
            <a:r>
              <a:rPr lang="en-US" dirty="0" smtClean="0"/>
              <a:t>Approval of the functional specification (end 2018).</a:t>
            </a:r>
          </a:p>
          <a:p>
            <a:pPr lvl="1"/>
            <a:r>
              <a:rPr lang="en-US" dirty="0" smtClean="0"/>
              <a:t>Validate the demonstrators (end 2019).</a:t>
            </a:r>
          </a:p>
          <a:p>
            <a:pPr lvl="1"/>
            <a:r>
              <a:rPr lang="en-US" dirty="0" smtClean="0"/>
              <a:t>Finalize converter </a:t>
            </a:r>
            <a:r>
              <a:rPr lang="en-US" dirty="0"/>
              <a:t>integration </a:t>
            </a:r>
            <a:r>
              <a:rPr lang="en-US" dirty="0" smtClean="0"/>
              <a:t>(end 2019).</a:t>
            </a:r>
          </a:p>
          <a:p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5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Thank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for </a:t>
            </a:r>
            <a:r>
              <a:rPr lang="fr-CH" dirty="0" err="1" smtClean="0"/>
              <a:t>your</a:t>
            </a:r>
            <a:r>
              <a:rPr lang="fr-CH" dirty="0" smtClean="0"/>
              <a:t>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51800" y="4953000"/>
            <a:ext cx="6440400" cy="1219200"/>
          </a:xfrm>
        </p:spPr>
        <p:txBody>
          <a:bodyPr/>
          <a:lstStyle/>
          <a:p>
            <a:r>
              <a:rPr lang="en-GB" dirty="0" smtClean="0"/>
              <a:t>-	Comparative Study of two-quadrant DC/DC stage in power supply for </a:t>
            </a:r>
            <a:r>
              <a:rPr lang="en-GB" dirty="0" err="1" smtClean="0"/>
              <a:t>superconduction</a:t>
            </a:r>
            <a:r>
              <a:rPr lang="en-GB" dirty="0" smtClean="0"/>
              <a:t> magnets </a:t>
            </a:r>
            <a:r>
              <a:rPr lang="fr-CH" dirty="0" smtClean="0"/>
              <a:t>(</a:t>
            </a:r>
            <a:r>
              <a:rPr lang="en-GB" dirty="0" smtClean="0"/>
              <a:t>ICIT-IEEE 2018, </a:t>
            </a:r>
            <a:r>
              <a:rPr lang="fr-CH" dirty="0" err="1" smtClean="0"/>
              <a:t>edms</a:t>
            </a:r>
            <a:r>
              <a:rPr lang="fr-CH" dirty="0" smtClean="0"/>
              <a:t> </a:t>
            </a:r>
            <a:r>
              <a:rPr lang="fr-CH" dirty="0" smtClean="0">
                <a:hlinkClick r:id="rId2"/>
              </a:rPr>
              <a:t>1918772</a:t>
            </a:r>
            <a:r>
              <a:rPr lang="fr-CH" dirty="0" smtClean="0"/>
              <a:t>).</a:t>
            </a:r>
          </a:p>
          <a:p>
            <a:r>
              <a:rPr lang="en-GB" dirty="0" smtClean="0"/>
              <a:t>-	High-Current </a:t>
            </a:r>
            <a:r>
              <a:rPr lang="en-GB" dirty="0"/>
              <a:t>Low-Voltage Power Supplies for Superconducting </a:t>
            </a:r>
            <a:r>
              <a:rPr lang="en-GB" dirty="0" smtClean="0"/>
              <a:t>Magnets</a:t>
            </a:r>
            <a:r>
              <a:rPr lang="en-GB" dirty="0"/>
              <a:t> </a:t>
            </a:r>
            <a:r>
              <a:rPr lang="en-GB" dirty="0" smtClean="0"/>
              <a:t>(</a:t>
            </a:r>
            <a:r>
              <a:rPr lang="en-GB" dirty="0"/>
              <a:t>EE </a:t>
            </a:r>
            <a:r>
              <a:rPr lang="en-GB" dirty="0" smtClean="0"/>
              <a:t>2017, </a:t>
            </a:r>
            <a:r>
              <a:rPr lang="en-GB" dirty="0" err="1" smtClean="0"/>
              <a:t>edms</a:t>
            </a:r>
            <a:r>
              <a:rPr lang="en-GB" dirty="0" smtClean="0"/>
              <a:t> </a:t>
            </a:r>
            <a:r>
              <a:rPr lang="en-GB" dirty="0" smtClean="0">
                <a:hlinkClick r:id="rId3"/>
              </a:rPr>
              <a:t>1832844</a:t>
            </a:r>
            <a:r>
              <a:rPr lang="en-GB" dirty="0" smtClean="0"/>
              <a:t>).</a:t>
            </a:r>
          </a:p>
          <a:p>
            <a:r>
              <a:rPr lang="fr-CH" dirty="0" smtClean="0"/>
              <a:t>-	</a:t>
            </a:r>
            <a:r>
              <a:rPr lang="en-GB" dirty="0"/>
              <a:t>HL-LHC 18 kA: ESS pre-study (CSEM, </a:t>
            </a:r>
            <a:r>
              <a:rPr lang="en-GB" dirty="0" err="1"/>
              <a:t>edms</a:t>
            </a:r>
            <a:r>
              <a:rPr lang="en-GB" dirty="0"/>
              <a:t> </a:t>
            </a:r>
            <a:r>
              <a:rPr lang="en-GB" dirty="0">
                <a:hlinkClick r:id="rId4"/>
              </a:rPr>
              <a:t>1926350</a:t>
            </a:r>
            <a:r>
              <a:rPr lang="en-GB" dirty="0" smtClean="0"/>
              <a:t>).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background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Purpose:</a:t>
            </a:r>
          </a:p>
          <a:p>
            <a:pPr lvl="2"/>
            <a:r>
              <a:rPr lang="en-GB" dirty="0"/>
              <a:t>Provide a 18kA 2-quadrants power converter for the HL-LHC inner triplets, to ramp down in the shadow of the main LHC dipole magnets</a:t>
            </a:r>
            <a:r>
              <a:rPr lang="en-GB" dirty="0" smtClean="0"/>
              <a:t>.</a:t>
            </a:r>
          </a:p>
          <a:p>
            <a:pPr lvl="2"/>
            <a:endParaRPr lang="en-GB" dirty="0"/>
          </a:p>
          <a:p>
            <a:r>
              <a:rPr lang="en-GB" dirty="0"/>
              <a:t>Deliveries:</a:t>
            </a:r>
          </a:p>
          <a:p>
            <a:pPr lvl="2"/>
            <a:r>
              <a:rPr lang="en-GB" dirty="0"/>
              <a:t>2 prototypes (end 2020).</a:t>
            </a:r>
          </a:p>
          <a:p>
            <a:pPr lvl="2"/>
            <a:r>
              <a:rPr lang="en-GB" dirty="0"/>
              <a:t>4 +1 operational power converters (LS3</a:t>
            </a:r>
            <a:r>
              <a:rPr lang="en-GB" dirty="0" smtClean="0"/>
              <a:t>).</a:t>
            </a:r>
          </a:p>
          <a:p>
            <a:pPr lvl="2"/>
            <a:endParaRPr lang="en-GB" dirty="0"/>
          </a:p>
          <a:p>
            <a:r>
              <a:rPr lang="en-GB" dirty="0"/>
              <a:t>Budget:</a:t>
            </a:r>
          </a:p>
          <a:p>
            <a:pPr lvl="2"/>
            <a:r>
              <a:rPr lang="en-GB" dirty="0"/>
              <a:t>2 MCHF for 2.op prototype power </a:t>
            </a:r>
            <a:r>
              <a:rPr lang="en-GB" dirty="0" smtClean="0"/>
              <a:t>converters.</a:t>
            </a:r>
            <a:endParaRPr lang="en-GB" dirty="0"/>
          </a:p>
          <a:p>
            <a:pPr lvl="2"/>
            <a:r>
              <a:rPr lang="en-GB" dirty="0"/>
              <a:t>2 MCHF for 5 (4.op +1.sp) power </a:t>
            </a:r>
            <a:r>
              <a:rPr lang="en-GB" dirty="0" smtClean="0"/>
              <a:t>converters.</a:t>
            </a:r>
            <a:endParaRPr lang="en-GB" dirty="0"/>
          </a:p>
          <a:p>
            <a:pPr lvl="2"/>
            <a:r>
              <a:rPr lang="en-GB" dirty="0"/>
              <a:t>500 </a:t>
            </a:r>
            <a:r>
              <a:rPr lang="en-GB" dirty="0" err="1"/>
              <a:t>kCHF</a:t>
            </a:r>
            <a:r>
              <a:rPr lang="en-GB" dirty="0"/>
              <a:t> for 1.sp set of Power modules + DCCT + ctrl elec. units (Crate, FGC, </a:t>
            </a:r>
            <a:r>
              <a:rPr lang="en-GB" dirty="0" err="1"/>
              <a:t>RegFGC</a:t>
            </a:r>
            <a:r>
              <a:rPr lang="en-GB" dirty="0"/>
              <a:t> cards</a:t>
            </a:r>
            <a:r>
              <a:rPr lang="en-GB" dirty="0" smtClean="0"/>
              <a:t>).</a:t>
            </a:r>
            <a:endParaRPr lang="en-GB" dirty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56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Master Schedule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R&amp;D phase ongoing.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In-line with EVM. </a:t>
            </a:r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45" y="2537969"/>
            <a:ext cx="8829155" cy="161186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3059832" y="2204864"/>
            <a:ext cx="0" cy="22322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003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Manpower Resources </a:t>
            </a:r>
            <a:r>
              <a:rPr lang="en-GB" sz="1400" dirty="0"/>
              <a:t>(2018-03 </a:t>
            </a:r>
            <a:r>
              <a:rPr lang="en-GB" sz="1400" dirty="0" smtClean="0"/>
              <a:t>estimate)</a:t>
            </a:r>
            <a:endParaRPr lang="en-GB" sz="1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CH" sz="2400" dirty="0"/>
          </a:p>
          <a:p>
            <a:endParaRPr lang="fr-CH" sz="2400" dirty="0" smtClean="0"/>
          </a:p>
          <a:p>
            <a:endParaRPr lang="fr-CH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fr-CH" sz="2400" dirty="0" smtClean="0"/>
          </a:p>
          <a:p>
            <a:endParaRPr lang="fr-CH" sz="2400" dirty="0"/>
          </a:p>
          <a:p>
            <a:endParaRPr lang="en-GB" sz="2400" dirty="0"/>
          </a:p>
          <a:p>
            <a:endParaRPr lang="en-GB" sz="2400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445253"/>
              </p:ext>
            </p:extLst>
          </p:nvPr>
        </p:nvGraphicFramePr>
        <p:xfrm>
          <a:off x="405616" y="1104579"/>
          <a:ext cx="8271840" cy="4791895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404853">
                  <a:extLst>
                    <a:ext uri="{9D8B030D-6E8A-4147-A177-3AD203B41FA5}">
                      <a16:colId xmlns:a16="http://schemas.microsoft.com/office/drawing/2014/main" val="3273170883"/>
                    </a:ext>
                  </a:extLst>
                </a:gridCol>
                <a:gridCol w="1391993">
                  <a:extLst>
                    <a:ext uri="{9D8B030D-6E8A-4147-A177-3AD203B41FA5}">
                      <a16:colId xmlns:a16="http://schemas.microsoft.com/office/drawing/2014/main" val="3464662619"/>
                    </a:ext>
                  </a:extLst>
                </a:gridCol>
                <a:gridCol w="590734">
                  <a:extLst>
                    <a:ext uri="{9D8B030D-6E8A-4147-A177-3AD203B41FA5}">
                      <a16:colId xmlns:a16="http://schemas.microsoft.com/office/drawing/2014/main" val="4216112235"/>
                    </a:ext>
                  </a:extLst>
                </a:gridCol>
                <a:gridCol w="590734">
                  <a:extLst>
                    <a:ext uri="{9D8B030D-6E8A-4147-A177-3AD203B41FA5}">
                      <a16:colId xmlns:a16="http://schemas.microsoft.com/office/drawing/2014/main" val="1542680244"/>
                    </a:ext>
                  </a:extLst>
                </a:gridCol>
                <a:gridCol w="590734">
                  <a:extLst>
                    <a:ext uri="{9D8B030D-6E8A-4147-A177-3AD203B41FA5}">
                      <a16:colId xmlns:a16="http://schemas.microsoft.com/office/drawing/2014/main" val="3734837879"/>
                    </a:ext>
                  </a:extLst>
                </a:gridCol>
                <a:gridCol w="590734">
                  <a:extLst>
                    <a:ext uri="{9D8B030D-6E8A-4147-A177-3AD203B41FA5}">
                      <a16:colId xmlns:a16="http://schemas.microsoft.com/office/drawing/2014/main" val="4237285008"/>
                    </a:ext>
                  </a:extLst>
                </a:gridCol>
                <a:gridCol w="590734">
                  <a:extLst>
                    <a:ext uri="{9D8B030D-6E8A-4147-A177-3AD203B41FA5}">
                      <a16:colId xmlns:a16="http://schemas.microsoft.com/office/drawing/2014/main" val="1493372313"/>
                    </a:ext>
                  </a:extLst>
                </a:gridCol>
                <a:gridCol w="590734">
                  <a:extLst>
                    <a:ext uri="{9D8B030D-6E8A-4147-A177-3AD203B41FA5}">
                      <a16:colId xmlns:a16="http://schemas.microsoft.com/office/drawing/2014/main" val="491344263"/>
                    </a:ext>
                  </a:extLst>
                </a:gridCol>
                <a:gridCol w="590734">
                  <a:extLst>
                    <a:ext uri="{9D8B030D-6E8A-4147-A177-3AD203B41FA5}">
                      <a16:colId xmlns:a16="http://schemas.microsoft.com/office/drawing/2014/main" val="4167588927"/>
                    </a:ext>
                  </a:extLst>
                </a:gridCol>
                <a:gridCol w="584518">
                  <a:extLst>
                    <a:ext uri="{9D8B030D-6E8A-4147-A177-3AD203B41FA5}">
                      <a16:colId xmlns:a16="http://schemas.microsoft.com/office/drawing/2014/main" val="1770570285"/>
                    </a:ext>
                  </a:extLst>
                </a:gridCol>
                <a:gridCol w="584518">
                  <a:extLst>
                    <a:ext uri="{9D8B030D-6E8A-4147-A177-3AD203B41FA5}">
                      <a16:colId xmlns:a16="http://schemas.microsoft.com/office/drawing/2014/main" val="1256707983"/>
                    </a:ext>
                  </a:extLst>
                </a:gridCol>
                <a:gridCol w="447388">
                  <a:extLst>
                    <a:ext uri="{9D8B030D-6E8A-4147-A177-3AD203B41FA5}">
                      <a16:colId xmlns:a16="http://schemas.microsoft.com/office/drawing/2014/main" val="896854773"/>
                    </a:ext>
                  </a:extLst>
                </a:gridCol>
                <a:gridCol w="723432">
                  <a:extLst>
                    <a:ext uri="{9D8B030D-6E8A-4147-A177-3AD203B41FA5}">
                      <a16:colId xmlns:a16="http://schemas.microsoft.com/office/drawing/2014/main" val="186170152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endParaRPr lang="en-GB" b="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/>
                    </a:p>
                  </a:txBody>
                  <a:tcPr anchor="ctr"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b="1" dirty="0" err="1" smtClean="0"/>
                        <a:t>Run</a:t>
                      </a:r>
                      <a:r>
                        <a:rPr lang="fr-CH" b="1" baseline="0" dirty="0" smtClean="0"/>
                        <a:t> 2</a:t>
                      </a:r>
                      <a:endParaRPr lang="en-GB" b="1" dirty="0"/>
                    </a:p>
                  </a:txBody>
                  <a:tcPr anchor="ctr"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b="1" dirty="0" smtClean="0"/>
                        <a:t>LS2</a:t>
                      </a:r>
                      <a:endParaRPr lang="en-GB" b="1" dirty="0"/>
                    </a:p>
                  </a:txBody>
                  <a:tcPr anchor="ctr"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CH" b="1" dirty="0" err="1" smtClean="0"/>
                        <a:t>Run</a:t>
                      </a:r>
                      <a:r>
                        <a:rPr lang="fr-CH" b="1" dirty="0" smtClean="0"/>
                        <a:t> 3</a:t>
                      </a:r>
                      <a:endParaRPr lang="en-GB" b="1" dirty="0"/>
                    </a:p>
                  </a:txBody>
                  <a:tcPr anchor="ctr"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/>
                        <a:t>LS3</a:t>
                      </a:r>
                      <a:endParaRPr lang="en-GB" b="1" dirty="0" smtClean="0"/>
                    </a:p>
                  </a:txBody>
                  <a:tcPr anchor="ctr"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 smtClean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858991"/>
                  </a:ext>
                </a:extLst>
              </a:tr>
              <a:tr h="344655"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GB" sz="14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GB" sz="14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CH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kumimoji="0"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CH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kumimoji="0"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CH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kumimoji="0"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CH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kumimoji="0"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CH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  <a:endParaRPr kumimoji="0"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CH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  <a:endParaRPr kumimoji="0"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CH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kumimoji="0"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CH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  <a:endParaRPr kumimoji="0"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CH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2025</a:t>
                      </a:r>
                      <a:endParaRPr kumimoji="0"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CH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kumimoji="0"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428749"/>
                  </a:ext>
                </a:extLst>
              </a:tr>
              <a:tr h="255632">
                <a:tc rowSpan="5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endParaRPr kumimoji="0" lang="en-GB" sz="14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400" b="1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Engineer</a:t>
                      </a:r>
                      <a:r>
                        <a:rPr kumimoji="0" lang="en-GB" sz="1400" b="1" i="1" kern="1200" baseline="-250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staff</a:t>
                      </a:r>
                      <a:endParaRPr kumimoji="0" lang="en-GB" sz="1400" b="1" i="1" kern="1200" baseline="-25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</a:t>
                      </a: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ts val="1600"/>
                        </a:lnSpc>
                      </a:pPr>
                      <a:r>
                        <a:rPr lang="en-GB" sz="1400" b="1" i="0" u="none" strike="noStrike" dirty="0" smtClean="0">
                          <a:solidFill>
                            <a:srgbClr val="366092"/>
                          </a:solidFill>
                          <a:effectLst/>
                          <a:latin typeface="Calibri" panose="020F0502020204030204" pitchFamily="34" charset="0"/>
                        </a:rPr>
                        <a:t>4.6</a:t>
                      </a:r>
                      <a:endParaRPr lang="en-GB" sz="1400" b="1" i="0" u="none" strike="noStrike" dirty="0">
                        <a:solidFill>
                          <a:srgbClr val="36609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solidFill>
                      <a:srgbClr val="E7E7E7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CH" sz="18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22.5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8257268"/>
                  </a:ext>
                </a:extLst>
              </a:tr>
              <a:tr h="255632">
                <a:tc v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400" b="1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Technician</a:t>
                      </a:r>
                      <a:r>
                        <a:rPr kumimoji="0" lang="en-GB" sz="1400" b="1" i="1" kern="1200" baseline="-250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staff</a:t>
                      </a:r>
                      <a:endParaRPr kumimoji="0" lang="en-GB" sz="1400" b="1" i="1" kern="1200" baseline="-25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ts val="1600"/>
                        </a:lnSpc>
                      </a:pPr>
                      <a:r>
                        <a:rPr lang="en-GB" sz="1400" b="1" i="0" u="none" strike="noStrike" dirty="0">
                          <a:solidFill>
                            <a:srgbClr val="366092"/>
                          </a:solidFill>
                          <a:effectLst/>
                          <a:latin typeface="Calibri" panose="020F0502020204030204" pitchFamily="34" charset="0"/>
                        </a:rPr>
                        <a:t>3.2</a:t>
                      </a:r>
                    </a:p>
                  </a:txBody>
                  <a:tcPr marL="0" marR="114300" marT="0" marB="0" anchor="ctr">
                    <a:solidFill>
                      <a:srgbClr val="E7E7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341023"/>
                  </a:ext>
                </a:extLst>
              </a:tr>
              <a:tr h="255632">
                <a:tc v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Fellow</a:t>
                      </a:r>
                      <a:endParaRPr kumimoji="0" lang="en-GB" sz="14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ts val="1600"/>
                        </a:lnSpc>
                      </a:pPr>
                      <a:r>
                        <a:rPr lang="en-GB" sz="1400" b="1" i="0" u="none" strike="noStrike" dirty="0">
                          <a:solidFill>
                            <a:srgbClr val="366092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0" marR="114300" marT="0" marB="0" anchor="ctr">
                    <a:solidFill>
                      <a:srgbClr val="E7E7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0030114"/>
                  </a:ext>
                </a:extLst>
              </a:tr>
              <a:tr h="25563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TTE</a:t>
                      </a:r>
                      <a:endParaRPr kumimoji="0" lang="en-GB" sz="14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endParaRPr lang="en-GB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366092"/>
                          </a:solidFill>
                          <a:effectLst/>
                          <a:latin typeface="Calibri" panose="020F0502020204030204" pitchFamily="34" charset="0"/>
                        </a:rPr>
                        <a:t>2.8</a:t>
                      </a:r>
                    </a:p>
                  </a:txBody>
                  <a:tcPr marL="0" marR="114300" marT="0" marB="0" anchor="ctr">
                    <a:solidFill>
                      <a:srgbClr val="E7E7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2607861"/>
                  </a:ext>
                </a:extLst>
              </a:tr>
              <a:tr h="255632">
                <a:tc v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External</a:t>
                      </a:r>
                      <a:endParaRPr kumimoji="0" lang="en-GB" sz="14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</a:t>
                      </a: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3.9</a:t>
                      </a: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2.4</a:t>
                      </a: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ts val="1600"/>
                        </a:lnSpc>
                      </a:pPr>
                      <a:r>
                        <a:rPr lang="en-GB" sz="1400" b="1" i="0" u="none" strike="noStrike" dirty="0" smtClean="0">
                          <a:solidFill>
                            <a:srgbClr val="366092"/>
                          </a:solidFill>
                          <a:effectLst/>
                          <a:latin typeface="Calibri" panose="020F0502020204030204" pitchFamily="34" charset="0"/>
                        </a:rPr>
                        <a:t>7.3</a:t>
                      </a:r>
                      <a:endParaRPr lang="en-GB" sz="1400" b="1" i="0" u="none" strike="noStrike" dirty="0">
                        <a:solidFill>
                          <a:srgbClr val="36609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solidFill>
                      <a:srgbClr val="E7E7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8835113"/>
                  </a:ext>
                </a:extLst>
              </a:tr>
              <a:tr h="0">
                <a:tc gridSpan="13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GB" sz="2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fr-CH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1338187"/>
                  </a:ext>
                </a:extLst>
              </a:tr>
              <a:tr h="295200">
                <a:tc rowSpan="5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Affected</a:t>
                      </a:r>
                      <a:endParaRPr kumimoji="0" lang="en-GB" sz="1400" b="1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S. Pittet</a:t>
                      </a:r>
                    </a:p>
                  </a:txBody>
                  <a:tcPr marL="11430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1" i="0" u="none" strike="noStrike" kern="1200" dirty="0">
                          <a:solidFill>
                            <a:srgbClr val="974706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3.3</a:t>
                      </a:r>
                    </a:p>
                  </a:txBody>
                  <a:tcPr marL="0" marR="114300" marT="0" marB="0" anchor="ctr">
                    <a:solidFill>
                      <a:srgbClr val="E7E7E7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CH" sz="18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15.7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527343"/>
                  </a:ext>
                </a:extLst>
              </a:tr>
              <a:tr h="2952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L. de Mallac</a:t>
                      </a:r>
                    </a:p>
                  </a:txBody>
                  <a:tcPr marL="11430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1" i="0" u="none" strike="noStrike" kern="1200" dirty="0">
                          <a:solidFill>
                            <a:srgbClr val="974706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0" marR="114300" marT="0" marB="0" anchor="ctr">
                    <a:solidFill>
                      <a:srgbClr val="E7E7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7538601"/>
                  </a:ext>
                </a:extLst>
              </a:tr>
              <a:tr h="2952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M. Gros</a:t>
                      </a:r>
                    </a:p>
                  </a:txBody>
                  <a:tcPr marL="11430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1" i="0" u="none" strike="noStrike" kern="1200" dirty="0">
                          <a:solidFill>
                            <a:srgbClr val="974706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0" marR="114300" marT="0" marB="0" anchor="ctr">
                    <a:solidFill>
                      <a:srgbClr val="E7E7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468159"/>
                  </a:ext>
                </a:extLst>
              </a:tr>
              <a:tr h="2952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M. Sardano</a:t>
                      </a:r>
                    </a:p>
                  </a:txBody>
                  <a:tcPr marL="11430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1" i="0" u="none" strike="noStrike" kern="1200" dirty="0">
                          <a:solidFill>
                            <a:srgbClr val="974706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3.2</a:t>
                      </a:r>
                    </a:p>
                  </a:txBody>
                  <a:tcPr marL="0" marR="114300" marT="0" marB="0" anchor="ctr">
                    <a:solidFill>
                      <a:srgbClr val="E7E7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055294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External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fr-CH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</a:t>
                      </a: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600"/>
                        </a:lnSpc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600"/>
                        </a:lnSpc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600"/>
                        </a:lnSpc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600"/>
                        </a:lnSpc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ts val="1600"/>
                        </a:lnSpc>
                      </a:pPr>
                      <a:r>
                        <a:rPr lang="en-GB" sz="1400" b="1" i="0" u="none" strike="noStrike" dirty="0" smtClean="0">
                          <a:solidFill>
                            <a:srgbClr val="974706"/>
                          </a:solidFill>
                          <a:effectLst/>
                          <a:latin typeface="Calibri" panose="020F0502020204030204" pitchFamily="34" charset="0"/>
                        </a:rPr>
                        <a:t>7.3</a:t>
                      </a:r>
                      <a:endParaRPr lang="en-GB" sz="1400" b="1" i="0" u="none" strike="noStrike" dirty="0">
                        <a:solidFill>
                          <a:srgbClr val="9747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solidFill>
                      <a:srgbClr val="E7E7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640688"/>
                  </a:ext>
                </a:extLst>
              </a:tr>
              <a:tr h="118277">
                <a:tc gridSpan="13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GB" sz="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fr-CH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467045"/>
                  </a:ext>
                </a:extLst>
              </a:tr>
              <a:tr h="255632">
                <a:tc rowSpan="3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4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Planed</a:t>
                      </a:r>
                      <a:endParaRPr kumimoji="0" lang="en-GB" sz="1400" b="1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ts val="1600"/>
                        </a:lnSpc>
                      </a:pPr>
                      <a:r>
                        <a:rPr kumimoji="0" lang="en-GB" sz="14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Technician</a:t>
                      </a:r>
                      <a:r>
                        <a:rPr kumimoji="0" lang="en-GB" sz="1400" b="1" i="1" kern="1200" baseline="-250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staff</a:t>
                      </a:r>
                      <a:endParaRPr kumimoji="0" lang="en-GB" sz="1400" b="1" i="1" kern="1200" baseline="-250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ts val="1600"/>
                        </a:lnSpc>
                      </a:pPr>
                      <a:r>
                        <a:rPr lang="en-GB" sz="1400" b="1" i="0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  <a:endParaRPr lang="en-GB" sz="1400" b="1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solidFill>
                      <a:srgbClr val="E7E7E7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CH" sz="18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6.8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8999"/>
                  </a:ext>
                </a:extLst>
              </a:tr>
              <a:tr h="255632">
                <a:tc v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ts val="1600"/>
                        </a:lnSpc>
                      </a:pPr>
                      <a:r>
                        <a:rPr kumimoji="0" lang="en-GB" sz="14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Fellow</a:t>
                      </a:r>
                      <a:endParaRPr kumimoji="0" lang="en-GB" sz="1400" b="1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ts val="1600"/>
                        </a:lnSpc>
                      </a:pPr>
                      <a:r>
                        <a:rPr lang="en-GB" sz="1400" b="1" i="0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  <a:endParaRPr lang="en-GB" sz="1400" b="1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solidFill>
                      <a:srgbClr val="E7E7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908112"/>
                  </a:ext>
                </a:extLst>
              </a:tr>
              <a:tr h="25563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ts val="1600"/>
                        </a:lnSpc>
                      </a:pPr>
                      <a:r>
                        <a:rPr kumimoji="0" lang="en-GB" sz="14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TTE</a:t>
                      </a:r>
                      <a:endParaRPr kumimoji="0" lang="en-GB" sz="1400" b="1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1600"/>
                        </a:lnSpc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ts val="1600"/>
                        </a:lnSpc>
                      </a:pPr>
                      <a:r>
                        <a:rPr lang="en-GB" sz="1400" b="1" i="0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2.1</a:t>
                      </a:r>
                      <a:endParaRPr lang="en-GB" sz="1400" b="1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solidFill>
                      <a:srgbClr val="E7E7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05077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977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description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Baseline </a:t>
            </a:r>
            <a:r>
              <a:rPr lang="en-GB" sz="2400" dirty="0"/>
              <a:t>scheme </a:t>
            </a:r>
            <a:r>
              <a:rPr lang="en-GB" sz="2400" dirty="0" smtClean="0"/>
              <a:t>for the Inner-Triplet </a:t>
            </a:r>
            <a:r>
              <a:rPr lang="en-GB" sz="2400" dirty="0"/>
              <a:t>magnets powering. </a:t>
            </a:r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5816" y="2085125"/>
            <a:ext cx="3312368" cy="21860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241209"/>
              </p:ext>
            </p:extLst>
          </p:nvPr>
        </p:nvGraphicFramePr>
        <p:xfrm>
          <a:off x="1233600" y="4748847"/>
          <a:ext cx="6676800" cy="117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76234107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87397214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907245849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70678061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393582679"/>
                    </a:ext>
                  </a:extLst>
                </a:gridCol>
              </a:tblGrid>
              <a:tr h="120248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Converter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PC1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PC2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PC3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PC4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388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Output current [A]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18000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±2000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±2000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±35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92764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Output voltage [V]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±10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±10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±10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±10</a:t>
                      </a:r>
                      <a:r>
                        <a:rPr lang="en-GB" sz="1400" baseline="30000" dirty="0">
                          <a:effectLst/>
                        </a:rPr>
                        <a:t>*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*under discussions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03522249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319245" y="1879165"/>
            <a:ext cx="68480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b">
            <a:spAutoFit/>
          </a:bodyPr>
          <a:lstStyle/>
          <a:p>
            <a:r>
              <a:rPr lang="fr-CH" sz="2000" dirty="0" smtClean="0"/>
              <a:t>PC1</a:t>
            </a:r>
            <a:endParaRPr lang="en-GB" sz="2000" dirty="0"/>
          </a:p>
        </p:txBody>
      </p:sp>
      <p:sp>
        <p:nvSpPr>
          <p:cNvPr id="11" name="Oval 10"/>
          <p:cNvSpPr/>
          <p:nvPr/>
        </p:nvSpPr>
        <p:spPr>
          <a:xfrm>
            <a:off x="4211960" y="1711679"/>
            <a:ext cx="864096" cy="1141258"/>
          </a:xfrm>
          <a:prstGeom prst="ellipse">
            <a:avLst/>
          </a:prstGeom>
          <a:noFill/>
          <a:ln w="38100">
            <a:solidFill>
              <a:srgbClr val="E100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Oval 11"/>
          <p:cNvSpPr/>
          <p:nvPr/>
        </p:nvSpPr>
        <p:spPr>
          <a:xfrm>
            <a:off x="3203848" y="4633452"/>
            <a:ext cx="864096" cy="1387836"/>
          </a:xfrm>
          <a:prstGeom prst="ellipse">
            <a:avLst/>
          </a:prstGeom>
          <a:noFill/>
          <a:ln w="38100">
            <a:solidFill>
              <a:srgbClr val="E100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9432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Project overview</a:t>
            </a:r>
          </a:p>
          <a:p>
            <a:pPr lvl="2"/>
            <a:r>
              <a:rPr lang="fr-CH" dirty="0" smtClean="0"/>
              <a:t>Background.</a:t>
            </a:r>
          </a:p>
          <a:p>
            <a:pPr lvl="2"/>
            <a:r>
              <a:rPr lang="fr-CH" dirty="0" smtClean="0"/>
              <a:t>Schedule.</a:t>
            </a:r>
          </a:p>
          <a:p>
            <a:pPr lvl="2"/>
            <a:r>
              <a:rPr lang="fr-CH" dirty="0" smtClean="0"/>
              <a:t>Ressources.</a:t>
            </a:r>
          </a:p>
          <a:p>
            <a:pPr lvl="2"/>
            <a:r>
              <a:rPr lang="fr-CH" dirty="0" smtClean="0"/>
              <a:t>System Description.</a:t>
            </a:r>
            <a:endParaRPr lang="en-GB" dirty="0" smtClean="0"/>
          </a:p>
          <a:p>
            <a:pPr lvl="2"/>
            <a:endParaRPr lang="en-GB" dirty="0"/>
          </a:p>
          <a:p>
            <a:r>
              <a:rPr lang="en-GB" dirty="0" smtClean="0"/>
              <a:t>Converter overview</a:t>
            </a:r>
            <a:endParaRPr lang="en-GB" dirty="0"/>
          </a:p>
          <a:p>
            <a:pPr lvl="2"/>
            <a:r>
              <a:rPr lang="en-GB" dirty="0" smtClean="0"/>
              <a:t>Typical waveform.</a:t>
            </a:r>
            <a:endParaRPr lang="en-GB" dirty="0"/>
          </a:p>
          <a:p>
            <a:pPr lvl="2"/>
            <a:r>
              <a:rPr lang="en-US" dirty="0" smtClean="0"/>
              <a:t>Project requirements.</a:t>
            </a:r>
          </a:p>
          <a:p>
            <a:pPr lvl="2"/>
            <a:r>
              <a:rPr lang="en-US" dirty="0" smtClean="0"/>
              <a:t>Topology selection.</a:t>
            </a:r>
          </a:p>
          <a:p>
            <a:pPr lvl="2"/>
            <a:r>
              <a:rPr lang="fr-CH" dirty="0" smtClean="0"/>
              <a:t>R&amp;D situation.</a:t>
            </a:r>
            <a:endParaRPr lang="en-GB" dirty="0" smtClean="0"/>
          </a:p>
          <a:p>
            <a:pPr lvl="2"/>
            <a:endParaRPr lang="en-GB" dirty="0"/>
          </a:p>
          <a:p>
            <a:r>
              <a:rPr lang="en-GB" dirty="0" smtClean="0"/>
              <a:t>Technical highlights</a:t>
            </a:r>
            <a:endParaRPr lang="en-GB" dirty="0"/>
          </a:p>
          <a:p>
            <a:pPr lvl="2"/>
            <a:r>
              <a:rPr lang="en-GB" dirty="0" smtClean="0"/>
              <a:t>Energy Storage System.</a:t>
            </a:r>
            <a:endParaRPr lang="en-GB" dirty="0"/>
          </a:p>
          <a:p>
            <a:pPr lvl="2"/>
            <a:r>
              <a:rPr lang="en-GB" dirty="0" smtClean="0"/>
              <a:t>Crowbar.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39552" y="980728"/>
            <a:ext cx="4104456" cy="187220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57200" y="4810083"/>
            <a:ext cx="4104456" cy="121120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44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Typical waveform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Ramp-up from 1 kA to 18 kA at 16 A/s (~18 min). </a:t>
            </a:r>
          </a:p>
          <a:p>
            <a:r>
              <a:rPr lang="en-GB" sz="2400" dirty="0"/>
              <a:t>Flat-top operation lasts for an average of 15 hours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Ramp </a:t>
            </a:r>
            <a:r>
              <a:rPr lang="en-GB" sz="2400" dirty="0"/>
              <a:t>down from </a:t>
            </a:r>
            <a:r>
              <a:rPr lang="en-GB" sz="2400" dirty="0" smtClean="0"/>
              <a:t>18 </a:t>
            </a:r>
            <a:r>
              <a:rPr lang="en-GB" sz="2400" dirty="0"/>
              <a:t>kA to </a:t>
            </a:r>
            <a:r>
              <a:rPr lang="en-GB" sz="2400" dirty="0" smtClean="0"/>
              <a:t>1 </a:t>
            </a:r>
            <a:r>
              <a:rPr lang="en-GB" sz="2400" dirty="0"/>
              <a:t>kA </a:t>
            </a:r>
            <a:r>
              <a:rPr lang="en-GB" sz="2400" dirty="0" smtClean="0"/>
              <a:t>in </a:t>
            </a:r>
            <a:r>
              <a:rPr lang="en-GB" sz="2400" dirty="0"/>
              <a:t>the shadow of the main LHC dipole </a:t>
            </a:r>
            <a:r>
              <a:rPr lang="en-GB" sz="2400" dirty="0" smtClean="0"/>
              <a:t>magnets (~20 </a:t>
            </a:r>
            <a:r>
              <a:rPr lang="en-GB" sz="2400" dirty="0"/>
              <a:t>min</a:t>
            </a:r>
            <a:r>
              <a:rPr lang="en-GB" sz="2400" dirty="0" smtClean="0"/>
              <a:t>).</a:t>
            </a:r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6985" y="3101827"/>
            <a:ext cx="6264696" cy="30243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7668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</a:t>
            </a:r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Ramping down the current in the magnet is mainly done using the resistance of the cables - LHC case.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With the new </a:t>
            </a:r>
            <a:r>
              <a:rPr lang="en-US" sz="2400" dirty="0" err="1" smtClean="0"/>
              <a:t>SClink</a:t>
            </a:r>
            <a:r>
              <a:rPr lang="en-US" sz="2400" dirty="0" smtClean="0"/>
              <a:t>, a 2-quadrant converter is required to recover the magnets energy (40 MJ).</a:t>
            </a:r>
          </a:p>
          <a:p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HL-LHC18kA: Project Status / edms 1811062 / S.Pittet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Can 5"/>
          <p:cNvSpPr/>
          <p:nvPr/>
        </p:nvSpPr>
        <p:spPr>
          <a:xfrm rot="16200000">
            <a:off x="5626322" y="2329927"/>
            <a:ext cx="144016" cy="122413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an 6"/>
          <p:cNvSpPr/>
          <p:nvPr/>
        </p:nvSpPr>
        <p:spPr>
          <a:xfrm rot="16200000">
            <a:off x="5626322" y="2761975"/>
            <a:ext cx="144016" cy="122413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59224" y="2694393"/>
            <a:ext cx="861392" cy="92725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706144" y="2694393"/>
            <a:ext cx="1332536" cy="92725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1Q</a:t>
            </a:r>
          </a:p>
          <a:p>
            <a:pPr algn="ctr"/>
            <a:r>
              <a:rPr lang="en-US" dirty="0" smtClean="0"/>
              <a:t>converter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7591626" y="2694394"/>
            <a:ext cx="1005408" cy="92725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LOAD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1834608" y="2869987"/>
            <a:ext cx="725488" cy="5760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4184728" y="2869987"/>
            <a:ext cx="725488" cy="5760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Left-Right Arrow 12"/>
          <p:cNvSpPr/>
          <p:nvPr/>
        </p:nvSpPr>
        <p:spPr>
          <a:xfrm>
            <a:off x="6518022" y="2869987"/>
            <a:ext cx="936000" cy="576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272572" y="2944483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cables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5220072" y="2535517"/>
            <a:ext cx="792088" cy="127478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272572" y="2535517"/>
            <a:ext cx="734938" cy="127478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425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2733</TotalTime>
  <Words>1176</Words>
  <Application>Microsoft Office PowerPoint</Application>
  <PresentationFormat>On-screen Show (4:3)</PresentationFormat>
  <Paragraphs>462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SimSun</vt:lpstr>
      <vt:lpstr>Arial</vt:lpstr>
      <vt:lpstr>Arial Narrow</vt:lpstr>
      <vt:lpstr>Calibri</vt:lpstr>
      <vt:lpstr>Tahoma</vt:lpstr>
      <vt:lpstr>Times New Roman</vt:lpstr>
      <vt:lpstr>Verdana</vt:lpstr>
      <vt:lpstr>Wingdings</vt:lpstr>
      <vt:lpstr>Thème Office</vt:lpstr>
      <vt:lpstr>18 kA / ±10 V Power converter Project status</vt:lpstr>
      <vt:lpstr>Outline</vt:lpstr>
      <vt:lpstr>Project background</vt:lpstr>
      <vt:lpstr>Master Schedule</vt:lpstr>
      <vt:lpstr>Manpower Resources (2018-03 estimate)</vt:lpstr>
      <vt:lpstr>System description</vt:lpstr>
      <vt:lpstr> </vt:lpstr>
      <vt:lpstr>Typical waveform</vt:lpstr>
      <vt:lpstr>Project Requirements</vt:lpstr>
      <vt:lpstr>Topology selection</vt:lpstr>
      <vt:lpstr>R&amp;D situation</vt:lpstr>
      <vt:lpstr> </vt:lpstr>
      <vt:lpstr>Energy Storage System Efficiency Ragone plot (gravity densities)</vt:lpstr>
      <vt:lpstr>Energy Storage System Cycle life Ragone plot (gravity densities)</vt:lpstr>
      <vt:lpstr>Energy Storage System  Candidates selection</vt:lpstr>
      <vt:lpstr> </vt:lpstr>
      <vt:lpstr>Crowbar Requirements</vt:lpstr>
      <vt:lpstr>Crowbar Technical constraints</vt:lpstr>
      <vt:lpstr>Crowbar Mitigation</vt:lpstr>
      <vt:lpstr>Conclusion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Serge Pittet</cp:lastModifiedBy>
  <cp:revision>69</cp:revision>
  <dcterms:created xsi:type="dcterms:W3CDTF">2016-01-11T14:38:10Z</dcterms:created>
  <dcterms:modified xsi:type="dcterms:W3CDTF">2018-04-04T12:46:29Z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