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726" r:id="rId2"/>
    <p:sldId id="728" r:id="rId3"/>
    <p:sldId id="732" r:id="rId4"/>
    <p:sldId id="731" r:id="rId5"/>
    <p:sldId id="730" r:id="rId6"/>
    <p:sldId id="733" r:id="rId7"/>
    <p:sldId id="734" r:id="rId8"/>
    <p:sldId id="735" r:id="rId9"/>
    <p:sldId id="736" r:id="rId10"/>
    <p:sldId id="737" r:id="rId11"/>
    <p:sldId id="738" r:id="rId12"/>
    <p:sldId id="740" r:id="rId13"/>
    <p:sldId id="739" r:id="rId14"/>
    <p:sldId id="631" r:id="rId15"/>
    <p:sldId id="703" r:id="rId16"/>
    <p:sldId id="702" r:id="rId17"/>
    <p:sldId id="628" r:id="rId18"/>
    <p:sldId id="632" r:id="rId19"/>
    <p:sldId id="723" r:id="rId20"/>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0066FF"/>
    <a:srgbClr val="FF9900"/>
    <a:srgbClr val="FFCC00"/>
    <a:srgbClr val="3A3A3A"/>
    <a:srgbClr val="868686"/>
    <a:srgbClr val="FFFFFF"/>
    <a:srgbClr val="B0B0B0"/>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91" autoAdjust="0"/>
    <p:restoredTop sz="94680" autoAdjust="0"/>
  </p:normalViewPr>
  <p:slideViewPr>
    <p:cSldViewPr snapToGrid="0" snapToObjects="1">
      <p:cViewPr varScale="1">
        <p:scale>
          <a:sx n="69" d="100"/>
          <a:sy n="69" d="100"/>
        </p:scale>
        <p:origin x="804" y="44"/>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90" d="100"/>
          <a:sy n="90" d="100"/>
        </p:scale>
        <p:origin x="-3546"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A796D7F2-88DC-4A50-B66E-E611B952E417}" type="datetimeFigureOut">
              <a:rPr lang="fr-CH" smtClean="0"/>
              <a:pPr/>
              <a:t>05.04.2018</a:t>
            </a:fld>
            <a:endParaRPr lang="fr-CH"/>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0284DB7B-B258-4F38-AC7F-494BA55C6564}" type="slidenum">
              <a:rPr lang="fr-CH" smtClean="0"/>
              <a:pPr/>
              <a:t>‹#›</a:t>
            </a:fld>
            <a:endParaRPr lang="fr-CH"/>
          </a:p>
        </p:txBody>
      </p:sp>
    </p:spTree>
    <p:extLst>
      <p:ext uri="{BB962C8B-B14F-4D97-AF65-F5344CB8AC3E}">
        <p14:creationId xmlns:p14="http://schemas.microsoft.com/office/powerpoint/2010/main" val="3116486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087DC90D-32FD-420A-B91D-0B18B92AADE6}" type="datetimeFigureOut">
              <a:rPr lang="fr-CH" smtClean="0"/>
              <a:pPr/>
              <a:t>05.04.2018</a:t>
            </a:fld>
            <a:endParaRPr lang="fr-CH"/>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4F910EFC-3EE3-4663-9DF9-12732E88D659}" type="slidenum">
              <a:rPr lang="fr-CH" smtClean="0"/>
              <a:pPr/>
              <a:t>‹#›</a:t>
            </a:fld>
            <a:endParaRPr lang="fr-CH"/>
          </a:p>
        </p:txBody>
      </p:sp>
    </p:spTree>
    <p:extLst>
      <p:ext uri="{BB962C8B-B14F-4D97-AF65-F5344CB8AC3E}">
        <p14:creationId xmlns:p14="http://schemas.microsoft.com/office/powerpoint/2010/main" val="168862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a:t>
            </a:fld>
            <a:endParaRPr lang="fr-CH"/>
          </a:p>
        </p:txBody>
      </p:sp>
    </p:spTree>
    <p:extLst>
      <p:ext uri="{BB962C8B-B14F-4D97-AF65-F5344CB8AC3E}">
        <p14:creationId xmlns:p14="http://schemas.microsoft.com/office/powerpoint/2010/main" val="3421551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10</a:t>
            </a:fld>
            <a:endParaRPr lang="fr-CH"/>
          </a:p>
        </p:txBody>
      </p:sp>
    </p:spTree>
    <p:extLst>
      <p:ext uri="{BB962C8B-B14F-4D97-AF65-F5344CB8AC3E}">
        <p14:creationId xmlns:p14="http://schemas.microsoft.com/office/powerpoint/2010/main" val="2962731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11</a:t>
            </a:fld>
            <a:endParaRPr lang="fr-CH"/>
          </a:p>
        </p:txBody>
      </p:sp>
    </p:spTree>
    <p:extLst>
      <p:ext uri="{BB962C8B-B14F-4D97-AF65-F5344CB8AC3E}">
        <p14:creationId xmlns:p14="http://schemas.microsoft.com/office/powerpoint/2010/main" val="18400167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12</a:t>
            </a:fld>
            <a:endParaRPr lang="fr-CH"/>
          </a:p>
        </p:txBody>
      </p:sp>
    </p:spTree>
    <p:extLst>
      <p:ext uri="{BB962C8B-B14F-4D97-AF65-F5344CB8AC3E}">
        <p14:creationId xmlns:p14="http://schemas.microsoft.com/office/powerpoint/2010/main" val="150862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13</a:t>
            </a:fld>
            <a:endParaRPr lang="fr-CH"/>
          </a:p>
        </p:txBody>
      </p:sp>
    </p:spTree>
    <p:extLst>
      <p:ext uri="{BB962C8B-B14F-4D97-AF65-F5344CB8AC3E}">
        <p14:creationId xmlns:p14="http://schemas.microsoft.com/office/powerpoint/2010/main" val="710637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14</a:t>
            </a:fld>
            <a:endParaRPr lang="fr-CH"/>
          </a:p>
        </p:txBody>
      </p:sp>
    </p:spTree>
    <p:extLst>
      <p:ext uri="{BB962C8B-B14F-4D97-AF65-F5344CB8AC3E}">
        <p14:creationId xmlns:p14="http://schemas.microsoft.com/office/powerpoint/2010/main" val="553082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15</a:t>
            </a:fld>
            <a:endParaRPr lang="fr-CH"/>
          </a:p>
        </p:txBody>
      </p:sp>
    </p:spTree>
    <p:extLst>
      <p:ext uri="{BB962C8B-B14F-4D97-AF65-F5344CB8AC3E}">
        <p14:creationId xmlns:p14="http://schemas.microsoft.com/office/powerpoint/2010/main" val="2445708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16</a:t>
            </a:fld>
            <a:endParaRPr lang="fr-CH"/>
          </a:p>
        </p:txBody>
      </p:sp>
    </p:spTree>
    <p:extLst>
      <p:ext uri="{BB962C8B-B14F-4D97-AF65-F5344CB8AC3E}">
        <p14:creationId xmlns:p14="http://schemas.microsoft.com/office/powerpoint/2010/main" val="1382056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17</a:t>
            </a:fld>
            <a:endParaRPr lang="fr-CH"/>
          </a:p>
        </p:txBody>
      </p:sp>
    </p:spTree>
    <p:extLst>
      <p:ext uri="{BB962C8B-B14F-4D97-AF65-F5344CB8AC3E}">
        <p14:creationId xmlns:p14="http://schemas.microsoft.com/office/powerpoint/2010/main" val="3565971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18</a:t>
            </a:fld>
            <a:endParaRPr lang="fr-CH"/>
          </a:p>
        </p:txBody>
      </p:sp>
    </p:spTree>
    <p:extLst>
      <p:ext uri="{BB962C8B-B14F-4D97-AF65-F5344CB8AC3E}">
        <p14:creationId xmlns:p14="http://schemas.microsoft.com/office/powerpoint/2010/main" val="2209106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19</a:t>
            </a:fld>
            <a:endParaRPr lang="fr-CH"/>
          </a:p>
        </p:txBody>
      </p:sp>
    </p:spTree>
    <p:extLst>
      <p:ext uri="{BB962C8B-B14F-4D97-AF65-F5344CB8AC3E}">
        <p14:creationId xmlns:p14="http://schemas.microsoft.com/office/powerpoint/2010/main" val="1598340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2</a:t>
            </a:fld>
            <a:endParaRPr lang="fr-CH"/>
          </a:p>
        </p:txBody>
      </p:sp>
    </p:spTree>
    <p:extLst>
      <p:ext uri="{BB962C8B-B14F-4D97-AF65-F5344CB8AC3E}">
        <p14:creationId xmlns:p14="http://schemas.microsoft.com/office/powerpoint/2010/main" val="678523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3</a:t>
            </a:fld>
            <a:endParaRPr lang="fr-CH"/>
          </a:p>
        </p:txBody>
      </p:sp>
    </p:spTree>
    <p:extLst>
      <p:ext uri="{BB962C8B-B14F-4D97-AF65-F5344CB8AC3E}">
        <p14:creationId xmlns:p14="http://schemas.microsoft.com/office/powerpoint/2010/main" val="3142081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4</a:t>
            </a:fld>
            <a:endParaRPr lang="fr-CH"/>
          </a:p>
        </p:txBody>
      </p:sp>
    </p:spTree>
    <p:extLst>
      <p:ext uri="{BB962C8B-B14F-4D97-AF65-F5344CB8AC3E}">
        <p14:creationId xmlns:p14="http://schemas.microsoft.com/office/powerpoint/2010/main" val="1884286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5</a:t>
            </a:fld>
            <a:endParaRPr lang="fr-CH"/>
          </a:p>
        </p:txBody>
      </p:sp>
    </p:spTree>
    <p:extLst>
      <p:ext uri="{BB962C8B-B14F-4D97-AF65-F5344CB8AC3E}">
        <p14:creationId xmlns:p14="http://schemas.microsoft.com/office/powerpoint/2010/main" val="3099592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6</a:t>
            </a:fld>
            <a:endParaRPr lang="fr-CH"/>
          </a:p>
        </p:txBody>
      </p:sp>
    </p:spTree>
    <p:extLst>
      <p:ext uri="{BB962C8B-B14F-4D97-AF65-F5344CB8AC3E}">
        <p14:creationId xmlns:p14="http://schemas.microsoft.com/office/powerpoint/2010/main" val="3136368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7</a:t>
            </a:fld>
            <a:endParaRPr lang="fr-CH"/>
          </a:p>
        </p:txBody>
      </p:sp>
    </p:spTree>
    <p:extLst>
      <p:ext uri="{BB962C8B-B14F-4D97-AF65-F5344CB8AC3E}">
        <p14:creationId xmlns:p14="http://schemas.microsoft.com/office/powerpoint/2010/main" val="30450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8</a:t>
            </a:fld>
            <a:endParaRPr lang="fr-CH"/>
          </a:p>
        </p:txBody>
      </p:sp>
    </p:spTree>
    <p:extLst>
      <p:ext uri="{BB962C8B-B14F-4D97-AF65-F5344CB8AC3E}">
        <p14:creationId xmlns:p14="http://schemas.microsoft.com/office/powerpoint/2010/main" val="2006457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9</a:t>
            </a:fld>
            <a:endParaRPr lang="fr-CH"/>
          </a:p>
        </p:txBody>
      </p:sp>
    </p:spTree>
    <p:extLst>
      <p:ext uri="{BB962C8B-B14F-4D97-AF65-F5344CB8AC3E}">
        <p14:creationId xmlns:p14="http://schemas.microsoft.com/office/powerpoint/2010/main" val="3039116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848431" y="6526097"/>
            <a:ext cx="1711704" cy="337929"/>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3" name="Footer Placeholder 2"/>
          <p:cNvSpPr>
            <a:spLocks noGrp="1"/>
          </p:cNvSpPr>
          <p:nvPr>
            <p:ph type="ftr" sz="quarter" idx="3"/>
          </p:nvPr>
        </p:nvSpPr>
        <p:spPr>
          <a:xfrm>
            <a:off x="5639956" y="6520070"/>
            <a:ext cx="2895600" cy="337929"/>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4" name="Slide Number Placeholder 3"/>
          <p:cNvSpPr>
            <a:spLocks noGrp="1"/>
          </p:cNvSpPr>
          <p:nvPr>
            <p:ph type="sldNum" sz="quarter" idx="4"/>
          </p:nvPr>
        </p:nvSpPr>
        <p:spPr>
          <a:xfrm>
            <a:off x="8642576" y="6520070"/>
            <a:ext cx="501424" cy="337929"/>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3848431"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6"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7"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3840480" y="6526096"/>
            <a:ext cx="1719655" cy="339653"/>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6" name="Footer Placeholder 2"/>
          <p:cNvSpPr>
            <a:spLocks noGrp="1"/>
          </p:cNvSpPr>
          <p:nvPr>
            <p:ph type="ftr" sz="quarter" idx="3"/>
          </p:nvPr>
        </p:nvSpPr>
        <p:spPr>
          <a:xfrm>
            <a:off x="5639956" y="6520069"/>
            <a:ext cx="2895600" cy="339653"/>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7" name="Slide Number Placeholder 3"/>
          <p:cNvSpPr>
            <a:spLocks noGrp="1"/>
          </p:cNvSpPr>
          <p:nvPr>
            <p:ph type="sldNum" sz="quarter" idx="4"/>
          </p:nvPr>
        </p:nvSpPr>
        <p:spPr>
          <a:xfrm>
            <a:off x="8642576" y="6520069"/>
            <a:ext cx="501424" cy="33965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3848431" y="6534048"/>
            <a:ext cx="1711704" cy="323952"/>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5" name="Footer Placeholder 2"/>
          <p:cNvSpPr>
            <a:spLocks noGrp="1"/>
          </p:cNvSpPr>
          <p:nvPr>
            <p:ph type="ftr" sz="quarter" idx="3"/>
          </p:nvPr>
        </p:nvSpPr>
        <p:spPr>
          <a:xfrm>
            <a:off x="5639956" y="6528021"/>
            <a:ext cx="2895600" cy="323952"/>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6" name="Slide Number Placeholder 3"/>
          <p:cNvSpPr>
            <a:spLocks noGrp="1"/>
          </p:cNvSpPr>
          <p:nvPr>
            <p:ph type="sldNum" sz="quarter" idx="4"/>
          </p:nvPr>
        </p:nvSpPr>
        <p:spPr>
          <a:xfrm>
            <a:off x="8642576" y="6528021"/>
            <a:ext cx="501424" cy="32395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3840481" y="6526097"/>
            <a:ext cx="1719654" cy="337930"/>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5"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6"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3848431" y="6526098"/>
            <a:ext cx="1711703" cy="331902"/>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6" name="Footer Placeholder 2"/>
          <p:cNvSpPr>
            <a:spLocks noGrp="1"/>
          </p:cNvSpPr>
          <p:nvPr>
            <p:ph type="ftr" sz="quarter" idx="3"/>
          </p:nvPr>
        </p:nvSpPr>
        <p:spPr>
          <a:xfrm>
            <a:off x="5639956" y="6520071"/>
            <a:ext cx="2895600" cy="331902"/>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7" name="Slide Number Placeholder 3"/>
          <p:cNvSpPr>
            <a:spLocks noGrp="1"/>
          </p:cNvSpPr>
          <p:nvPr>
            <p:ph type="sldNum" sz="quarter" idx="4"/>
          </p:nvPr>
        </p:nvSpPr>
        <p:spPr>
          <a:xfrm>
            <a:off x="8642576" y="6520071"/>
            <a:ext cx="501424" cy="33190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3840480" y="6526097"/>
            <a:ext cx="1719655" cy="331903"/>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8" name="Footer Placeholder 2"/>
          <p:cNvSpPr>
            <a:spLocks noGrp="1"/>
          </p:cNvSpPr>
          <p:nvPr>
            <p:ph type="ftr" sz="quarter" idx="11"/>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9" name="Slide Number Placeholder 3"/>
          <p:cNvSpPr>
            <a:spLocks noGrp="1"/>
          </p:cNvSpPr>
          <p:nvPr>
            <p:ph type="sldNum" sz="quarter" idx="12"/>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3848431"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4"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GB" smtClean="0"/>
              <a:t>TE-TM 2018-03-29</a:t>
            </a:r>
            <a:endParaRPr lang="en-US" dirty="0"/>
          </a:p>
        </p:txBody>
      </p:sp>
      <p:sp>
        <p:nvSpPr>
          <p:cNvPr id="5"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3840480"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r>
              <a:rPr lang="en-US" smtClean="0"/>
              <a:t>May 2016</a:t>
            </a:r>
            <a:endParaRPr lang="en-US" dirty="0"/>
          </a:p>
        </p:txBody>
      </p:sp>
      <p:sp>
        <p:nvSpPr>
          <p:cNvPr id="3" name="Footer Placeholder 2"/>
          <p:cNvSpPr>
            <a:spLocks noGrp="1"/>
          </p:cNvSpPr>
          <p:nvPr>
            <p:ph type="ftr" sz="quarter" idx="3"/>
          </p:nvPr>
        </p:nvSpPr>
        <p:spPr>
          <a:xfrm>
            <a:off x="5661329" y="6519740"/>
            <a:ext cx="2854518" cy="345126"/>
          </a:xfrm>
          <a:prstGeom prst="rect">
            <a:avLst/>
          </a:prstGeom>
        </p:spPr>
        <p:txBody>
          <a:bodyPr vert="horz" lIns="91440" tIns="45720" rIns="91440" bIns="45720" rtlCol="0" anchor="ctr"/>
          <a:lstStyle>
            <a:lvl1pPr algn="ctr">
              <a:defRPr sz="1000" baseline="0">
                <a:solidFill>
                  <a:schemeClr val="bg1"/>
                </a:solidFill>
              </a:defRPr>
            </a:lvl1pPr>
          </a:lstStyle>
          <a:p>
            <a:r>
              <a:rPr lang="en-GB" smtClean="0"/>
              <a:t>TE-TM 2018-03-29</a:t>
            </a:r>
            <a:endParaRPr lang="en-US" dirty="0"/>
          </a:p>
        </p:txBody>
      </p:sp>
      <p:sp>
        <p:nvSpPr>
          <p:cNvPr id="4" name="Slide Number Placeholder 3"/>
          <p:cNvSpPr>
            <a:spLocks noGrp="1"/>
          </p:cNvSpPr>
          <p:nvPr>
            <p:ph type="sldNum" sz="quarter" idx="4"/>
          </p:nvPr>
        </p:nvSpPr>
        <p:spPr>
          <a:xfrm>
            <a:off x="8642576"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6" name="TextBox 5"/>
          <p:cNvSpPr txBox="1"/>
          <p:nvPr userDrawn="1"/>
        </p:nvSpPr>
        <p:spPr>
          <a:xfrm>
            <a:off x="643180" y="6438102"/>
            <a:ext cx="2549471" cy="3847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900" i="1" baseline="0" dirty="0" smtClean="0">
                <a:solidFill>
                  <a:schemeClr val="bg1"/>
                </a:solidFill>
              </a:rPr>
              <a:t>Vacuum, Surfaces &amp; </a:t>
            </a:r>
            <a:r>
              <a:rPr lang="fr-CH" sz="900" i="1" baseline="0" dirty="0" err="1" smtClean="0">
                <a:solidFill>
                  <a:schemeClr val="bg1"/>
                </a:solidFill>
              </a:rPr>
              <a:t>Coatings</a:t>
            </a:r>
            <a:r>
              <a:rPr lang="fr-CH" sz="900" i="1" baseline="0" dirty="0" smtClean="0">
                <a:solidFill>
                  <a:schemeClr val="bg1"/>
                </a:solidFill>
              </a:rPr>
              <a:t> Group</a:t>
            </a:r>
          </a:p>
          <a:p>
            <a:pPr marL="0" marR="0" indent="0" algn="l" defTabSz="914400" rtl="0" eaLnBrk="1" fontAlgn="auto" latinLnBrk="0" hangingPunct="1">
              <a:lnSpc>
                <a:spcPct val="100000"/>
              </a:lnSpc>
              <a:spcBef>
                <a:spcPts val="0"/>
              </a:spcBef>
              <a:spcAft>
                <a:spcPts val="0"/>
              </a:spcAft>
              <a:buClrTx/>
              <a:buSzTx/>
              <a:buFontTx/>
              <a:buNone/>
              <a:tabLst/>
              <a:defRPr/>
            </a:pPr>
            <a:r>
              <a:rPr lang="fr-CH" sz="1000" baseline="0" dirty="0" err="1" smtClean="0">
                <a:solidFill>
                  <a:schemeClr val="bg1"/>
                </a:solidFill>
              </a:rPr>
              <a:t>Technology</a:t>
            </a:r>
            <a:r>
              <a:rPr lang="fr-CH" sz="1000" baseline="0" dirty="0" smtClean="0">
                <a:solidFill>
                  <a:schemeClr val="bg1"/>
                </a:solidFill>
              </a:rPr>
              <a:t> </a:t>
            </a:r>
            <a:r>
              <a:rPr lang="fr-CH" sz="1000" baseline="0" dirty="0" err="1" smtClean="0">
                <a:solidFill>
                  <a:schemeClr val="bg1"/>
                </a:solidFill>
              </a:rPr>
              <a:t>Department</a:t>
            </a:r>
            <a:endParaRPr lang="fr-CH" sz="1000" baseline="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a:t>
            </a:fld>
            <a:endParaRPr lang="en-US" dirty="0"/>
          </a:p>
        </p:txBody>
      </p:sp>
      <p:pic>
        <p:nvPicPr>
          <p:cNvPr id="4" name="Picture 3"/>
          <p:cNvPicPr>
            <a:picLocks noChangeAspect="1"/>
          </p:cNvPicPr>
          <p:nvPr/>
        </p:nvPicPr>
        <p:blipFill rotWithShape="1">
          <a:blip r:embed="rId3"/>
          <a:srcRect l="34010" t="28919" r="35435" b="24545"/>
          <a:stretch/>
        </p:blipFill>
        <p:spPr>
          <a:xfrm>
            <a:off x="1115802" y="106326"/>
            <a:ext cx="6933044" cy="5939557"/>
          </a:xfrm>
          <a:prstGeom prst="rect">
            <a:avLst/>
          </a:prstGeom>
        </p:spPr>
      </p:pic>
    </p:spTree>
    <p:extLst>
      <p:ext uri="{BB962C8B-B14F-4D97-AF65-F5344CB8AC3E}">
        <p14:creationId xmlns:p14="http://schemas.microsoft.com/office/powerpoint/2010/main" val="3879044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10</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3.2 The coating process</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443484" y="1755507"/>
            <a:ext cx="8257032" cy="1323439"/>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The beam screens will be fully coated but, due to the geometry of the coating source, the first 30 cm of the cold/warm transitions will not be completely covered with the carbon layer.</a:t>
            </a:r>
            <a:endParaRPr lang="en-GB" sz="4400" dirty="0"/>
          </a:p>
        </p:txBody>
      </p:sp>
      <p:pic>
        <p:nvPicPr>
          <p:cNvPr id="4" name="Picture 3"/>
          <p:cNvPicPr>
            <a:picLocks noChangeAspect="1"/>
          </p:cNvPicPr>
          <p:nvPr/>
        </p:nvPicPr>
        <p:blipFill rotWithShape="1">
          <a:blip r:embed="rId3"/>
          <a:srcRect l="6486" t="8755" r="9675" b="13130"/>
          <a:stretch/>
        </p:blipFill>
        <p:spPr>
          <a:xfrm>
            <a:off x="0" y="3232727"/>
            <a:ext cx="5304644" cy="2780145"/>
          </a:xfrm>
          <a:prstGeom prst="rect">
            <a:avLst/>
          </a:prstGeom>
        </p:spPr>
      </p:pic>
      <p:grpSp>
        <p:nvGrpSpPr>
          <p:cNvPr id="26" name="Group 25"/>
          <p:cNvGrpSpPr/>
          <p:nvPr/>
        </p:nvGrpSpPr>
        <p:grpSpPr>
          <a:xfrm>
            <a:off x="3703780" y="2927065"/>
            <a:ext cx="2456872" cy="2462353"/>
            <a:chOff x="3703780" y="2927065"/>
            <a:chExt cx="2456872" cy="2462353"/>
          </a:xfrm>
        </p:grpSpPr>
        <p:sp>
          <p:nvSpPr>
            <p:cNvPr id="6" name="Rectangle 5"/>
            <p:cNvSpPr/>
            <p:nvPr/>
          </p:nvSpPr>
          <p:spPr>
            <a:xfrm>
              <a:off x="3703781" y="3962400"/>
              <a:ext cx="1089891" cy="63730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3703780" y="4752109"/>
              <a:ext cx="1089891" cy="63730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4793671" y="2927065"/>
              <a:ext cx="1366981" cy="646331"/>
            </a:xfrm>
            <a:prstGeom prst="rect">
              <a:avLst/>
            </a:prstGeom>
            <a:noFill/>
          </p:spPr>
          <p:txBody>
            <a:bodyPr wrap="square" rtlCol="0">
              <a:spAutoFit/>
            </a:bodyPr>
            <a:lstStyle/>
            <a:p>
              <a:pPr algn="ctr"/>
              <a:r>
                <a:rPr lang="en-US" dirty="0" smtClean="0">
                  <a:solidFill>
                    <a:srgbClr val="FF0000"/>
                  </a:solidFill>
                </a:rPr>
                <a:t>Uncoated sections</a:t>
              </a:r>
              <a:endParaRPr lang="en-GB" dirty="0">
                <a:solidFill>
                  <a:srgbClr val="FF0000"/>
                </a:solidFill>
              </a:endParaRPr>
            </a:p>
          </p:txBody>
        </p:sp>
        <p:cxnSp>
          <p:nvCxnSpPr>
            <p:cNvPr id="10" name="Straight Arrow Connector 9"/>
            <p:cNvCxnSpPr>
              <a:stCxn id="7" idx="2"/>
            </p:cNvCxnSpPr>
            <p:nvPr/>
          </p:nvCxnSpPr>
          <p:spPr>
            <a:xfrm flipH="1">
              <a:off x="4866741" y="3573396"/>
              <a:ext cx="610421" cy="38900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7" idx="2"/>
            </p:cNvCxnSpPr>
            <p:nvPr/>
          </p:nvCxnSpPr>
          <p:spPr>
            <a:xfrm flipH="1">
              <a:off x="4866741" y="3573396"/>
              <a:ext cx="610421" cy="123315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pic>
        <p:nvPicPr>
          <p:cNvPr id="19" name="Picture 1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840350" y="3621760"/>
            <a:ext cx="3260335" cy="2444394"/>
          </a:xfrm>
          <a:prstGeom prst="rect">
            <a:avLst/>
          </a:prstGeom>
        </p:spPr>
      </p:pic>
      <p:grpSp>
        <p:nvGrpSpPr>
          <p:cNvPr id="27" name="Group 26"/>
          <p:cNvGrpSpPr/>
          <p:nvPr/>
        </p:nvGrpSpPr>
        <p:grpSpPr>
          <a:xfrm>
            <a:off x="6084408" y="2726026"/>
            <a:ext cx="2451148" cy="1323439"/>
            <a:chOff x="6084408" y="2726026"/>
            <a:chExt cx="2451148" cy="1323439"/>
          </a:xfrm>
        </p:grpSpPr>
        <p:sp>
          <p:nvSpPr>
            <p:cNvPr id="22" name="TextBox 21"/>
            <p:cNvSpPr txBox="1"/>
            <p:nvPr/>
          </p:nvSpPr>
          <p:spPr>
            <a:xfrm>
              <a:off x="6084408" y="2726026"/>
              <a:ext cx="2451148" cy="646331"/>
            </a:xfrm>
            <a:prstGeom prst="rect">
              <a:avLst/>
            </a:prstGeom>
            <a:noFill/>
          </p:spPr>
          <p:txBody>
            <a:bodyPr wrap="square" rtlCol="0">
              <a:spAutoFit/>
            </a:bodyPr>
            <a:lstStyle/>
            <a:p>
              <a:pPr algn="ctr"/>
              <a:r>
                <a:rPr lang="en-US" dirty="0" smtClean="0">
                  <a:solidFill>
                    <a:srgbClr val="FF0000"/>
                  </a:solidFill>
                </a:rPr>
                <a:t>Anti-</a:t>
              </a:r>
              <a:r>
                <a:rPr lang="en-US" dirty="0" err="1" smtClean="0">
                  <a:solidFill>
                    <a:srgbClr val="FF0000"/>
                  </a:solidFill>
                </a:rPr>
                <a:t>multipacting</a:t>
              </a:r>
              <a:r>
                <a:rPr lang="en-US" dirty="0" smtClean="0">
                  <a:solidFill>
                    <a:srgbClr val="FF0000"/>
                  </a:solidFill>
                </a:rPr>
                <a:t> </a:t>
              </a:r>
              <a:r>
                <a:rPr lang="en-US" dirty="0" err="1" smtClean="0">
                  <a:solidFill>
                    <a:srgbClr val="FF0000"/>
                  </a:solidFill>
                </a:rPr>
                <a:t>solenoides</a:t>
              </a:r>
              <a:endParaRPr lang="en-GB" dirty="0">
                <a:solidFill>
                  <a:srgbClr val="FF0000"/>
                </a:solidFill>
              </a:endParaRPr>
            </a:p>
          </p:txBody>
        </p:sp>
        <p:cxnSp>
          <p:nvCxnSpPr>
            <p:cNvPr id="23" name="Straight Arrow Connector 22"/>
            <p:cNvCxnSpPr>
              <a:stCxn id="22" idx="2"/>
            </p:cNvCxnSpPr>
            <p:nvPr/>
          </p:nvCxnSpPr>
          <p:spPr>
            <a:xfrm flipH="1">
              <a:off x="6696358" y="3372357"/>
              <a:ext cx="613624" cy="67710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3894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1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par>
                          <p:cTn id="15" fill="hold">
                            <p:stCondLst>
                              <p:cond delay="0"/>
                            </p:stCondLst>
                            <p:childTnLst>
                              <p:par>
                                <p:cTn id="16" presetID="47" presetClass="entr" presetSubtype="0"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anim calcmode="lin" valueType="num">
                                      <p:cBhvr>
                                        <p:cTn id="19" dur="500" fill="hold"/>
                                        <p:tgtEl>
                                          <p:spTgt spid="27"/>
                                        </p:tgtEl>
                                        <p:attrNameLst>
                                          <p:attrName>ppt_x</p:attrName>
                                        </p:attrNameLst>
                                      </p:cBhvr>
                                      <p:tavLst>
                                        <p:tav tm="0">
                                          <p:val>
                                            <p:strVal val="#ppt_x"/>
                                          </p:val>
                                        </p:tav>
                                        <p:tav tm="100000">
                                          <p:val>
                                            <p:strVal val="#ppt_x"/>
                                          </p:val>
                                        </p:tav>
                                      </p:tavLst>
                                    </p:anim>
                                    <p:anim calcmode="lin" valueType="num">
                                      <p:cBhvr>
                                        <p:cTn id="2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3.2 The coating process</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443484" y="1626203"/>
            <a:ext cx="8257032" cy="707886"/>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Table 2 — Schematic of the operations and </a:t>
            </a:r>
            <a:r>
              <a:rPr lang="en-GB" sz="2000"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intervening teams </a:t>
            </a:r>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necessary to deploy the coating in the Q5 and Q6 magnets.</a:t>
            </a:r>
            <a:endParaRPr lang="en-GB" sz="4400" dirty="0"/>
          </a:p>
        </p:txBody>
      </p:sp>
      <p:pic>
        <p:nvPicPr>
          <p:cNvPr id="6" name="Picture 5"/>
          <p:cNvPicPr>
            <a:picLocks noChangeAspect="1"/>
          </p:cNvPicPr>
          <p:nvPr/>
        </p:nvPicPr>
        <p:blipFill>
          <a:blip r:embed="rId3"/>
          <a:stretch>
            <a:fillRect/>
          </a:stretch>
        </p:blipFill>
        <p:spPr>
          <a:xfrm>
            <a:off x="443484" y="2463393"/>
            <a:ext cx="8584300" cy="3870331"/>
          </a:xfrm>
          <a:prstGeom prst="rect">
            <a:avLst/>
          </a:prstGeom>
        </p:spPr>
      </p:pic>
    </p:spTree>
    <p:extLst>
      <p:ext uri="{BB962C8B-B14F-4D97-AF65-F5344CB8AC3E}">
        <p14:creationId xmlns:p14="http://schemas.microsoft.com/office/powerpoint/2010/main" val="3625323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12</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4. IMPACT ON OTHER ITEMS</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p:cNvSpPr txBox="1"/>
          <p:nvPr/>
        </p:nvSpPr>
        <p:spPr>
          <a:xfrm>
            <a:off x="0" y="1274671"/>
            <a:ext cx="9144000" cy="830997"/>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5. IMPACT ON COST, SCHEDULLE AND PERFROMANCE</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p:cNvSpPr txBox="1"/>
          <p:nvPr/>
        </p:nvSpPr>
        <p:spPr>
          <a:xfrm>
            <a:off x="0" y="2591415"/>
            <a:ext cx="9144000" cy="461665"/>
          </a:xfrm>
          <a:prstGeom prst="rect">
            <a:avLst/>
          </a:prstGeom>
          <a:noFill/>
        </p:spPr>
        <p:txBody>
          <a:bodyPr wrap="square" rtlCol="0">
            <a:spAutoFit/>
          </a:bodyPr>
          <a:lstStyle/>
          <a:p>
            <a:pPr algn="ctr"/>
            <a:r>
              <a:rPr lang="en-GB" sz="2400" b="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6. </a:t>
            </a: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IMPACT ON OPERATIONAL SAFETY</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p:cNvSpPr txBox="1"/>
          <p:nvPr/>
        </p:nvSpPr>
        <p:spPr>
          <a:xfrm>
            <a:off x="0" y="3538827"/>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7. WORKSITE SAFETY</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0" y="448623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8. FOLLOW-UP OF ACTIONS</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TextBox 16"/>
          <p:cNvSpPr txBox="1"/>
          <p:nvPr/>
        </p:nvSpPr>
        <p:spPr>
          <a:xfrm>
            <a:off x="0" y="5433650"/>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9. REFERENCES</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41215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1692781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a:ext>
            </a:extLst>
          </a:blip>
          <a:srcRect l="2667" t="45914" r="4222" b="37697"/>
          <a:stretch/>
        </p:blipFill>
        <p:spPr>
          <a:xfrm>
            <a:off x="900176" y="3517791"/>
            <a:ext cx="7375376" cy="864610"/>
          </a:xfrm>
          <a:prstGeom prst="rect">
            <a:avLst/>
          </a:prstGeom>
        </p:spPr>
      </p:pic>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14</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26" name="TextBox 25"/>
          <p:cNvSpPr txBox="1"/>
          <p:nvPr/>
        </p:nvSpPr>
        <p:spPr>
          <a:xfrm>
            <a:off x="2770909" y="703792"/>
            <a:ext cx="3428483" cy="584775"/>
          </a:xfrm>
          <a:prstGeom prst="rect">
            <a:avLst/>
          </a:prstGeom>
          <a:noFill/>
        </p:spPr>
        <p:txBody>
          <a:bodyPr wrap="square" rtlCol="0">
            <a:spAutoFit/>
          </a:bodyPr>
          <a:lstStyle/>
          <a:p>
            <a:pPr algn="ctr"/>
            <a:r>
              <a:rPr lang="en-GB" sz="3200" dirty="0" smtClean="0"/>
              <a:t>How it is done</a:t>
            </a:r>
            <a:endParaRPr lang="en-GB" sz="3200" dirty="0"/>
          </a:p>
        </p:txBody>
      </p:sp>
      <p:grpSp>
        <p:nvGrpSpPr>
          <p:cNvPr id="74" name="Group 73"/>
          <p:cNvGrpSpPr/>
          <p:nvPr/>
        </p:nvGrpSpPr>
        <p:grpSpPr>
          <a:xfrm>
            <a:off x="9096" y="798864"/>
            <a:ext cx="2497884" cy="1928403"/>
            <a:chOff x="683906" y="1596813"/>
            <a:chExt cx="2497884" cy="1928403"/>
          </a:xfrm>
        </p:grpSpPr>
        <p:sp>
          <p:nvSpPr>
            <p:cNvPr id="75" name="Rectangle 74"/>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p:cNvGrpSpPr/>
            <p:nvPr/>
          </p:nvGrpSpPr>
          <p:grpSpPr>
            <a:xfrm>
              <a:off x="683906" y="1596813"/>
              <a:ext cx="2497884" cy="1215058"/>
              <a:chOff x="1346571" y="2657794"/>
              <a:chExt cx="2497884" cy="1215058"/>
            </a:xfrm>
          </p:grpSpPr>
          <p:cxnSp>
            <p:nvCxnSpPr>
              <p:cNvPr id="79" name="Straight Arrow Connector 78"/>
              <p:cNvCxnSpPr/>
              <p:nvPr/>
            </p:nvCxnSpPr>
            <p:spPr>
              <a:xfrm>
                <a:off x="2406771" y="3396458"/>
                <a:ext cx="0" cy="476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346571" y="2657794"/>
                <a:ext cx="2497884" cy="738664"/>
              </a:xfrm>
              <a:prstGeom prst="rect">
                <a:avLst/>
              </a:prstGeom>
              <a:noFill/>
            </p:spPr>
            <p:txBody>
              <a:bodyPr wrap="square" rtlCol="0">
                <a:spAutoFit/>
              </a:bodyPr>
              <a:lstStyle/>
              <a:p>
                <a:pPr algn="ctr"/>
                <a:r>
                  <a:rPr lang="en-GB" sz="1400" dirty="0" smtClean="0"/>
                  <a:t>1 spool for mechanical</a:t>
                </a:r>
                <a:r>
                  <a:rPr lang="en-GB" sz="1400" dirty="0"/>
                  <a:t> </a:t>
                </a:r>
                <a:r>
                  <a:rPr lang="en-GB" sz="1400" dirty="0" smtClean="0"/>
                  <a:t>cable</a:t>
                </a:r>
              </a:p>
              <a:p>
                <a:pPr algn="ctr"/>
                <a:r>
                  <a:rPr lang="en-GB" sz="1400" dirty="0" smtClean="0"/>
                  <a:t>+</a:t>
                </a:r>
              </a:p>
              <a:p>
                <a:pPr algn="ctr"/>
                <a:r>
                  <a:rPr lang="en-GB" sz="1400" dirty="0" smtClean="0"/>
                  <a:t>2 spools for electrical cables</a:t>
                </a:r>
              </a:p>
            </p:txBody>
          </p:sp>
        </p:grpSp>
      </p:grpSp>
      <p:grpSp>
        <p:nvGrpSpPr>
          <p:cNvPr id="81" name="Group 80"/>
          <p:cNvGrpSpPr/>
          <p:nvPr/>
        </p:nvGrpSpPr>
        <p:grpSpPr>
          <a:xfrm flipH="1">
            <a:off x="7059140" y="751199"/>
            <a:ext cx="1975221" cy="1958074"/>
            <a:chOff x="765308" y="1567142"/>
            <a:chExt cx="1975221" cy="1958074"/>
          </a:xfrm>
        </p:grpSpPr>
        <p:sp>
          <p:nvSpPr>
            <p:cNvPr id="82" name="Rectangle 81"/>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765308" y="1567142"/>
              <a:ext cx="1975221" cy="1260082"/>
              <a:chOff x="1427973" y="2628123"/>
              <a:chExt cx="1975221" cy="1260082"/>
            </a:xfrm>
          </p:grpSpPr>
          <p:cxnSp>
            <p:nvCxnSpPr>
              <p:cNvPr id="86" name="Straight Arrow Connector 85"/>
              <p:cNvCxnSpPr/>
              <p:nvPr/>
            </p:nvCxnSpPr>
            <p:spPr>
              <a:xfrm flipH="1">
                <a:off x="2415583" y="3136103"/>
                <a:ext cx="1" cy="7521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427973" y="2628123"/>
                <a:ext cx="1975221" cy="523220"/>
              </a:xfrm>
              <a:prstGeom prst="rect">
                <a:avLst/>
              </a:prstGeom>
              <a:noFill/>
            </p:spPr>
            <p:txBody>
              <a:bodyPr wrap="none" rtlCol="0">
                <a:spAutoFit/>
              </a:bodyPr>
              <a:lstStyle/>
              <a:p>
                <a:pPr algn="ctr"/>
                <a:r>
                  <a:rPr lang="en-GB" sz="1400" dirty="0" smtClean="0"/>
                  <a:t>1 spool for</a:t>
                </a:r>
                <a:r>
                  <a:rPr lang="en-GB" sz="1400" dirty="0"/>
                  <a:t> </a:t>
                </a:r>
                <a:r>
                  <a:rPr lang="en-GB" sz="1400" dirty="0" smtClean="0"/>
                  <a:t>mechanical</a:t>
                </a:r>
              </a:p>
              <a:p>
                <a:pPr algn="ctr"/>
                <a:r>
                  <a:rPr lang="en-GB" sz="1400" dirty="0" smtClean="0"/>
                  <a:t>cable</a:t>
                </a:r>
              </a:p>
            </p:txBody>
          </p:sp>
        </p:grpSp>
      </p:grpSp>
      <p:grpSp>
        <p:nvGrpSpPr>
          <p:cNvPr id="88" name="Group 87"/>
          <p:cNvGrpSpPr/>
          <p:nvPr/>
        </p:nvGrpSpPr>
        <p:grpSpPr>
          <a:xfrm>
            <a:off x="1608832" y="1537528"/>
            <a:ext cx="5906051" cy="1007495"/>
            <a:chOff x="1608832" y="1537528"/>
            <a:chExt cx="5906051" cy="1007495"/>
          </a:xfrm>
        </p:grpSpPr>
        <p:cxnSp>
          <p:nvCxnSpPr>
            <p:cNvPr id="89" name="Straight Arrow Connector 88"/>
            <p:cNvCxnSpPr>
              <a:stCxn id="92" idx="2"/>
            </p:cNvCxnSpPr>
            <p:nvPr/>
          </p:nvCxnSpPr>
          <p:spPr>
            <a:xfrm>
              <a:off x="4443624" y="1845305"/>
              <a:ext cx="0" cy="427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1608832" y="1537528"/>
              <a:ext cx="5906051" cy="1007495"/>
              <a:chOff x="1608832" y="1537528"/>
              <a:chExt cx="5906051" cy="1007495"/>
            </a:xfrm>
          </p:grpSpPr>
          <p:grpSp>
            <p:nvGrpSpPr>
              <p:cNvPr id="91" name="Group 90"/>
              <p:cNvGrpSpPr/>
              <p:nvPr/>
            </p:nvGrpSpPr>
            <p:grpSpPr>
              <a:xfrm>
                <a:off x="1608832" y="2222229"/>
                <a:ext cx="5906051" cy="322794"/>
                <a:chOff x="1608832" y="2222229"/>
                <a:chExt cx="5906051" cy="322794"/>
              </a:xfrm>
            </p:grpSpPr>
            <p:sp>
              <p:nvSpPr>
                <p:cNvPr id="93" name="Rectangle 92"/>
                <p:cNvSpPr/>
                <p:nvPr/>
              </p:nvSpPr>
              <p:spPr>
                <a:xfrm>
                  <a:off x="1608832" y="2240223"/>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1680719" y="2282385"/>
                  <a:ext cx="5778661" cy="2099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ectangle 94"/>
                <p:cNvSpPr/>
                <p:nvPr/>
              </p:nvSpPr>
              <p:spPr>
                <a:xfrm>
                  <a:off x="7442996" y="2222229"/>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TextBox 91"/>
              <p:cNvSpPr txBox="1"/>
              <p:nvPr/>
            </p:nvSpPr>
            <p:spPr>
              <a:xfrm>
                <a:off x="3194682" y="1537528"/>
                <a:ext cx="2497884" cy="307777"/>
              </a:xfrm>
              <a:prstGeom prst="rect">
                <a:avLst/>
              </a:prstGeom>
              <a:noFill/>
            </p:spPr>
            <p:txBody>
              <a:bodyPr wrap="square" rtlCol="0">
                <a:spAutoFit/>
              </a:bodyPr>
              <a:lstStyle/>
              <a:p>
                <a:pPr algn="ctr"/>
                <a:r>
                  <a:rPr lang="en-GB" sz="1400" dirty="0" smtClean="0"/>
                  <a:t>Cold bore + beam screen</a:t>
                </a:r>
              </a:p>
            </p:txBody>
          </p:sp>
        </p:grpSp>
      </p:grpSp>
      <p:grpSp>
        <p:nvGrpSpPr>
          <p:cNvPr id="96" name="Group 95"/>
          <p:cNvGrpSpPr/>
          <p:nvPr/>
        </p:nvGrpSpPr>
        <p:grpSpPr>
          <a:xfrm>
            <a:off x="6951461" y="1590576"/>
            <a:ext cx="1027846" cy="622601"/>
            <a:chOff x="1842205" y="3247097"/>
            <a:chExt cx="1027846" cy="622601"/>
          </a:xfrm>
        </p:grpSpPr>
        <p:cxnSp>
          <p:nvCxnSpPr>
            <p:cNvPr id="97" name="Straight Arrow Connector 96"/>
            <p:cNvCxnSpPr/>
            <p:nvPr/>
          </p:nvCxnSpPr>
          <p:spPr>
            <a:xfrm flipH="1">
              <a:off x="2406770" y="3546281"/>
              <a:ext cx="1" cy="323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1842205" y="3247097"/>
              <a:ext cx="1027846" cy="307777"/>
            </a:xfrm>
            <a:prstGeom prst="rect">
              <a:avLst/>
            </a:prstGeom>
            <a:noFill/>
          </p:spPr>
          <p:txBody>
            <a:bodyPr wrap="none" rtlCol="0">
              <a:spAutoFit/>
            </a:bodyPr>
            <a:lstStyle/>
            <a:p>
              <a:pPr algn="ctr"/>
              <a:r>
                <a:rPr lang="en-GB" sz="1400" dirty="0" err="1" smtClean="0"/>
                <a:t>Ar</a:t>
              </a:r>
              <a:r>
                <a:rPr lang="en-GB" sz="1400" dirty="0" smtClean="0"/>
                <a:t> injection</a:t>
              </a:r>
              <a:endParaRPr lang="en-GB" sz="1400" dirty="0"/>
            </a:p>
          </p:txBody>
        </p:sp>
      </p:grpSp>
      <p:grpSp>
        <p:nvGrpSpPr>
          <p:cNvPr id="99" name="Group 98"/>
          <p:cNvGrpSpPr/>
          <p:nvPr/>
        </p:nvGrpSpPr>
        <p:grpSpPr>
          <a:xfrm>
            <a:off x="873823" y="2594772"/>
            <a:ext cx="1470018" cy="768800"/>
            <a:chOff x="1621121" y="3001517"/>
            <a:chExt cx="1470018" cy="768800"/>
          </a:xfrm>
        </p:grpSpPr>
        <p:cxnSp>
          <p:nvCxnSpPr>
            <p:cNvPr id="100" name="Straight Arrow Connector 99"/>
            <p:cNvCxnSpPr>
              <a:stCxn id="101" idx="0"/>
            </p:cNvCxnSpPr>
            <p:nvPr/>
          </p:nvCxnSpPr>
          <p:spPr>
            <a:xfrm flipV="1">
              <a:off x="2356130" y="3001517"/>
              <a:ext cx="0" cy="245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1621121" y="3247097"/>
              <a:ext cx="1470018" cy="523220"/>
            </a:xfrm>
            <a:prstGeom prst="rect">
              <a:avLst/>
            </a:prstGeom>
            <a:noFill/>
          </p:spPr>
          <p:txBody>
            <a:bodyPr wrap="none" rtlCol="0">
              <a:spAutoFit/>
            </a:bodyPr>
            <a:lstStyle/>
            <a:p>
              <a:pPr algn="ctr"/>
              <a:r>
                <a:rPr lang="en-GB" sz="1400" dirty="0" smtClean="0"/>
                <a:t>Turbo molecular</a:t>
              </a:r>
            </a:p>
            <a:p>
              <a:pPr algn="ctr"/>
              <a:r>
                <a:rPr lang="en-GB" sz="1400" dirty="0" smtClean="0"/>
                <a:t>pump</a:t>
              </a:r>
              <a:endParaRPr lang="en-GB" sz="1400" dirty="0"/>
            </a:p>
          </p:txBody>
        </p:sp>
      </p:grpSp>
      <p:sp>
        <p:nvSpPr>
          <p:cNvPr id="105" name="Rectangle 104"/>
          <p:cNvSpPr/>
          <p:nvPr/>
        </p:nvSpPr>
        <p:spPr>
          <a:xfrm>
            <a:off x="7050401" y="2317788"/>
            <a:ext cx="350608" cy="129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06" name="Group 105"/>
          <p:cNvGrpSpPr/>
          <p:nvPr/>
        </p:nvGrpSpPr>
        <p:grpSpPr>
          <a:xfrm>
            <a:off x="6635121" y="2302479"/>
            <a:ext cx="952221" cy="149949"/>
            <a:chOff x="4800879" y="2837091"/>
            <a:chExt cx="952221" cy="149949"/>
          </a:xfrm>
        </p:grpSpPr>
        <p:sp>
          <p:nvSpPr>
            <p:cNvPr id="107" name="Oval 106"/>
            <p:cNvSpPr/>
            <p:nvPr/>
          </p:nvSpPr>
          <p:spPr>
            <a:xfrm>
              <a:off x="5615940" y="2840352"/>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Rectangle 107"/>
            <p:cNvSpPr/>
            <p:nvPr/>
          </p:nvSpPr>
          <p:spPr>
            <a:xfrm>
              <a:off x="5204460" y="2892624"/>
              <a:ext cx="389568" cy="45719"/>
            </a:xfrm>
            <a:prstGeom prst="rect">
              <a:avLst/>
            </a:prstGeom>
            <a:solidFill>
              <a:schemeClr val="accent6">
                <a:lumMod val="5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Rectangle 108"/>
            <p:cNvSpPr/>
            <p:nvPr/>
          </p:nvSpPr>
          <p:spPr>
            <a:xfrm>
              <a:off x="4960620" y="2892624"/>
              <a:ext cx="198678" cy="45719"/>
            </a:xfrm>
            <a:prstGeom prst="rect">
              <a:avLst/>
            </a:prstGeom>
            <a:solidFill>
              <a:schemeClr val="accent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Oval 109"/>
            <p:cNvSpPr/>
            <p:nvPr/>
          </p:nvSpPr>
          <p:spPr>
            <a:xfrm>
              <a:off x="4800879" y="2837091"/>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3740607" y="1571626"/>
            <a:ext cx="1658884" cy="7349746"/>
          </a:xfrm>
          <a:prstGeom prst="rect">
            <a:avLst/>
          </a:prstGeom>
        </p:spPr>
      </p:pic>
      <p:grpSp>
        <p:nvGrpSpPr>
          <p:cNvPr id="12" name="Group 11"/>
          <p:cNvGrpSpPr/>
          <p:nvPr/>
        </p:nvGrpSpPr>
        <p:grpSpPr>
          <a:xfrm>
            <a:off x="2826248" y="2867899"/>
            <a:ext cx="992579" cy="931941"/>
            <a:chOff x="2826248" y="2867899"/>
            <a:chExt cx="992579" cy="931941"/>
          </a:xfrm>
        </p:grpSpPr>
        <p:sp>
          <p:nvSpPr>
            <p:cNvPr id="5" name="TextBox 4"/>
            <p:cNvSpPr txBox="1"/>
            <p:nvPr/>
          </p:nvSpPr>
          <p:spPr>
            <a:xfrm>
              <a:off x="2826248" y="2867899"/>
              <a:ext cx="992579" cy="369332"/>
            </a:xfrm>
            <a:prstGeom prst="rect">
              <a:avLst/>
            </a:prstGeom>
            <a:noFill/>
          </p:spPr>
          <p:txBody>
            <a:bodyPr wrap="none" rtlCol="0">
              <a:spAutoFit/>
            </a:bodyPr>
            <a:lstStyle/>
            <a:p>
              <a:r>
                <a:rPr lang="en-GB" dirty="0" smtClean="0"/>
                <a:t>titanium</a:t>
              </a:r>
              <a:endParaRPr lang="en-GB" dirty="0"/>
            </a:p>
          </p:txBody>
        </p:sp>
        <p:cxnSp>
          <p:nvCxnSpPr>
            <p:cNvPr id="8" name="Straight Arrow Connector 7"/>
            <p:cNvCxnSpPr>
              <a:stCxn id="5" idx="2"/>
            </p:cNvCxnSpPr>
            <p:nvPr/>
          </p:nvCxnSpPr>
          <p:spPr>
            <a:xfrm>
              <a:off x="3322538" y="3237231"/>
              <a:ext cx="0" cy="5626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9" name="Group 48"/>
          <p:cNvGrpSpPr/>
          <p:nvPr/>
        </p:nvGrpSpPr>
        <p:grpSpPr>
          <a:xfrm>
            <a:off x="5237099" y="2867899"/>
            <a:ext cx="889987" cy="931941"/>
            <a:chOff x="2826248" y="2867899"/>
            <a:chExt cx="889987" cy="931941"/>
          </a:xfrm>
        </p:grpSpPr>
        <p:sp>
          <p:nvSpPr>
            <p:cNvPr id="50" name="TextBox 49"/>
            <p:cNvSpPr txBox="1"/>
            <p:nvPr/>
          </p:nvSpPr>
          <p:spPr>
            <a:xfrm>
              <a:off x="2826248" y="2867899"/>
              <a:ext cx="889987" cy="369332"/>
            </a:xfrm>
            <a:prstGeom prst="rect">
              <a:avLst/>
            </a:prstGeom>
            <a:noFill/>
          </p:spPr>
          <p:txBody>
            <a:bodyPr wrap="none" rtlCol="0">
              <a:spAutoFit/>
            </a:bodyPr>
            <a:lstStyle/>
            <a:p>
              <a:r>
                <a:rPr lang="en-GB" dirty="0" smtClean="0"/>
                <a:t>carbon</a:t>
              </a:r>
              <a:endParaRPr lang="en-GB" dirty="0"/>
            </a:p>
          </p:txBody>
        </p:sp>
        <p:cxnSp>
          <p:nvCxnSpPr>
            <p:cNvPr id="51" name="Straight Arrow Connector 50"/>
            <p:cNvCxnSpPr>
              <a:stCxn id="50" idx="2"/>
            </p:cNvCxnSpPr>
            <p:nvPr/>
          </p:nvCxnSpPr>
          <p:spPr>
            <a:xfrm>
              <a:off x="3271242" y="3237231"/>
              <a:ext cx="10473" cy="5626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1994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6"/>
                                        </p:tgtEl>
                                        <p:attrNameLst>
                                          <p:attrName>style.visibility</p:attrName>
                                        </p:attrNameLst>
                                      </p:cBhvr>
                                      <p:to>
                                        <p:strVal val="visible"/>
                                      </p:to>
                                    </p:set>
                                    <p:animEffect transition="in" filter="fade">
                                      <p:cBhvr>
                                        <p:cTn id="14" dur="250"/>
                                        <p:tgtEl>
                                          <p:spTgt spid="96"/>
                                        </p:tgtEl>
                                      </p:cBhvr>
                                    </p:animEffect>
                                    <p:anim calcmode="lin" valueType="num">
                                      <p:cBhvr>
                                        <p:cTn id="15" dur="250" fill="hold"/>
                                        <p:tgtEl>
                                          <p:spTgt spid="96"/>
                                        </p:tgtEl>
                                        <p:attrNameLst>
                                          <p:attrName>ppt_x</p:attrName>
                                        </p:attrNameLst>
                                      </p:cBhvr>
                                      <p:tavLst>
                                        <p:tav tm="0">
                                          <p:val>
                                            <p:strVal val="#ppt_x"/>
                                          </p:val>
                                        </p:tav>
                                        <p:tav tm="100000">
                                          <p:val>
                                            <p:strVal val="#ppt_x"/>
                                          </p:val>
                                        </p:tav>
                                      </p:tavLst>
                                    </p:anim>
                                    <p:anim calcmode="lin" valueType="num">
                                      <p:cBhvr>
                                        <p:cTn id="16" dur="250" fill="hold"/>
                                        <p:tgtEl>
                                          <p:spTgt spid="96"/>
                                        </p:tgtEl>
                                        <p:attrNameLst>
                                          <p:attrName>ppt_y</p:attrName>
                                        </p:attrNameLst>
                                      </p:cBhvr>
                                      <p:tavLst>
                                        <p:tav tm="0">
                                          <p:val>
                                            <p:strVal val="#ppt_y-.1"/>
                                          </p:val>
                                        </p:tav>
                                        <p:tav tm="100000">
                                          <p:val>
                                            <p:strVal val="#ppt_y"/>
                                          </p:val>
                                        </p:tav>
                                      </p:tavLst>
                                    </p:anim>
                                  </p:childTnLst>
                                </p:cTn>
                              </p:par>
                            </p:childTnLst>
                          </p:cTn>
                        </p:par>
                        <p:par>
                          <p:cTn id="17" fill="hold">
                            <p:stCondLst>
                              <p:cond delay="250"/>
                            </p:stCondLst>
                            <p:childTnLst>
                              <p:par>
                                <p:cTn id="18" presetID="42" presetClass="entr" presetSubtype="0" fill="hold" nodeType="after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fade">
                                      <p:cBhvr>
                                        <p:cTn id="20" dur="250"/>
                                        <p:tgtEl>
                                          <p:spTgt spid="99"/>
                                        </p:tgtEl>
                                      </p:cBhvr>
                                    </p:animEffect>
                                    <p:anim calcmode="lin" valueType="num">
                                      <p:cBhvr>
                                        <p:cTn id="21" dur="250" fill="hold"/>
                                        <p:tgtEl>
                                          <p:spTgt spid="99"/>
                                        </p:tgtEl>
                                        <p:attrNameLst>
                                          <p:attrName>ppt_x</p:attrName>
                                        </p:attrNameLst>
                                      </p:cBhvr>
                                      <p:tavLst>
                                        <p:tav tm="0">
                                          <p:val>
                                            <p:strVal val="#ppt_x"/>
                                          </p:val>
                                        </p:tav>
                                        <p:tav tm="100000">
                                          <p:val>
                                            <p:strVal val="#ppt_x"/>
                                          </p:val>
                                        </p:tav>
                                      </p:tavLst>
                                    </p:anim>
                                    <p:anim calcmode="lin" valueType="num">
                                      <p:cBhvr>
                                        <p:cTn id="22" dur="25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500" fill="hold"/>
                                        <p:tgtEl>
                                          <p:spTgt spid="74"/>
                                        </p:tgtEl>
                                        <p:attrNameLst>
                                          <p:attrName>ppt_x</p:attrName>
                                        </p:attrNameLst>
                                      </p:cBhvr>
                                      <p:tavLst>
                                        <p:tav tm="0">
                                          <p:val>
                                            <p:strVal val="0-#ppt_w/2"/>
                                          </p:val>
                                        </p:tav>
                                        <p:tav tm="100000">
                                          <p:val>
                                            <p:strVal val="#ppt_x"/>
                                          </p:val>
                                        </p:tav>
                                      </p:tavLst>
                                    </p:anim>
                                    <p:anim calcmode="lin" valueType="num">
                                      <p:cBhvr additive="base">
                                        <p:cTn id="28"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81"/>
                                        </p:tgtEl>
                                        <p:attrNameLst>
                                          <p:attrName>style.visibility</p:attrName>
                                        </p:attrNameLst>
                                      </p:cBhvr>
                                      <p:to>
                                        <p:strVal val="visible"/>
                                      </p:to>
                                    </p:set>
                                    <p:anim calcmode="lin" valueType="num">
                                      <p:cBhvr additive="base">
                                        <p:cTn id="33" dur="500" fill="hold"/>
                                        <p:tgtEl>
                                          <p:spTgt spid="81"/>
                                        </p:tgtEl>
                                        <p:attrNameLst>
                                          <p:attrName>ppt_x</p:attrName>
                                        </p:attrNameLst>
                                      </p:cBhvr>
                                      <p:tavLst>
                                        <p:tav tm="0">
                                          <p:val>
                                            <p:strVal val="1+#ppt_w/2"/>
                                          </p:val>
                                        </p:tav>
                                        <p:tav tm="100000">
                                          <p:val>
                                            <p:strVal val="#ppt_x"/>
                                          </p:val>
                                        </p:tav>
                                      </p:tavLst>
                                    </p:anim>
                                    <p:anim calcmode="lin" valueType="num">
                                      <p:cBhvr additive="base">
                                        <p:cTn id="34"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4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488734" y="3363572"/>
            <a:ext cx="5992831" cy="2774892"/>
          </a:xfrm>
          <a:prstGeom prst="rect">
            <a:avLst/>
          </a:prstGeom>
        </p:spPr>
      </p:pic>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26" name="TextBox 25"/>
          <p:cNvSpPr txBox="1"/>
          <p:nvPr/>
        </p:nvSpPr>
        <p:spPr>
          <a:xfrm>
            <a:off x="2770909" y="703792"/>
            <a:ext cx="3428483" cy="584775"/>
          </a:xfrm>
          <a:prstGeom prst="rect">
            <a:avLst/>
          </a:prstGeom>
          <a:noFill/>
        </p:spPr>
        <p:txBody>
          <a:bodyPr wrap="square" rtlCol="0">
            <a:spAutoFit/>
          </a:bodyPr>
          <a:lstStyle/>
          <a:p>
            <a:pPr algn="ctr"/>
            <a:r>
              <a:rPr lang="en-GB" sz="3200" dirty="0" smtClean="0"/>
              <a:t>How it is done</a:t>
            </a:r>
            <a:endParaRPr lang="en-GB" sz="3200" dirty="0"/>
          </a:p>
        </p:txBody>
      </p:sp>
      <p:grpSp>
        <p:nvGrpSpPr>
          <p:cNvPr id="74" name="Group 73"/>
          <p:cNvGrpSpPr/>
          <p:nvPr/>
        </p:nvGrpSpPr>
        <p:grpSpPr>
          <a:xfrm>
            <a:off x="9096" y="798864"/>
            <a:ext cx="2497884" cy="1928403"/>
            <a:chOff x="683906" y="1596813"/>
            <a:chExt cx="2497884" cy="1928403"/>
          </a:xfrm>
        </p:grpSpPr>
        <p:sp>
          <p:nvSpPr>
            <p:cNvPr id="75" name="Rectangle 74"/>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p:cNvGrpSpPr/>
            <p:nvPr/>
          </p:nvGrpSpPr>
          <p:grpSpPr>
            <a:xfrm>
              <a:off x="683906" y="1596813"/>
              <a:ext cx="2497884" cy="1215058"/>
              <a:chOff x="1346571" y="2657794"/>
              <a:chExt cx="2497884" cy="1215058"/>
            </a:xfrm>
          </p:grpSpPr>
          <p:cxnSp>
            <p:nvCxnSpPr>
              <p:cNvPr id="79" name="Straight Arrow Connector 78"/>
              <p:cNvCxnSpPr/>
              <p:nvPr/>
            </p:nvCxnSpPr>
            <p:spPr>
              <a:xfrm>
                <a:off x="2406771" y="3396458"/>
                <a:ext cx="0" cy="476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346571" y="2657794"/>
                <a:ext cx="2497884" cy="738664"/>
              </a:xfrm>
              <a:prstGeom prst="rect">
                <a:avLst/>
              </a:prstGeom>
              <a:noFill/>
            </p:spPr>
            <p:txBody>
              <a:bodyPr wrap="square" rtlCol="0">
                <a:spAutoFit/>
              </a:bodyPr>
              <a:lstStyle/>
              <a:p>
                <a:pPr algn="ctr"/>
                <a:r>
                  <a:rPr lang="en-GB" sz="1400" dirty="0" smtClean="0"/>
                  <a:t>1 spool for mechanical</a:t>
                </a:r>
                <a:r>
                  <a:rPr lang="en-GB" sz="1400" dirty="0"/>
                  <a:t> </a:t>
                </a:r>
                <a:r>
                  <a:rPr lang="en-GB" sz="1400" dirty="0" smtClean="0"/>
                  <a:t>cable</a:t>
                </a:r>
              </a:p>
              <a:p>
                <a:pPr algn="ctr"/>
                <a:r>
                  <a:rPr lang="en-GB" sz="1400" dirty="0" smtClean="0"/>
                  <a:t>+</a:t>
                </a:r>
              </a:p>
              <a:p>
                <a:pPr algn="ctr"/>
                <a:r>
                  <a:rPr lang="en-GB" sz="1400" dirty="0" smtClean="0"/>
                  <a:t>2 spools for electrical cables</a:t>
                </a:r>
              </a:p>
            </p:txBody>
          </p:sp>
        </p:grpSp>
      </p:grpSp>
      <p:grpSp>
        <p:nvGrpSpPr>
          <p:cNvPr id="81" name="Group 80"/>
          <p:cNvGrpSpPr/>
          <p:nvPr/>
        </p:nvGrpSpPr>
        <p:grpSpPr>
          <a:xfrm flipH="1">
            <a:off x="7059140" y="751199"/>
            <a:ext cx="1975221" cy="1958074"/>
            <a:chOff x="765308" y="1567142"/>
            <a:chExt cx="1975221" cy="1958074"/>
          </a:xfrm>
        </p:grpSpPr>
        <p:sp>
          <p:nvSpPr>
            <p:cNvPr id="82" name="Rectangle 81"/>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765308" y="1567142"/>
              <a:ext cx="1975221" cy="1260082"/>
              <a:chOff x="1427973" y="2628123"/>
              <a:chExt cx="1975221" cy="1260082"/>
            </a:xfrm>
          </p:grpSpPr>
          <p:cxnSp>
            <p:nvCxnSpPr>
              <p:cNvPr id="86" name="Straight Arrow Connector 85"/>
              <p:cNvCxnSpPr/>
              <p:nvPr/>
            </p:nvCxnSpPr>
            <p:spPr>
              <a:xfrm flipH="1">
                <a:off x="2415583" y="3136103"/>
                <a:ext cx="1" cy="7521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427973" y="2628123"/>
                <a:ext cx="1975221" cy="523220"/>
              </a:xfrm>
              <a:prstGeom prst="rect">
                <a:avLst/>
              </a:prstGeom>
              <a:noFill/>
            </p:spPr>
            <p:txBody>
              <a:bodyPr wrap="none" rtlCol="0">
                <a:spAutoFit/>
              </a:bodyPr>
              <a:lstStyle/>
              <a:p>
                <a:pPr algn="ctr"/>
                <a:r>
                  <a:rPr lang="en-GB" sz="1400" dirty="0" smtClean="0"/>
                  <a:t>1 spool for</a:t>
                </a:r>
                <a:r>
                  <a:rPr lang="en-GB" sz="1400" dirty="0"/>
                  <a:t> </a:t>
                </a:r>
                <a:r>
                  <a:rPr lang="en-GB" sz="1400" dirty="0" smtClean="0"/>
                  <a:t>mechanical</a:t>
                </a:r>
              </a:p>
              <a:p>
                <a:pPr algn="ctr"/>
                <a:r>
                  <a:rPr lang="en-GB" sz="1400" dirty="0" smtClean="0"/>
                  <a:t>cable</a:t>
                </a:r>
              </a:p>
            </p:txBody>
          </p:sp>
        </p:grpSp>
      </p:grpSp>
      <p:grpSp>
        <p:nvGrpSpPr>
          <p:cNvPr id="88" name="Group 87"/>
          <p:cNvGrpSpPr/>
          <p:nvPr/>
        </p:nvGrpSpPr>
        <p:grpSpPr>
          <a:xfrm>
            <a:off x="1608832" y="1537528"/>
            <a:ext cx="5906051" cy="1007495"/>
            <a:chOff x="1608832" y="1537528"/>
            <a:chExt cx="5906051" cy="1007495"/>
          </a:xfrm>
        </p:grpSpPr>
        <p:cxnSp>
          <p:nvCxnSpPr>
            <p:cNvPr id="89" name="Straight Arrow Connector 88"/>
            <p:cNvCxnSpPr>
              <a:stCxn id="92" idx="2"/>
            </p:cNvCxnSpPr>
            <p:nvPr/>
          </p:nvCxnSpPr>
          <p:spPr>
            <a:xfrm>
              <a:off x="4443624" y="1845305"/>
              <a:ext cx="0" cy="427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1608832" y="1537528"/>
              <a:ext cx="5906051" cy="1007495"/>
              <a:chOff x="1608832" y="1537528"/>
              <a:chExt cx="5906051" cy="1007495"/>
            </a:xfrm>
          </p:grpSpPr>
          <p:grpSp>
            <p:nvGrpSpPr>
              <p:cNvPr id="91" name="Group 90"/>
              <p:cNvGrpSpPr/>
              <p:nvPr/>
            </p:nvGrpSpPr>
            <p:grpSpPr>
              <a:xfrm>
                <a:off x="1608832" y="2222229"/>
                <a:ext cx="5906051" cy="322794"/>
                <a:chOff x="1608832" y="2222229"/>
                <a:chExt cx="5906051" cy="322794"/>
              </a:xfrm>
            </p:grpSpPr>
            <p:sp>
              <p:nvSpPr>
                <p:cNvPr id="93" name="Rectangle 92"/>
                <p:cNvSpPr/>
                <p:nvPr/>
              </p:nvSpPr>
              <p:spPr>
                <a:xfrm>
                  <a:off x="1608832" y="2240223"/>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1680719" y="2282385"/>
                  <a:ext cx="5778661" cy="2099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ectangle 94"/>
                <p:cNvSpPr/>
                <p:nvPr/>
              </p:nvSpPr>
              <p:spPr>
                <a:xfrm>
                  <a:off x="7442996" y="2222229"/>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TextBox 91"/>
              <p:cNvSpPr txBox="1"/>
              <p:nvPr/>
            </p:nvSpPr>
            <p:spPr>
              <a:xfrm>
                <a:off x="3194682" y="1537528"/>
                <a:ext cx="2497884" cy="307777"/>
              </a:xfrm>
              <a:prstGeom prst="rect">
                <a:avLst/>
              </a:prstGeom>
              <a:noFill/>
            </p:spPr>
            <p:txBody>
              <a:bodyPr wrap="square" rtlCol="0">
                <a:spAutoFit/>
              </a:bodyPr>
              <a:lstStyle/>
              <a:p>
                <a:pPr algn="ctr"/>
                <a:r>
                  <a:rPr lang="en-GB" sz="1400" dirty="0" smtClean="0"/>
                  <a:t>Cold bore + beam screen</a:t>
                </a:r>
              </a:p>
            </p:txBody>
          </p:sp>
        </p:grpSp>
      </p:grpSp>
      <p:grpSp>
        <p:nvGrpSpPr>
          <p:cNvPr id="96" name="Group 95"/>
          <p:cNvGrpSpPr/>
          <p:nvPr/>
        </p:nvGrpSpPr>
        <p:grpSpPr>
          <a:xfrm>
            <a:off x="6951461" y="1590576"/>
            <a:ext cx="1027846" cy="622601"/>
            <a:chOff x="1842205" y="3247097"/>
            <a:chExt cx="1027846" cy="622601"/>
          </a:xfrm>
        </p:grpSpPr>
        <p:cxnSp>
          <p:nvCxnSpPr>
            <p:cNvPr id="97" name="Straight Arrow Connector 96"/>
            <p:cNvCxnSpPr/>
            <p:nvPr/>
          </p:nvCxnSpPr>
          <p:spPr>
            <a:xfrm flipH="1">
              <a:off x="2406770" y="3546281"/>
              <a:ext cx="1" cy="323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1842205" y="3247097"/>
              <a:ext cx="1027846" cy="307777"/>
            </a:xfrm>
            <a:prstGeom prst="rect">
              <a:avLst/>
            </a:prstGeom>
            <a:noFill/>
          </p:spPr>
          <p:txBody>
            <a:bodyPr wrap="none" rtlCol="0">
              <a:spAutoFit/>
            </a:bodyPr>
            <a:lstStyle/>
            <a:p>
              <a:pPr algn="ctr"/>
              <a:r>
                <a:rPr lang="en-GB" sz="1400" dirty="0" err="1" smtClean="0"/>
                <a:t>Ar</a:t>
              </a:r>
              <a:r>
                <a:rPr lang="en-GB" sz="1400" dirty="0" smtClean="0"/>
                <a:t> injection</a:t>
              </a:r>
              <a:endParaRPr lang="en-GB" sz="1400" dirty="0"/>
            </a:p>
          </p:txBody>
        </p:sp>
      </p:grpSp>
      <p:grpSp>
        <p:nvGrpSpPr>
          <p:cNvPr id="99" name="Group 98"/>
          <p:cNvGrpSpPr/>
          <p:nvPr/>
        </p:nvGrpSpPr>
        <p:grpSpPr>
          <a:xfrm>
            <a:off x="873823" y="2594772"/>
            <a:ext cx="1470018" cy="768800"/>
            <a:chOff x="1621121" y="3001517"/>
            <a:chExt cx="1470018" cy="768800"/>
          </a:xfrm>
        </p:grpSpPr>
        <p:cxnSp>
          <p:nvCxnSpPr>
            <p:cNvPr id="100" name="Straight Arrow Connector 99"/>
            <p:cNvCxnSpPr>
              <a:stCxn id="101" idx="0"/>
            </p:cNvCxnSpPr>
            <p:nvPr/>
          </p:nvCxnSpPr>
          <p:spPr>
            <a:xfrm flipV="1">
              <a:off x="2356130" y="3001517"/>
              <a:ext cx="0" cy="245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1621121" y="3247097"/>
              <a:ext cx="1470018" cy="523220"/>
            </a:xfrm>
            <a:prstGeom prst="rect">
              <a:avLst/>
            </a:prstGeom>
            <a:noFill/>
          </p:spPr>
          <p:txBody>
            <a:bodyPr wrap="none" rtlCol="0">
              <a:spAutoFit/>
            </a:bodyPr>
            <a:lstStyle/>
            <a:p>
              <a:pPr algn="ctr"/>
              <a:r>
                <a:rPr lang="en-GB" sz="1400" dirty="0" smtClean="0"/>
                <a:t>Turbo molecular</a:t>
              </a:r>
            </a:p>
            <a:p>
              <a:pPr algn="ctr"/>
              <a:r>
                <a:rPr lang="en-GB" sz="1400" dirty="0" smtClean="0"/>
                <a:t>pump</a:t>
              </a:r>
              <a:endParaRPr lang="en-GB" sz="1400" dirty="0"/>
            </a:p>
          </p:txBody>
        </p:sp>
      </p:grpSp>
      <p:sp>
        <p:nvSpPr>
          <p:cNvPr id="105" name="Rectangle 104"/>
          <p:cNvSpPr/>
          <p:nvPr/>
        </p:nvSpPr>
        <p:spPr>
          <a:xfrm>
            <a:off x="7050401" y="2317788"/>
            <a:ext cx="350608" cy="129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06" name="Group 105"/>
          <p:cNvGrpSpPr/>
          <p:nvPr/>
        </p:nvGrpSpPr>
        <p:grpSpPr>
          <a:xfrm>
            <a:off x="6635121" y="2302479"/>
            <a:ext cx="952221" cy="149949"/>
            <a:chOff x="4800879" y="2837091"/>
            <a:chExt cx="952221" cy="149949"/>
          </a:xfrm>
        </p:grpSpPr>
        <p:sp>
          <p:nvSpPr>
            <p:cNvPr id="107" name="Oval 106"/>
            <p:cNvSpPr/>
            <p:nvPr/>
          </p:nvSpPr>
          <p:spPr>
            <a:xfrm>
              <a:off x="5615940" y="2840352"/>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Rectangle 107"/>
            <p:cNvSpPr/>
            <p:nvPr/>
          </p:nvSpPr>
          <p:spPr>
            <a:xfrm>
              <a:off x="5204460" y="2892624"/>
              <a:ext cx="389568" cy="45719"/>
            </a:xfrm>
            <a:prstGeom prst="rect">
              <a:avLst/>
            </a:prstGeom>
            <a:solidFill>
              <a:schemeClr val="accent6">
                <a:lumMod val="5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Rectangle 108"/>
            <p:cNvSpPr/>
            <p:nvPr/>
          </p:nvSpPr>
          <p:spPr>
            <a:xfrm>
              <a:off x="4960620" y="2892624"/>
              <a:ext cx="198678" cy="45719"/>
            </a:xfrm>
            <a:prstGeom prst="rect">
              <a:avLst/>
            </a:prstGeom>
            <a:solidFill>
              <a:schemeClr val="accent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Oval 109"/>
            <p:cNvSpPr/>
            <p:nvPr/>
          </p:nvSpPr>
          <p:spPr>
            <a:xfrm>
              <a:off x="4800879" y="2837091"/>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3596610" y="2768344"/>
            <a:ext cx="1851789" cy="1490618"/>
            <a:chOff x="3596610" y="2768344"/>
            <a:chExt cx="1851789" cy="1490618"/>
          </a:xfrm>
        </p:grpSpPr>
        <p:grpSp>
          <p:nvGrpSpPr>
            <p:cNvPr id="41" name="Group 40"/>
            <p:cNvGrpSpPr/>
            <p:nvPr/>
          </p:nvGrpSpPr>
          <p:grpSpPr>
            <a:xfrm>
              <a:off x="3596610" y="2768344"/>
              <a:ext cx="1851789" cy="1490618"/>
              <a:chOff x="2349099" y="2878092"/>
              <a:chExt cx="1851789" cy="1490618"/>
            </a:xfrm>
          </p:grpSpPr>
          <p:sp>
            <p:nvSpPr>
              <p:cNvPr id="42" name="TextBox 41"/>
              <p:cNvSpPr txBox="1"/>
              <p:nvPr/>
            </p:nvSpPr>
            <p:spPr>
              <a:xfrm>
                <a:off x="2349099" y="2878092"/>
                <a:ext cx="1851789" cy="369332"/>
              </a:xfrm>
              <a:prstGeom prst="rect">
                <a:avLst/>
              </a:prstGeom>
              <a:noFill/>
            </p:spPr>
            <p:txBody>
              <a:bodyPr wrap="none" rtlCol="0">
                <a:spAutoFit/>
              </a:bodyPr>
              <a:lstStyle/>
              <a:p>
                <a:r>
                  <a:rPr lang="en-GB" dirty="0" smtClean="0"/>
                  <a:t>Electrical cables</a:t>
                </a:r>
                <a:endParaRPr lang="en-GB" dirty="0"/>
              </a:p>
            </p:txBody>
          </p:sp>
          <p:cxnSp>
            <p:nvCxnSpPr>
              <p:cNvPr id="43" name="Straight Arrow Connector 42"/>
              <p:cNvCxnSpPr>
                <a:stCxn id="42" idx="2"/>
              </p:cNvCxnSpPr>
              <p:nvPr/>
            </p:nvCxnSpPr>
            <p:spPr>
              <a:xfrm flipH="1">
                <a:off x="3237638" y="3247424"/>
                <a:ext cx="37356" cy="112128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cxnSp>
          <p:nvCxnSpPr>
            <p:cNvPr id="47" name="Straight Arrow Connector 46"/>
            <p:cNvCxnSpPr/>
            <p:nvPr/>
          </p:nvCxnSpPr>
          <p:spPr>
            <a:xfrm>
              <a:off x="4529781" y="3127516"/>
              <a:ext cx="418227" cy="106246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8" name="Group 47"/>
          <p:cNvGrpSpPr/>
          <p:nvPr/>
        </p:nvGrpSpPr>
        <p:grpSpPr>
          <a:xfrm>
            <a:off x="109959" y="4821316"/>
            <a:ext cx="4412546" cy="1285082"/>
            <a:chOff x="2388173" y="2121546"/>
            <a:chExt cx="4412546" cy="1285082"/>
          </a:xfrm>
        </p:grpSpPr>
        <p:sp>
          <p:nvSpPr>
            <p:cNvPr id="49" name="TextBox 48"/>
            <p:cNvSpPr txBox="1"/>
            <p:nvPr/>
          </p:nvSpPr>
          <p:spPr>
            <a:xfrm>
              <a:off x="2388173" y="2760297"/>
              <a:ext cx="1378775" cy="646331"/>
            </a:xfrm>
            <a:prstGeom prst="rect">
              <a:avLst/>
            </a:prstGeom>
            <a:noFill/>
          </p:spPr>
          <p:txBody>
            <a:bodyPr wrap="square" rtlCol="0">
              <a:spAutoFit/>
            </a:bodyPr>
            <a:lstStyle/>
            <a:p>
              <a:pPr algn="ctr"/>
              <a:r>
                <a:rPr lang="en-GB" dirty="0" smtClean="0"/>
                <a:t>mechanical cable</a:t>
              </a:r>
              <a:endParaRPr lang="en-GB" dirty="0"/>
            </a:p>
          </p:txBody>
        </p:sp>
        <p:cxnSp>
          <p:nvCxnSpPr>
            <p:cNvPr id="50" name="Straight Arrow Connector 49"/>
            <p:cNvCxnSpPr>
              <a:stCxn id="49" idx="3"/>
            </p:cNvCxnSpPr>
            <p:nvPr/>
          </p:nvCxnSpPr>
          <p:spPr>
            <a:xfrm flipV="1">
              <a:off x="3766948" y="2121546"/>
              <a:ext cx="3033771" cy="96191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0" y="4174985"/>
            <a:ext cx="1944130" cy="654773"/>
            <a:chOff x="3587514" y="2600945"/>
            <a:chExt cx="1944130" cy="654773"/>
          </a:xfrm>
        </p:grpSpPr>
        <p:grpSp>
          <p:nvGrpSpPr>
            <p:cNvPr id="60" name="Group 59"/>
            <p:cNvGrpSpPr/>
            <p:nvPr/>
          </p:nvGrpSpPr>
          <p:grpSpPr>
            <a:xfrm>
              <a:off x="3587514" y="2600945"/>
              <a:ext cx="1944130" cy="654773"/>
              <a:chOff x="2340003" y="2710693"/>
              <a:chExt cx="1944130" cy="654773"/>
            </a:xfrm>
          </p:grpSpPr>
          <p:sp>
            <p:nvSpPr>
              <p:cNvPr id="62" name="TextBox 61"/>
              <p:cNvSpPr txBox="1"/>
              <p:nvPr/>
            </p:nvSpPr>
            <p:spPr>
              <a:xfrm>
                <a:off x="2340003" y="2710693"/>
                <a:ext cx="1479638" cy="646331"/>
              </a:xfrm>
              <a:prstGeom prst="rect">
                <a:avLst/>
              </a:prstGeom>
              <a:noFill/>
            </p:spPr>
            <p:txBody>
              <a:bodyPr wrap="square" rtlCol="0">
                <a:spAutoFit/>
              </a:bodyPr>
              <a:lstStyle/>
              <a:p>
                <a:pPr algn="ctr"/>
                <a:r>
                  <a:rPr lang="en-GB" dirty="0" smtClean="0"/>
                  <a:t>Stepper motors</a:t>
                </a:r>
                <a:endParaRPr lang="en-GB" dirty="0"/>
              </a:p>
            </p:txBody>
          </p:sp>
          <p:cxnSp>
            <p:nvCxnSpPr>
              <p:cNvPr id="63" name="Straight Arrow Connector 62"/>
              <p:cNvCxnSpPr/>
              <p:nvPr/>
            </p:nvCxnSpPr>
            <p:spPr>
              <a:xfrm>
                <a:off x="3624173" y="3140659"/>
                <a:ext cx="659960" cy="22480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cxnSp>
          <p:nvCxnSpPr>
            <p:cNvPr id="61" name="Straight Arrow Connector 60"/>
            <p:cNvCxnSpPr/>
            <p:nvPr/>
          </p:nvCxnSpPr>
          <p:spPr>
            <a:xfrm>
              <a:off x="4871683" y="2808490"/>
              <a:ext cx="324663"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9" name="Group 68"/>
          <p:cNvGrpSpPr/>
          <p:nvPr/>
        </p:nvGrpSpPr>
        <p:grpSpPr>
          <a:xfrm>
            <a:off x="7400358" y="4071023"/>
            <a:ext cx="1743642" cy="646331"/>
            <a:chOff x="3323510" y="2600945"/>
            <a:chExt cx="1743642" cy="646331"/>
          </a:xfrm>
        </p:grpSpPr>
        <p:sp>
          <p:nvSpPr>
            <p:cNvPr id="72" name="TextBox 71"/>
            <p:cNvSpPr txBox="1"/>
            <p:nvPr/>
          </p:nvSpPr>
          <p:spPr>
            <a:xfrm>
              <a:off x="3587514" y="2600945"/>
              <a:ext cx="1479638" cy="646331"/>
            </a:xfrm>
            <a:prstGeom prst="rect">
              <a:avLst/>
            </a:prstGeom>
            <a:noFill/>
          </p:spPr>
          <p:txBody>
            <a:bodyPr wrap="square" rtlCol="0">
              <a:spAutoFit/>
            </a:bodyPr>
            <a:lstStyle/>
            <a:p>
              <a:pPr algn="ctr"/>
              <a:r>
                <a:rPr lang="en-GB" dirty="0" smtClean="0"/>
                <a:t>Stepper motor</a:t>
              </a:r>
              <a:endParaRPr lang="en-GB" dirty="0"/>
            </a:p>
          </p:txBody>
        </p:sp>
        <p:cxnSp>
          <p:nvCxnSpPr>
            <p:cNvPr id="71" name="Straight Arrow Connector 70"/>
            <p:cNvCxnSpPr/>
            <p:nvPr/>
          </p:nvCxnSpPr>
          <p:spPr>
            <a:xfrm flipH="1">
              <a:off x="3323510" y="2924110"/>
              <a:ext cx="494513"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02" name="TextBox 101"/>
          <p:cNvSpPr txBox="1"/>
          <p:nvPr/>
        </p:nvSpPr>
        <p:spPr>
          <a:xfrm>
            <a:off x="3783411" y="5564674"/>
            <a:ext cx="1910968" cy="1200329"/>
          </a:xfrm>
          <a:prstGeom prst="rect">
            <a:avLst/>
          </a:prstGeom>
          <a:noFill/>
        </p:spPr>
        <p:txBody>
          <a:bodyPr wrap="square" rtlCol="0">
            <a:spAutoFit/>
          </a:bodyPr>
          <a:lstStyle/>
          <a:p>
            <a:pPr algn="ctr"/>
            <a:r>
              <a:rPr lang="en-GB" dirty="0" smtClean="0">
                <a:solidFill>
                  <a:schemeClr val="bg1"/>
                </a:solidFill>
              </a:rPr>
              <a:t>3 spools to be encoded!</a:t>
            </a:r>
          </a:p>
          <a:p>
            <a:pPr algn="ctr"/>
            <a:r>
              <a:rPr lang="en-GB" dirty="0" smtClean="0">
                <a:solidFill>
                  <a:schemeClr val="bg1"/>
                </a:solidFill>
              </a:rPr>
              <a:t>(+ a 4</a:t>
            </a:r>
            <a:r>
              <a:rPr lang="en-GB" baseline="30000" dirty="0" smtClean="0">
                <a:solidFill>
                  <a:schemeClr val="bg1"/>
                </a:solidFill>
              </a:rPr>
              <a:t>th</a:t>
            </a:r>
            <a:r>
              <a:rPr lang="en-GB" dirty="0" smtClean="0">
                <a:solidFill>
                  <a:schemeClr val="bg1"/>
                </a:solidFill>
              </a:rPr>
              <a:t> at the other extremity)</a:t>
            </a:r>
            <a:endParaRPr lang="en-GB" dirty="0">
              <a:solidFill>
                <a:schemeClr val="bg1"/>
              </a:solidFill>
            </a:endParaRPr>
          </a:p>
        </p:txBody>
      </p:sp>
      <p:cxnSp>
        <p:nvCxnSpPr>
          <p:cNvPr id="103" name="Straight Arrow Connector 102"/>
          <p:cNvCxnSpPr/>
          <p:nvPr/>
        </p:nvCxnSpPr>
        <p:spPr>
          <a:xfrm flipH="1" flipV="1">
            <a:off x="4727069" y="4909751"/>
            <a:ext cx="11826" cy="64305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flipV="1">
            <a:off x="4900137" y="4584357"/>
            <a:ext cx="43322" cy="96845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p:nvPr/>
        </p:nvCxnSpPr>
        <p:spPr>
          <a:xfrm flipH="1" flipV="1">
            <a:off x="4570049" y="4549156"/>
            <a:ext cx="54738" cy="100365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181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26" name="TextBox 25"/>
          <p:cNvSpPr txBox="1"/>
          <p:nvPr/>
        </p:nvSpPr>
        <p:spPr>
          <a:xfrm>
            <a:off x="2770909" y="703792"/>
            <a:ext cx="3428483" cy="584775"/>
          </a:xfrm>
          <a:prstGeom prst="rect">
            <a:avLst/>
          </a:prstGeom>
          <a:noFill/>
        </p:spPr>
        <p:txBody>
          <a:bodyPr wrap="square" rtlCol="0">
            <a:spAutoFit/>
          </a:bodyPr>
          <a:lstStyle/>
          <a:p>
            <a:pPr algn="ctr"/>
            <a:r>
              <a:rPr lang="en-GB" sz="3200" dirty="0" smtClean="0"/>
              <a:t>How it is done</a:t>
            </a:r>
            <a:endParaRPr lang="en-GB" sz="3200" dirty="0"/>
          </a:p>
        </p:txBody>
      </p:sp>
      <p:pic>
        <p:nvPicPr>
          <p:cNvPr id="70" name="Picture 69"/>
          <p:cNvPicPr>
            <a:picLocks noChangeAspect="1"/>
          </p:cNvPicPr>
          <p:nvPr/>
        </p:nvPicPr>
        <p:blipFill rotWithShape="1">
          <a:blip r:embed="rId3" cstate="print">
            <a:extLst>
              <a:ext uri="{28A0092B-C50C-407E-A947-70E740481C1C}">
                <a14:useLocalDpi xmlns:a14="http://schemas.microsoft.com/office/drawing/2010/main"/>
              </a:ext>
            </a:extLst>
          </a:blip>
          <a:srcRect t="-1813"/>
          <a:stretch/>
        </p:blipFill>
        <p:spPr>
          <a:xfrm>
            <a:off x="893451" y="3448544"/>
            <a:ext cx="7382101" cy="2683064"/>
          </a:xfrm>
          <a:prstGeom prst="rect">
            <a:avLst/>
          </a:prstGeom>
        </p:spPr>
      </p:pic>
      <p:grpSp>
        <p:nvGrpSpPr>
          <p:cNvPr id="71" name="Group 70"/>
          <p:cNvGrpSpPr/>
          <p:nvPr/>
        </p:nvGrpSpPr>
        <p:grpSpPr>
          <a:xfrm rot="21049107">
            <a:off x="4043669" y="4012047"/>
            <a:ext cx="3529768" cy="746345"/>
            <a:chOff x="2980944" y="771559"/>
            <a:chExt cx="4106812" cy="746345"/>
          </a:xfrm>
        </p:grpSpPr>
        <p:cxnSp>
          <p:nvCxnSpPr>
            <p:cNvPr id="72" name="Straight Arrow Connector 71"/>
            <p:cNvCxnSpPr/>
            <p:nvPr/>
          </p:nvCxnSpPr>
          <p:spPr>
            <a:xfrm flipV="1">
              <a:off x="2980944" y="795528"/>
              <a:ext cx="4106812" cy="722376"/>
            </a:xfrm>
            <a:prstGeom prst="straightConnector1">
              <a:avLst/>
            </a:prstGeom>
            <a:ln w="38100">
              <a:solidFill>
                <a:schemeClr val="bg1"/>
              </a:solidFill>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rot="21056826">
              <a:off x="3921361" y="771559"/>
              <a:ext cx="1606190" cy="400110"/>
            </a:xfrm>
            <a:prstGeom prst="rect">
              <a:avLst/>
            </a:prstGeom>
            <a:solidFill>
              <a:srgbClr val="262626">
                <a:alpha val="60000"/>
              </a:srgbClr>
            </a:solidFill>
            <a:ln>
              <a:noFill/>
            </a:ln>
            <a:effectLst>
              <a:softEdge rad="63500"/>
            </a:effectLst>
          </p:spPr>
          <p:txBody>
            <a:bodyPr wrap="none" rtlCol="0">
              <a:spAutoFit/>
            </a:bodyPr>
            <a:lstStyle/>
            <a:p>
              <a:r>
                <a:rPr lang="en-GB" sz="2000" b="1" dirty="0" smtClean="0">
                  <a:solidFill>
                    <a:schemeClr val="bg1"/>
                  </a:solidFill>
                </a:rPr>
                <a:t>10 meters</a:t>
              </a:r>
              <a:endParaRPr lang="en-GB" sz="2000" b="1" dirty="0">
                <a:solidFill>
                  <a:schemeClr val="bg1"/>
                </a:solidFill>
              </a:endParaRPr>
            </a:p>
          </p:txBody>
        </p:sp>
      </p:grpSp>
      <p:grpSp>
        <p:nvGrpSpPr>
          <p:cNvPr id="74" name="Group 73"/>
          <p:cNvGrpSpPr/>
          <p:nvPr/>
        </p:nvGrpSpPr>
        <p:grpSpPr>
          <a:xfrm>
            <a:off x="9096" y="798864"/>
            <a:ext cx="2497884" cy="1928403"/>
            <a:chOff x="683906" y="1596813"/>
            <a:chExt cx="2497884" cy="1928403"/>
          </a:xfrm>
        </p:grpSpPr>
        <p:sp>
          <p:nvSpPr>
            <p:cNvPr id="75" name="Rectangle 74"/>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p:cNvGrpSpPr/>
            <p:nvPr/>
          </p:nvGrpSpPr>
          <p:grpSpPr>
            <a:xfrm>
              <a:off x="683906" y="1596813"/>
              <a:ext cx="2497884" cy="1215058"/>
              <a:chOff x="1346571" y="2657794"/>
              <a:chExt cx="2497884" cy="1215058"/>
            </a:xfrm>
          </p:grpSpPr>
          <p:cxnSp>
            <p:nvCxnSpPr>
              <p:cNvPr id="79" name="Straight Arrow Connector 78"/>
              <p:cNvCxnSpPr/>
              <p:nvPr/>
            </p:nvCxnSpPr>
            <p:spPr>
              <a:xfrm>
                <a:off x="2406771" y="3396458"/>
                <a:ext cx="0" cy="476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346571" y="2657794"/>
                <a:ext cx="2497884" cy="738664"/>
              </a:xfrm>
              <a:prstGeom prst="rect">
                <a:avLst/>
              </a:prstGeom>
              <a:noFill/>
            </p:spPr>
            <p:txBody>
              <a:bodyPr wrap="square" rtlCol="0">
                <a:spAutoFit/>
              </a:bodyPr>
              <a:lstStyle/>
              <a:p>
                <a:pPr algn="ctr"/>
                <a:r>
                  <a:rPr lang="en-GB" sz="1400" dirty="0" smtClean="0"/>
                  <a:t>1 spool for mechanical</a:t>
                </a:r>
                <a:r>
                  <a:rPr lang="en-GB" sz="1400" dirty="0"/>
                  <a:t> </a:t>
                </a:r>
                <a:r>
                  <a:rPr lang="en-GB" sz="1400" dirty="0" smtClean="0"/>
                  <a:t>cable</a:t>
                </a:r>
              </a:p>
              <a:p>
                <a:pPr algn="ctr"/>
                <a:r>
                  <a:rPr lang="en-GB" sz="1400" dirty="0" smtClean="0"/>
                  <a:t>+</a:t>
                </a:r>
              </a:p>
              <a:p>
                <a:pPr algn="ctr"/>
                <a:r>
                  <a:rPr lang="en-GB" sz="1400" dirty="0" smtClean="0"/>
                  <a:t>2 spools for electrical cables</a:t>
                </a:r>
              </a:p>
            </p:txBody>
          </p:sp>
        </p:grpSp>
      </p:grpSp>
      <p:grpSp>
        <p:nvGrpSpPr>
          <p:cNvPr id="81" name="Group 80"/>
          <p:cNvGrpSpPr/>
          <p:nvPr/>
        </p:nvGrpSpPr>
        <p:grpSpPr>
          <a:xfrm flipH="1">
            <a:off x="7059140" y="751199"/>
            <a:ext cx="1975221" cy="1958074"/>
            <a:chOff x="765308" y="1567142"/>
            <a:chExt cx="1975221" cy="1958074"/>
          </a:xfrm>
        </p:grpSpPr>
        <p:sp>
          <p:nvSpPr>
            <p:cNvPr id="82" name="Rectangle 81"/>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765308" y="1567142"/>
              <a:ext cx="1975221" cy="1260082"/>
              <a:chOff x="1427973" y="2628123"/>
              <a:chExt cx="1975221" cy="1260082"/>
            </a:xfrm>
          </p:grpSpPr>
          <p:cxnSp>
            <p:nvCxnSpPr>
              <p:cNvPr id="86" name="Straight Arrow Connector 85"/>
              <p:cNvCxnSpPr/>
              <p:nvPr/>
            </p:nvCxnSpPr>
            <p:spPr>
              <a:xfrm flipH="1">
                <a:off x="2415583" y="3136103"/>
                <a:ext cx="1" cy="7521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427973" y="2628123"/>
                <a:ext cx="1975221" cy="523220"/>
              </a:xfrm>
              <a:prstGeom prst="rect">
                <a:avLst/>
              </a:prstGeom>
              <a:noFill/>
            </p:spPr>
            <p:txBody>
              <a:bodyPr wrap="none" rtlCol="0">
                <a:spAutoFit/>
              </a:bodyPr>
              <a:lstStyle/>
              <a:p>
                <a:pPr algn="ctr"/>
                <a:r>
                  <a:rPr lang="en-GB" sz="1400" dirty="0" smtClean="0"/>
                  <a:t>1 spool for</a:t>
                </a:r>
                <a:r>
                  <a:rPr lang="en-GB" sz="1400" dirty="0"/>
                  <a:t> </a:t>
                </a:r>
                <a:r>
                  <a:rPr lang="en-GB" sz="1400" dirty="0" smtClean="0"/>
                  <a:t>mechanical</a:t>
                </a:r>
              </a:p>
              <a:p>
                <a:pPr algn="ctr"/>
                <a:r>
                  <a:rPr lang="en-GB" sz="1400" dirty="0" smtClean="0"/>
                  <a:t>cable</a:t>
                </a:r>
              </a:p>
            </p:txBody>
          </p:sp>
        </p:grpSp>
      </p:grpSp>
      <p:grpSp>
        <p:nvGrpSpPr>
          <p:cNvPr id="88" name="Group 87"/>
          <p:cNvGrpSpPr/>
          <p:nvPr/>
        </p:nvGrpSpPr>
        <p:grpSpPr>
          <a:xfrm>
            <a:off x="1608832" y="1537528"/>
            <a:ext cx="5906051" cy="1007495"/>
            <a:chOff x="1608832" y="1537528"/>
            <a:chExt cx="5906051" cy="1007495"/>
          </a:xfrm>
        </p:grpSpPr>
        <p:cxnSp>
          <p:nvCxnSpPr>
            <p:cNvPr id="89" name="Straight Arrow Connector 88"/>
            <p:cNvCxnSpPr>
              <a:stCxn id="92" idx="2"/>
            </p:cNvCxnSpPr>
            <p:nvPr/>
          </p:nvCxnSpPr>
          <p:spPr>
            <a:xfrm>
              <a:off x="4443624" y="1845305"/>
              <a:ext cx="0" cy="427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1608832" y="1537528"/>
              <a:ext cx="5906051" cy="1007495"/>
              <a:chOff x="1608832" y="1537528"/>
              <a:chExt cx="5906051" cy="1007495"/>
            </a:xfrm>
          </p:grpSpPr>
          <p:grpSp>
            <p:nvGrpSpPr>
              <p:cNvPr id="91" name="Group 90"/>
              <p:cNvGrpSpPr/>
              <p:nvPr/>
            </p:nvGrpSpPr>
            <p:grpSpPr>
              <a:xfrm>
                <a:off x="1608832" y="2222229"/>
                <a:ext cx="5906051" cy="322794"/>
                <a:chOff x="1608832" y="2222229"/>
                <a:chExt cx="5906051" cy="322794"/>
              </a:xfrm>
            </p:grpSpPr>
            <p:sp>
              <p:nvSpPr>
                <p:cNvPr id="93" name="Rectangle 92"/>
                <p:cNvSpPr/>
                <p:nvPr/>
              </p:nvSpPr>
              <p:spPr>
                <a:xfrm>
                  <a:off x="1608832" y="2240223"/>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1680719" y="2282385"/>
                  <a:ext cx="5778661" cy="2099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ectangle 94"/>
                <p:cNvSpPr/>
                <p:nvPr/>
              </p:nvSpPr>
              <p:spPr>
                <a:xfrm>
                  <a:off x="7442996" y="2222229"/>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TextBox 91"/>
              <p:cNvSpPr txBox="1"/>
              <p:nvPr/>
            </p:nvSpPr>
            <p:spPr>
              <a:xfrm>
                <a:off x="3194682" y="1537528"/>
                <a:ext cx="2497884" cy="307777"/>
              </a:xfrm>
              <a:prstGeom prst="rect">
                <a:avLst/>
              </a:prstGeom>
              <a:noFill/>
            </p:spPr>
            <p:txBody>
              <a:bodyPr wrap="square" rtlCol="0">
                <a:spAutoFit/>
              </a:bodyPr>
              <a:lstStyle/>
              <a:p>
                <a:pPr algn="ctr"/>
                <a:r>
                  <a:rPr lang="en-GB" sz="1400" dirty="0" smtClean="0"/>
                  <a:t>Cold bore + beam screen</a:t>
                </a:r>
              </a:p>
            </p:txBody>
          </p:sp>
        </p:grpSp>
      </p:grpSp>
      <p:grpSp>
        <p:nvGrpSpPr>
          <p:cNvPr id="96" name="Group 95"/>
          <p:cNvGrpSpPr/>
          <p:nvPr/>
        </p:nvGrpSpPr>
        <p:grpSpPr>
          <a:xfrm>
            <a:off x="6951461" y="1590576"/>
            <a:ext cx="1027846" cy="622601"/>
            <a:chOff x="1842205" y="3247097"/>
            <a:chExt cx="1027846" cy="622601"/>
          </a:xfrm>
        </p:grpSpPr>
        <p:cxnSp>
          <p:nvCxnSpPr>
            <p:cNvPr id="97" name="Straight Arrow Connector 96"/>
            <p:cNvCxnSpPr/>
            <p:nvPr/>
          </p:nvCxnSpPr>
          <p:spPr>
            <a:xfrm flipH="1">
              <a:off x="2406770" y="3546281"/>
              <a:ext cx="1" cy="323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1842205" y="3247097"/>
              <a:ext cx="1027846" cy="307777"/>
            </a:xfrm>
            <a:prstGeom prst="rect">
              <a:avLst/>
            </a:prstGeom>
            <a:noFill/>
          </p:spPr>
          <p:txBody>
            <a:bodyPr wrap="none" rtlCol="0">
              <a:spAutoFit/>
            </a:bodyPr>
            <a:lstStyle/>
            <a:p>
              <a:pPr algn="ctr"/>
              <a:r>
                <a:rPr lang="en-GB" sz="1400" dirty="0" err="1" smtClean="0"/>
                <a:t>Ar</a:t>
              </a:r>
              <a:r>
                <a:rPr lang="en-GB" sz="1400" dirty="0" smtClean="0"/>
                <a:t> injection</a:t>
              </a:r>
              <a:endParaRPr lang="en-GB" sz="1400" dirty="0"/>
            </a:p>
          </p:txBody>
        </p:sp>
      </p:grpSp>
      <p:grpSp>
        <p:nvGrpSpPr>
          <p:cNvPr id="99" name="Group 98"/>
          <p:cNvGrpSpPr/>
          <p:nvPr/>
        </p:nvGrpSpPr>
        <p:grpSpPr>
          <a:xfrm>
            <a:off x="873823" y="2594772"/>
            <a:ext cx="1470018" cy="768800"/>
            <a:chOff x="1621121" y="3001517"/>
            <a:chExt cx="1470018" cy="768800"/>
          </a:xfrm>
        </p:grpSpPr>
        <p:cxnSp>
          <p:nvCxnSpPr>
            <p:cNvPr id="100" name="Straight Arrow Connector 99"/>
            <p:cNvCxnSpPr>
              <a:stCxn id="101" idx="0"/>
            </p:cNvCxnSpPr>
            <p:nvPr/>
          </p:nvCxnSpPr>
          <p:spPr>
            <a:xfrm flipV="1">
              <a:off x="2356130" y="3001517"/>
              <a:ext cx="0" cy="245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1621121" y="3247097"/>
              <a:ext cx="1470018" cy="523220"/>
            </a:xfrm>
            <a:prstGeom prst="rect">
              <a:avLst/>
            </a:prstGeom>
            <a:noFill/>
          </p:spPr>
          <p:txBody>
            <a:bodyPr wrap="none" rtlCol="0">
              <a:spAutoFit/>
            </a:bodyPr>
            <a:lstStyle/>
            <a:p>
              <a:pPr algn="ctr"/>
              <a:r>
                <a:rPr lang="en-GB" sz="1400" dirty="0" smtClean="0"/>
                <a:t>Turbo molecular</a:t>
              </a:r>
            </a:p>
            <a:p>
              <a:pPr algn="ctr"/>
              <a:r>
                <a:rPr lang="en-GB" sz="1400" dirty="0" smtClean="0"/>
                <a:t>pump</a:t>
              </a:r>
              <a:endParaRPr lang="en-GB" sz="1400" dirty="0"/>
            </a:p>
          </p:txBody>
        </p:sp>
      </p:grpSp>
      <p:grpSp>
        <p:nvGrpSpPr>
          <p:cNvPr id="102" name="Group 101"/>
          <p:cNvGrpSpPr/>
          <p:nvPr/>
        </p:nvGrpSpPr>
        <p:grpSpPr>
          <a:xfrm>
            <a:off x="1703404" y="2315248"/>
            <a:ext cx="5310805" cy="139719"/>
            <a:chOff x="1703405" y="2333047"/>
            <a:chExt cx="5510918" cy="121920"/>
          </a:xfrm>
        </p:grpSpPr>
        <p:cxnSp>
          <p:nvCxnSpPr>
            <p:cNvPr id="103" name="Straight Connector 102"/>
            <p:cNvCxnSpPr/>
            <p:nvPr/>
          </p:nvCxnSpPr>
          <p:spPr>
            <a:xfrm>
              <a:off x="1703405" y="2333047"/>
              <a:ext cx="5510918" cy="0"/>
            </a:xfrm>
            <a:prstGeom prst="line">
              <a:avLst/>
            </a:prstGeom>
            <a:ln w="571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1703405" y="2454967"/>
              <a:ext cx="5510918" cy="0"/>
            </a:xfrm>
            <a:prstGeom prst="line">
              <a:avLst/>
            </a:prstGeom>
            <a:ln w="571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sp>
        <p:nvSpPr>
          <p:cNvPr id="105" name="Rectangle 104"/>
          <p:cNvSpPr/>
          <p:nvPr/>
        </p:nvSpPr>
        <p:spPr>
          <a:xfrm>
            <a:off x="7050401" y="2317788"/>
            <a:ext cx="350608" cy="129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06" name="Group 105"/>
          <p:cNvGrpSpPr/>
          <p:nvPr/>
        </p:nvGrpSpPr>
        <p:grpSpPr>
          <a:xfrm>
            <a:off x="6635121" y="2302479"/>
            <a:ext cx="952221" cy="149949"/>
            <a:chOff x="4800879" y="2837091"/>
            <a:chExt cx="952221" cy="149949"/>
          </a:xfrm>
        </p:grpSpPr>
        <p:sp>
          <p:nvSpPr>
            <p:cNvPr id="107" name="Oval 106"/>
            <p:cNvSpPr/>
            <p:nvPr/>
          </p:nvSpPr>
          <p:spPr>
            <a:xfrm>
              <a:off x="5615940" y="2840352"/>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Rectangle 107"/>
            <p:cNvSpPr/>
            <p:nvPr/>
          </p:nvSpPr>
          <p:spPr>
            <a:xfrm>
              <a:off x="5204460" y="2892624"/>
              <a:ext cx="389568" cy="45719"/>
            </a:xfrm>
            <a:prstGeom prst="rect">
              <a:avLst/>
            </a:prstGeom>
            <a:solidFill>
              <a:schemeClr val="accent6">
                <a:lumMod val="5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Rectangle 108"/>
            <p:cNvSpPr/>
            <p:nvPr/>
          </p:nvSpPr>
          <p:spPr>
            <a:xfrm>
              <a:off x="4960620" y="2892624"/>
              <a:ext cx="198678" cy="45719"/>
            </a:xfrm>
            <a:prstGeom prst="rect">
              <a:avLst/>
            </a:prstGeom>
            <a:solidFill>
              <a:schemeClr val="accent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Oval 109"/>
            <p:cNvSpPr/>
            <p:nvPr/>
          </p:nvSpPr>
          <p:spPr>
            <a:xfrm>
              <a:off x="4800879" y="2837091"/>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1" name="TextBox 110"/>
          <p:cNvSpPr txBox="1"/>
          <p:nvPr/>
        </p:nvSpPr>
        <p:spPr>
          <a:xfrm>
            <a:off x="3351400" y="2559979"/>
            <a:ext cx="3446841" cy="369332"/>
          </a:xfrm>
          <a:prstGeom prst="rect">
            <a:avLst/>
          </a:prstGeom>
          <a:noFill/>
        </p:spPr>
        <p:txBody>
          <a:bodyPr wrap="none" rtlCol="0">
            <a:spAutoFit/>
          </a:bodyPr>
          <a:lstStyle/>
          <a:p>
            <a:r>
              <a:rPr lang="en-GB" dirty="0" smtClean="0">
                <a:solidFill>
                  <a:schemeClr val="accent1">
                    <a:lumMod val="75000"/>
                  </a:schemeClr>
                </a:solidFill>
              </a:rPr>
              <a:t>1</a:t>
            </a:r>
            <a:r>
              <a:rPr lang="en-GB" baseline="30000" dirty="0" smtClean="0">
                <a:solidFill>
                  <a:schemeClr val="accent1">
                    <a:lumMod val="75000"/>
                  </a:schemeClr>
                </a:solidFill>
              </a:rPr>
              <a:t>st</a:t>
            </a:r>
            <a:r>
              <a:rPr lang="en-GB" dirty="0" smtClean="0">
                <a:solidFill>
                  <a:schemeClr val="accent1">
                    <a:lumMod val="75000"/>
                  </a:schemeClr>
                </a:solidFill>
              </a:rPr>
              <a:t> step: </a:t>
            </a:r>
            <a:r>
              <a:rPr lang="en-GB" dirty="0" err="1" smtClean="0">
                <a:solidFill>
                  <a:schemeClr val="accent1">
                    <a:lumMod val="75000"/>
                  </a:schemeClr>
                </a:solidFill>
              </a:rPr>
              <a:t>Ti</a:t>
            </a:r>
            <a:r>
              <a:rPr lang="en-GB" dirty="0" smtClean="0">
                <a:solidFill>
                  <a:schemeClr val="accent1">
                    <a:lumMod val="75000"/>
                  </a:schemeClr>
                </a:solidFill>
              </a:rPr>
              <a:t> pre-coating (250 nm)</a:t>
            </a:r>
            <a:endParaRPr lang="en-GB" dirty="0">
              <a:solidFill>
                <a:schemeClr val="accent1">
                  <a:lumMod val="75000"/>
                </a:schemeClr>
              </a:solidFill>
            </a:endParaRPr>
          </a:p>
        </p:txBody>
      </p:sp>
    </p:spTree>
    <p:extLst>
      <p:ext uri="{BB962C8B-B14F-4D97-AF65-F5344CB8AC3E}">
        <p14:creationId xmlns:p14="http://schemas.microsoft.com/office/powerpoint/2010/main" val="101077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childTnLst>
                                </p:cTn>
                              </p:par>
                            </p:childTnLst>
                          </p:cTn>
                        </p:par>
                        <p:par>
                          <p:cTn id="7" fill="hold">
                            <p:stCondLst>
                              <p:cond delay="0"/>
                            </p:stCondLst>
                            <p:childTnLst>
                              <p:par>
                                <p:cTn id="8" presetID="16" presetClass="entr" presetSubtype="37" fill="hold" nodeType="afterEffect">
                                  <p:stCondLst>
                                    <p:cond delay="1000"/>
                                  </p:stCondLst>
                                  <p:childTnLst>
                                    <p:set>
                                      <p:cBhvr>
                                        <p:cTn id="9" dur="1" fill="hold">
                                          <p:stCondLst>
                                            <p:cond delay="0"/>
                                          </p:stCondLst>
                                        </p:cTn>
                                        <p:tgtEl>
                                          <p:spTgt spid="71"/>
                                        </p:tgtEl>
                                        <p:attrNameLst>
                                          <p:attrName>style.visibility</p:attrName>
                                        </p:attrNameLst>
                                      </p:cBhvr>
                                      <p:to>
                                        <p:strVal val="visible"/>
                                      </p:to>
                                    </p:set>
                                    <p:animEffect transition="in" filter="barn(outVertical)">
                                      <p:cBhvr>
                                        <p:cTn id="10" dur="500"/>
                                        <p:tgtEl>
                                          <p:spTgt spid="71"/>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1"/>
                                        </p:tgtEl>
                                        <p:attrNameLst>
                                          <p:attrName>style.visibility</p:attrName>
                                        </p:attrNameLst>
                                      </p:cBhvr>
                                      <p:to>
                                        <p:strVal val="visible"/>
                                      </p:to>
                                    </p:set>
                                  </p:childTnLst>
                                </p:cTn>
                              </p:par>
                            </p:childTnLst>
                          </p:cTn>
                        </p:par>
                        <p:par>
                          <p:cTn id="15" fill="hold">
                            <p:stCondLst>
                              <p:cond delay="0"/>
                            </p:stCondLst>
                            <p:childTnLst>
                              <p:par>
                                <p:cTn id="16" presetID="26" presetClass="emph" presetSubtype="0" repeatCount="10000" fill="hold" grpId="1" nodeType="afterEffect">
                                  <p:stCondLst>
                                    <p:cond delay="0"/>
                                  </p:stCondLst>
                                  <p:childTnLst>
                                    <p:animEffect transition="out" filter="fade">
                                      <p:cBhvr>
                                        <p:cTn id="17" dur="500" tmFilter="0, 0; .2, .5; .8, .5; 1, 0"/>
                                        <p:tgtEl>
                                          <p:spTgt spid="111"/>
                                        </p:tgtEl>
                                      </p:cBhvr>
                                    </p:animEffect>
                                    <p:animScale>
                                      <p:cBhvr>
                                        <p:cTn id="18" dur="250" autoRev="1" fill="hold"/>
                                        <p:tgtEl>
                                          <p:spTgt spid="111"/>
                                        </p:tgtEl>
                                      </p:cBhvr>
                                      <p:by x="105000" y="105000"/>
                                    </p:animScale>
                                  </p:childTnLst>
                                </p:cTn>
                              </p:par>
                              <p:par>
                                <p:cTn id="19" presetID="42" presetClass="path" presetSubtype="0" fill="hold" nodeType="withEffect">
                                  <p:stCondLst>
                                    <p:cond delay="0"/>
                                  </p:stCondLst>
                                  <p:childTnLst>
                                    <p:animMotion origin="layout" path="M -4.16667E-6 2.22222E-6 L -0.55468 -0.00047 " pathEditMode="relative" rAng="0" ptsTypes="AA">
                                      <p:cBhvr>
                                        <p:cTn id="20" dur="6000" fill="hold"/>
                                        <p:tgtEl>
                                          <p:spTgt spid="106"/>
                                        </p:tgtEl>
                                        <p:attrNameLst>
                                          <p:attrName>ppt_x</p:attrName>
                                          <p:attrName>ppt_y</p:attrName>
                                        </p:attrNameLst>
                                      </p:cBhvr>
                                      <p:rCtr x="-27743" y="-23"/>
                                    </p:animMotion>
                                  </p:childTnLst>
                                </p:cTn>
                              </p:par>
                              <p:par>
                                <p:cTn id="21" presetID="22" presetClass="entr" presetSubtype="2" fill="hold" nodeType="withEffect">
                                  <p:stCondLst>
                                    <p:cond delay="500"/>
                                  </p:stCondLst>
                                  <p:childTnLst>
                                    <p:set>
                                      <p:cBhvr>
                                        <p:cTn id="22" dur="1" fill="hold">
                                          <p:stCondLst>
                                            <p:cond delay="0"/>
                                          </p:stCondLst>
                                        </p:cTn>
                                        <p:tgtEl>
                                          <p:spTgt spid="102"/>
                                        </p:tgtEl>
                                        <p:attrNameLst>
                                          <p:attrName>style.visibility</p:attrName>
                                        </p:attrNameLst>
                                      </p:cBhvr>
                                      <p:to>
                                        <p:strVal val="visible"/>
                                      </p:to>
                                    </p:set>
                                    <p:animEffect transition="in" filter="wipe(right)">
                                      <p:cBhvr>
                                        <p:cTn id="23" dur="6000"/>
                                        <p:tgtEl>
                                          <p:spTgt spid="102"/>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path" presetSubtype="0" fill="hold" nodeType="clickEffect">
                                  <p:stCondLst>
                                    <p:cond delay="0"/>
                                  </p:stCondLst>
                                  <p:childTnLst>
                                    <p:animMotion origin="layout" path="M -0.55468 -0.00047 L -1.11111E-6 -4.81481E-6 " pathEditMode="relative" rAng="0" ptsTypes="AA">
                                      <p:cBhvr>
                                        <p:cTn id="27" dur="2000" fill="hold"/>
                                        <p:tgtEl>
                                          <p:spTgt spid="106"/>
                                        </p:tgtEl>
                                        <p:attrNameLst>
                                          <p:attrName>ppt_x</p:attrName>
                                          <p:attrName>ppt_y</p:attrName>
                                        </p:attrNameLst>
                                      </p:cBhvr>
                                      <p:rCtr x="2784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26" name="TextBox 25"/>
          <p:cNvSpPr txBox="1"/>
          <p:nvPr/>
        </p:nvSpPr>
        <p:spPr>
          <a:xfrm>
            <a:off x="2770909" y="703792"/>
            <a:ext cx="3428483" cy="584775"/>
          </a:xfrm>
          <a:prstGeom prst="rect">
            <a:avLst/>
          </a:prstGeom>
          <a:noFill/>
        </p:spPr>
        <p:txBody>
          <a:bodyPr wrap="square" rtlCol="0">
            <a:spAutoFit/>
          </a:bodyPr>
          <a:lstStyle/>
          <a:p>
            <a:pPr algn="ctr"/>
            <a:r>
              <a:rPr lang="en-GB" sz="3200" dirty="0" smtClean="0"/>
              <a:t>How it is done</a:t>
            </a:r>
            <a:endParaRPr lang="en-GB" sz="3200"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a:ext>
            </a:extLst>
          </a:blip>
          <a:srcRect t="-1813"/>
          <a:stretch/>
        </p:blipFill>
        <p:spPr>
          <a:xfrm>
            <a:off x="893451" y="3448544"/>
            <a:ext cx="7382101" cy="2683064"/>
          </a:xfrm>
          <a:prstGeom prst="rect">
            <a:avLst/>
          </a:prstGeom>
        </p:spPr>
      </p:pic>
      <p:grpSp>
        <p:nvGrpSpPr>
          <p:cNvPr id="28" name="Group 27"/>
          <p:cNvGrpSpPr/>
          <p:nvPr/>
        </p:nvGrpSpPr>
        <p:grpSpPr>
          <a:xfrm rot="21049107">
            <a:off x="4043669" y="4012047"/>
            <a:ext cx="3529768" cy="746345"/>
            <a:chOff x="2980944" y="771559"/>
            <a:chExt cx="4106812" cy="746345"/>
          </a:xfrm>
        </p:grpSpPr>
        <p:cxnSp>
          <p:nvCxnSpPr>
            <p:cNvPr id="29" name="Straight Arrow Connector 28"/>
            <p:cNvCxnSpPr/>
            <p:nvPr/>
          </p:nvCxnSpPr>
          <p:spPr>
            <a:xfrm flipV="1">
              <a:off x="2980944" y="795528"/>
              <a:ext cx="4106812" cy="722376"/>
            </a:xfrm>
            <a:prstGeom prst="straightConnector1">
              <a:avLst/>
            </a:prstGeom>
            <a:ln w="38100">
              <a:solidFill>
                <a:schemeClr val="bg1"/>
              </a:solidFill>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21056826">
              <a:off x="3921361" y="771559"/>
              <a:ext cx="1606190" cy="400110"/>
            </a:xfrm>
            <a:prstGeom prst="rect">
              <a:avLst/>
            </a:prstGeom>
            <a:solidFill>
              <a:srgbClr val="262626">
                <a:alpha val="60000"/>
              </a:srgbClr>
            </a:solidFill>
            <a:ln>
              <a:noFill/>
            </a:ln>
            <a:effectLst>
              <a:softEdge rad="63500"/>
            </a:effectLst>
          </p:spPr>
          <p:txBody>
            <a:bodyPr wrap="none" rtlCol="0">
              <a:spAutoFit/>
            </a:bodyPr>
            <a:lstStyle/>
            <a:p>
              <a:r>
                <a:rPr lang="en-GB" sz="2000" b="1" dirty="0" smtClean="0">
                  <a:solidFill>
                    <a:schemeClr val="bg1"/>
                  </a:solidFill>
                </a:rPr>
                <a:t>10 meters</a:t>
              </a:r>
              <a:endParaRPr lang="en-GB" sz="2000" b="1" dirty="0">
                <a:solidFill>
                  <a:schemeClr val="bg1"/>
                </a:solidFill>
              </a:endParaRPr>
            </a:p>
          </p:txBody>
        </p:sp>
      </p:grpSp>
      <p:grpSp>
        <p:nvGrpSpPr>
          <p:cNvPr id="31" name="Group 30"/>
          <p:cNvGrpSpPr/>
          <p:nvPr/>
        </p:nvGrpSpPr>
        <p:grpSpPr>
          <a:xfrm>
            <a:off x="9096" y="798864"/>
            <a:ext cx="2497884" cy="1928403"/>
            <a:chOff x="683906" y="1596813"/>
            <a:chExt cx="2497884" cy="1928403"/>
          </a:xfrm>
        </p:grpSpPr>
        <p:sp>
          <p:nvSpPr>
            <p:cNvPr id="32" name="Rectangle 31"/>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5" name="Group 34"/>
            <p:cNvGrpSpPr/>
            <p:nvPr/>
          </p:nvGrpSpPr>
          <p:grpSpPr>
            <a:xfrm>
              <a:off x="683906" y="1596813"/>
              <a:ext cx="2497884" cy="1215058"/>
              <a:chOff x="1346571" y="2657794"/>
              <a:chExt cx="2497884" cy="1215058"/>
            </a:xfrm>
          </p:grpSpPr>
          <p:cxnSp>
            <p:nvCxnSpPr>
              <p:cNvPr id="36" name="Straight Arrow Connector 35"/>
              <p:cNvCxnSpPr/>
              <p:nvPr/>
            </p:nvCxnSpPr>
            <p:spPr>
              <a:xfrm>
                <a:off x="2406771" y="3396458"/>
                <a:ext cx="0" cy="476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346571" y="2657794"/>
                <a:ext cx="2497884" cy="738664"/>
              </a:xfrm>
              <a:prstGeom prst="rect">
                <a:avLst/>
              </a:prstGeom>
              <a:noFill/>
            </p:spPr>
            <p:txBody>
              <a:bodyPr wrap="square" rtlCol="0">
                <a:spAutoFit/>
              </a:bodyPr>
              <a:lstStyle/>
              <a:p>
                <a:pPr algn="ctr"/>
                <a:r>
                  <a:rPr lang="en-GB" sz="1400" dirty="0" smtClean="0"/>
                  <a:t>1 spool for mechanical</a:t>
                </a:r>
                <a:r>
                  <a:rPr lang="en-GB" sz="1400" dirty="0"/>
                  <a:t> </a:t>
                </a:r>
                <a:r>
                  <a:rPr lang="en-GB" sz="1400" dirty="0" smtClean="0"/>
                  <a:t>cable</a:t>
                </a:r>
              </a:p>
              <a:p>
                <a:pPr algn="ctr"/>
                <a:r>
                  <a:rPr lang="en-GB" sz="1400" dirty="0" smtClean="0"/>
                  <a:t>+</a:t>
                </a:r>
              </a:p>
              <a:p>
                <a:pPr algn="ctr"/>
                <a:r>
                  <a:rPr lang="en-GB" sz="1400" dirty="0" smtClean="0"/>
                  <a:t>2 spools for electrical cables</a:t>
                </a:r>
              </a:p>
            </p:txBody>
          </p:sp>
        </p:grpSp>
      </p:grpSp>
      <p:sp>
        <p:nvSpPr>
          <p:cNvPr id="38" name="Rectangle 37"/>
          <p:cNvSpPr/>
          <p:nvPr/>
        </p:nvSpPr>
        <p:spPr>
          <a:xfrm>
            <a:off x="1608832" y="2240223"/>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1680719" y="2282385"/>
            <a:ext cx="5778661" cy="2099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flipH="1">
            <a:off x="7059140" y="751199"/>
            <a:ext cx="1975221" cy="1958074"/>
            <a:chOff x="765308" y="1567142"/>
            <a:chExt cx="1975221" cy="1958074"/>
          </a:xfrm>
        </p:grpSpPr>
        <p:sp>
          <p:nvSpPr>
            <p:cNvPr id="41" name="Rectangle 40"/>
            <p:cNvSpPr/>
            <p:nvPr/>
          </p:nvSpPr>
          <p:spPr>
            <a:xfrm>
              <a:off x="1981718" y="3089029"/>
              <a:ext cx="230037" cy="203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1524117" y="2842464"/>
              <a:ext cx="457602" cy="682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2211755" y="3038172"/>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p:cNvGrpSpPr/>
            <p:nvPr/>
          </p:nvGrpSpPr>
          <p:grpSpPr>
            <a:xfrm>
              <a:off x="765308" y="1567142"/>
              <a:ext cx="1975221" cy="1260082"/>
              <a:chOff x="1427973" y="2628123"/>
              <a:chExt cx="1975221" cy="1260082"/>
            </a:xfrm>
          </p:grpSpPr>
          <p:cxnSp>
            <p:nvCxnSpPr>
              <p:cNvPr id="45" name="Straight Arrow Connector 44"/>
              <p:cNvCxnSpPr/>
              <p:nvPr/>
            </p:nvCxnSpPr>
            <p:spPr>
              <a:xfrm flipH="1">
                <a:off x="2415583" y="3136103"/>
                <a:ext cx="1" cy="7521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427973" y="2628123"/>
                <a:ext cx="1975221" cy="523220"/>
              </a:xfrm>
              <a:prstGeom prst="rect">
                <a:avLst/>
              </a:prstGeom>
              <a:noFill/>
            </p:spPr>
            <p:txBody>
              <a:bodyPr wrap="none" rtlCol="0">
                <a:spAutoFit/>
              </a:bodyPr>
              <a:lstStyle/>
              <a:p>
                <a:pPr algn="ctr"/>
                <a:r>
                  <a:rPr lang="en-GB" sz="1400" dirty="0" smtClean="0"/>
                  <a:t>1 spool for</a:t>
                </a:r>
                <a:r>
                  <a:rPr lang="en-GB" sz="1400" dirty="0"/>
                  <a:t> </a:t>
                </a:r>
                <a:r>
                  <a:rPr lang="en-GB" sz="1400" dirty="0" smtClean="0"/>
                  <a:t>mechanical</a:t>
                </a:r>
              </a:p>
              <a:p>
                <a:pPr algn="ctr"/>
                <a:r>
                  <a:rPr lang="en-GB" sz="1400" dirty="0" smtClean="0"/>
                  <a:t>cable</a:t>
                </a:r>
              </a:p>
            </p:txBody>
          </p:sp>
        </p:grpSp>
      </p:grpSp>
      <p:sp>
        <p:nvSpPr>
          <p:cNvPr id="47" name="Rectangle 46"/>
          <p:cNvSpPr/>
          <p:nvPr/>
        </p:nvSpPr>
        <p:spPr>
          <a:xfrm>
            <a:off x="7442996" y="2222229"/>
            <a:ext cx="71887"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Arrow Connector 47"/>
          <p:cNvCxnSpPr>
            <a:stCxn id="49" idx="2"/>
          </p:cNvCxnSpPr>
          <p:nvPr/>
        </p:nvCxnSpPr>
        <p:spPr>
          <a:xfrm>
            <a:off x="4443624" y="1845305"/>
            <a:ext cx="0" cy="427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194682" y="1537528"/>
            <a:ext cx="2497884" cy="307777"/>
          </a:xfrm>
          <a:prstGeom prst="rect">
            <a:avLst/>
          </a:prstGeom>
          <a:noFill/>
        </p:spPr>
        <p:txBody>
          <a:bodyPr wrap="square" rtlCol="0">
            <a:spAutoFit/>
          </a:bodyPr>
          <a:lstStyle/>
          <a:p>
            <a:pPr algn="ctr"/>
            <a:r>
              <a:rPr lang="en-GB" sz="1400" dirty="0" smtClean="0"/>
              <a:t>Cold bore + beam screen</a:t>
            </a:r>
          </a:p>
        </p:txBody>
      </p:sp>
      <p:grpSp>
        <p:nvGrpSpPr>
          <p:cNvPr id="50" name="Group 49"/>
          <p:cNvGrpSpPr/>
          <p:nvPr/>
        </p:nvGrpSpPr>
        <p:grpSpPr>
          <a:xfrm>
            <a:off x="6951461" y="1590576"/>
            <a:ext cx="1027846" cy="622601"/>
            <a:chOff x="1842205" y="3247097"/>
            <a:chExt cx="1027846" cy="622601"/>
          </a:xfrm>
        </p:grpSpPr>
        <p:cxnSp>
          <p:nvCxnSpPr>
            <p:cNvPr id="51" name="Straight Arrow Connector 50"/>
            <p:cNvCxnSpPr/>
            <p:nvPr/>
          </p:nvCxnSpPr>
          <p:spPr>
            <a:xfrm flipH="1">
              <a:off x="2406770" y="3546281"/>
              <a:ext cx="1" cy="323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842205" y="3247097"/>
              <a:ext cx="1027846" cy="307777"/>
            </a:xfrm>
            <a:prstGeom prst="rect">
              <a:avLst/>
            </a:prstGeom>
            <a:noFill/>
          </p:spPr>
          <p:txBody>
            <a:bodyPr wrap="none" rtlCol="0">
              <a:spAutoFit/>
            </a:bodyPr>
            <a:lstStyle/>
            <a:p>
              <a:pPr algn="ctr"/>
              <a:r>
                <a:rPr lang="en-GB" sz="1400" dirty="0" err="1" smtClean="0"/>
                <a:t>Ar</a:t>
              </a:r>
              <a:r>
                <a:rPr lang="en-GB" sz="1400" dirty="0" smtClean="0"/>
                <a:t> injection</a:t>
              </a:r>
              <a:endParaRPr lang="en-GB" sz="1400" dirty="0"/>
            </a:p>
          </p:txBody>
        </p:sp>
      </p:grpSp>
      <p:grpSp>
        <p:nvGrpSpPr>
          <p:cNvPr id="53" name="Group 52"/>
          <p:cNvGrpSpPr/>
          <p:nvPr/>
        </p:nvGrpSpPr>
        <p:grpSpPr>
          <a:xfrm>
            <a:off x="873823" y="2594772"/>
            <a:ext cx="1470018" cy="768800"/>
            <a:chOff x="1621121" y="3001517"/>
            <a:chExt cx="1470018" cy="768800"/>
          </a:xfrm>
        </p:grpSpPr>
        <p:cxnSp>
          <p:nvCxnSpPr>
            <p:cNvPr id="54" name="Straight Arrow Connector 53"/>
            <p:cNvCxnSpPr>
              <a:stCxn id="55" idx="0"/>
            </p:cNvCxnSpPr>
            <p:nvPr/>
          </p:nvCxnSpPr>
          <p:spPr>
            <a:xfrm flipV="1">
              <a:off x="2356130" y="3001517"/>
              <a:ext cx="0" cy="245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621121" y="3247097"/>
              <a:ext cx="1470018" cy="523220"/>
            </a:xfrm>
            <a:prstGeom prst="rect">
              <a:avLst/>
            </a:prstGeom>
            <a:noFill/>
          </p:spPr>
          <p:txBody>
            <a:bodyPr wrap="none" rtlCol="0">
              <a:spAutoFit/>
            </a:bodyPr>
            <a:lstStyle/>
            <a:p>
              <a:pPr algn="ctr"/>
              <a:r>
                <a:rPr lang="en-GB" sz="1400" dirty="0" smtClean="0"/>
                <a:t>Turbo molecular</a:t>
              </a:r>
            </a:p>
            <a:p>
              <a:pPr algn="ctr"/>
              <a:r>
                <a:rPr lang="en-GB" sz="1400" dirty="0" smtClean="0"/>
                <a:t>pump</a:t>
              </a:r>
              <a:endParaRPr lang="en-GB" sz="1400" dirty="0"/>
            </a:p>
          </p:txBody>
        </p:sp>
      </p:grpSp>
      <p:grpSp>
        <p:nvGrpSpPr>
          <p:cNvPr id="56" name="Group 55"/>
          <p:cNvGrpSpPr/>
          <p:nvPr/>
        </p:nvGrpSpPr>
        <p:grpSpPr>
          <a:xfrm>
            <a:off x="2090204" y="2331087"/>
            <a:ext cx="5310805" cy="109356"/>
            <a:chOff x="1703405" y="2333047"/>
            <a:chExt cx="5510918" cy="121920"/>
          </a:xfrm>
        </p:grpSpPr>
        <p:cxnSp>
          <p:nvCxnSpPr>
            <p:cNvPr id="57" name="Straight Connector 56"/>
            <p:cNvCxnSpPr/>
            <p:nvPr/>
          </p:nvCxnSpPr>
          <p:spPr>
            <a:xfrm>
              <a:off x="1703405" y="2333047"/>
              <a:ext cx="5510918" cy="0"/>
            </a:xfrm>
            <a:prstGeom prst="line">
              <a:avLst/>
            </a:prstGeom>
            <a:ln w="76200">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1703405" y="2454967"/>
              <a:ext cx="5510918" cy="0"/>
            </a:xfrm>
            <a:prstGeom prst="line">
              <a:avLst/>
            </a:prstGeom>
            <a:ln w="76200">
              <a:solidFill>
                <a:schemeClr val="accent6"/>
              </a:solidFill>
            </a:ln>
            <a:effectLst/>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1703404" y="2315248"/>
            <a:ext cx="5310805" cy="139719"/>
            <a:chOff x="1703405" y="2333047"/>
            <a:chExt cx="5510918" cy="121920"/>
          </a:xfrm>
        </p:grpSpPr>
        <p:cxnSp>
          <p:nvCxnSpPr>
            <p:cNvPr id="60" name="Straight Connector 59"/>
            <p:cNvCxnSpPr/>
            <p:nvPr/>
          </p:nvCxnSpPr>
          <p:spPr>
            <a:xfrm>
              <a:off x="1703405" y="2333047"/>
              <a:ext cx="5510918" cy="0"/>
            </a:xfrm>
            <a:prstGeom prst="line">
              <a:avLst/>
            </a:prstGeom>
            <a:ln w="571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1703405" y="2454967"/>
              <a:ext cx="5510918" cy="0"/>
            </a:xfrm>
            <a:prstGeom prst="line">
              <a:avLst/>
            </a:prstGeom>
            <a:ln w="571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sp>
        <p:nvSpPr>
          <p:cNvPr id="62" name="Rectangle 61"/>
          <p:cNvSpPr/>
          <p:nvPr/>
        </p:nvSpPr>
        <p:spPr>
          <a:xfrm>
            <a:off x="7050401" y="2317788"/>
            <a:ext cx="350608" cy="129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63" name="Group 62"/>
          <p:cNvGrpSpPr/>
          <p:nvPr/>
        </p:nvGrpSpPr>
        <p:grpSpPr>
          <a:xfrm>
            <a:off x="6635121" y="2302479"/>
            <a:ext cx="952221" cy="149949"/>
            <a:chOff x="4800879" y="2837091"/>
            <a:chExt cx="952221" cy="149949"/>
          </a:xfrm>
        </p:grpSpPr>
        <p:sp>
          <p:nvSpPr>
            <p:cNvPr id="64" name="Oval 63"/>
            <p:cNvSpPr/>
            <p:nvPr/>
          </p:nvSpPr>
          <p:spPr>
            <a:xfrm>
              <a:off x="5615940" y="2840352"/>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ectangle 64"/>
            <p:cNvSpPr/>
            <p:nvPr/>
          </p:nvSpPr>
          <p:spPr>
            <a:xfrm>
              <a:off x="5204460" y="2892624"/>
              <a:ext cx="389568" cy="45719"/>
            </a:xfrm>
            <a:prstGeom prst="rect">
              <a:avLst/>
            </a:prstGeom>
            <a:solidFill>
              <a:schemeClr val="accent6">
                <a:lumMod val="5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Rectangle 65"/>
            <p:cNvSpPr/>
            <p:nvPr/>
          </p:nvSpPr>
          <p:spPr>
            <a:xfrm>
              <a:off x="4960620" y="2892624"/>
              <a:ext cx="198678" cy="45719"/>
            </a:xfrm>
            <a:prstGeom prst="rect">
              <a:avLst/>
            </a:prstGeom>
            <a:solidFill>
              <a:schemeClr val="accent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Oval 66"/>
            <p:cNvSpPr/>
            <p:nvPr/>
          </p:nvSpPr>
          <p:spPr>
            <a:xfrm>
              <a:off x="4800879" y="2837091"/>
              <a:ext cx="137160" cy="146688"/>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8" name="TextBox 67"/>
          <p:cNvSpPr txBox="1"/>
          <p:nvPr/>
        </p:nvSpPr>
        <p:spPr>
          <a:xfrm>
            <a:off x="3351400" y="2559979"/>
            <a:ext cx="3446841" cy="369332"/>
          </a:xfrm>
          <a:prstGeom prst="rect">
            <a:avLst/>
          </a:prstGeom>
          <a:noFill/>
        </p:spPr>
        <p:txBody>
          <a:bodyPr wrap="none" rtlCol="0">
            <a:spAutoFit/>
          </a:bodyPr>
          <a:lstStyle/>
          <a:p>
            <a:r>
              <a:rPr lang="en-GB" dirty="0" smtClean="0">
                <a:solidFill>
                  <a:schemeClr val="accent1">
                    <a:lumMod val="75000"/>
                  </a:schemeClr>
                </a:solidFill>
              </a:rPr>
              <a:t>1</a:t>
            </a:r>
            <a:r>
              <a:rPr lang="en-GB" baseline="30000" dirty="0" smtClean="0">
                <a:solidFill>
                  <a:schemeClr val="accent1">
                    <a:lumMod val="75000"/>
                  </a:schemeClr>
                </a:solidFill>
              </a:rPr>
              <a:t>st</a:t>
            </a:r>
            <a:r>
              <a:rPr lang="en-GB" dirty="0" smtClean="0">
                <a:solidFill>
                  <a:schemeClr val="accent1">
                    <a:lumMod val="75000"/>
                  </a:schemeClr>
                </a:solidFill>
              </a:rPr>
              <a:t> step: </a:t>
            </a:r>
            <a:r>
              <a:rPr lang="en-GB" dirty="0" err="1" smtClean="0">
                <a:solidFill>
                  <a:schemeClr val="accent1">
                    <a:lumMod val="75000"/>
                  </a:schemeClr>
                </a:solidFill>
              </a:rPr>
              <a:t>Ti</a:t>
            </a:r>
            <a:r>
              <a:rPr lang="en-GB" dirty="0" smtClean="0">
                <a:solidFill>
                  <a:schemeClr val="accent1">
                    <a:lumMod val="75000"/>
                  </a:schemeClr>
                </a:solidFill>
              </a:rPr>
              <a:t> pre-coating (250 nm)</a:t>
            </a:r>
            <a:endParaRPr lang="en-GB" dirty="0">
              <a:solidFill>
                <a:schemeClr val="accent1">
                  <a:lumMod val="75000"/>
                </a:schemeClr>
              </a:solidFill>
            </a:endParaRPr>
          </a:p>
        </p:txBody>
      </p:sp>
      <p:sp>
        <p:nvSpPr>
          <p:cNvPr id="69" name="TextBox 68"/>
          <p:cNvSpPr txBox="1"/>
          <p:nvPr/>
        </p:nvSpPr>
        <p:spPr>
          <a:xfrm>
            <a:off x="3351399" y="2925257"/>
            <a:ext cx="5792601" cy="369332"/>
          </a:xfrm>
          <a:prstGeom prst="rect">
            <a:avLst/>
          </a:prstGeom>
          <a:noFill/>
        </p:spPr>
        <p:txBody>
          <a:bodyPr wrap="square" rtlCol="0">
            <a:spAutoFit/>
          </a:bodyPr>
          <a:lstStyle/>
          <a:p>
            <a:r>
              <a:rPr lang="en-GB" dirty="0" smtClean="0">
                <a:solidFill>
                  <a:schemeClr val="accent6">
                    <a:lumMod val="50000"/>
                  </a:schemeClr>
                </a:solidFill>
              </a:rPr>
              <a:t>2</a:t>
            </a:r>
            <a:r>
              <a:rPr lang="en-GB" baseline="30000" dirty="0" smtClean="0">
                <a:solidFill>
                  <a:schemeClr val="accent6">
                    <a:lumMod val="50000"/>
                  </a:schemeClr>
                </a:solidFill>
              </a:rPr>
              <a:t>st</a:t>
            </a:r>
            <a:r>
              <a:rPr lang="en-GB" dirty="0" smtClean="0">
                <a:solidFill>
                  <a:schemeClr val="accent6">
                    <a:lumMod val="50000"/>
                  </a:schemeClr>
                </a:solidFill>
              </a:rPr>
              <a:t> step: carbon </a:t>
            </a:r>
            <a:r>
              <a:rPr lang="en-GB" dirty="0">
                <a:solidFill>
                  <a:schemeClr val="accent6">
                    <a:lumMod val="50000"/>
                  </a:schemeClr>
                </a:solidFill>
              </a:rPr>
              <a:t>coating ~90 </a:t>
            </a:r>
            <a:r>
              <a:rPr lang="en-GB" dirty="0" smtClean="0">
                <a:solidFill>
                  <a:schemeClr val="accent6">
                    <a:lumMod val="50000"/>
                  </a:schemeClr>
                </a:solidFill>
              </a:rPr>
              <a:t>nm (</a:t>
            </a:r>
            <a:r>
              <a:rPr lang="en-GB" sz="1600" dirty="0" smtClean="0">
                <a:solidFill>
                  <a:schemeClr val="accent2"/>
                </a:solidFill>
              </a:rPr>
              <a:t>with </a:t>
            </a:r>
            <a:r>
              <a:rPr lang="en-GB" sz="1600" dirty="0" err="1" smtClean="0">
                <a:solidFill>
                  <a:schemeClr val="accent2"/>
                </a:solidFill>
              </a:rPr>
              <a:t>Ti</a:t>
            </a:r>
            <a:r>
              <a:rPr lang="en-GB" sz="1600" dirty="0" smtClean="0">
                <a:solidFill>
                  <a:schemeClr val="accent2"/>
                </a:solidFill>
              </a:rPr>
              <a:t> flashes ~250nm</a:t>
            </a:r>
            <a:r>
              <a:rPr lang="en-GB" dirty="0" smtClean="0">
                <a:solidFill>
                  <a:schemeClr val="accent6">
                    <a:lumMod val="50000"/>
                  </a:schemeClr>
                </a:solidFill>
              </a:rPr>
              <a:t>)</a:t>
            </a:r>
            <a:endParaRPr lang="en-GB" dirty="0">
              <a:solidFill>
                <a:schemeClr val="accent6">
                  <a:lumMod val="50000"/>
                </a:schemeClr>
              </a:solidFill>
            </a:endParaRPr>
          </a:p>
        </p:txBody>
      </p:sp>
    </p:spTree>
    <p:extLst>
      <p:ext uri="{BB962C8B-B14F-4D97-AF65-F5344CB8AC3E}">
        <p14:creationId xmlns:p14="http://schemas.microsoft.com/office/powerpoint/2010/main" val="175186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childTnLst>
                                </p:cTn>
                              </p:par>
                            </p:childTnLst>
                          </p:cTn>
                        </p:par>
                        <p:par>
                          <p:cTn id="7" fill="hold">
                            <p:stCondLst>
                              <p:cond delay="0"/>
                            </p:stCondLst>
                            <p:childTnLst>
                              <p:par>
                                <p:cTn id="8" presetID="26" presetClass="emph" presetSubtype="0" repeatCount="5000" fill="hold" grpId="1" nodeType="afterEffect">
                                  <p:stCondLst>
                                    <p:cond delay="0"/>
                                  </p:stCondLst>
                                  <p:childTnLst>
                                    <p:animEffect transition="out" filter="fade">
                                      <p:cBhvr>
                                        <p:cTn id="9" dur="1000" tmFilter="0, 0; .2, .5; .8, .5; 1, 0"/>
                                        <p:tgtEl>
                                          <p:spTgt spid="69"/>
                                        </p:tgtEl>
                                      </p:cBhvr>
                                    </p:animEffect>
                                    <p:animScale>
                                      <p:cBhvr>
                                        <p:cTn id="10" dur="500" autoRev="1" fill="hold"/>
                                        <p:tgtEl>
                                          <p:spTgt spid="69"/>
                                        </p:tgtEl>
                                      </p:cBhvr>
                                      <p:by x="105000" y="105000"/>
                                    </p:animScale>
                                  </p:childTnLst>
                                </p:cTn>
                              </p:par>
                              <p:par>
                                <p:cTn id="11" presetID="42" presetClass="path" presetSubtype="0" fill="hold" nodeType="withEffect">
                                  <p:stCondLst>
                                    <p:cond delay="0"/>
                                  </p:stCondLst>
                                  <p:childTnLst>
                                    <p:animMotion origin="layout" path="M -4.16667E-6 2.22222E-6 L -0.55468 -0.00047 " pathEditMode="relative" rAng="0" ptsTypes="AA">
                                      <p:cBhvr>
                                        <p:cTn id="12" dur="6000" fill="hold"/>
                                        <p:tgtEl>
                                          <p:spTgt spid="63"/>
                                        </p:tgtEl>
                                        <p:attrNameLst>
                                          <p:attrName>ppt_x</p:attrName>
                                          <p:attrName>ppt_y</p:attrName>
                                        </p:attrNameLst>
                                      </p:cBhvr>
                                      <p:rCtr x="-27743" y="-23"/>
                                    </p:animMotion>
                                  </p:childTnLst>
                                </p:cTn>
                              </p:par>
                              <p:par>
                                <p:cTn id="13" presetID="22" presetClass="entr" presetSubtype="2"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right)">
                                      <p:cBhvr>
                                        <p:cTn id="15" dur="6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6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26" name="TextBox 25"/>
          <p:cNvSpPr txBox="1"/>
          <p:nvPr/>
        </p:nvSpPr>
        <p:spPr>
          <a:xfrm>
            <a:off x="109773" y="703792"/>
            <a:ext cx="8924453" cy="584775"/>
          </a:xfrm>
          <a:prstGeom prst="rect">
            <a:avLst/>
          </a:prstGeom>
          <a:noFill/>
        </p:spPr>
        <p:txBody>
          <a:bodyPr wrap="square" rtlCol="0">
            <a:spAutoFit/>
          </a:bodyPr>
          <a:lstStyle/>
          <a:p>
            <a:r>
              <a:rPr lang="en-GB" sz="3200" dirty="0" smtClean="0"/>
              <a:t>Performance:</a:t>
            </a:r>
            <a:endParaRPr lang="en-GB" sz="3200" dirty="0"/>
          </a:p>
        </p:txBody>
      </p:sp>
      <p:grpSp>
        <p:nvGrpSpPr>
          <p:cNvPr id="12" name="Group 11"/>
          <p:cNvGrpSpPr/>
          <p:nvPr/>
        </p:nvGrpSpPr>
        <p:grpSpPr>
          <a:xfrm>
            <a:off x="109772" y="1244526"/>
            <a:ext cx="8924453" cy="646331"/>
            <a:chOff x="109772" y="1376264"/>
            <a:chExt cx="8924453" cy="646331"/>
          </a:xfrm>
        </p:grpSpPr>
        <p:sp>
          <p:nvSpPr>
            <p:cNvPr id="71" name="TextBox 70"/>
            <p:cNvSpPr txBox="1"/>
            <p:nvPr/>
          </p:nvSpPr>
          <p:spPr>
            <a:xfrm>
              <a:off x="109772" y="1519399"/>
              <a:ext cx="8924453" cy="461665"/>
            </a:xfrm>
            <a:prstGeom prst="rect">
              <a:avLst/>
            </a:prstGeom>
            <a:noFill/>
          </p:spPr>
          <p:txBody>
            <a:bodyPr wrap="square" rtlCol="0">
              <a:spAutoFit/>
            </a:bodyPr>
            <a:lstStyle/>
            <a:p>
              <a:pPr marL="342900" indent="-342900">
                <a:buFont typeface="Wingdings" panose="05000000000000000000" pitchFamily="2" charset="2"/>
                <a:buChar char="q"/>
              </a:pPr>
              <a:r>
                <a:rPr lang="en-GB" sz="2400" dirty="0" smtClean="0"/>
                <a:t>SEY along 10 meters</a:t>
              </a:r>
            </a:p>
          </p:txBody>
        </p:sp>
        <p:sp>
          <p:nvSpPr>
            <p:cNvPr id="11" name="TextBox 10"/>
            <p:cNvSpPr txBox="1"/>
            <p:nvPr/>
          </p:nvSpPr>
          <p:spPr>
            <a:xfrm>
              <a:off x="109772" y="1376264"/>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00B050"/>
                  </a:solidFill>
                </a:rPr>
                <a:t> </a:t>
              </a:r>
              <a:endParaRPr lang="en-GB" sz="3600" dirty="0">
                <a:solidFill>
                  <a:srgbClr val="00B050"/>
                </a:solidFill>
              </a:endParaRPr>
            </a:p>
          </p:txBody>
        </p:sp>
      </p:grpSp>
      <p:grpSp>
        <p:nvGrpSpPr>
          <p:cNvPr id="14" name="Group 13"/>
          <p:cNvGrpSpPr/>
          <p:nvPr/>
        </p:nvGrpSpPr>
        <p:grpSpPr>
          <a:xfrm>
            <a:off x="109772" y="1813891"/>
            <a:ext cx="8924453" cy="970185"/>
            <a:chOff x="109772" y="2019248"/>
            <a:chExt cx="8924453" cy="970185"/>
          </a:xfrm>
        </p:grpSpPr>
        <p:sp>
          <p:nvSpPr>
            <p:cNvPr id="5" name="Rectangle 4"/>
            <p:cNvSpPr/>
            <p:nvPr/>
          </p:nvSpPr>
          <p:spPr>
            <a:xfrm>
              <a:off x="109772" y="2158436"/>
              <a:ext cx="8924453" cy="830997"/>
            </a:xfrm>
            <a:prstGeom prst="rect">
              <a:avLst/>
            </a:prstGeom>
          </p:spPr>
          <p:txBody>
            <a:bodyPr wrap="square">
              <a:spAutoFit/>
            </a:bodyPr>
            <a:lstStyle/>
            <a:p>
              <a:pPr marL="342900" indent="-342900">
                <a:buFont typeface="Wingdings" panose="05000000000000000000" pitchFamily="2" charset="2"/>
                <a:buChar char="q"/>
              </a:pPr>
              <a:r>
                <a:rPr lang="en-GB" sz="2400" dirty="0"/>
                <a:t>Tests in accelerators </a:t>
              </a:r>
              <a:r>
                <a:rPr lang="en-GB" sz="2400" dirty="0" smtClean="0"/>
                <a:t>(e-Cloud </a:t>
              </a:r>
              <a:r>
                <a:rPr lang="en-GB" sz="2400" dirty="0"/>
                <a:t>detectors + </a:t>
              </a:r>
              <a:r>
                <a:rPr lang="en-GB" sz="2400" dirty="0" smtClean="0"/>
                <a:t>COLDEX+ LHC Pilot sector)</a:t>
              </a:r>
              <a:endParaRPr lang="en-GB" sz="2400" dirty="0"/>
            </a:p>
          </p:txBody>
        </p:sp>
        <p:sp>
          <p:nvSpPr>
            <p:cNvPr id="17" name="TextBox 16"/>
            <p:cNvSpPr txBox="1"/>
            <p:nvPr/>
          </p:nvSpPr>
          <p:spPr>
            <a:xfrm>
              <a:off x="122308" y="2019248"/>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00B050"/>
                  </a:solidFill>
                </a:rPr>
                <a:t> </a:t>
              </a:r>
              <a:endParaRPr lang="en-GB" sz="3600" dirty="0">
                <a:solidFill>
                  <a:srgbClr val="00B050"/>
                </a:solidFill>
              </a:endParaRPr>
            </a:p>
          </p:txBody>
        </p:sp>
      </p:grpSp>
      <p:grpSp>
        <p:nvGrpSpPr>
          <p:cNvPr id="19" name="Group 18"/>
          <p:cNvGrpSpPr/>
          <p:nvPr/>
        </p:nvGrpSpPr>
        <p:grpSpPr>
          <a:xfrm>
            <a:off x="109772" y="2665579"/>
            <a:ext cx="9034228" cy="646331"/>
            <a:chOff x="109772" y="2665579"/>
            <a:chExt cx="9034228" cy="646331"/>
          </a:xfrm>
        </p:grpSpPr>
        <p:sp>
          <p:nvSpPr>
            <p:cNvPr id="6" name="Rectangle 5"/>
            <p:cNvSpPr/>
            <p:nvPr/>
          </p:nvSpPr>
          <p:spPr>
            <a:xfrm>
              <a:off x="109772" y="2797473"/>
              <a:ext cx="8924452" cy="461665"/>
            </a:xfrm>
            <a:prstGeom prst="rect">
              <a:avLst/>
            </a:prstGeom>
          </p:spPr>
          <p:txBody>
            <a:bodyPr wrap="square">
              <a:spAutoFit/>
            </a:bodyPr>
            <a:lstStyle/>
            <a:p>
              <a:pPr marL="342900" indent="-342900">
                <a:buFont typeface="Wingdings" panose="05000000000000000000" pitchFamily="2" charset="2"/>
                <a:buChar char="q"/>
              </a:pPr>
              <a:r>
                <a:rPr lang="en-GB" sz="2400" dirty="0" smtClean="0"/>
                <a:t>Control </a:t>
              </a:r>
              <a:r>
                <a:rPr lang="en-GB" sz="2400" dirty="0"/>
                <a:t>of </a:t>
              </a:r>
              <a:r>
                <a:rPr lang="en-GB" sz="2400" dirty="0" smtClean="0"/>
                <a:t>particulates</a:t>
              </a:r>
              <a:endParaRPr lang="en-GB" sz="2400" dirty="0"/>
            </a:p>
          </p:txBody>
        </p:sp>
        <p:sp>
          <p:nvSpPr>
            <p:cNvPr id="18" name="TextBox 17"/>
            <p:cNvSpPr txBox="1"/>
            <p:nvPr/>
          </p:nvSpPr>
          <p:spPr>
            <a:xfrm>
              <a:off x="122307" y="2665579"/>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FFC000"/>
                  </a:solidFill>
                </a:rPr>
                <a:t> </a:t>
              </a:r>
              <a:endParaRPr lang="en-GB" sz="3600" dirty="0">
                <a:solidFill>
                  <a:srgbClr val="FFC000"/>
                </a:solidFill>
              </a:endParaRPr>
            </a:p>
          </p:txBody>
        </p:sp>
        <p:sp>
          <p:nvSpPr>
            <p:cNvPr id="13" name="TextBox 12"/>
            <p:cNvSpPr txBox="1"/>
            <p:nvPr/>
          </p:nvSpPr>
          <p:spPr>
            <a:xfrm>
              <a:off x="3523376" y="2859028"/>
              <a:ext cx="5620624" cy="338554"/>
            </a:xfrm>
            <a:prstGeom prst="rect">
              <a:avLst/>
            </a:prstGeom>
            <a:noFill/>
          </p:spPr>
          <p:txBody>
            <a:bodyPr wrap="square" rtlCol="0">
              <a:spAutoFit/>
            </a:bodyPr>
            <a:lstStyle/>
            <a:p>
              <a:r>
                <a:rPr lang="en-GB" sz="1600" b="1" dirty="0" smtClean="0">
                  <a:solidFill>
                    <a:srgbClr val="00B050"/>
                  </a:solidFill>
                </a:rPr>
                <a:t>OK.</a:t>
              </a:r>
              <a:r>
                <a:rPr lang="en-GB" sz="1600" b="1" dirty="0">
                  <a:solidFill>
                    <a:srgbClr val="00B050"/>
                  </a:solidFill>
                </a:rPr>
                <a:t> </a:t>
              </a:r>
              <a:r>
                <a:rPr lang="en-GB" sz="1600" b="1" dirty="0" smtClean="0">
                  <a:solidFill>
                    <a:srgbClr val="FFC000"/>
                  </a:solidFill>
                </a:rPr>
                <a:t>To be confirmed in final recipe for LHC (2018)</a:t>
              </a:r>
              <a:endParaRPr lang="en-GB" sz="1600" b="1" dirty="0">
                <a:solidFill>
                  <a:srgbClr val="FFC000"/>
                </a:solidFill>
              </a:endParaRPr>
            </a:p>
          </p:txBody>
        </p:sp>
      </p:grpSp>
      <p:grpSp>
        <p:nvGrpSpPr>
          <p:cNvPr id="30" name="Group 29"/>
          <p:cNvGrpSpPr/>
          <p:nvPr/>
        </p:nvGrpSpPr>
        <p:grpSpPr>
          <a:xfrm>
            <a:off x="109772" y="3285389"/>
            <a:ext cx="8936988" cy="1106023"/>
            <a:chOff x="109772" y="3285389"/>
            <a:chExt cx="8936988" cy="1106023"/>
          </a:xfrm>
        </p:grpSpPr>
        <p:sp>
          <p:nvSpPr>
            <p:cNvPr id="7" name="Rectangle 6"/>
            <p:cNvSpPr/>
            <p:nvPr/>
          </p:nvSpPr>
          <p:spPr>
            <a:xfrm>
              <a:off x="109772" y="3436510"/>
              <a:ext cx="8924452" cy="461665"/>
            </a:xfrm>
            <a:prstGeom prst="rect">
              <a:avLst/>
            </a:prstGeom>
          </p:spPr>
          <p:txBody>
            <a:bodyPr wrap="square">
              <a:spAutoFit/>
            </a:bodyPr>
            <a:lstStyle/>
            <a:p>
              <a:pPr marL="342900" indent="-342900">
                <a:buFont typeface="Wingdings" panose="05000000000000000000" pitchFamily="2" charset="2"/>
                <a:buChar char="q"/>
              </a:pPr>
              <a:r>
                <a:rPr lang="en-GB" sz="2400" dirty="0" smtClean="0"/>
                <a:t>Vacuum</a:t>
              </a:r>
              <a:r>
                <a:rPr lang="en-GB" sz="2400" dirty="0"/>
                <a:t>: pump down, Isotherms, </a:t>
              </a:r>
              <a:r>
                <a:rPr lang="en-GB" sz="2400" dirty="0" err="1" smtClean="0"/>
                <a:t>Photodesorption</a:t>
              </a:r>
              <a:r>
                <a:rPr lang="en-GB" sz="2400" dirty="0" smtClean="0"/>
                <a:t> </a:t>
              </a:r>
              <a:r>
                <a:rPr lang="en-GB" sz="2400" dirty="0"/>
                <a:t>yield</a:t>
              </a:r>
              <a:r>
                <a:rPr lang="en-GB" sz="2400" dirty="0" smtClean="0"/>
                <a:t>.</a:t>
              </a:r>
              <a:endParaRPr lang="en-GB" sz="2400" dirty="0"/>
            </a:p>
          </p:txBody>
        </p:sp>
        <p:sp>
          <p:nvSpPr>
            <p:cNvPr id="20" name="TextBox 19"/>
            <p:cNvSpPr txBox="1"/>
            <p:nvPr/>
          </p:nvSpPr>
          <p:spPr>
            <a:xfrm>
              <a:off x="122308" y="3285389"/>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FFC000"/>
                  </a:solidFill>
                </a:rPr>
                <a:t> </a:t>
              </a:r>
              <a:endParaRPr lang="en-GB" sz="3600" dirty="0">
                <a:solidFill>
                  <a:srgbClr val="FFC000"/>
                </a:solidFill>
              </a:endParaRPr>
            </a:p>
          </p:txBody>
        </p:sp>
        <p:sp>
          <p:nvSpPr>
            <p:cNvPr id="22" name="TextBox 21"/>
            <p:cNvSpPr txBox="1"/>
            <p:nvPr/>
          </p:nvSpPr>
          <p:spPr>
            <a:xfrm>
              <a:off x="489989" y="3806637"/>
              <a:ext cx="8556771" cy="584775"/>
            </a:xfrm>
            <a:prstGeom prst="rect">
              <a:avLst/>
            </a:prstGeom>
            <a:noFill/>
          </p:spPr>
          <p:txBody>
            <a:bodyPr wrap="square" rtlCol="0">
              <a:spAutoFit/>
            </a:bodyPr>
            <a:lstStyle/>
            <a:p>
              <a:r>
                <a:rPr lang="en-GB" sz="1600" b="1" dirty="0" smtClean="0">
                  <a:solidFill>
                    <a:srgbClr val="00B050"/>
                  </a:solidFill>
                </a:rPr>
                <a:t>OK but a new BS operation temperature is proposed (between 60K and 80K). </a:t>
              </a:r>
              <a:r>
                <a:rPr lang="en-GB" sz="1600" b="1" dirty="0" smtClean="0">
                  <a:solidFill>
                    <a:srgbClr val="FFC000"/>
                  </a:solidFill>
                </a:rPr>
                <a:t>To be confirmed in final recipe for LHC (2018). </a:t>
              </a:r>
              <a:r>
                <a:rPr lang="en-GB" sz="1600" b="1" dirty="0" err="1" smtClean="0">
                  <a:solidFill>
                    <a:srgbClr val="00B050"/>
                  </a:solidFill>
                </a:rPr>
                <a:t>Photodesorption</a:t>
              </a:r>
              <a:r>
                <a:rPr lang="en-GB" sz="1600" b="1" dirty="0" smtClean="0">
                  <a:solidFill>
                    <a:srgbClr val="00B050"/>
                  </a:solidFill>
                </a:rPr>
                <a:t> yield ok at 77 K. (@KEK)</a:t>
              </a:r>
              <a:endParaRPr lang="en-GB" sz="1600" b="1" dirty="0">
                <a:solidFill>
                  <a:srgbClr val="FFC000"/>
                </a:solidFill>
              </a:endParaRPr>
            </a:p>
          </p:txBody>
        </p:sp>
      </p:grpSp>
      <p:grpSp>
        <p:nvGrpSpPr>
          <p:cNvPr id="31" name="Group 30"/>
          <p:cNvGrpSpPr/>
          <p:nvPr/>
        </p:nvGrpSpPr>
        <p:grpSpPr>
          <a:xfrm>
            <a:off x="109768" y="4318953"/>
            <a:ext cx="9034232" cy="931023"/>
            <a:chOff x="109768" y="4318953"/>
            <a:chExt cx="9034232" cy="931023"/>
          </a:xfrm>
        </p:grpSpPr>
        <p:sp>
          <p:nvSpPr>
            <p:cNvPr id="8" name="Rectangle 7"/>
            <p:cNvSpPr/>
            <p:nvPr/>
          </p:nvSpPr>
          <p:spPr>
            <a:xfrm>
              <a:off x="109768" y="4469626"/>
              <a:ext cx="8924450" cy="461665"/>
            </a:xfrm>
            <a:prstGeom prst="rect">
              <a:avLst/>
            </a:prstGeom>
          </p:spPr>
          <p:txBody>
            <a:bodyPr wrap="square">
              <a:spAutoFit/>
            </a:bodyPr>
            <a:lstStyle/>
            <a:p>
              <a:pPr marL="342900" indent="-342900">
                <a:buFont typeface="Wingdings" panose="05000000000000000000" pitchFamily="2" charset="2"/>
                <a:buChar char="q"/>
              </a:pPr>
              <a:r>
                <a:rPr lang="en-GB" sz="2400" dirty="0" smtClean="0"/>
                <a:t>Impedance</a:t>
              </a:r>
              <a:r>
                <a:rPr lang="en-GB" sz="2400" dirty="0"/>
                <a:t>: calculations and measurement</a:t>
              </a:r>
              <a:r>
                <a:rPr lang="en-GB" sz="2400" dirty="0" smtClean="0"/>
                <a:t>.</a:t>
              </a:r>
              <a:endParaRPr lang="en-GB" sz="2400" dirty="0"/>
            </a:p>
          </p:txBody>
        </p:sp>
        <p:sp>
          <p:nvSpPr>
            <p:cNvPr id="23" name="TextBox 22"/>
            <p:cNvSpPr txBox="1"/>
            <p:nvPr/>
          </p:nvSpPr>
          <p:spPr>
            <a:xfrm>
              <a:off x="6393809" y="4418979"/>
              <a:ext cx="2750191" cy="830997"/>
            </a:xfrm>
            <a:prstGeom prst="rect">
              <a:avLst/>
            </a:prstGeom>
            <a:noFill/>
          </p:spPr>
          <p:txBody>
            <a:bodyPr wrap="square" rtlCol="0">
              <a:spAutoFit/>
            </a:bodyPr>
            <a:lstStyle/>
            <a:p>
              <a:r>
                <a:rPr lang="en-GB" sz="1600" b="1" dirty="0" smtClean="0">
                  <a:solidFill>
                    <a:srgbClr val="00B050"/>
                  </a:solidFill>
                </a:rPr>
                <a:t>Calculation ok: the increase is acceptable.</a:t>
              </a:r>
            </a:p>
            <a:p>
              <a:r>
                <a:rPr lang="en-GB" sz="1600" b="1" dirty="0" smtClean="0">
                  <a:solidFill>
                    <a:srgbClr val="FFC000"/>
                  </a:solidFill>
                </a:rPr>
                <a:t>To be measured in 2018</a:t>
              </a:r>
              <a:endParaRPr lang="en-GB" sz="1600" b="1" dirty="0">
                <a:solidFill>
                  <a:srgbClr val="FFC000"/>
                </a:solidFill>
              </a:endParaRPr>
            </a:p>
          </p:txBody>
        </p:sp>
        <p:sp>
          <p:nvSpPr>
            <p:cNvPr id="25" name="TextBox 24"/>
            <p:cNvSpPr txBox="1"/>
            <p:nvPr/>
          </p:nvSpPr>
          <p:spPr>
            <a:xfrm>
              <a:off x="114457" y="4318953"/>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FFC000"/>
                  </a:solidFill>
                </a:rPr>
                <a:t> </a:t>
              </a:r>
              <a:endParaRPr lang="en-GB" sz="3600" dirty="0">
                <a:solidFill>
                  <a:srgbClr val="FFC000"/>
                </a:solidFill>
              </a:endParaRPr>
            </a:p>
          </p:txBody>
        </p:sp>
      </p:grpSp>
      <p:grpSp>
        <p:nvGrpSpPr>
          <p:cNvPr id="64" name="Group 63"/>
          <p:cNvGrpSpPr/>
          <p:nvPr/>
        </p:nvGrpSpPr>
        <p:grpSpPr>
          <a:xfrm>
            <a:off x="109768" y="4958062"/>
            <a:ext cx="9034231" cy="648205"/>
            <a:chOff x="109768" y="4958062"/>
            <a:chExt cx="9034231" cy="648205"/>
          </a:xfrm>
        </p:grpSpPr>
        <p:sp>
          <p:nvSpPr>
            <p:cNvPr id="9" name="Rectangle 8"/>
            <p:cNvSpPr/>
            <p:nvPr/>
          </p:nvSpPr>
          <p:spPr>
            <a:xfrm>
              <a:off x="109768" y="5108663"/>
              <a:ext cx="8924448" cy="461665"/>
            </a:xfrm>
            <a:prstGeom prst="rect">
              <a:avLst/>
            </a:prstGeom>
          </p:spPr>
          <p:txBody>
            <a:bodyPr wrap="square">
              <a:spAutoFit/>
            </a:bodyPr>
            <a:lstStyle/>
            <a:p>
              <a:pPr marL="285750" indent="-285750">
                <a:buFont typeface="Wingdings" panose="05000000000000000000" pitchFamily="2" charset="2"/>
                <a:buChar char="q"/>
              </a:pPr>
              <a:r>
                <a:rPr lang="en-GB" sz="2400" dirty="0" smtClean="0"/>
                <a:t>Adhesion.</a:t>
              </a:r>
              <a:endParaRPr lang="en-GB" sz="2400" dirty="0"/>
            </a:p>
          </p:txBody>
        </p:sp>
        <p:sp>
          <p:nvSpPr>
            <p:cNvPr id="27" name="TextBox 26"/>
            <p:cNvSpPr txBox="1"/>
            <p:nvPr/>
          </p:nvSpPr>
          <p:spPr>
            <a:xfrm>
              <a:off x="122308" y="4958062"/>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FFC000"/>
                  </a:solidFill>
                </a:rPr>
                <a:t> </a:t>
              </a:r>
              <a:endParaRPr lang="en-GB" sz="3600" dirty="0">
                <a:solidFill>
                  <a:srgbClr val="FFC000"/>
                </a:solidFill>
              </a:endParaRPr>
            </a:p>
          </p:txBody>
        </p:sp>
        <p:sp>
          <p:nvSpPr>
            <p:cNvPr id="28" name="TextBox 27"/>
            <p:cNvSpPr txBox="1"/>
            <p:nvPr/>
          </p:nvSpPr>
          <p:spPr>
            <a:xfrm>
              <a:off x="1821800" y="5021492"/>
              <a:ext cx="7322199" cy="584775"/>
            </a:xfrm>
            <a:prstGeom prst="rect">
              <a:avLst/>
            </a:prstGeom>
            <a:noFill/>
          </p:spPr>
          <p:txBody>
            <a:bodyPr wrap="square" rtlCol="0">
              <a:spAutoFit/>
            </a:bodyPr>
            <a:lstStyle/>
            <a:p>
              <a:r>
                <a:rPr lang="en-GB" sz="1600" b="1" dirty="0" smtClean="0">
                  <a:solidFill>
                    <a:srgbClr val="00B050"/>
                  </a:solidFill>
                </a:rPr>
                <a:t>Ok in all trials, after 10 thermal quenches.</a:t>
              </a:r>
            </a:p>
            <a:p>
              <a:r>
                <a:rPr lang="en-GB" sz="1600" b="1" dirty="0" smtClean="0">
                  <a:solidFill>
                    <a:srgbClr val="FFC000"/>
                  </a:solidFill>
                </a:rPr>
                <a:t>To be confirmed in a BS already exposed to the beam. (MB3409 Q4 2017)</a:t>
              </a:r>
              <a:endParaRPr lang="en-GB" sz="1600" b="1" dirty="0">
                <a:solidFill>
                  <a:srgbClr val="FFC000"/>
                </a:solidFill>
              </a:endParaRPr>
            </a:p>
          </p:txBody>
        </p:sp>
      </p:grpSp>
      <p:grpSp>
        <p:nvGrpSpPr>
          <p:cNvPr id="66" name="Group 65"/>
          <p:cNvGrpSpPr/>
          <p:nvPr/>
        </p:nvGrpSpPr>
        <p:grpSpPr>
          <a:xfrm>
            <a:off x="109768" y="5604636"/>
            <a:ext cx="9031472" cy="646331"/>
            <a:chOff x="109768" y="5604636"/>
            <a:chExt cx="9031472" cy="646331"/>
          </a:xfrm>
        </p:grpSpPr>
        <p:sp>
          <p:nvSpPr>
            <p:cNvPr id="24" name="TextBox 23"/>
            <p:cNvSpPr txBox="1"/>
            <p:nvPr/>
          </p:nvSpPr>
          <p:spPr>
            <a:xfrm>
              <a:off x="122308" y="5604636"/>
              <a:ext cx="675185" cy="646331"/>
            </a:xfrm>
            <a:prstGeom prst="rect">
              <a:avLst/>
            </a:prstGeom>
            <a:noFill/>
            <a:ln>
              <a:noFill/>
            </a:ln>
          </p:spPr>
          <p:txBody>
            <a:bodyPr wrap="none" rtlCol="0">
              <a:spAutoFit/>
            </a:bodyPr>
            <a:lstStyle/>
            <a:p>
              <a:pPr marL="285750" indent="-285750">
                <a:buFont typeface="Wingdings" panose="05000000000000000000" pitchFamily="2" charset="2"/>
                <a:buChar char="ü"/>
              </a:pPr>
              <a:r>
                <a:rPr lang="en-GB" sz="3600" dirty="0" smtClean="0">
                  <a:solidFill>
                    <a:srgbClr val="FFC000"/>
                  </a:solidFill>
                </a:rPr>
                <a:t> </a:t>
              </a:r>
              <a:endParaRPr lang="en-GB" sz="3600" dirty="0">
                <a:solidFill>
                  <a:srgbClr val="FFC000"/>
                </a:solidFill>
              </a:endParaRPr>
            </a:p>
          </p:txBody>
        </p:sp>
        <p:grpSp>
          <p:nvGrpSpPr>
            <p:cNvPr id="65" name="Group 64"/>
            <p:cNvGrpSpPr/>
            <p:nvPr/>
          </p:nvGrpSpPr>
          <p:grpSpPr>
            <a:xfrm>
              <a:off x="109768" y="5616610"/>
              <a:ext cx="9031472" cy="592753"/>
              <a:chOff x="109768" y="5616610"/>
              <a:chExt cx="9031472" cy="592753"/>
            </a:xfrm>
          </p:grpSpPr>
          <p:sp>
            <p:nvSpPr>
              <p:cNvPr id="10" name="Rectangle 9"/>
              <p:cNvSpPr/>
              <p:nvPr/>
            </p:nvSpPr>
            <p:spPr>
              <a:xfrm>
                <a:off x="109768" y="5747698"/>
                <a:ext cx="8924452" cy="461665"/>
              </a:xfrm>
              <a:prstGeom prst="rect">
                <a:avLst/>
              </a:prstGeom>
            </p:spPr>
            <p:txBody>
              <a:bodyPr wrap="square">
                <a:spAutoFit/>
              </a:bodyPr>
              <a:lstStyle/>
              <a:p>
                <a:pPr marL="342900" indent="-342900">
                  <a:buFont typeface="Wingdings" panose="05000000000000000000" pitchFamily="2" charset="2"/>
                  <a:buChar char="q"/>
                </a:pPr>
                <a:r>
                  <a:rPr lang="en-GB" sz="2400" dirty="0"/>
                  <a:t>Resistance to radiation</a:t>
                </a:r>
              </a:p>
            </p:txBody>
          </p:sp>
          <p:sp>
            <p:nvSpPr>
              <p:cNvPr id="29" name="TextBox 28"/>
              <p:cNvSpPr txBox="1"/>
              <p:nvPr/>
            </p:nvSpPr>
            <p:spPr>
              <a:xfrm>
                <a:off x="3632890" y="5616610"/>
                <a:ext cx="5508350" cy="584775"/>
              </a:xfrm>
              <a:prstGeom prst="rect">
                <a:avLst/>
              </a:prstGeom>
              <a:noFill/>
            </p:spPr>
            <p:txBody>
              <a:bodyPr wrap="square" rtlCol="0">
                <a:spAutoFit/>
              </a:bodyPr>
              <a:lstStyle/>
              <a:p>
                <a:r>
                  <a:rPr lang="en-GB" sz="1600" b="1" dirty="0" smtClean="0">
                    <a:solidFill>
                      <a:srgbClr val="00B050"/>
                    </a:solidFill>
                  </a:rPr>
                  <a:t>Ok for IP2 &amp; IP8 (up 200 </a:t>
                </a:r>
                <a:r>
                  <a:rPr lang="en-GB" sz="1600" b="1" dirty="0" err="1" smtClean="0">
                    <a:solidFill>
                      <a:srgbClr val="00B050"/>
                    </a:solidFill>
                  </a:rPr>
                  <a:t>MGy</a:t>
                </a:r>
                <a:r>
                  <a:rPr lang="en-GB" sz="1600" b="1" dirty="0" smtClean="0">
                    <a:solidFill>
                      <a:srgbClr val="00B050"/>
                    </a:solidFill>
                  </a:rPr>
                  <a:t>).</a:t>
                </a:r>
              </a:p>
              <a:p>
                <a:r>
                  <a:rPr lang="en-GB" sz="1600" b="1" dirty="0" smtClean="0">
                    <a:solidFill>
                      <a:srgbClr val="FFC000"/>
                    </a:solidFill>
                  </a:rPr>
                  <a:t>To be measured in 2018 with final recipe.</a:t>
                </a:r>
                <a:endParaRPr lang="en-GB" sz="1600" b="1" dirty="0">
                  <a:solidFill>
                    <a:srgbClr val="FFC000"/>
                  </a:solidFill>
                </a:endParaRPr>
              </a:p>
            </p:txBody>
          </p:sp>
        </p:grpSp>
      </p:grpSp>
      <p:sp>
        <p:nvSpPr>
          <p:cNvPr id="33" name="Rounded Rectangle 32"/>
          <p:cNvSpPr/>
          <p:nvPr/>
        </p:nvSpPr>
        <p:spPr>
          <a:xfrm>
            <a:off x="81001" y="1288606"/>
            <a:ext cx="3551889" cy="637763"/>
          </a:xfrm>
          <a:prstGeom prst="roundRect">
            <a:avLst>
              <a:gd name="adj" fmla="val 28065"/>
            </a:avLst>
          </a:prstGeom>
          <a:noFill/>
          <a:ln w="269875">
            <a:solidFill>
              <a:srgbClr val="FF0000"/>
            </a:solidFill>
          </a:ln>
          <a:effectLst>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ounded Rectangle 33"/>
          <p:cNvSpPr/>
          <p:nvPr/>
        </p:nvSpPr>
        <p:spPr>
          <a:xfrm>
            <a:off x="81000" y="3346309"/>
            <a:ext cx="8953215" cy="1123074"/>
          </a:xfrm>
          <a:prstGeom prst="roundRect">
            <a:avLst>
              <a:gd name="adj" fmla="val 28065"/>
            </a:avLst>
          </a:prstGeom>
          <a:noFill/>
          <a:ln w="269875">
            <a:solidFill>
              <a:srgbClr val="FF0000"/>
            </a:solidFill>
          </a:ln>
          <a:effectLst>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ounded Rectangle 34"/>
          <p:cNvSpPr/>
          <p:nvPr/>
        </p:nvSpPr>
        <p:spPr>
          <a:xfrm>
            <a:off x="80999" y="5048594"/>
            <a:ext cx="8953215" cy="1202373"/>
          </a:xfrm>
          <a:prstGeom prst="roundRect">
            <a:avLst>
              <a:gd name="adj" fmla="val 28065"/>
            </a:avLst>
          </a:prstGeom>
          <a:noFill/>
          <a:ln w="269875">
            <a:solidFill>
              <a:srgbClr val="FF0000"/>
            </a:solidFill>
          </a:ln>
          <a:effectLst>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9456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heel(1)">
                                      <p:cBhvr>
                                        <p:cTn id="35" dur="500"/>
                                        <p:tgtEl>
                                          <p:spTgt spid="33"/>
                                        </p:tgtEl>
                                      </p:cBhvr>
                                    </p:animEffect>
                                  </p:childTnLst>
                                </p:cTn>
                              </p:par>
                            </p:childTnLst>
                          </p:cTn>
                        </p:par>
                        <p:par>
                          <p:cTn id="36" fill="hold">
                            <p:stCondLst>
                              <p:cond delay="500"/>
                            </p:stCondLst>
                            <p:childTnLst>
                              <p:par>
                                <p:cTn id="37" presetID="21" presetClass="entr" presetSubtype="1"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heel(1)">
                                      <p:cBhvr>
                                        <p:cTn id="39" dur="500"/>
                                        <p:tgtEl>
                                          <p:spTgt spid="34"/>
                                        </p:tgtEl>
                                      </p:cBhvr>
                                    </p:animEffect>
                                  </p:childTnLst>
                                </p:cTn>
                              </p:par>
                            </p:childTnLst>
                          </p:cTn>
                        </p:par>
                        <p:par>
                          <p:cTn id="40" fill="hold">
                            <p:stCondLst>
                              <p:cond delay="1000"/>
                            </p:stCondLst>
                            <p:childTnLst>
                              <p:par>
                                <p:cTn id="41" presetID="21"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heel(1)">
                                      <p:cBhvr>
                                        <p:cTn id="4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19</a:t>
            </a:fld>
            <a:endParaRPr lang="en-US" dirty="0"/>
          </a:p>
        </p:txBody>
      </p:sp>
      <p:sp>
        <p:nvSpPr>
          <p:cNvPr id="16" name="TextBox 15"/>
          <p:cNvSpPr txBox="1"/>
          <p:nvPr/>
        </p:nvSpPr>
        <p:spPr>
          <a:xfrm>
            <a:off x="0" y="0"/>
            <a:ext cx="9144000" cy="584775"/>
          </a:xfrm>
          <a:prstGeom prst="rect">
            <a:avLst/>
          </a:prstGeom>
          <a:solidFill>
            <a:srgbClr val="1E5AAE"/>
          </a:solidFill>
        </p:spPr>
        <p:txBody>
          <a:bodyPr wrap="square" rtlCol="0">
            <a:spAutoFit/>
          </a:bodyPr>
          <a:lstStyle/>
          <a:p>
            <a:pPr algn="ctr"/>
            <a:r>
              <a:rPr lang="en-GB" sz="3200" dirty="0" smtClean="0">
                <a:solidFill>
                  <a:schemeClr val="bg1"/>
                </a:solidFill>
              </a:rPr>
              <a:t>2 – In-situ a-C coating </a:t>
            </a:r>
            <a:endParaRPr lang="en-GB" sz="3200" dirty="0">
              <a:solidFill>
                <a:schemeClr val="bg1"/>
              </a:solidFill>
            </a:endParaRPr>
          </a:p>
        </p:txBody>
      </p:sp>
      <p:sp>
        <p:nvSpPr>
          <p:cNvPr id="71" name="TextBox 70"/>
          <p:cNvSpPr txBox="1"/>
          <p:nvPr/>
        </p:nvSpPr>
        <p:spPr>
          <a:xfrm>
            <a:off x="109773" y="1356561"/>
            <a:ext cx="8924453" cy="523220"/>
          </a:xfrm>
          <a:prstGeom prst="rect">
            <a:avLst/>
          </a:prstGeom>
          <a:noFill/>
        </p:spPr>
        <p:txBody>
          <a:bodyPr wrap="square" rtlCol="0">
            <a:spAutoFit/>
          </a:bodyPr>
          <a:lstStyle/>
          <a:p>
            <a:pPr algn="ctr"/>
            <a:r>
              <a:rPr lang="en-GB" sz="2800" dirty="0" smtClean="0"/>
              <a:t>Maximal </a:t>
            </a:r>
            <a:r>
              <a:rPr lang="en-GB" sz="2800" dirty="0" err="1" smtClean="0"/>
              <a:t>SEY</a:t>
            </a:r>
            <a:r>
              <a:rPr lang="en-GB" sz="2800" baseline="-25000" dirty="0" err="1" smtClean="0"/>
              <a:t>max</a:t>
            </a:r>
            <a:r>
              <a:rPr lang="en-GB" sz="2800" dirty="0" smtClean="0"/>
              <a:t> &lt; 1.1 along 10 meters of arc type BS</a:t>
            </a:r>
          </a:p>
        </p:txBody>
      </p:sp>
      <p:sp>
        <p:nvSpPr>
          <p:cNvPr id="8" name="TextBox 7"/>
          <p:cNvSpPr txBox="1"/>
          <p:nvPr/>
        </p:nvSpPr>
        <p:spPr>
          <a:xfrm>
            <a:off x="109773" y="703792"/>
            <a:ext cx="8924453" cy="584775"/>
          </a:xfrm>
          <a:prstGeom prst="rect">
            <a:avLst/>
          </a:prstGeom>
          <a:noFill/>
        </p:spPr>
        <p:txBody>
          <a:bodyPr wrap="square" rtlCol="0">
            <a:spAutoFit/>
          </a:bodyPr>
          <a:lstStyle/>
          <a:p>
            <a:r>
              <a:rPr lang="en-GB" sz="3200" dirty="0" smtClean="0"/>
              <a:t>Performance: SEY along 10 meters</a:t>
            </a:r>
            <a:endParaRPr lang="en-GB" sz="3200" dirty="0"/>
          </a:p>
        </p:txBody>
      </p:sp>
      <p:pic>
        <p:nvPicPr>
          <p:cNvPr id="6" name="Picture 5"/>
          <p:cNvPicPr>
            <a:picLocks noChangeAspect="1"/>
          </p:cNvPicPr>
          <p:nvPr/>
        </p:nvPicPr>
        <p:blipFill rotWithShape="1">
          <a:blip r:embed="rId3"/>
          <a:srcRect t="15835"/>
          <a:stretch/>
        </p:blipFill>
        <p:spPr>
          <a:xfrm>
            <a:off x="2646716" y="1856335"/>
            <a:ext cx="4005940" cy="4351425"/>
          </a:xfrm>
          <a:prstGeom prst="rect">
            <a:avLst/>
          </a:prstGeom>
        </p:spPr>
      </p:pic>
      <p:pic>
        <p:nvPicPr>
          <p:cNvPr id="7" name="Picture 6"/>
          <p:cNvPicPr>
            <a:picLocks noChangeAspect="1"/>
          </p:cNvPicPr>
          <p:nvPr/>
        </p:nvPicPr>
        <p:blipFill rotWithShape="1">
          <a:blip r:embed="rId4"/>
          <a:srcRect l="50788" t="1820" r="6420" b="85549"/>
          <a:stretch/>
        </p:blipFill>
        <p:spPr>
          <a:xfrm>
            <a:off x="6685279" y="2611119"/>
            <a:ext cx="1706881" cy="650241"/>
          </a:xfrm>
          <a:prstGeom prst="rect">
            <a:avLst/>
          </a:prstGeom>
        </p:spPr>
      </p:pic>
      <p:sp>
        <p:nvSpPr>
          <p:cNvPr id="11" name="Rectangle 10"/>
          <p:cNvSpPr/>
          <p:nvPr/>
        </p:nvSpPr>
        <p:spPr>
          <a:xfrm>
            <a:off x="4903470" y="2202180"/>
            <a:ext cx="258940" cy="1098705"/>
          </a:xfrm>
          <a:prstGeom prst="rect">
            <a:avLst/>
          </a:prstGeom>
          <a:solidFill>
            <a:srgbClr val="868686"/>
          </a:solidFill>
          <a:ln w="3175">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4640910" y="3741420"/>
            <a:ext cx="258940" cy="222405"/>
          </a:xfrm>
          <a:prstGeom prst="rect">
            <a:avLst/>
          </a:prstGeom>
          <a:solidFill>
            <a:srgbClr val="868686"/>
          </a:solidFill>
          <a:ln w="3175">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8325253" y="2954885"/>
            <a:ext cx="798617" cy="307777"/>
          </a:xfrm>
          <a:prstGeom prst="rect">
            <a:avLst/>
          </a:prstGeom>
          <a:noFill/>
        </p:spPr>
        <p:txBody>
          <a:bodyPr wrap="none" rtlCol="0">
            <a:spAutoFit/>
          </a:bodyPr>
          <a:lstStyle/>
          <a:p>
            <a:r>
              <a:rPr lang="en-GB" sz="1400" dirty="0" smtClean="0">
                <a:solidFill>
                  <a:schemeClr val="accent6">
                    <a:lumMod val="50000"/>
                  </a:schemeClr>
                </a:solidFill>
              </a:rPr>
              <a:t>(100</a:t>
            </a:r>
            <a:r>
              <a:rPr lang="en-GB" sz="1400" baseline="30000" dirty="0" smtClean="0">
                <a:solidFill>
                  <a:schemeClr val="accent6">
                    <a:lumMod val="50000"/>
                  </a:schemeClr>
                </a:solidFill>
              </a:rPr>
              <a:t>o</a:t>
            </a:r>
            <a:r>
              <a:rPr lang="en-GB" sz="1400" dirty="0" smtClean="0">
                <a:solidFill>
                  <a:schemeClr val="accent6">
                    <a:lumMod val="50000"/>
                  </a:schemeClr>
                </a:solidFill>
              </a:rPr>
              <a:t>C)</a:t>
            </a:r>
            <a:endParaRPr lang="en-GB" sz="1400" dirty="0">
              <a:solidFill>
                <a:schemeClr val="accent6">
                  <a:lumMod val="50000"/>
                </a:schemeClr>
              </a:solidFill>
            </a:endParaRPr>
          </a:p>
        </p:txBody>
      </p:sp>
      <p:grpSp>
        <p:nvGrpSpPr>
          <p:cNvPr id="13" name="Group 12"/>
          <p:cNvGrpSpPr/>
          <p:nvPr/>
        </p:nvGrpSpPr>
        <p:grpSpPr>
          <a:xfrm>
            <a:off x="6767075" y="3186118"/>
            <a:ext cx="1714470" cy="292388"/>
            <a:chOff x="6767075" y="3186118"/>
            <a:chExt cx="1714470" cy="292388"/>
          </a:xfrm>
        </p:grpSpPr>
        <p:sp>
          <p:nvSpPr>
            <p:cNvPr id="17" name="Rectangle 16"/>
            <p:cNvSpPr/>
            <p:nvPr/>
          </p:nvSpPr>
          <p:spPr>
            <a:xfrm>
              <a:off x="6767075" y="3261360"/>
              <a:ext cx="121405" cy="135852"/>
            </a:xfrm>
            <a:prstGeom prst="rect">
              <a:avLst/>
            </a:prstGeom>
            <a:solidFill>
              <a:srgbClr val="868686"/>
            </a:solidFill>
            <a:ln w="3175">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6932723" y="3186118"/>
              <a:ext cx="1548822" cy="292388"/>
            </a:xfrm>
            <a:prstGeom prst="rect">
              <a:avLst/>
            </a:prstGeom>
            <a:noFill/>
          </p:spPr>
          <p:txBody>
            <a:bodyPr wrap="none" rtlCol="0">
              <a:spAutoFit/>
            </a:bodyPr>
            <a:lstStyle/>
            <a:p>
              <a:r>
                <a:rPr lang="en-GB" sz="1300" dirty="0" smtClean="0">
                  <a:solidFill>
                    <a:srgbClr val="3A3A3A"/>
                  </a:solidFill>
                </a:rPr>
                <a:t>2 m in type 74 BS </a:t>
              </a:r>
              <a:endParaRPr lang="en-GB" sz="1300" dirty="0">
                <a:solidFill>
                  <a:srgbClr val="3A3A3A"/>
                </a:solidFill>
              </a:endParaRPr>
            </a:p>
          </p:txBody>
        </p:sp>
      </p:grpSp>
    </p:spTree>
    <p:extLst>
      <p:ext uri="{BB962C8B-B14F-4D97-AF65-F5344CB8AC3E}">
        <p14:creationId xmlns:p14="http://schemas.microsoft.com/office/powerpoint/2010/main" val="1552141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50" fill="hold"/>
                                        <p:tgtEl>
                                          <p:spTgt spid="13"/>
                                        </p:tgtEl>
                                        <p:attrNameLst>
                                          <p:attrName>ppt_x</p:attrName>
                                        </p:attrNameLst>
                                      </p:cBhvr>
                                      <p:tavLst>
                                        <p:tav tm="0">
                                          <p:val>
                                            <p:strVal val="1+#ppt_w/2"/>
                                          </p:val>
                                        </p:tav>
                                        <p:tav tm="100000">
                                          <p:val>
                                            <p:strVal val="#ppt_x"/>
                                          </p:val>
                                        </p:tav>
                                      </p:tavLst>
                                    </p:anim>
                                    <p:anim calcmode="lin" valueType="num">
                                      <p:cBhvr additive="base">
                                        <p:cTn id="8" dur="25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 EXISTING SITUATION AND INTRODUCTION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336884" y="1157372"/>
            <a:ext cx="8383603" cy="1323439"/>
          </a:xfrm>
          <a:prstGeom prst="rect">
            <a:avLst/>
          </a:prstGeom>
        </p:spPr>
        <p:txBody>
          <a:bodyPr wrap="square">
            <a:spAutoFit/>
          </a:bodyPr>
          <a:lstStyle/>
          <a:p>
            <a:r>
              <a:rPr lang="en-GB" sz="2000" dirty="0" smtClean="0">
                <a:solidFill>
                  <a:schemeClr val="accent6">
                    <a:lumMod val="50000"/>
                  </a:schemeClr>
                </a:solidFill>
                <a:latin typeface="Verdana" panose="020B0604030504040204" pitchFamily="34" charset="0"/>
                <a:ea typeface="Times New Roman" panose="02020603050405020304" pitchFamily="18" charset="0"/>
                <a:cs typeface="Times New Roman" panose="02020603050405020304" pitchFamily="18" charset="0"/>
              </a:rPr>
              <a:t>In the region of the inner triplet magnets, the heat load represents an identified issue since Run 2 […] </a:t>
            </a:r>
            <a:r>
              <a:rPr lang="en-GB" sz="2000" dirty="0">
                <a:solidFill>
                  <a:schemeClr val="accent6">
                    <a:lumMod val="50000"/>
                  </a:schemeClr>
                </a:solidFill>
                <a:latin typeface="Verdana" panose="020B0604030504040204" pitchFamily="34" charset="0"/>
                <a:ea typeface="Times New Roman" panose="02020603050405020304" pitchFamily="18" charset="0"/>
                <a:cs typeface="Times New Roman" panose="02020603050405020304" pitchFamily="18" charset="0"/>
              </a:rPr>
              <a:t>and will exceed the cooling capability of the foreseen cryogenic plant [2] in the HL-LHC era</a:t>
            </a:r>
            <a:r>
              <a:rPr lang="en-GB" sz="2000" dirty="0" smtClean="0">
                <a:solidFill>
                  <a:schemeClr val="accent6">
                    <a:lumMod val="50000"/>
                  </a:schemeClr>
                </a:solidFill>
                <a:latin typeface="Verdana" panose="020B0604030504040204" pitchFamily="34" charset="0"/>
                <a:ea typeface="Times New Roman" panose="02020603050405020304" pitchFamily="18" charset="0"/>
                <a:cs typeface="Times New Roman" panose="02020603050405020304" pitchFamily="18" charset="0"/>
              </a:rPr>
              <a:t>. </a:t>
            </a:r>
            <a:endParaRPr lang="en-GB" sz="4400" dirty="0">
              <a:solidFill>
                <a:schemeClr val="accent6">
                  <a:lumMod val="50000"/>
                </a:schemeClr>
              </a:solidFill>
            </a:endParaRPr>
          </a:p>
        </p:txBody>
      </p:sp>
      <p:sp>
        <p:nvSpPr>
          <p:cNvPr id="10" name="Rectangle 9"/>
          <p:cNvSpPr/>
          <p:nvPr/>
        </p:nvSpPr>
        <p:spPr>
          <a:xfrm>
            <a:off x="336883" y="2638833"/>
            <a:ext cx="8383603" cy="1015663"/>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The baseline measure to overcome this limitation is the coating of the beam screens of the inner triplet magnets with a low Secondary Electron Yield (SEY) a-C thin film.</a:t>
            </a:r>
          </a:p>
        </p:txBody>
      </p:sp>
      <p:sp>
        <p:nvSpPr>
          <p:cNvPr id="12" name="Rectangle 11"/>
          <p:cNvSpPr/>
          <p:nvPr/>
        </p:nvSpPr>
        <p:spPr>
          <a:xfrm>
            <a:off x="336883" y="3894388"/>
            <a:ext cx="8305692" cy="1015663"/>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The specific development for the LHC BS configuration has been shown ([3], [4]). At present, the coating of 10m long BS with performance within specification has been demonstrated.</a:t>
            </a:r>
          </a:p>
        </p:txBody>
      </p:sp>
    </p:spTree>
    <p:extLst>
      <p:ext uri="{BB962C8B-B14F-4D97-AF65-F5344CB8AC3E}">
        <p14:creationId xmlns:p14="http://schemas.microsoft.com/office/powerpoint/2010/main" val="109885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 EXISTING SITUATION AND INTRODUCTION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tangle 9"/>
          <p:cNvSpPr/>
          <p:nvPr/>
        </p:nvSpPr>
        <p:spPr>
          <a:xfrm>
            <a:off x="380198" y="1148271"/>
            <a:ext cx="8383603" cy="1938992"/>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In order to validate the in-situ coating process in the LHC and increase the margin for arc cooling in sectors 23 and 78 for the HL-LHC era, a proposal to coat some standalone magnets was presented in the LHC Performance Workshop 2018, coming from the development team [5] and from the Task Force on Beam Induced Heat Load [6]. </a:t>
            </a:r>
            <a:endPar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tangle 11"/>
          <p:cNvSpPr/>
          <p:nvPr/>
        </p:nvSpPr>
        <p:spPr>
          <a:xfrm>
            <a:off x="419153" y="3466355"/>
            <a:ext cx="8305692" cy="707886"/>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The proposal has been endorsed by the recommendations of the CMAC </a:t>
            </a:r>
          </a:p>
        </p:txBody>
      </p:sp>
      <p:sp>
        <p:nvSpPr>
          <p:cNvPr id="11" name="Rectangle 10"/>
          <p:cNvSpPr/>
          <p:nvPr/>
        </p:nvSpPr>
        <p:spPr>
          <a:xfrm>
            <a:off x="380198" y="4553333"/>
            <a:ext cx="8305692" cy="707886"/>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The very same strategy has been endorsed by the 46th HL-LHC TCC following the presentation of WP12 [8].</a:t>
            </a:r>
          </a:p>
        </p:txBody>
      </p:sp>
    </p:spTree>
    <p:extLst>
      <p:ext uri="{BB962C8B-B14F-4D97-AF65-F5344CB8AC3E}">
        <p14:creationId xmlns:p14="http://schemas.microsoft.com/office/powerpoint/2010/main" val="94526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2. REASON FOR THE CHANGE</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336884" y="1157372"/>
            <a:ext cx="8383603" cy="1938992"/>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Coating a selected number of Q5 and Q6’s BS during LS2, in combination with additional instrumentation, will enable to estimate the heat load reduction with LIU beams. It will also allow early validation of the in-situ coating procedure, tooling and activity duration in anticipation of the LS3 in-situ campaign.</a:t>
            </a:r>
            <a:endParaRPr lang="en-GB" sz="48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tangle 9"/>
          <p:cNvSpPr/>
          <p:nvPr/>
        </p:nvSpPr>
        <p:spPr>
          <a:xfrm>
            <a:off x="380198" y="3464812"/>
            <a:ext cx="8383603" cy="1631216"/>
          </a:xfrm>
          <a:prstGeom prst="rect">
            <a:avLst/>
          </a:prstGeom>
        </p:spPr>
        <p:txBody>
          <a:bodyPr wrap="square">
            <a:spAutoFit/>
          </a:bodyPr>
          <a:lstStyle/>
          <a:p>
            <a:r>
              <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Furthermore, an additional margin in the refrigeration power for the sectors 23 and 78 would be achieved by coating the standalone magnets in R2 and L8 with a low SEY a-C thin film. This is particularly relevant for the HL-LHC era, since these sectors are cooled by ex-LEP’s refrigerators. </a:t>
            </a:r>
            <a:endParaRPr lang="en-GB" sz="20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6762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5</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3.1 MAGNETS TO BE COATED</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p:nvPicPr>
        <p:blipFill>
          <a:blip r:embed="rId3"/>
          <a:stretch>
            <a:fillRect/>
          </a:stretch>
        </p:blipFill>
        <p:spPr>
          <a:xfrm>
            <a:off x="166168" y="2744709"/>
            <a:ext cx="8589990" cy="3085330"/>
          </a:xfrm>
          <a:prstGeom prst="rect">
            <a:avLst/>
          </a:prstGeom>
        </p:spPr>
      </p:pic>
      <p:sp>
        <p:nvSpPr>
          <p:cNvPr id="8" name="Rectangle 7"/>
          <p:cNvSpPr/>
          <p:nvPr/>
        </p:nvSpPr>
        <p:spPr>
          <a:xfrm>
            <a:off x="166168" y="1738102"/>
            <a:ext cx="8922327" cy="582019"/>
          </a:xfrm>
          <a:prstGeom prst="rect">
            <a:avLst/>
          </a:prstGeom>
        </p:spPr>
        <p:txBody>
          <a:bodyPr wrap="square">
            <a:spAutoFit/>
          </a:bodyPr>
          <a:lstStyle/>
          <a:p>
            <a:pPr algn="ctr">
              <a:lnSpc>
                <a:spcPct val="120000"/>
              </a:lnSpc>
              <a:spcAft>
                <a:spcPts val="1200"/>
              </a:spcAft>
            </a:pPr>
            <a:r>
              <a:rPr lang="en-GB" sz="1400" dirty="0">
                <a:solidFill>
                  <a:schemeClr val="accent6">
                    <a:lumMod val="50000"/>
                  </a:schemeClr>
                </a:solidFill>
                <a:latin typeface="Verdana" panose="020B0604030504040204" pitchFamily="34" charset="0"/>
                <a:ea typeface="Times New Roman" panose="02020603050405020304" pitchFamily="18" charset="0"/>
                <a:cs typeface="Times New Roman" panose="02020603050405020304" pitchFamily="18" charset="0"/>
              </a:rPr>
              <a:t>Table 1 — Beam screen orientation, drawings relevant to the coating campaign and the heat loads expected with HL-LHC beam for the cases of maximal SEY of 1.3 and 1.1 [10].</a:t>
            </a:r>
          </a:p>
        </p:txBody>
      </p:sp>
    </p:spTree>
    <p:extLst>
      <p:ext uri="{BB962C8B-B14F-4D97-AF65-F5344CB8AC3E}">
        <p14:creationId xmlns:p14="http://schemas.microsoft.com/office/powerpoint/2010/main" val="264280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3.1 MAGNETS TO BE COATED</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30960" y="1515741"/>
            <a:ext cx="6082080" cy="4632020"/>
          </a:xfrm>
          <a:prstGeom prst="rect">
            <a:avLst/>
          </a:prstGeom>
        </p:spPr>
      </p:pic>
    </p:spTree>
    <p:extLst>
      <p:ext uri="{BB962C8B-B14F-4D97-AF65-F5344CB8AC3E}">
        <p14:creationId xmlns:p14="http://schemas.microsoft.com/office/powerpoint/2010/main" val="3314706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3.1 MAGNETS TO BE COATED</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08420" y="1537335"/>
            <a:ext cx="6327160" cy="4619767"/>
          </a:xfrm>
          <a:prstGeom prst="rect">
            <a:avLst/>
          </a:prstGeom>
        </p:spPr>
      </p:pic>
    </p:spTree>
    <p:extLst>
      <p:ext uri="{BB962C8B-B14F-4D97-AF65-F5344CB8AC3E}">
        <p14:creationId xmlns:p14="http://schemas.microsoft.com/office/powerpoint/2010/main" val="1188291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3.2 The coating process</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443484" y="1755507"/>
            <a:ext cx="8257032" cy="1323439"/>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In a first step is applied a 150 nm thick titanium layer in order to enhance the adhesion and to decrease the outgassing of the beam screen and the cold bore and in a second phase a top layer of carbon (50 nm thick) is deposited. </a:t>
            </a:r>
            <a:endParaRPr lang="en-GB" sz="4400" dirty="0"/>
          </a:p>
        </p:txBody>
      </p:sp>
      <p:sp>
        <p:nvSpPr>
          <p:cNvPr id="9" name="Rectangle 8"/>
          <p:cNvSpPr/>
          <p:nvPr/>
        </p:nvSpPr>
        <p:spPr>
          <a:xfrm>
            <a:off x="443484" y="3093861"/>
            <a:ext cx="8257032" cy="1631216"/>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During the deposition of the carbon layer, titanium is also deposited (and subsequently covered by the carbon) in order to pump the hydrogen and the water molecules present in the plasma and ensure that </a:t>
            </a:r>
            <a:r>
              <a:rPr lang="en-GB" sz="2000"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the </a:t>
            </a:r>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maximal secondary electron yield remains below 1.1.</a:t>
            </a:r>
            <a:endParaRPr lang="en-GB" sz="4400" dirty="0"/>
          </a:p>
        </p:txBody>
      </p:sp>
      <p:sp>
        <p:nvSpPr>
          <p:cNvPr id="10" name="Rectangle 9"/>
          <p:cNvSpPr/>
          <p:nvPr/>
        </p:nvSpPr>
        <p:spPr>
          <a:xfrm>
            <a:off x="443484" y="4718726"/>
            <a:ext cx="8257032" cy="707886"/>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The overall thickness of the titanium layer will not exceed </a:t>
            </a:r>
            <a:r>
              <a:rPr lang="en-GB" sz="2000"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500nm.</a:t>
            </a:r>
            <a:endParaRPr lang="en-GB" sz="4400" dirty="0"/>
          </a:p>
        </p:txBody>
      </p:sp>
      <p:sp>
        <p:nvSpPr>
          <p:cNvPr id="11" name="Rectangle 10"/>
          <p:cNvSpPr/>
          <p:nvPr/>
        </p:nvSpPr>
        <p:spPr>
          <a:xfrm>
            <a:off x="443484" y="5417530"/>
            <a:ext cx="8257032" cy="646331"/>
          </a:xfrm>
          <a:prstGeom prst="rect">
            <a:avLst/>
          </a:prstGeom>
        </p:spPr>
        <p:txBody>
          <a:bodyPr wrap="square">
            <a:spAutoFit/>
          </a:bodyPr>
          <a:lstStyle/>
          <a:p>
            <a:r>
              <a:rPr lang="en-GB"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A study conducted by BE-ABP concluded that </a:t>
            </a:r>
            <a:r>
              <a:rPr lang="en-GB"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the </a:t>
            </a:r>
            <a:r>
              <a:rPr lang="en-GB"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overall impact is negligible compared to the other sources of impedance. [12]</a:t>
            </a:r>
            <a:endParaRPr lang="en-GB" sz="4000" dirty="0"/>
          </a:p>
        </p:txBody>
      </p:sp>
    </p:spTree>
    <p:extLst>
      <p:ext uri="{BB962C8B-B14F-4D97-AF65-F5344CB8AC3E}">
        <p14:creationId xmlns:p14="http://schemas.microsoft.com/office/powerpoint/2010/main" val="218823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99924" y="3493970"/>
            <a:ext cx="4756323" cy="2654066"/>
          </a:xfrm>
          <a:prstGeom prst="rect">
            <a:avLst/>
          </a:prstGeom>
          <a:noFill/>
        </p:spPr>
      </p:pic>
      <p:sp>
        <p:nvSpPr>
          <p:cNvPr id="2" name="Footer Placeholder 1"/>
          <p:cNvSpPr>
            <a:spLocks noGrp="1"/>
          </p:cNvSpPr>
          <p:nvPr>
            <p:ph type="ftr" sz="quarter" idx="3"/>
          </p:nvPr>
        </p:nvSpPr>
        <p:spPr/>
        <p:txBody>
          <a:bodyPr/>
          <a:lstStyle/>
          <a:p>
            <a:r>
              <a:rPr lang="en-GB" smtClean="0"/>
              <a:t>TE-TM 2018-03-29</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9</a:t>
            </a:fld>
            <a:endParaRPr lang="en-US" dirty="0"/>
          </a:p>
        </p:txBody>
      </p:sp>
      <p:sp>
        <p:nvSpPr>
          <p:cNvPr id="16" name="TextBox 15"/>
          <p:cNvSpPr txBox="1"/>
          <p:nvPr/>
        </p:nvSpPr>
        <p:spPr>
          <a:xfrm>
            <a:off x="0" y="327259"/>
            <a:ext cx="9144000" cy="461665"/>
          </a:xfrm>
          <a:prstGeom prst="rect">
            <a:avLst/>
          </a:prstGeom>
          <a:noFill/>
        </p:spPr>
        <p:txBody>
          <a:bodyPr wrap="square" rtlCol="0">
            <a:spAutoFit/>
          </a:bodyPr>
          <a:lstStyle/>
          <a:p>
            <a:pPr algn="ctr"/>
            <a:r>
              <a:rPr lang="en-GB" sz="24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 DETAILED DESCRIPTION</a:t>
            </a:r>
            <a:endParaRPr lang="en-GB" sz="2400" b="1"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43315" y="1043459"/>
            <a:ext cx="9144000" cy="461665"/>
          </a:xfrm>
          <a:prstGeom prst="rect">
            <a:avLst/>
          </a:prstGeom>
          <a:noFill/>
        </p:spPr>
        <p:txBody>
          <a:bodyPr wrap="square" rtlCol="0">
            <a:spAutoFit/>
          </a:bodyPr>
          <a:lstStyle/>
          <a:p>
            <a:r>
              <a:rPr lang="en-GB" sz="2400"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3.2 The coating process</a:t>
            </a:r>
            <a:endParaRPr lang="en-GB"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4"/>
          <p:cNvSpPr/>
          <p:nvPr/>
        </p:nvSpPr>
        <p:spPr>
          <a:xfrm>
            <a:off x="443484" y="1755507"/>
            <a:ext cx="8257032" cy="707886"/>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the operation is done at ambient temperature and no </a:t>
            </a:r>
            <a:r>
              <a:rPr lang="en-GB" sz="2000" dirty="0" err="1">
                <a:solidFill>
                  <a:srgbClr val="000000"/>
                </a:solidFill>
                <a:latin typeface="Verdana" panose="020B0604030504040204" pitchFamily="34" charset="0"/>
                <a:ea typeface="Times New Roman" panose="02020603050405020304" pitchFamily="18" charset="0"/>
                <a:cs typeface="Times New Roman" panose="02020603050405020304" pitchFamily="18" charset="0"/>
              </a:rPr>
              <a:t>bakeout</a:t>
            </a:r>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 is applied.</a:t>
            </a:r>
            <a:endParaRPr lang="en-GB" sz="4400" dirty="0"/>
          </a:p>
        </p:txBody>
      </p:sp>
      <p:sp>
        <p:nvSpPr>
          <p:cNvPr id="9" name="Rectangle 8"/>
          <p:cNvSpPr/>
          <p:nvPr/>
        </p:nvSpPr>
        <p:spPr>
          <a:xfrm>
            <a:off x="443484" y="2632685"/>
            <a:ext cx="8257032" cy="1323439"/>
          </a:xfrm>
          <a:prstGeom prst="rect">
            <a:avLst/>
          </a:prstGeom>
        </p:spPr>
        <p:txBody>
          <a:bodyPr wrap="square">
            <a:spAutoFit/>
          </a:bodyPr>
          <a:lstStyle/>
          <a:p>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During the deposition, the maximal power applied to the sputtering source is 30 W, distributed along 30 cm of target. This results on a maximal temperature at the cold bore below 65</a:t>
            </a:r>
            <a:r>
              <a:rPr lang="en-GB" sz="2000" baseline="30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o</a:t>
            </a:r>
            <a:r>
              <a:rPr lang="en-GB" sz="2000"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C.</a:t>
            </a:r>
            <a:endParaRPr lang="en-GB" sz="4400" dirty="0"/>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3742558" y="1279985"/>
            <a:ext cx="1658884" cy="7349746"/>
          </a:xfrm>
          <a:prstGeom prst="rect">
            <a:avLst/>
          </a:prstGeom>
        </p:spPr>
      </p:pic>
    </p:spTree>
    <p:extLst>
      <p:ext uri="{BB962C8B-B14F-4D97-AF65-F5344CB8AC3E}">
        <p14:creationId xmlns:p14="http://schemas.microsoft.com/office/powerpoint/2010/main" val="3447834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62854</TotalTime>
  <Words>1164</Words>
  <Application>Microsoft Office PowerPoint</Application>
  <PresentationFormat>On-screen Show (4:3)</PresentationFormat>
  <Paragraphs>185</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Times New Roman</vt:lpstr>
      <vt:lpstr>Verdana</vt:lpstr>
      <vt:lpstr>Wingdings</vt:lpstr>
      <vt:lpstr>CERN(4-3)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Pedro Costa Pinto</cp:lastModifiedBy>
  <cp:revision>910</cp:revision>
  <cp:lastPrinted>2016-11-11T13:57:34Z</cp:lastPrinted>
  <dcterms:created xsi:type="dcterms:W3CDTF">2012-11-30T11:04:26Z</dcterms:created>
  <dcterms:modified xsi:type="dcterms:W3CDTF">2018-04-05T13:30:14Z</dcterms:modified>
</cp:coreProperties>
</file>