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5"/>
  </p:notesMasterIdLst>
  <p:sldIdLst>
    <p:sldId id="256" r:id="rId2"/>
    <p:sldId id="266" r:id="rId3"/>
    <p:sldId id="267" r:id="rId4"/>
    <p:sldId id="322" r:id="rId5"/>
    <p:sldId id="275" r:id="rId6"/>
    <p:sldId id="274" r:id="rId7"/>
    <p:sldId id="295" r:id="rId8"/>
    <p:sldId id="276" r:id="rId9"/>
    <p:sldId id="306" r:id="rId10"/>
    <p:sldId id="299" r:id="rId11"/>
    <p:sldId id="318" r:id="rId12"/>
    <p:sldId id="317" r:id="rId13"/>
    <p:sldId id="294" r:id="rId14"/>
    <p:sldId id="311" r:id="rId15"/>
    <p:sldId id="308" r:id="rId16"/>
    <p:sldId id="314" r:id="rId17"/>
    <p:sldId id="319" r:id="rId18"/>
    <p:sldId id="303" r:id="rId19"/>
    <p:sldId id="323" r:id="rId20"/>
    <p:sldId id="300" r:id="rId21"/>
    <p:sldId id="307" r:id="rId22"/>
    <p:sldId id="321" r:id="rId23"/>
    <p:sldId id="310" r:id="rId2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3600C6BE-5588-4EF9-A386-6C1041C88024}">
          <p14:sldIdLst>
            <p14:sldId id="256"/>
            <p14:sldId id="266"/>
            <p14:sldId id="267"/>
            <p14:sldId id="322"/>
            <p14:sldId id="275"/>
            <p14:sldId id="274"/>
            <p14:sldId id="295"/>
          </p14:sldIdLst>
        </p14:section>
        <p14:section name="HOMS" id="{4329739A-97F3-4D7D-BE6A-B3DDA5E1A33B}">
          <p14:sldIdLst>
            <p14:sldId id="276"/>
            <p14:sldId id="306"/>
            <p14:sldId id="299"/>
            <p14:sldId id="318"/>
            <p14:sldId id="317"/>
            <p14:sldId id="294"/>
            <p14:sldId id="311"/>
          </p14:sldIdLst>
        </p14:section>
        <p14:section name="Cooling Loops" id="{6EC78BD8-EB30-4D50-82F5-9E762475487F}">
          <p14:sldIdLst>
            <p14:sldId id="308"/>
            <p14:sldId id="314"/>
            <p14:sldId id="319"/>
            <p14:sldId id="303"/>
            <p14:sldId id="323"/>
          </p14:sldIdLst>
        </p14:section>
        <p14:section name="Extra Slides" id="{F3F152F0-C6A3-4B92-84C4-1B133B9763F2}">
          <p14:sldIdLst>
            <p14:sldId id="300"/>
            <p14:sldId id="307"/>
            <p14:sldId id="321"/>
            <p14:sldId id="310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00000"/>
    <a:srgbClr val="000000"/>
    <a:srgbClr val="D1424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5" autoAdjust="0"/>
    <p:restoredTop sz="96395" autoAdjust="0"/>
  </p:normalViewPr>
  <p:slideViewPr>
    <p:cSldViewPr snapToGrid="0" showGuides="1">
      <p:cViewPr>
        <p:scale>
          <a:sx n="150" d="100"/>
          <a:sy n="150" d="100"/>
        </p:scale>
        <p:origin x="222" y="-18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21EDC4B-FA18-45E5-AA9D-613DAF780B66}" type="datetimeFigureOut">
              <a:rPr lang="en-GB" smtClean="0"/>
              <a:t>05/04/2018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4CB6A0B-E5A4-467B-9D89-3EE6ADBEC02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642911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EE3DAD-1C7E-4EF5-86A9-EE5B6BF134BE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183936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109254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3848431" y="6526097"/>
            <a:ext cx="1711704" cy="33792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aseline="0">
                <a:solidFill>
                  <a:schemeClr val="bg1"/>
                </a:solidFill>
              </a:defRPr>
            </a:lvl1pPr>
          </a:lstStyle>
          <a:p>
            <a:fld id="{DEA40F22-2505-417D-BAA0-9DB93B227E1A}" type="datetimeFigureOut">
              <a:rPr lang="en-GB" smtClean="0"/>
              <a:t>05/04/2018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639956" y="6520070"/>
            <a:ext cx="2895600" cy="33792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baseline="0"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642576" y="6520070"/>
            <a:ext cx="501424" cy="33792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bg1"/>
                </a:solidFill>
              </a:defRPr>
            </a:lvl1pPr>
          </a:lstStyle>
          <a:p>
            <a:fld id="{AC634F05-48BA-4B7D-8427-E098DCCAFD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278648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776673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>
          <a:xfrm>
            <a:off x="3848431" y="6526097"/>
            <a:ext cx="1711703" cy="3379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aseline="0">
                <a:solidFill>
                  <a:schemeClr val="bg1"/>
                </a:solidFill>
              </a:defRPr>
            </a:lvl1pPr>
          </a:lstStyle>
          <a:p>
            <a:fld id="{DEA40F22-2505-417D-BAA0-9DB93B227E1A}" type="datetimeFigureOut">
              <a:rPr lang="en-GB" smtClean="0"/>
              <a:t>05/04/2018</a:t>
            </a:fld>
            <a:endParaRPr lang="en-GB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639956" y="6520070"/>
            <a:ext cx="2895600" cy="3379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baseline="0"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642576" y="6520070"/>
            <a:ext cx="501424" cy="3379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bg1"/>
                </a:solidFill>
              </a:defRPr>
            </a:lvl1pPr>
          </a:lstStyle>
          <a:p>
            <a:fld id="{AC634F05-48BA-4B7D-8427-E098DCCAFD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543600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Edit Master text styles</a:t>
            </a:r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>
          <a:xfrm>
            <a:off x="3840480" y="6526096"/>
            <a:ext cx="1719655" cy="33965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aseline="0">
                <a:solidFill>
                  <a:schemeClr val="bg1"/>
                </a:solidFill>
              </a:defRPr>
            </a:lvl1pPr>
          </a:lstStyle>
          <a:p>
            <a:fld id="{DEA40F22-2505-417D-BAA0-9DB93B227E1A}" type="datetimeFigureOut">
              <a:rPr lang="en-GB" smtClean="0"/>
              <a:t>05/04/2018</a:t>
            </a:fld>
            <a:endParaRPr lang="en-GB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639956" y="6520069"/>
            <a:ext cx="2895600" cy="33965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baseline="0"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642576" y="6520069"/>
            <a:ext cx="501424" cy="33965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bg1"/>
                </a:solidFill>
              </a:defRPr>
            </a:lvl1pPr>
          </a:lstStyle>
          <a:p>
            <a:fld id="{AC634F05-48BA-4B7D-8427-E098DCCAFD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247498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3848431" y="6534048"/>
            <a:ext cx="1711704" cy="3239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aseline="0">
                <a:solidFill>
                  <a:schemeClr val="bg1"/>
                </a:solidFill>
              </a:defRPr>
            </a:lvl1pPr>
          </a:lstStyle>
          <a:p>
            <a:fld id="{DEA40F22-2505-417D-BAA0-9DB93B227E1A}" type="datetimeFigureOut">
              <a:rPr lang="en-GB" smtClean="0"/>
              <a:t>05/04/2018</a:t>
            </a:fld>
            <a:endParaRPr lang="en-GB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639956" y="6528021"/>
            <a:ext cx="2895600" cy="3239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baseline="0"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642576" y="6528021"/>
            <a:ext cx="501424" cy="3239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bg1"/>
                </a:solidFill>
              </a:defRPr>
            </a:lvl1pPr>
          </a:lstStyle>
          <a:p>
            <a:fld id="{AC634F05-48BA-4B7D-8427-E098DCCAFD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584701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3840481" y="6526097"/>
            <a:ext cx="1719654" cy="3379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aseline="0">
                <a:solidFill>
                  <a:schemeClr val="bg1"/>
                </a:solidFill>
              </a:defRPr>
            </a:lvl1pPr>
          </a:lstStyle>
          <a:p>
            <a:fld id="{DEA40F22-2505-417D-BAA0-9DB93B227E1A}" type="datetimeFigureOut">
              <a:rPr lang="en-GB" smtClean="0"/>
              <a:t>05/04/2018</a:t>
            </a:fld>
            <a:endParaRPr lang="en-GB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639956" y="6520070"/>
            <a:ext cx="2895600" cy="3379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baseline="0"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642576" y="6520070"/>
            <a:ext cx="501424" cy="3379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bg1"/>
                </a:solidFill>
              </a:defRPr>
            </a:lvl1pPr>
          </a:lstStyle>
          <a:p>
            <a:fld id="{AC634F05-48BA-4B7D-8427-E098DCCAFD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190545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A40F22-2505-417D-BAA0-9DB93B227E1A}" type="datetimeFigureOut">
              <a:rPr lang="en-GB" smtClean="0"/>
              <a:t>05/04/2018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634F05-48BA-4B7D-8427-E098DCCAFD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3611875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A40F22-2505-417D-BAA0-9DB93B227E1A}" type="datetimeFigureOut">
              <a:rPr lang="en-GB" smtClean="0"/>
              <a:t>05/04/2018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634F05-48BA-4B7D-8427-E098DCCAFD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946337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4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179577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848372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480033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3840481" y="6526097"/>
            <a:ext cx="1719654" cy="3319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aseline="0">
                <a:solidFill>
                  <a:schemeClr val="bg1"/>
                </a:solidFill>
              </a:defRPr>
            </a:lvl1pPr>
          </a:lstStyle>
          <a:p>
            <a:fld id="{DEA40F22-2505-417D-BAA0-9DB93B227E1A}" type="datetimeFigureOut">
              <a:rPr lang="en-GB" smtClean="0"/>
              <a:t>05/04/2018</a:t>
            </a:fld>
            <a:endParaRPr lang="en-GB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639956" y="6520070"/>
            <a:ext cx="2895600" cy="3319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baseline="0"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642576" y="6520070"/>
            <a:ext cx="501424" cy="3319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bg1"/>
                </a:solidFill>
              </a:defRPr>
            </a:lvl1pPr>
          </a:lstStyle>
          <a:p>
            <a:fld id="{AC634F05-48BA-4B7D-8427-E098DCCAFD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916339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31800" y="1318162"/>
            <a:ext cx="8265984" cy="3024020"/>
          </a:xfrm>
        </p:spPr>
        <p:txBody>
          <a:bodyPr tIns="0" bIns="0" anchor="t"/>
          <a:lstStyle>
            <a:lvl1pPr algn="l">
              <a:buNone/>
              <a:defRPr kumimoji="0" lang="en-US" sz="4600" b="1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3840481" y="6526097"/>
            <a:ext cx="1719654" cy="3319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aseline="0">
                <a:solidFill>
                  <a:schemeClr val="bg1"/>
                </a:solidFill>
              </a:defRPr>
            </a:lvl1pPr>
          </a:lstStyle>
          <a:p>
            <a:fld id="{DEA40F22-2505-417D-BAA0-9DB93B227E1A}" type="datetimeFigureOut">
              <a:rPr lang="en-GB" smtClean="0"/>
              <a:t>05/04/2018</a:t>
            </a:fld>
            <a:endParaRPr lang="en-GB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639956" y="6520070"/>
            <a:ext cx="2895600" cy="3319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baseline="0"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642576" y="6520070"/>
            <a:ext cx="501424" cy="3319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bg1"/>
                </a:solidFill>
              </a:defRPr>
            </a:lvl1pPr>
          </a:lstStyle>
          <a:p>
            <a:fld id="{AC634F05-48BA-4B7D-8427-E098DCCAFD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4611724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>
          <a:xfrm>
            <a:off x="3848431" y="6526098"/>
            <a:ext cx="1711703" cy="3319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aseline="0">
                <a:solidFill>
                  <a:schemeClr val="bg1"/>
                </a:solidFill>
              </a:defRPr>
            </a:lvl1pPr>
          </a:lstStyle>
          <a:p>
            <a:fld id="{DEA40F22-2505-417D-BAA0-9DB93B227E1A}" type="datetimeFigureOut">
              <a:rPr lang="en-GB" smtClean="0"/>
              <a:t>05/04/2018</a:t>
            </a:fld>
            <a:endParaRPr lang="en-GB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639956" y="6520071"/>
            <a:ext cx="2895600" cy="3319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baseline="0"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642576" y="6520071"/>
            <a:ext cx="501424" cy="3319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bg1"/>
                </a:solidFill>
              </a:defRPr>
            </a:lvl1pPr>
          </a:lstStyle>
          <a:p>
            <a:fld id="{AC634F05-48BA-4B7D-8427-E098DCCAFD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894860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>
          <a:xfrm>
            <a:off x="3840480" y="6526097"/>
            <a:ext cx="1719655" cy="3319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aseline="0">
                <a:solidFill>
                  <a:schemeClr val="bg1"/>
                </a:solidFill>
              </a:defRPr>
            </a:lvl1pPr>
          </a:lstStyle>
          <a:p>
            <a:fld id="{DEA40F22-2505-417D-BAA0-9DB93B227E1A}" type="datetimeFigureOut">
              <a:rPr lang="en-GB" smtClean="0"/>
              <a:t>05/04/2018</a:t>
            </a:fld>
            <a:endParaRPr lang="en-GB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639956" y="6520070"/>
            <a:ext cx="2895600" cy="3319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baseline="0"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642576" y="6520070"/>
            <a:ext cx="501424" cy="3319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bg1"/>
                </a:solidFill>
              </a:defRPr>
            </a:lvl1pPr>
          </a:lstStyle>
          <a:p>
            <a:fld id="{AC634F05-48BA-4B7D-8427-E098DCCAFD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2253527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34128"/>
            <a:ext cx="7470648" cy="939807"/>
          </a:xfrm>
        </p:spPr>
        <p:txBody>
          <a:bodyPr anchor="ctr">
            <a:normAutofit/>
          </a:bodyPr>
          <a:lstStyle>
            <a:lvl1pPr algn="l">
              <a:defRPr sz="2800"/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Date Placeholder 1"/>
          <p:cNvSpPr>
            <a:spLocks noGrp="1"/>
          </p:cNvSpPr>
          <p:nvPr>
            <p:ph type="dt" sz="half" idx="2"/>
          </p:nvPr>
        </p:nvSpPr>
        <p:spPr>
          <a:xfrm>
            <a:off x="3848431" y="6526097"/>
            <a:ext cx="1711703" cy="3379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aseline="0">
                <a:solidFill>
                  <a:schemeClr val="bg1"/>
                </a:solidFill>
              </a:defRPr>
            </a:lvl1pPr>
          </a:lstStyle>
          <a:p>
            <a:fld id="{DEA40F22-2505-417D-BAA0-9DB93B227E1A}" type="datetimeFigureOut">
              <a:rPr lang="en-GB" smtClean="0"/>
              <a:t>05/04/2018</a:t>
            </a:fld>
            <a:endParaRPr lang="en-GB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639956" y="6520070"/>
            <a:ext cx="2895600" cy="3379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baseline="0"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642576" y="6520070"/>
            <a:ext cx="501424" cy="3379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bg1"/>
                </a:solidFill>
              </a:defRPr>
            </a:lvl1pPr>
          </a:lstStyle>
          <a:p>
            <a:fld id="{AC634F05-48BA-4B7D-8427-E098DCCAFD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532068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emf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9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3840480" y="6519740"/>
            <a:ext cx="1677725" cy="3382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 baseline="0">
                <a:solidFill>
                  <a:schemeClr val="bg1"/>
                </a:solidFill>
              </a:defRPr>
            </a:lvl1pPr>
          </a:lstStyle>
          <a:p>
            <a:fld id="{DEA40F22-2505-417D-BAA0-9DB93B227E1A}" type="datetimeFigureOut">
              <a:rPr lang="en-GB" smtClean="0"/>
              <a:t>05/04/2018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661329" y="6519740"/>
            <a:ext cx="2854518" cy="34512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i="1" baseline="0"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642576" y="6519740"/>
            <a:ext cx="501424" cy="34512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aseline="0">
                <a:solidFill>
                  <a:schemeClr val="bg1"/>
                </a:solidFill>
              </a:defRPr>
            </a:lvl1pPr>
          </a:lstStyle>
          <a:p>
            <a:fld id="{AC634F05-48BA-4B7D-8427-E098DCCAFD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248571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  <p:sldLayoutId id="2147483689" r:id="rId17"/>
  </p:sldLayoutIdLst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2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accent1"/>
        </a:buClr>
        <a:buSzPct val="80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accent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7" Type="http://schemas.openxmlformats.org/officeDocument/2006/relationships/image" Target="../media/image37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6.png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7" Type="http://schemas.openxmlformats.org/officeDocument/2006/relationships/image" Target="../media/image28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7.png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43.png"/><Relationship Id="rId5" Type="http://schemas.openxmlformats.org/officeDocument/2006/relationships/image" Target="../media/image42.png"/><Relationship Id="rId4" Type="http://schemas.openxmlformats.org/officeDocument/2006/relationships/image" Target="../media/image4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7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52.png"/><Relationship Id="rId5" Type="http://schemas.openxmlformats.org/officeDocument/2006/relationships/image" Target="../media/image51.png"/><Relationship Id="rId4" Type="http://schemas.openxmlformats.org/officeDocument/2006/relationships/image" Target="../media/image50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57.png"/><Relationship Id="rId5" Type="http://schemas.openxmlformats.org/officeDocument/2006/relationships/image" Target="../media/image56.png"/><Relationship Id="rId4" Type="http://schemas.openxmlformats.org/officeDocument/2006/relationships/image" Target="../media/image55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60.png"/><Relationship Id="rId4" Type="http://schemas.openxmlformats.org/officeDocument/2006/relationships/image" Target="../media/image59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65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7" Type="http://schemas.openxmlformats.org/officeDocument/2006/relationships/image" Target="../media/image49.png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48.png"/><Relationship Id="rId5" Type="http://schemas.openxmlformats.org/officeDocument/2006/relationships/image" Target="../media/image51.png"/><Relationship Id="rId4" Type="http://schemas.openxmlformats.org/officeDocument/2006/relationships/image" Target="../media/image50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7" Type="http://schemas.openxmlformats.org/officeDocument/2006/relationships/image" Target="../media/image19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2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PS Internal Dump with HOM Coupling </a:t>
            </a:r>
            <a:r>
              <a:rPr lang="en-US" dirty="0" smtClean="0"/>
              <a:t>Loops &amp; Cooling Tubes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B. Popovic</a:t>
            </a:r>
          </a:p>
          <a:p>
            <a:r>
              <a:rPr lang="en-US" dirty="0" smtClean="0"/>
              <a:t>05/04/2018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3610599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17984" y="3634059"/>
            <a:ext cx="3326016" cy="2494512"/>
          </a:xfrm>
          <a:prstGeom prst="rect">
            <a:avLst/>
          </a:prstGeom>
        </p:spPr>
      </p:pic>
      <p:pic>
        <p:nvPicPr>
          <p:cNvPr id="9" name="Content Placeholder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659" y="997358"/>
            <a:ext cx="2695576" cy="2363135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94765" y="955025"/>
            <a:ext cx="2753839" cy="2414213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931953" y="3539890"/>
            <a:ext cx="2791294" cy="2447048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0838" y="3576894"/>
            <a:ext cx="2787529" cy="2443747"/>
          </a:xfrm>
          <a:prstGeom prst="rect">
            <a:avLst/>
          </a:prstGeom>
        </p:spPr>
      </p:pic>
      <p:cxnSp>
        <p:nvCxnSpPr>
          <p:cNvPr id="18" name="Straight Connector 17"/>
          <p:cNvCxnSpPr/>
          <p:nvPr/>
        </p:nvCxnSpPr>
        <p:spPr>
          <a:xfrm>
            <a:off x="4327020" y="1128480"/>
            <a:ext cx="27152" cy="2177093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4295453" y="1064028"/>
            <a:ext cx="7873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D14242"/>
                </a:solidFill>
              </a:rPr>
              <a:t>Beam</a:t>
            </a:r>
            <a:endParaRPr lang="en-GB" dirty="0">
              <a:solidFill>
                <a:srgbClr val="D14242"/>
              </a:solidFill>
            </a:endParaRPr>
          </a:p>
        </p:txBody>
      </p:sp>
      <p:cxnSp>
        <p:nvCxnSpPr>
          <p:cNvPr id="22" name="Straight Connector 21"/>
          <p:cNvCxnSpPr/>
          <p:nvPr/>
        </p:nvCxnSpPr>
        <p:spPr>
          <a:xfrm>
            <a:off x="1427492" y="1250942"/>
            <a:ext cx="27152" cy="2177093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1099758" y="961654"/>
            <a:ext cx="7873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D14242"/>
                </a:solidFill>
              </a:rPr>
              <a:t>Beam</a:t>
            </a:r>
            <a:endParaRPr lang="en-GB" dirty="0">
              <a:solidFill>
                <a:srgbClr val="D14242"/>
              </a:solidFill>
            </a:endParaRPr>
          </a:p>
        </p:txBody>
      </p:sp>
      <p:grpSp>
        <p:nvGrpSpPr>
          <p:cNvPr id="20" name="Group 19"/>
          <p:cNvGrpSpPr/>
          <p:nvPr/>
        </p:nvGrpSpPr>
        <p:grpSpPr>
          <a:xfrm>
            <a:off x="7746" y="516629"/>
            <a:ext cx="2862725" cy="5531905"/>
            <a:chOff x="5835262" y="586076"/>
            <a:chExt cx="2862725" cy="5531905"/>
          </a:xfrm>
        </p:grpSpPr>
        <p:sp>
          <p:nvSpPr>
            <p:cNvPr id="21" name="Rectangle 20"/>
            <p:cNvSpPr/>
            <p:nvPr/>
          </p:nvSpPr>
          <p:spPr>
            <a:xfrm>
              <a:off x="5866176" y="963610"/>
              <a:ext cx="2831811" cy="5154371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  <a:effectLst/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6163826" y="586076"/>
              <a:ext cx="204414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u="sng" dirty="0" smtClean="0"/>
                <a:t>Mode at 352 MHz</a:t>
              </a: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5835262" y="3457834"/>
              <a:ext cx="9669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u="sng" dirty="0" smtClean="0"/>
                <a:t>H-Field</a:t>
              </a: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5835263" y="951057"/>
              <a:ext cx="9669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u="sng" dirty="0" smtClean="0"/>
                <a:t>E-Field</a:t>
              </a:r>
            </a:p>
          </p:txBody>
        </p:sp>
      </p:grpSp>
      <p:grpSp>
        <p:nvGrpSpPr>
          <p:cNvPr id="31" name="Group 30"/>
          <p:cNvGrpSpPr/>
          <p:nvPr/>
        </p:nvGrpSpPr>
        <p:grpSpPr>
          <a:xfrm>
            <a:off x="2893778" y="516629"/>
            <a:ext cx="2862724" cy="5531905"/>
            <a:chOff x="5835263" y="586076"/>
            <a:chExt cx="2862724" cy="5531905"/>
          </a:xfrm>
        </p:grpSpPr>
        <p:sp>
          <p:nvSpPr>
            <p:cNvPr id="32" name="Rectangle 31"/>
            <p:cNvSpPr/>
            <p:nvPr/>
          </p:nvSpPr>
          <p:spPr>
            <a:xfrm>
              <a:off x="5866176" y="963610"/>
              <a:ext cx="2831811" cy="5154371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  <a:effectLst/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6163826" y="586076"/>
              <a:ext cx="204414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u="sng" dirty="0" smtClean="0"/>
                <a:t>Mode at 543 MHz</a:t>
              </a: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5856002" y="3545916"/>
              <a:ext cx="9669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u="sng" dirty="0" smtClean="0"/>
                <a:t>H-Field</a:t>
              </a: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5835263" y="951057"/>
              <a:ext cx="9669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u="sng" dirty="0" smtClean="0"/>
                <a:t>E-Field</a:t>
              </a:r>
            </a:p>
          </p:txBody>
        </p:sp>
      </p:grpSp>
      <p:sp>
        <p:nvSpPr>
          <p:cNvPr id="6" name="Rectangle 5"/>
          <p:cNvSpPr/>
          <p:nvPr/>
        </p:nvSpPr>
        <p:spPr>
          <a:xfrm>
            <a:off x="846195" y="92485"/>
            <a:ext cx="501663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/>
              <a:t>With HOM Coupler </a:t>
            </a:r>
            <a:r>
              <a:rPr lang="en-US" sz="2400" b="1" dirty="0"/>
              <a:t>Field Patterns</a:t>
            </a:r>
            <a:endParaRPr lang="en-GB" sz="2400" b="1" dirty="0"/>
          </a:p>
        </p:txBody>
      </p:sp>
      <p:sp>
        <p:nvSpPr>
          <p:cNvPr id="37" name="TextBox 36"/>
          <p:cNvSpPr txBox="1"/>
          <p:nvPr/>
        </p:nvSpPr>
        <p:spPr>
          <a:xfrm flipH="1">
            <a:off x="5974258" y="2945413"/>
            <a:ext cx="99822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Mode at 352 MHz</a:t>
            </a:r>
            <a:endParaRPr lang="en-GB" dirty="0"/>
          </a:p>
        </p:txBody>
      </p:sp>
      <p:cxnSp>
        <p:nvCxnSpPr>
          <p:cNvPr id="39" name="Straight Arrow Connector 38"/>
          <p:cNvCxnSpPr/>
          <p:nvPr/>
        </p:nvCxnSpPr>
        <p:spPr>
          <a:xfrm>
            <a:off x="6619542" y="3765921"/>
            <a:ext cx="224464" cy="1669273"/>
          </a:xfrm>
          <a:prstGeom prst="straightConnector1">
            <a:avLst/>
          </a:prstGeom>
          <a:ln>
            <a:tailEnd type="triangle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0" name="Straight Arrow Connector 39"/>
          <p:cNvCxnSpPr>
            <a:stCxn id="42" idx="2"/>
          </p:cNvCxnSpPr>
          <p:nvPr/>
        </p:nvCxnSpPr>
        <p:spPr>
          <a:xfrm flipH="1">
            <a:off x="7298132" y="3576894"/>
            <a:ext cx="313880" cy="1247142"/>
          </a:xfrm>
          <a:prstGeom prst="straightConnector1">
            <a:avLst/>
          </a:prstGeom>
          <a:ln>
            <a:tailEnd type="triangle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>
          <a:xfrm flipH="1">
            <a:off x="6972478" y="2930563"/>
            <a:ext cx="12790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Mode at 543 MHz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6817489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3699" y="1056969"/>
            <a:ext cx="2246400" cy="2369532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43491" y="1054638"/>
            <a:ext cx="2246400" cy="2369531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31953" y="3539890"/>
            <a:ext cx="2791294" cy="2447048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0838" y="3576894"/>
            <a:ext cx="2787529" cy="2443747"/>
          </a:xfrm>
          <a:prstGeom prst="rect">
            <a:avLst/>
          </a:prstGeom>
        </p:spPr>
      </p:pic>
      <p:grpSp>
        <p:nvGrpSpPr>
          <p:cNvPr id="20" name="Group 19"/>
          <p:cNvGrpSpPr/>
          <p:nvPr/>
        </p:nvGrpSpPr>
        <p:grpSpPr>
          <a:xfrm>
            <a:off x="7746" y="516629"/>
            <a:ext cx="2862725" cy="5531905"/>
            <a:chOff x="5835262" y="586076"/>
            <a:chExt cx="2862725" cy="5531905"/>
          </a:xfrm>
        </p:grpSpPr>
        <p:sp>
          <p:nvSpPr>
            <p:cNvPr id="21" name="Rectangle 20"/>
            <p:cNvSpPr/>
            <p:nvPr/>
          </p:nvSpPr>
          <p:spPr>
            <a:xfrm>
              <a:off x="5866176" y="963610"/>
              <a:ext cx="2831811" cy="5154371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  <a:effectLst/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6163826" y="586076"/>
              <a:ext cx="204414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u="sng" dirty="0" smtClean="0"/>
                <a:t>Mode at 352 MHz</a:t>
              </a: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5835262" y="3457834"/>
              <a:ext cx="9669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u="sng" dirty="0" smtClean="0"/>
                <a:t>H-Field</a:t>
              </a: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5835263" y="951057"/>
              <a:ext cx="205697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u="sng" dirty="0" smtClean="0"/>
                <a:t>Surface Currents</a:t>
              </a:r>
              <a:endParaRPr lang="en-US" b="1" u="sng" dirty="0" smtClean="0"/>
            </a:p>
          </p:txBody>
        </p:sp>
      </p:grpSp>
      <p:grpSp>
        <p:nvGrpSpPr>
          <p:cNvPr id="31" name="Group 30"/>
          <p:cNvGrpSpPr/>
          <p:nvPr/>
        </p:nvGrpSpPr>
        <p:grpSpPr>
          <a:xfrm>
            <a:off x="2893778" y="516629"/>
            <a:ext cx="2862724" cy="5531905"/>
            <a:chOff x="5835263" y="586076"/>
            <a:chExt cx="2862724" cy="5531905"/>
          </a:xfrm>
        </p:grpSpPr>
        <p:sp>
          <p:nvSpPr>
            <p:cNvPr id="32" name="Rectangle 31"/>
            <p:cNvSpPr/>
            <p:nvPr/>
          </p:nvSpPr>
          <p:spPr>
            <a:xfrm>
              <a:off x="5866176" y="963610"/>
              <a:ext cx="2831811" cy="5154371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  <a:effectLst/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6163826" y="586076"/>
              <a:ext cx="204414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u="sng" dirty="0" smtClean="0"/>
                <a:t>Mode at 543 MHz</a:t>
              </a: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5856002" y="3545916"/>
              <a:ext cx="9669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u="sng" dirty="0" smtClean="0"/>
                <a:t>H-Field</a:t>
              </a: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5835263" y="951057"/>
              <a:ext cx="205697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u="sng" dirty="0"/>
                <a:t>Surface Currents</a:t>
              </a:r>
            </a:p>
          </p:txBody>
        </p:sp>
      </p:grpSp>
      <p:sp>
        <p:nvSpPr>
          <p:cNvPr id="6" name="Rectangle 5"/>
          <p:cNvSpPr/>
          <p:nvPr/>
        </p:nvSpPr>
        <p:spPr>
          <a:xfrm>
            <a:off x="846195" y="92485"/>
            <a:ext cx="501663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/>
              <a:t>With HOM Coupler </a:t>
            </a:r>
            <a:r>
              <a:rPr lang="en-US" sz="2400" b="1" dirty="0"/>
              <a:t>Field Patterns</a:t>
            </a:r>
            <a:endParaRPr lang="en-GB" sz="2400" b="1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920627" y="1066276"/>
            <a:ext cx="2246400" cy="236953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810722" y="3539890"/>
            <a:ext cx="2319888" cy="2447048"/>
          </a:xfrm>
          <a:prstGeom prst="rect">
            <a:avLst/>
          </a:prstGeom>
        </p:spPr>
      </p:pic>
      <p:grpSp>
        <p:nvGrpSpPr>
          <p:cNvPr id="30" name="Group 29"/>
          <p:cNvGrpSpPr/>
          <p:nvPr/>
        </p:nvGrpSpPr>
        <p:grpSpPr>
          <a:xfrm>
            <a:off x="5810722" y="526293"/>
            <a:ext cx="2862725" cy="5531905"/>
            <a:chOff x="5835262" y="586076"/>
            <a:chExt cx="2862725" cy="5531905"/>
          </a:xfrm>
        </p:grpSpPr>
        <p:sp>
          <p:nvSpPr>
            <p:cNvPr id="36" name="Rectangle 35"/>
            <p:cNvSpPr/>
            <p:nvPr/>
          </p:nvSpPr>
          <p:spPr>
            <a:xfrm>
              <a:off x="5866176" y="963610"/>
              <a:ext cx="2831811" cy="5154371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  <a:effectLst/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6163826" y="586076"/>
              <a:ext cx="204414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u="sng" dirty="0" smtClean="0"/>
                <a:t>Mode at </a:t>
              </a:r>
              <a:r>
                <a:rPr lang="en-US" b="1" u="sng" dirty="0" smtClean="0"/>
                <a:t>718 </a:t>
              </a:r>
              <a:r>
                <a:rPr lang="en-US" b="1" u="sng" dirty="0" smtClean="0"/>
                <a:t>MHz</a:t>
              </a:r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5835262" y="3457834"/>
              <a:ext cx="9669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u="sng" dirty="0" smtClean="0"/>
                <a:t>H-Field</a:t>
              </a: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5835263" y="951057"/>
              <a:ext cx="205697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u="sng" dirty="0"/>
                <a:t>Surface Currents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29367610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3134" y="984055"/>
            <a:ext cx="2664000" cy="2497754"/>
          </a:xfrm>
          <a:prstGeom prst="rect">
            <a:avLst/>
          </a:prstGeom>
        </p:spPr>
      </p:pic>
      <p:pic>
        <p:nvPicPr>
          <p:cNvPr id="33" name="Picture 3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92631" y="990792"/>
            <a:ext cx="2664000" cy="2497754"/>
          </a:xfrm>
          <a:prstGeom prst="rect">
            <a:avLst/>
          </a:prstGeom>
        </p:spPr>
      </p:pic>
      <p:pic>
        <p:nvPicPr>
          <p:cNvPr id="34" name="Picture 3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73656" y="1010121"/>
            <a:ext cx="2664000" cy="2497754"/>
          </a:xfrm>
          <a:prstGeom prst="rect">
            <a:avLst/>
          </a:prstGeom>
        </p:spPr>
      </p:pic>
      <p:pic>
        <p:nvPicPr>
          <p:cNvPr id="35" name="Picture 3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33987" y="3554386"/>
            <a:ext cx="2664000" cy="2497754"/>
          </a:xfrm>
          <a:prstGeom prst="rect">
            <a:avLst/>
          </a:prstGeom>
        </p:spPr>
      </p:pic>
      <p:pic>
        <p:nvPicPr>
          <p:cNvPr id="36" name="Picture 3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012750" y="3595563"/>
            <a:ext cx="2664000" cy="2497754"/>
          </a:xfrm>
          <a:prstGeom prst="rect">
            <a:avLst/>
          </a:prstGeom>
        </p:spPr>
      </p:pic>
      <p:pic>
        <p:nvPicPr>
          <p:cNvPr id="37" name="Picture 3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05694" y="3540795"/>
            <a:ext cx="2664000" cy="2497754"/>
          </a:xfrm>
          <a:prstGeom prst="rect">
            <a:avLst/>
          </a:prstGeom>
        </p:spPr>
      </p:pic>
      <p:grpSp>
        <p:nvGrpSpPr>
          <p:cNvPr id="5" name="Group 4"/>
          <p:cNvGrpSpPr/>
          <p:nvPr/>
        </p:nvGrpSpPr>
        <p:grpSpPr>
          <a:xfrm>
            <a:off x="53340" y="576128"/>
            <a:ext cx="2831811" cy="5512185"/>
            <a:chOff x="53340" y="576128"/>
            <a:chExt cx="2831811" cy="5512185"/>
          </a:xfrm>
        </p:grpSpPr>
        <p:grpSp>
          <p:nvGrpSpPr>
            <p:cNvPr id="2" name="Group 1"/>
            <p:cNvGrpSpPr/>
            <p:nvPr/>
          </p:nvGrpSpPr>
          <p:grpSpPr>
            <a:xfrm>
              <a:off x="208633" y="956978"/>
              <a:ext cx="966931" cy="2848949"/>
              <a:chOff x="208633" y="956978"/>
              <a:chExt cx="966931" cy="2848949"/>
            </a:xfrm>
          </p:grpSpPr>
          <p:sp>
            <p:nvSpPr>
              <p:cNvPr id="12" name="TextBox 11"/>
              <p:cNvSpPr txBox="1"/>
              <p:nvPr/>
            </p:nvSpPr>
            <p:spPr>
              <a:xfrm>
                <a:off x="208633" y="956978"/>
                <a:ext cx="95410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1" u="sng" dirty="0" smtClean="0"/>
                  <a:t>E-Field</a:t>
                </a:r>
              </a:p>
            </p:txBody>
          </p:sp>
          <p:sp>
            <p:nvSpPr>
              <p:cNvPr id="16" name="TextBox 15"/>
              <p:cNvSpPr txBox="1"/>
              <p:nvPr/>
            </p:nvSpPr>
            <p:spPr>
              <a:xfrm>
                <a:off x="208633" y="3436595"/>
                <a:ext cx="96693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1" u="sng" dirty="0" smtClean="0"/>
                  <a:t>H-Field</a:t>
                </a:r>
              </a:p>
            </p:txBody>
          </p:sp>
        </p:grpSp>
        <p:sp>
          <p:nvSpPr>
            <p:cNvPr id="18" name="TextBox 17"/>
            <p:cNvSpPr txBox="1"/>
            <p:nvPr/>
          </p:nvSpPr>
          <p:spPr>
            <a:xfrm>
              <a:off x="447170" y="576128"/>
              <a:ext cx="204414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b="1" u="sng" dirty="0" smtClean="0"/>
                <a:t>Mode at 385 MHz</a:t>
              </a:r>
            </a:p>
          </p:txBody>
        </p:sp>
        <p:sp>
          <p:nvSpPr>
            <p:cNvPr id="23" name="Rectangle 22"/>
            <p:cNvSpPr/>
            <p:nvPr/>
          </p:nvSpPr>
          <p:spPr>
            <a:xfrm>
              <a:off x="53340" y="933942"/>
              <a:ext cx="2831811" cy="5154371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  <a:effectLst/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3" name="Group 2"/>
          <p:cNvGrpSpPr/>
          <p:nvPr/>
        </p:nvGrpSpPr>
        <p:grpSpPr>
          <a:xfrm>
            <a:off x="2881637" y="571501"/>
            <a:ext cx="2854373" cy="5516812"/>
            <a:chOff x="2881637" y="571501"/>
            <a:chExt cx="2854373" cy="5516812"/>
          </a:xfrm>
        </p:grpSpPr>
        <p:sp>
          <p:nvSpPr>
            <p:cNvPr id="14" name="TextBox 13"/>
            <p:cNvSpPr txBox="1"/>
            <p:nvPr/>
          </p:nvSpPr>
          <p:spPr>
            <a:xfrm>
              <a:off x="2881637" y="946134"/>
              <a:ext cx="95410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u="sng" dirty="0" smtClean="0"/>
                <a:t>E-Field</a:t>
              </a: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2885151" y="3396709"/>
              <a:ext cx="9669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u="sng" dirty="0" smtClean="0"/>
                <a:t>H-Field</a:t>
              </a: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3167912" y="571501"/>
              <a:ext cx="204414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u="sng" dirty="0" smtClean="0"/>
                <a:t>Mode at 540 MHz</a:t>
              </a:r>
            </a:p>
          </p:txBody>
        </p:sp>
        <p:sp>
          <p:nvSpPr>
            <p:cNvPr id="24" name="Rectangle 23"/>
            <p:cNvSpPr/>
            <p:nvPr/>
          </p:nvSpPr>
          <p:spPr>
            <a:xfrm>
              <a:off x="2904199" y="933942"/>
              <a:ext cx="2831811" cy="5154371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  <a:effectLst/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5835262" y="586076"/>
            <a:ext cx="2862725" cy="5531905"/>
            <a:chOff x="5835262" y="586076"/>
            <a:chExt cx="2862725" cy="5531905"/>
          </a:xfrm>
        </p:grpSpPr>
        <p:sp>
          <p:nvSpPr>
            <p:cNvPr id="25" name="Rectangle 24"/>
            <p:cNvSpPr/>
            <p:nvPr/>
          </p:nvSpPr>
          <p:spPr>
            <a:xfrm>
              <a:off x="5866176" y="963610"/>
              <a:ext cx="2831811" cy="5154371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  <a:effectLst/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6163826" y="586076"/>
              <a:ext cx="204414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u="sng" dirty="0" smtClean="0"/>
                <a:t>Mode at 713 MHz</a:t>
              </a: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5835262" y="3457834"/>
              <a:ext cx="9669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u="sng" dirty="0" smtClean="0"/>
                <a:t>H-Field</a:t>
              </a: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5835263" y="951057"/>
              <a:ext cx="9669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u="sng" dirty="0" smtClean="0"/>
                <a:t>E-Field</a:t>
              </a:r>
            </a:p>
          </p:txBody>
        </p:sp>
      </p:grpSp>
      <p:sp>
        <p:nvSpPr>
          <p:cNvPr id="30" name="TextBox 29"/>
          <p:cNvSpPr txBox="1"/>
          <p:nvPr/>
        </p:nvSpPr>
        <p:spPr>
          <a:xfrm>
            <a:off x="146846" y="43995"/>
            <a:ext cx="88503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Undisturbed/Unmitigated Field Additional Mode Discussion</a:t>
            </a:r>
            <a:endParaRPr lang="en-GB" sz="2400" b="1" dirty="0"/>
          </a:p>
        </p:txBody>
      </p:sp>
    </p:spTree>
    <p:extLst>
      <p:ext uri="{BB962C8B-B14F-4D97-AF65-F5344CB8AC3E}">
        <p14:creationId xmlns:p14="http://schemas.microsoft.com/office/powerpoint/2010/main" val="288393219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Coupling Loops Geometry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5506" y="35291"/>
            <a:ext cx="1949930" cy="1831609"/>
          </a:xfrm>
          <a:prstGeom prst="rect">
            <a:avLst/>
          </a:prstGeom>
        </p:spPr>
      </p:pic>
      <p:grpSp>
        <p:nvGrpSpPr>
          <p:cNvPr id="16" name="Group 15"/>
          <p:cNvGrpSpPr/>
          <p:nvPr/>
        </p:nvGrpSpPr>
        <p:grpSpPr>
          <a:xfrm>
            <a:off x="1037373" y="4218775"/>
            <a:ext cx="3288693" cy="1894593"/>
            <a:chOff x="991176" y="3911452"/>
            <a:chExt cx="3288693" cy="1894593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 rot="5400000">
              <a:off x="1596549" y="3306079"/>
              <a:ext cx="1894593" cy="3105339"/>
            </a:xfrm>
            <a:prstGeom prst="rect">
              <a:avLst/>
            </a:prstGeom>
          </p:spPr>
        </p:pic>
        <p:sp>
          <p:nvSpPr>
            <p:cNvPr id="11" name="Oval 10"/>
            <p:cNvSpPr/>
            <p:nvPr/>
          </p:nvSpPr>
          <p:spPr>
            <a:xfrm>
              <a:off x="1955839" y="4636444"/>
              <a:ext cx="144000" cy="144000"/>
            </a:xfrm>
            <a:prstGeom prst="ellipse">
              <a:avLst/>
            </a:prstGeom>
            <a:solidFill>
              <a:srgbClr val="FF0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1168444" y="4461640"/>
              <a:ext cx="78739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D14242"/>
                  </a:solidFill>
                </a:rPr>
                <a:t>Beam</a:t>
              </a:r>
              <a:endParaRPr lang="en-GB" dirty="0">
                <a:solidFill>
                  <a:srgbClr val="D14242"/>
                </a:solidFill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2932384" y="4092308"/>
              <a:ext cx="134748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D14242"/>
                  </a:solidFill>
                </a:rPr>
                <a:t>Beam View</a:t>
              </a:r>
              <a:endParaRPr lang="en-GB" dirty="0">
                <a:solidFill>
                  <a:srgbClr val="D14242"/>
                </a:solidFill>
              </a:endParaRPr>
            </a:p>
          </p:txBody>
        </p:sp>
      </p:grpSp>
      <p:grpSp>
        <p:nvGrpSpPr>
          <p:cNvPr id="3" name="Group 2"/>
          <p:cNvGrpSpPr/>
          <p:nvPr/>
        </p:nvGrpSpPr>
        <p:grpSpPr>
          <a:xfrm>
            <a:off x="4891401" y="3604127"/>
            <a:ext cx="4170936" cy="2509241"/>
            <a:chOff x="4713822" y="3497742"/>
            <a:chExt cx="4170936" cy="2509241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724096" y="3497742"/>
              <a:ext cx="4160662" cy="2509241"/>
            </a:xfrm>
            <a:prstGeom prst="rect">
              <a:avLst/>
            </a:prstGeom>
          </p:spPr>
        </p:pic>
        <p:cxnSp>
          <p:nvCxnSpPr>
            <p:cNvPr id="17" name="Straight Connector 16"/>
            <p:cNvCxnSpPr/>
            <p:nvPr/>
          </p:nvCxnSpPr>
          <p:spPr>
            <a:xfrm flipV="1">
              <a:off x="4713822" y="5081270"/>
              <a:ext cx="1641258" cy="9157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flipV="1">
              <a:off x="7243499" y="5081270"/>
              <a:ext cx="1641258" cy="9157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TextBox 18"/>
            <p:cNvSpPr txBox="1"/>
            <p:nvPr/>
          </p:nvSpPr>
          <p:spPr>
            <a:xfrm>
              <a:off x="4761945" y="4729368"/>
              <a:ext cx="78739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D14242"/>
                  </a:solidFill>
                </a:rPr>
                <a:t>Beam</a:t>
              </a:r>
              <a:endParaRPr lang="en-GB" dirty="0">
                <a:solidFill>
                  <a:srgbClr val="D14242"/>
                </a:solidFill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4713822" y="3768066"/>
              <a:ext cx="147572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D14242"/>
                  </a:solidFill>
                </a:rPr>
                <a:t>Bottom View</a:t>
              </a:r>
              <a:endParaRPr lang="en-GB" dirty="0">
                <a:solidFill>
                  <a:srgbClr val="D14242"/>
                </a:solidFill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5052887" y="2226897"/>
            <a:ext cx="4091113" cy="1547242"/>
            <a:chOff x="4793644" y="1947212"/>
            <a:chExt cx="4091113" cy="1547242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 rot="5400000">
              <a:off x="6145129" y="754826"/>
              <a:ext cx="1485900" cy="3993356"/>
            </a:xfrm>
            <a:prstGeom prst="rect">
              <a:avLst/>
            </a:prstGeom>
          </p:spPr>
        </p:pic>
        <p:cxnSp>
          <p:nvCxnSpPr>
            <p:cNvPr id="13" name="Straight Connector 12"/>
            <p:cNvCxnSpPr/>
            <p:nvPr/>
          </p:nvCxnSpPr>
          <p:spPr>
            <a:xfrm>
              <a:off x="5013960" y="2709269"/>
              <a:ext cx="3734486" cy="13289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TextBox 13"/>
            <p:cNvSpPr txBox="1"/>
            <p:nvPr/>
          </p:nvSpPr>
          <p:spPr>
            <a:xfrm>
              <a:off x="4793644" y="2312931"/>
              <a:ext cx="78739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D14242"/>
                  </a:solidFill>
                </a:rPr>
                <a:t>Beam</a:t>
              </a:r>
              <a:endParaRPr lang="en-GB" dirty="0">
                <a:solidFill>
                  <a:srgbClr val="D14242"/>
                </a:solidFill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6066564" y="1947212"/>
              <a:ext cx="120642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D14242"/>
                  </a:solidFill>
                </a:rPr>
                <a:t>Side View</a:t>
              </a:r>
              <a:endParaRPr lang="en-GB" dirty="0">
                <a:solidFill>
                  <a:srgbClr val="D14242"/>
                </a:solidFill>
              </a:endParaRPr>
            </a:p>
          </p:txBody>
        </p:sp>
      </p:grpSp>
      <p:pic>
        <p:nvPicPr>
          <p:cNvPr id="23" name="Picture 2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53569" y="1172434"/>
            <a:ext cx="2851631" cy="2909927"/>
          </a:xfrm>
          <a:prstGeom prst="rect">
            <a:avLst/>
          </a:prstGeom>
        </p:spPr>
      </p:pic>
      <p:cxnSp>
        <p:nvCxnSpPr>
          <p:cNvPr id="25" name="Straight Arrow Connector 24"/>
          <p:cNvCxnSpPr/>
          <p:nvPr/>
        </p:nvCxnSpPr>
        <p:spPr>
          <a:xfrm>
            <a:off x="2293620" y="1765887"/>
            <a:ext cx="424897" cy="906103"/>
          </a:xfrm>
          <a:prstGeom prst="straightConnector1">
            <a:avLst/>
          </a:prstGeom>
          <a:ln>
            <a:headEnd type="triangle"/>
            <a:tailEnd type="triangle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 flipH="1">
            <a:off x="2491740" y="1699260"/>
            <a:ext cx="342544" cy="167640"/>
          </a:xfrm>
          <a:prstGeom prst="straightConnector1">
            <a:avLst/>
          </a:prstGeom>
          <a:ln>
            <a:headEnd type="triangle"/>
            <a:tailEnd type="triangle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 rot="3901744">
            <a:off x="1855195" y="2028828"/>
            <a:ext cx="88998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Width</a:t>
            </a:r>
          </a:p>
          <a:p>
            <a:pPr algn="ctr"/>
            <a:r>
              <a:rPr lang="en-US" dirty="0" smtClean="0"/>
              <a:t>70 mm</a:t>
            </a:r>
            <a:endParaRPr lang="en-GB" dirty="0"/>
          </a:p>
        </p:txBody>
      </p:sp>
      <p:sp>
        <p:nvSpPr>
          <p:cNvPr id="31" name="TextBox 30"/>
          <p:cNvSpPr txBox="1"/>
          <p:nvPr/>
        </p:nvSpPr>
        <p:spPr>
          <a:xfrm rot="19925525">
            <a:off x="2669445" y="1360937"/>
            <a:ext cx="88998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Gap</a:t>
            </a:r>
          </a:p>
          <a:p>
            <a:pPr algn="ctr"/>
            <a:r>
              <a:rPr lang="en-US" dirty="0" smtClean="0"/>
              <a:t>30 mm</a:t>
            </a:r>
            <a:endParaRPr lang="en-GB" dirty="0"/>
          </a:p>
        </p:txBody>
      </p:sp>
      <p:cxnSp>
        <p:nvCxnSpPr>
          <p:cNvPr id="33" name="Straight Arrow Connector 32"/>
          <p:cNvCxnSpPr/>
          <p:nvPr/>
        </p:nvCxnSpPr>
        <p:spPr>
          <a:xfrm flipH="1">
            <a:off x="3452693" y="2129974"/>
            <a:ext cx="413063" cy="181904"/>
          </a:xfrm>
          <a:prstGeom prst="straightConnector1">
            <a:avLst/>
          </a:prstGeom>
          <a:ln>
            <a:tailEnd type="triangle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 rot="19925525">
            <a:off x="3246921" y="1736907"/>
            <a:ext cx="10054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50 Ohm</a:t>
            </a:r>
            <a:endParaRPr lang="en-GB" dirty="0"/>
          </a:p>
        </p:txBody>
      </p:sp>
      <p:cxnSp>
        <p:nvCxnSpPr>
          <p:cNvPr id="36" name="Straight Arrow Connector 35"/>
          <p:cNvCxnSpPr/>
          <p:nvPr/>
        </p:nvCxnSpPr>
        <p:spPr>
          <a:xfrm flipH="1" flipV="1">
            <a:off x="3023766" y="2553796"/>
            <a:ext cx="115089" cy="223486"/>
          </a:xfrm>
          <a:prstGeom prst="straightConnector1">
            <a:avLst/>
          </a:prstGeom>
          <a:ln>
            <a:tailEnd type="triangle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0" name="Straight Arrow Connector 39"/>
          <p:cNvCxnSpPr/>
          <p:nvPr/>
        </p:nvCxnSpPr>
        <p:spPr>
          <a:xfrm>
            <a:off x="2884857" y="2288239"/>
            <a:ext cx="99724" cy="194545"/>
          </a:xfrm>
          <a:prstGeom prst="straightConnector1">
            <a:avLst/>
          </a:prstGeom>
          <a:ln>
            <a:tailEnd type="triangle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44" name="TextBox 43"/>
          <p:cNvSpPr txBox="1"/>
          <p:nvPr/>
        </p:nvSpPr>
        <p:spPr>
          <a:xfrm rot="20230807">
            <a:off x="2635857" y="2654147"/>
            <a:ext cx="122341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Thickness</a:t>
            </a:r>
          </a:p>
          <a:p>
            <a:pPr algn="ctr"/>
            <a:r>
              <a:rPr lang="en-US" dirty="0" smtClean="0"/>
              <a:t>4 mm</a:t>
            </a:r>
            <a:endParaRPr lang="en-GB" dirty="0"/>
          </a:p>
        </p:txBody>
      </p:sp>
      <p:cxnSp>
        <p:nvCxnSpPr>
          <p:cNvPr id="32" name="Straight Arrow Connector 31"/>
          <p:cNvCxnSpPr/>
          <p:nvPr/>
        </p:nvCxnSpPr>
        <p:spPr>
          <a:xfrm flipH="1" flipV="1">
            <a:off x="2002035" y="5981083"/>
            <a:ext cx="939678" cy="76101"/>
          </a:xfrm>
          <a:prstGeom prst="straightConnector1">
            <a:avLst/>
          </a:prstGeom>
          <a:ln>
            <a:tailEnd type="triangle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 rot="21580524">
            <a:off x="2885872" y="5826067"/>
            <a:ext cx="38994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Geometric Center of Vacuum Vessel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3869092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With HOM Couplers: Compare Elliptical &amp; Circular Tapers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902"/>
          <a:stretch/>
        </p:blipFill>
        <p:spPr>
          <a:xfrm>
            <a:off x="4570627" y="3143772"/>
            <a:ext cx="4471358" cy="2987938"/>
          </a:xfr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4305" y="1173935"/>
            <a:ext cx="4475932" cy="2978965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4722494" y="1123950"/>
            <a:ext cx="350075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Circular Taper with HOM couplers provides better performance at 540 MHz Mode</a:t>
            </a:r>
            <a:endParaRPr lang="en-GB" dirty="0"/>
          </a:p>
        </p:txBody>
      </p:sp>
      <p:cxnSp>
        <p:nvCxnSpPr>
          <p:cNvPr id="10" name="Straight Arrow Connector 9"/>
          <p:cNvCxnSpPr/>
          <p:nvPr/>
        </p:nvCxnSpPr>
        <p:spPr>
          <a:xfrm flipH="1">
            <a:off x="2275842" y="1949450"/>
            <a:ext cx="2505708" cy="69851"/>
          </a:xfrm>
          <a:prstGeom prst="straightConnector1">
            <a:avLst/>
          </a:prstGeom>
          <a:ln>
            <a:tailEnd type="triangle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5572546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Model with Cooling Hoses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71178" y="1432560"/>
            <a:ext cx="2525429" cy="466725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80534" y="3082290"/>
            <a:ext cx="5303520" cy="3017520"/>
          </a:xfrm>
          <a:prstGeom prst="rect">
            <a:avLst/>
          </a:prstGeom>
        </p:spPr>
      </p:pic>
      <p:pic>
        <p:nvPicPr>
          <p:cNvPr id="6" name="Content Placeholder 3"/>
          <p:cNvPicPr>
            <a:picLocks noChangeAspect="1"/>
          </p:cNvPicPr>
          <p:nvPr/>
        </p:nvPicPr>
        <p:blipFill rotWithShape="1">
          <a:blip r:embed="rId4"/>
          <a:srcRect l="14846" t="19222" r="13665" b="10247"/>
          <a:stretch/>
        </p:blipFill>
        <p:spPr>
          <a:xfrm>
            <a:off x="5282700" y="292530"/>
            <a:ext cx="3032961" cy="31472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57135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Content Placeholder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41146" y="1015928"/>
            <a:ext cx="2340000" cy="2468263"/>
          </a:xfrm>
          <a:prstGeom prst="rect">
            <a:avLst/>
          </a:prstGeom>
        </p:spPr>
      </p:pic>
      <p:pic>
        <p:nvPicPr>
          <p:cNvPr id="31" name="Picture 3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4946" y="3571635"/>
            <a:ext cx="2340000" cy="2468263"/>
          </a:xfrm>
          <a:prstGeom prst="rect">
            <a:avLst/>
          </a:prstGeom>
        </p:spPr>
      </p:pic>
      <p:grpSp>
        <p:nvGrpSpPr>
          <p:cNvPr id="5" name="Group 4"/>
          <p:cNvGrpSpPr/>
          <p:nvPr/>
        </p:nvGrpSpPr>
        <p:grpSpPr>
          <a:xfrm>
            <a:off x="53340" y="576128"/>
            <a:ext cx="2831811" cy="5512185"/>
            <a:chOff x="53340" y="576128"/>
            <a:chExt cx="2831811" cy="5512185"/>
          </a:xfrm>
        </p:grpSpPr>
        <p:grpSp>
          <p:nvGrpSpPr>
            <p:cNvPr id="2" name="Group 1"/>
            <p:cNvGrpSpPr/>
            <p:nvPr/>
          </p:nvGrpSpPr>
          <p:grpSpPr>
            <a:xfrm>
              <a:off x="208633" y="956978"/>
              <a:ext cx="966931" cy="2848949"/>
              <a:chOff x="208633" y="956978"/>
              <a:chExt cx="966931" cy="2848949"/>
            </a:xfrm>
          </p:grpSpPr>
          <p:sp>
            <p:nvSpPr>
              <p:cNvPr id="12" name="TextBox 11"/>
              <p:cNvSpPr txBox="1"/>
              <p:nvPr/>
            </p:nvSpPr>
            <p:spPr>
              <a:xfrm>
                <a:off x="208633" y="956978"/>
                <a:ext cx="95410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1" u="sng" dirty="0" smtClean="0"/>
                  <a:t>E-Field</a:t>
                </a:r>
              </a:p>
            </p:txBody>
          </p:sp>
          <p:sp>
            <p:nvSpPr>
              <p:cNvPr id="16" name="TextBox 15"/>
              <p:cNvSpPr txBox="1"/>
              <p:nvPr/>
            </p:nvSpPr>
            <p:spPr>
              <a:xfrm>
                <a:off x="208633" y="3436595"/>
                <a:ext cx="96693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1" u="sng" dirty="0" smtClean="0"/>
                  <a:t>H-Field</a:t>
                </a:r>
              </a:p>
            </p:txBody>
          </p:sp>
        </p:grpSp>
        <p:sp>
          <p:nvSpPr>
            <p:cNvPr id="18" name="TextBox 17"/>
            <p:cNvSpPr txBox="1"/>
            <p:nvPr/>
          </p:nvSpPr>
          <p:spPr>
            <a:xfrm>
              <a:off x="447170" y="576128"/>
              <a:ext cx="204414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b="1" u="sng" dirty="0" smtClean="0"/>
                <a:t>Mode at 385 MHz</a:t>
              </a:r>
            </a:p>
          </p:txBody>
        </p:sp>
        <p:sp>
          <p:nvSpPr>
            <p:cNvPr id="23" name="Rectangle 22"/>
            <p:cNvSpPr/>
            <p:nvPr/>
          </p:nvSpPr>
          <p:spPr>
            <a:xfrm>
              <a:off x="53340" y="933942"/>
              <a:ext cx="2831811" cy="5154371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  <a:effectLst/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2881637" y="571501"/>
            <a:ext cx="2854373" cy="5516812"/>
            <a:chOff x="2881637" y="571501"/>
            <a:chExt cx="2854373" cy="5516812"/>
          </a:xfrm>
        </p:grpSpPr>
        <p:pic>
          <p:nvPicPr>
            <p:cNvPr id="38" name="Picture 37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214641" y="1015928"/>
              <a:ext cx="2340000" cy="2468263"/>
            </a:xfrm>
            <a:prstGeom prst="rect">
              <a:avLst/>
            </a:prstGeom>
          </p:spPr>
        </p:pic>
        <p:pic>
          <p:nvPicPr>
            <p:cNvPr id="39" name="Picture 38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200624" y="3550042"/>
              <a:ext cx="2340000" cy="2468263"/>
            </a:xfrm>
            <a:prstGeom prst="rect">
              <a:avLst/>
            </a:prstGeom>
          </p:spPr>
        </p:pic>
        <p:grpSp>
          <p:nvGrpSpPr>
            <p:cNvPr id="3" name="Group 2"/>
            <p:cNvGrpSpPr/>
            <p:nvPr/>
          </p:nvGrpSpPr>
          <p:grpSpPr>
            <a:xfrm>
              <a:off x="2881637" y="571501"/>
              <a:ext cx="2854373" cy="5516812"/>
              <a:chOff x="2881637" y="571501"/>
              <a:chExt cx="2854373" cy="5516812"/>
            </a:xfrm>
          </p:grpSpPr>
          <p:sp>
            <p:nvSpPr>
              <p:cNvPr id="14" name="TextBox 13"/>
              <p:cNvSpPr txBox="1"/>
              <p:nvPr/>
            </p:nvSpPr>
            <p:spPr>
              <a:xfrm>
                <a:off x="2881637" y="946134"/>
                <a:ext cx="95410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1" u="sng" dirty="0" smtClean="0"/>
                  <a:t>E-Field</a:t>
                </a:r>
              </a:p>
            </p:txBody>
          </p:sp>
          <p:sp>
            <p:nvSpPr>
              <p:cNvPr id="15" name="TextBox 14"/>
              <p:cNvSpPr txBox="1"/>
              <p:nvPr/>
            </p:nvSpPr>
            <p:spPr>
              <a:xfrm>
                <a:off x="2885151" y="3396709"/>
                <a:ext cx="96693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1" u="sng" dirty="0" smtClean="0"/>
                  <a:t>H-Field</a:t>
                </a:r>
              </a:p>
            </p:txBody>
          </p:sp>
          <p:sp>
            <p:nvSpPr>
              <p:cNvPr id="19" name="TextBox 18"/>
              <p:cNvSpPr txBox="1"/>
              <p:nvPr/>
            </p:nvSpPr>
            <p:spPr>
              <a:xfrm>
                <a:off x="3167912" y="571501"/>
                <a:ext cx="204414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1" u="sng" dirty="0" smtClean="0"/>
                  <a:t>Mode at 540 MHz</a:t>
                </a:r>
              </a:p>
            </p:txBody>
          </p:sp>
          <p:sp>
            <p:nvSpPr>
              <p:cNvPr id="24" name="Rectangle 23"/>
              <p:cNvSpPr/>
              <p:nvPr/>
            </p:nvSpPr>
            <p:spPr>
              <a:xfrm>
                <a:off x="2904199" y="933942"/>
                <a:ext cx="2831811" cy="5154371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</a:ln>
              <a:effectLst/>
            </p:spPr>
            <p:style>
              <a:lnRef idx="1">
                <a:schemeClr val="dk1"/>
              </a:lnRef>
              <a:fillRef idx="3">
                <a:schemeClr val="dk1"/>
              </a:fillRef>
              <a:effectRef idx="2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  <p:sp>
        <p:nvSpPr>
          <p:cNvPr id="30" name="TextBox 29"/>
          <p:cNvSpPr txBox="1"/>
          <p:nvPr/>
        </p:nvSpPr>
        <p:spPr>
          <a:xfrm>
            <a:off x="146846" y="43995"/>
            <a:ext cx="409599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Modes with Cooling Hoses</a:t>
            </a:r>
            <a:endParaRPr lang="en-GB" sz="2400" b="1" dirty="0"/>
          </a:p>
        </p:txBody>
      </p:sp>
      <p:pic>
        <p:nvPicPr>
          <p:cNvPr id="32" name="Content Placeholder 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37049" y="2118588"/>
            <a:ext cx="3179775" cy="2384831"/>
          </a:xfrm>
          <a:prstGeom prst="rect">
            <a:avLst/>
          </a:prstGeom>
        </p:spPr>
      </p:pic>
      <p:sp>
        <p:nvSpPr>
          <p:cNvPr id="33" name="TextBox 32"/>
          <p:cNvSpPr txBox="1"/>
          <p:nvPr/>
        </p:nvSpPr>
        <p:spPr>
          <a:xfrm flipH="1">
            <a:off x="6018771" y="906928"/>
            <a:ext cx="99822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Mode at 352 MHz</a:t>
            </a:r>
            <a:endParaRPr lang="en-GB" dirty="0"/>
          </a:p>
        </p:txBody>
      </p:sp>
      <p:cxnSp>
        <p:nvCxnSpPr>
          <p:cNvPr id="34" name="Straight Arrow Connector 33"/>
          <p:cNvCxnSpPr/>
          <p:nvPr/>
        </p:nvCxnSpPr>
        <p:spPr>
          <a:xfrm>
            <a:off x="6664055" y="1727436"/>
            <a:ext cx="224464" cy="1669273"/>
          </a:xfrm>
          <a:prstGeom prst="straightConnector1">
            <a:avLst/>
          </a:prstGeom>
          <a:ln>
            <a:tailEnd type="triangle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>
            <a:stCxn id="36" idx="2"/>
          </p:cNvCxnSpPr>
          <p:nvPr/>
        </p:nvCxnSpPr>
        <p:spPr>
          <a:xfrm flipH="1">
            <a:off x="7231380" y="1538409"/>
            <a:ext cx="425145" cy="1745811"/>
          </a:xfrm>
          <a:prstGeom prst="straightConnector1">
            <a:avLst/>
          </a:prstGeom>
          <a:ln>
            <a:tailEnd type="triangle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 flipH="1">
            <a:off x="7016991" y="892078"/>
            <a:ext cx="12790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Mode at 543 MHz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1990672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Surface Currents with &amp; w/o Coupling Loops</a:t>
            </a:r>
            <a:endParaRPr lang="en-GB" dirty="0"/>
          </a:p>
        </p:txBody>
      </p:sp>
      <p:pic>
        <p:nvPicPr>
          <p:cNvPr id="6" name="Content Placeholder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271" y="1173935"/>
            <a:ext cx="2418935" cy="216669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01294" y="1204898"/>
            <a:ext cx="2495901" cy="2235633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023" y="3486149"/>
            <a:ext cx="2397183" cy="2650351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5"/>
          <a:srcRect l="1528" t="16198" r="1951" b="5035"/>
          <a:stretch/>
        </p:blipFill>
        <p:spPr>
          <a:xfrm>
            <a:off x="5162550" y="2527300"/>
            <a:ext cx="3967398" cy="2649001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744687" y="3551582"/>
            <a:ext cx="2266411" cy="2505768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489819" y="804603"/>
            <a:ext cx="21788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u="sng" dirty="0" smtClean="0"/>
              <a:t>Mode at </a:t>
            </a:r>
            <a:r>
              <a:rPr lang="en-US" b="1" u="sng" dirty="0" smtClean="0"/>
              <a:t>~100 </a:t>
            </a:r>
            <a:r>
              <a:rPr lang="en-US" b="1" u="sng" dirty="0" smtClean="0"/>
              <a:t>MHz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2903156" y="804603"/>
            <a:ext cx="21788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u="sng" dirty="0" smtClean="0"/>
              <a:t>Mode at </a:t>
            </a:r>
            <a:r>
              <a:rPr lang="en-US" b="1" u="sng" dirty="0" smtClean="0"/>
              <a:t>~380 </a:t>
            </a:r>
            <a:r>
              <a:rPr lang="en-US" b="1" u="sng" dirty="0" smtClean="0"/>
              <a:t>MHz</a:t>
            </a:r>
          </a:p>
        </p:txBody>
      </p:sp>
      <p:sp>
        <p:nvSpPr>
          <p:cNvPr id="18" name="TextBox 17"/>
          <p:cNvSpPr txBox="1"/>
          <p:nvPr/>
        </p:nvSpPr>
        <p:spPr>
          <a:xfrm flipH="1">
            <a:off x="5158520" y="5518861"/>
            <a:ext cx="133413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Mode at </a:t>
            </a:r>
            <a:r>
              <a:rPr lang="en-US" dirty="0" smtClean="0"/>
              <a:t>100 MHz</a:t>
            </a:r>
            <a:endParaRPr lang="en-GB" dirty="0"/>
          </a:p>
        </p:txBody>
      </p:sp>
      <p:cxnSp>
        <p:nvCxnSpPr>
          <p:cNvPr id="19" name="Straight Arrow Connector 18"/>
          <p:cNvCxnSpPr/>
          <p:nvPr/>
        </p:nvCxnSpPr>
        <p:spPr>
          <a:xfrm flipV="1">
            <a:off x="5678378" y="4806185"/>
            <a:ext cx="387499" cy="819915"/>
          </a:xfrm>
          <a:prstGeom prst="straightConnector1">
            <a:avLst/>
          </a:prstGeom>
          <a:ln>
            <a:tailEnd type="triangle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 flipV="1">
            <a:off x="6787501" y="4806185"/>
            <a:ext cx="70499" cy="711965"/>
          </a:xfrm>
          <a:prstGeom prst="straightConnector1">
            <a:avLst/>
          </a:prstGeom>
          <a:ln>
            <a:tailEnd type="triangle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 flipH="1">
            <a:off x="6307367" y="5490169"/>
            <a:ext cx="12790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Mode at </a:t>
            </a:r>
            <a:r>
              <a:rPr lang="en-US" dirty="0" smtClean="0"/>
              <a:t>380 </a:t>
            </a:r>
            <a:r>
              <a:rPr lang="en-US" dirty="0" smtClean="0"/>
              <a:t>MHz</a:t>
            </a:r>
            <a:endParaRPr lang="en-GB" dirty="0"/>
          </a:p>
        </p:txBody>
      </p:sp>
      <p:sp>
        <p:nvSpPr>
          <p:cNvPr id="30" name="TextBox 29"/>
          <p:cNvSpPr txBox="1"/>
          <p:nvPr/>
        </p:nvSpPr>
        <p:spPr>
          <a:xfrm flipH="1">
            <a:off x="5678377" y="1305020"/>
            <a:ext cx="263377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Cooling tubes are coupling to the mode as well</a:t>
            </a:r>
            <a:endParaRPr lang="en-GB" dirty="0"/>
          </a:p>
        </p:txBody>
      </p:sp>
      <p:sp>
        <p:nvSpPr>
          <p:cNvPr id="32" name="Rectangle 31"/>
          <p:cNvSpPr/>
          <p:nvPr/>
        </p:nvSpPr>
        <p:spPr>
          <a:xfrm>
            <a:off x="53341" y="1173935"/>
            <a:ext cx="2691346" cy="4914378"/>
          </a:xfrm>
          <a:prstGeom prst="rect">
            <a:avLst/>
          </a:prstGeom>
          <a:noFill/>
          <a:ln w="28575">
            <a:solidFill>
              <a:schemeClr val="tx1"/>
            </a:solidFill>
          </a:ln>
          <a:effectLst/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Rectangle 32"/>
          <p:cNvSpPr/>
          <p:nvPr/>
        </p:nvSpPr>
        <p:spPr>
          <a:xfrm>
            <a:off x="2785535" y="1173935"/>
            <a:ext cx="2300949" cy="4914378"/>
          </a:xfrm>
          <a:prstGeom prst="rect">
            <a:avLst/>
          </a:prstGeom>
          <a:noFill/>
          <a:ln w="28575">
            <a:solidFill>
              <a:schemeClr val="tx1"/>
            </a:solidFill>
          </a:ln>
          <a:effectLst/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Rectangle 33"/>
          <p:cNvSpPr/>
          <p:nvPr/>
        </p:nvSpPr>
        <p:spPr>
          <a:xfrm>
            <a:off x="78023" y="3371591"/>
            <a:ext cx="4973854" cy="2685759"/>
          </a:xfrm>
          <a:prstGeom prst="rect">
            <a:avLst/>
          </a:prstGeom>
          <a:noFill/>
          <a:ln w="28575">
            <a:solidFill>
              <a:srgbClr val="C00000"/>
            </a:solidFill>
          </a:ln>
          <a:effectLst/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TextBox 30"/>
          <p:cNvSpPr txBox="1"/>
          <p:nvPr/>
        </p:nvSpPr>
        <p:spPr>
          <a:xfrm>
            <a:off x="1579220" y="3347547"/>
            <a:ext cx="26798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C00000"/>
                </a:solidFill>
              </a:rPr>
              <a:t>With Coupling Loops</a:t>
            </a:r>
            <a:endParaRPr lang="en-US" b="1" dirty="0" smtClean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594149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Three Possibilities Presented</a:t>
            </a:r>
          </a:p>
          <a:p>
            <a:pPr lvl="1"/>
            <a:r>
              <a:rPr lang="en-US" dirty="0" smtClean="0"/>
              <a:t>Beam Pipe Tapers</a:t>
            </a:r>
          </a:p>
          <a:p>
            <a:pPr lvl="2"/>
            <a:r>
              <a:rPr lang="en-US" dirty="0" smtClean="0"/>
              <a:t>Circular or Complex Elliptical Shape</a:t>
            </a:r>
          </a:p>
          <a:p>
            <a:pPr lvl="1"/>
            <a:r>
              <a:rPr lang="en-US" dirty="0" err="1" smtClean="0"/>
              <a:t>Stripline</a:t>
            </a:r>
            <a:r>
              <a:rPr lang="en-US" dirty="0" smtClean="0"/>
              <a:t> Coupler</a:t>
            </a:r>
          </a:p>
          <a:p>
            <a:pPr lvl="1"/>
            <a:r>
              <a:rPr lang="en-US" dirty="0" smtClean="0"/>
              <a:t>Magnetic Loop Couplers</a:t>
            </a:r>
          </a:p>
          <a:p>
            <a:r>
              <a:rPr lang="en-US" dirty="0" smtClean="0"/>
              <a:t>Magnetic Coupling Loops Give best performance</a:t>
            </a:r>
          </a:p>
          <a:p>
            <a:pPr lvl="1"/>
            <a:r>
              <a:rPr lang="en-US" dirty="0" smtClean="0"/>
              <a:t>In addition </a:t>
            </a:r>
            <a:r>
              <a:rPr lang="en-US" dirty="0"/>
              <a:t>to circular beam pipe </a:t>
            </a:r>
            <a:r>
              <a:rPr lang="en-US" dirty="0" smtClean="0"/>
              <a:t>taper</a:t>
            </a:r>
          </a:p>
          <a:p>
            <a:pPr lvl="1"/>
            <a:r>
              <a:rPr lang="en-US" dirty="0" smtClean="0"/>
              <a:t>Reduce R-Shunt of Problem Modes ( 352 &amp; 540 MHz)</a:t>
            </a:r>
          </a:p>
          <a:p>
            <a:r>
              <a:rPr lang="en-US" dirty="0" smtClean="0"/>
              <a:t>No modification to overall tank geometry to </a:t>
            </a:r>
            <a:r>
              <a:rPr lang="en-US" dirty="0" smtClean="0"/>
              <a:t>accommodate</a:t>
            </a:r>
          </a:p>
          <a:p>
            <a:r>
              <a:rPr lang="en-US" dirty="0" smtClean="0"/>
              <a:t>Cooling loops are coupling to modes as well</a:t>
            </a:r>
          </a:p>
          <a:p>
            <a:pPr lvl="1"/>
            <a:r>
              <a:rPr lang="en-US" dirty="0" smtClean="0"/>
              <a:t>Further reduction of R-Shunt in all cases</a:t>
            </a:r>
          </a:p>
          <a:p>
            <a:pPr marL="36576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9521588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Pathforward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Decision on:</a:t>
            </a:r>
          </a:p>
          <a:p>
            <a:pPr lvl="1"/>
            <a:r>
              <a:rPr lang="en-US" dirty="0" smtClean="0"/>
              <a:t>Circular tapers</a:t>
            </a:r>
          </a:p>
          <a:p>
            <a:pPr lvl="1"/>
            <a:r>
              <a:rPr lang="en-US" dirty="0" smtClean="0"/>
              <a:t>Coupling loop implementation</a:t>
            </a:r>
          </a:p>
          <a:p>
            <a:r>
              <a:rPr lang="en-US" dirty="0" smtClean="0"/>
              <a:t>Time table for impedance measurements of the PS Dump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812201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065105"/>
            <a:ext cx="8226854" cy="4667421"/>
          </a:xfrm>
        </p:spPr>
        <p:txBody>
          <a:bodyPr>
            <a:normAutofit/>
          </a:bodyPr>
          <a:lstStyle/>
          <a:p>
            <a:r>
              <a:rPr lang="en-US" dirty="0" smtClean="0"/>
              <a:t>Replacement for installed PS Dumps</a:t>
            </a:r>
          </a:p>
          <a:p>
            <a:pPr lvl="1"/>
            <a:r>
              <a:rPr lang="en-US" dirty="0" smtClean="0"/>
              <a:t>Straight sections 47 &amp; 48</a:t>
            </a:r>
          </a:p>
          <a:p>
            <a:pPr lvl="1"/>
            <a:r>
              <a:rPr lang="en-US" dirty="0" smtClean="0"/>
              <a:t>Installed vacuum vessels are rectangular</a:t>
            </a:r>
          </a:p>
          <a:p>
            <a:pPr marL="448056" lvl="1" indent="0">
              <a:buNone/>
            </a:pPr>
            <a:endParaRPr lang="en-US" dirty="0" smtClean="0"/>
          </a:p>
          <a:p>
            <a:pPr lvl="1"/>
            <a:endParaRPr lang="en-US" dirty="0" smtClean="0"/>
          </a:p>
          <a:p>
            <a:endParaRPr lang="en-GB" dirty="0"/>
          </a:p>
        </p:txBody>
      </p:sp>
      <p:pic>
        <p:nvPicPr>
          <p:cNvPr id="6" name="Content Placeholder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0910" y="2313051"/>
            <a:ext cx="7019925" cy="341947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985486" y="5808361"/>
            <a:ext cx="21339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Straight Section 47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5974848" y="5808361"/>
            <a:ext cx="21339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Straight Section 48</a:t>
            </a:r>
            <a:endParaRPr lang="en-GB" dirty="0"/>
          </a:p>
        </p:txBody>
      </p:sp>
      <p:cxnSp>
        <p:nvCxnSpPr>
          <p:cNvPr id="9" name="Straight Arrow Connector 8"/>
          <p:cNvCxnSpPr>
            <a:stCxn id="7" idx="0"/>
          </p:cNvCxnSpPr>
          <p:nvPr/>
        </p:nvCxnSpPr>
        <p:spPr>
          <a:xfrm flipV="1">
            <a:off x="3052445" y="4698023"/>
            <a:ext cx="83617" cy="1110338"/>
          </a:xfrm>
          <a:prstGeom prst="straightConnector1">
            <a:avLst/>
          </a:prstGeom>
          <a:ln>
            <a:solidFill>
              <a:schemeClr val="tx1">
                <a:lumMod val="75000"/>
              </a:schemeClr>
            </a:solidFill>
            <a:tailEnd type="triangle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>
            <a:stCxn id="8" idx="0"/>
          </p:cNvCxnSpPr>
          <p:nvPr/>
        </p:nvCxnSpPr>
        <p:spPr>
          <a:xfrm flipH="1" flipV="1">
            <a:off x="6782568" y="4467955"/>
            <a:ext cx="259239" cy="1340406"/>
          </a:xfrm>
          <a:prstGeom prst="straightConnector1">
            <a:avLst/>
          </a:prstGeom>
          <a:ln>
            <a:solidFill>
              <a:schemeClr val="tx1">
                <a:lumMod val="75000"/>
              </a:schemeClr>
            </a:solidFill>
            <a:tailEnd type="triangle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47401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Compare </a:t>
            </a:r>
            <a:r>
              <a:rPr lang="en-US" dirty="0" err="1" smtClean="0"/>
              <a:t>Eigenmode</a:t>
            </a:r>
            <a:r>
              <a:rPr lang="en-US" dirty="0" smtClean="0"/>
              <a:t> </a:t>
            </a:r>
            <a:r>
              <a:rPr lang="en-US" dirty="0" smtClean="0"/>
              <a:t>Simulations (No cooling loops)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401" y="1031444"/>
            <a:ext cx="3299155" cy="2474366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4447" y="901755"/>
            <a:ext cx="3773273" cy="282995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880" y="3429000"/>
            <a:ext cx="3608687" cy="270651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37785" y="3731709"/>
            <a:ext cx="3225231" cy="24038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115215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Simulations with Cooling Tubes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1301082" y="1451751"/>
            <a:ext cx="21916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u="sng" dirty="0" smtClean="0"/>
              <a:t>With Taper Design</a:t>
            </a:r>
            <a:endParaRPr lang="en-US" b="1" u="sng" dirty="0" smtClean="0"/>
          </a:p>
        </p:txBody>
      </p:sp>
      <p:sp>
        <p:nvSpPr>
          <p:cNvPr id="7" name="TextBox 6"/>
          <p:cNvSpPr txBox="1"/>
          <p:nvPr/>
        </p:nvSpPr>
        <p:spPr>
          <a:xfrm>
            <a:off x="4759177" y="1451751"/>
            <a:ext cx="40896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u="sng" dirty="0" smtClean="0"/>
              <a:t>With Taper Design &amp; HOM Couplers</a:t>
            </a:r>
            <a:endParaRPr lang="en-US" b="1" u="sng" dirty="0" smtClean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49470" y="2731017"/>
            <a:ext cx="4109891" cy="2721600"/>
          </a:xfrm>
          <a:prstGeom prst="rect">
            <a:avLst/>
          </a:prstGeom>
        </p:spPr>
      </p:pic>
      <p:pic>
        <p:nvPicPr>
          <p:cNvPr id="9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3"/>
          <a:srcRect l="1805" t="15657" r="1484" b="5614"/>
          <a:stretch/>
        </p:blipFill>
        <p:spPr>
          <a:xfrm>
            <a:off x="486306" y="2808477"/>
            <a:ext cx="4084321" cy="27203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9006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7292"/>
            <a:ext cx="8324850" cy="940443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Comparing Cooling Loops model with &amp; w/o HOM Coupler</a:t>
            </a:r>
            <a:endParaRPr lang="en-GB" dirty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" y="3451798"/>
            <a:ext cx="4060764" cy="271627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31629" y="2180690"/>
            <a:ext cx="4590646" cy="3034884"/>
          </a:xfrm>
          <a:prstGeom prst="rect">
            <a:avLst/>
          </a:prstGeom>
        </p:spPr>
      </p:pic>
      <p:pic>
        <p:nvPicPr>
          <p:cNvPr id="14" name="Content Placeholder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51" y="853540"/>
            <a:ext cx="4057714" cy="26961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480688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" name="Picture 3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15452" y="1015928"/>
            <a:ext cx="2340000" cy="2468263"/>
          </a:xfrm>
          <a:prstGeom prst="rect">
            <a:avLst/>
          </a:prstGeom>
        </p:spPr>
      </p:pic>
      <p:pic>
        <p:nvPicPr>
          <p:cNvPr id="41" name="Picture 4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12081" y="3623187"/>
            <a:ext cx="2340000" cy="2468263"/>
          </a:xfrm>
          <a:prstGeom prst="rect">
            <a:avLst/>
          </a:prstGeom>
        </p:spPr>
      </p:pic>
      <p:pic>
        <p:nvPicPr>
          <p:cNvPr id="38" name="Picture 3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14641" y="1015928"/>
            <a:ext cx="2340000" cy="2468263"/>
          </a:xfrm>
          <a:prstGeom prst="rect">
            <a:avLst/>
          </a:prstGeom>
        </p:spPr>
      </p:pic>
      <p:pic>
        <p:nvPicPr>
          <p:cNvPr id="39" name="Picture 3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200624" y="3550042"/>
            <a:ext cx="2340000" cy="2468263"/>
          </a:xfrm>
          <a:prstGeom prst="rect">
            <a:avLst/>
          </a:prstGeom>
        </p:spPr>
      </p:pic>
      <p:pic>
        <p:nvPicPr>
          <p:cNvPr id="27" name="Content Placeholder 5"/>
          <p:cNvPicPr>
            <a:picLocks noGrp="1" noChangeAspect="1"/>
          </p:cNvPicPr>
          <p:nvPr>
            <p:ph idx="1"/>
          </p:nvPr>
        </p:nvPicPr>
        <p:blipFill>
          <a:blip r:embed="rId6"/>
          <a:stretch>
            <a:fillRect/>
          </a:stretch>
        </p:blipFill>
        <p:spPr>
          <a:xfrm>
            <a:off x="541146" y="1015928"/>
            <a:ext cx="2340000" cy="2468263"/>
          </a:xfrm>
          <a:prstGeom prst="rect">
            <a:avLst/>
          </a:prstGeom>
        </p:spPr>
      </p:pic>
      <p:pic>
        <p:nvPicPr>
          <p:cNvPr id="31" name="Picture 3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64946" y="3571635"/>
            <a:ext cx="2340000" cy="2468263"/>
          </a:xfrm>
          <a:prstGeom prst="rect">
            <a:avLst/>
          </a:prstGeom>
        </p:spPr>
      </p:pic>
      <p:grpSp>
        <p:nvGrpSpPr>
          <p:cNvPr id="5" name="Group 4"/>
          <p:cNvGrpSpPr/>
          <p:nvPr/>
        </p:nvGrpSpPr>
        <p:grpSpPr>
          <a:xfrm>
            <a:off x="53340" y="576128"/>
            <a:ext cx="2831811" cy="5512185"/>
            <a:chOff x="53340" y="576128"/>
            <a:chExt cx="2831811" cy="5512185"/>
          </a:xfrm>
        </p:grpSpPr>
        <p:grpSp>
          <p:nvGrpSpPr>
            <p:cNvPr id="2" name="Group 1"/>
            <p:cNvGrpSpPr/>
            <p:nvPr/>
          </p:nvGrpSpPr>
          <p:grpSpPr>
            <a:xfrm>
              <a:off x="208633" y="956978"/>
              <a:ext cx="966931" cy="2848949"/>
              <a:chOff x="208633" y="956978"/>
              <a:chExt cx="966931" cy="2848949"/>
            </a:xfrm>
          </p:grpSpPr>
          <p:sp>
            <p:nvSpPr>
              <p:cNvPr id="12" name="TextBox 11"/>
              <p:cNvSpPr txBox="1"/>
              <p:nvPr/>
            </p:nvSpPr>
            <p:spPr>
              <a:xfrm>
                <a:off x="208633" y="956978"/>
                <a:ext cx="95410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1" u="sng" dirty="0" smtClean="0"/>
                  <a:t>E-Field</a:t>
                </a:r>
              </a:p>
            </p:txBody>
          </p:sp>
          <p:sp>
            <p:nvSpPr>
              <p:cNvPr id="16" name="TextBox 15"/>
              <p:cNvSpPr txBox="1"/>
              <p:nvPr/>
            </p:nvSpPr>
            <p:spPr>
              <a:xfrm>
                <a:off x="208633" y="3436595"/>
                <a:ext cx="96693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1" u="sng" dirty="0" smtClean="0"/>
                  <a:t>H-Field</a:t>
                </a:r>
              </a:p>
            </p:txBody>
          </p:sp>
        </p:grpSp>
        <p:sp>
          <p:nvSpPr>
            <p:cNvPr id="18" name="TextBox 17"/>
            <p:cNvSpPr txBox="1"/>
            <p:nvPr/>
          </p:nvSpPr>
          <p:spPr>
            <a:xfrm>
              <a:off x="447170" y="576128"/>
              <a:ext cx="204414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b="1" u="sng" dirty="0" smtClean="0"/>
                <a:t>Mode at 385 MHz</a:t>
              </a:r>
            </a:p>
          </p:txBody>
        </p:sp>
        <p:sp>
          <p:nvSpPr>
            <p:cNvPr id="23" name="Rectangle 22"/>
            <p:cNvSpPr/>
            <p:nvPr/>
          </p:nvSpPr>
          <p:spPr>
            <a:xfrm>
              <a:off x="53340" y="933942"/>
              <a:ext cx="2831811" cy="5154371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  <a:effectLst/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3" name="Group 2"/>
          <p:cNvGrpSpPr/>
          <p:nvPr/>
        </p:nvGrpSpPr>
        <p:grpSpPr>
          <a:xfrm>
            <a:off x="2881637" y="571501"/>
            <a:ext cx="2854373" cy="5516812"/>
            <a:chOff x="2881637" y="571501"/>
            <a:chExt cx="2854373" cy="5516812"/>
          </a:xfrm>
        </p:grpSpPr>
        <p:sp>
          <p:nvSpPr>
            <p:cNvPr id="14" name="TextBox 13"/>
            <p:cNvSpPr txBox="1"/>
            <p:nvPr/>
          </p:nvSpPr>
          <p:spPr>
            <a:xfrm>
              <a:off x="2881637" y="946134"/>
              <a:ext cx="95410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u="sng" dirty="0" smtClean="0"/>
                <a:t>E-Field</a:t>
              </a: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2885151" y="3396709"/>
              <a:ext cx="9669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u="sng" dirty="0" smtClean="0"/>
                <a:t>H-Field</a:t>
              </a: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3167912" y="571501"/>
              <a:ext cx="204414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u="sng" dirty="0" smtClean="0"/>
                <a:t>Mode at 540 MHz</a:t>
              </a:r>
            </a:p>
          </p:txBody>
        </p:sp>
        <p:sp>
          <p:nvSpPr>
            <p:cNvPr id="24" name="Rectangle 23"/>
            <p:cNvSpPr/>
            <p:nvPr/>
          </p:nvSpPr>
          <p:spPr>
            <a:xfrm>
              <a:off x="2904199" y="933942"/>
              <a:ext cx="2831811" cy="5154371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  <a:effectLst/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5835262" y="586076"/>
            <a:ext cx="2862725" cy="5531905"/>
            <a:chOff x="5835262" y="586076"/>
            <a:chExt cx="2862725" cy="5531905"/>
          </a:xfrm>
        </p:grpSpPr>
        <p:sp>
          <p:nvSpPr>
            <p:cNvPr id="25" name="Rectangle 24"/>
            <p:cNvSpPr/>
            <p:nvPr/>
          </p:nvSpPr>
          <p:spPr>
            <a:xfrm>
              <a:off x="5866176" y="963610"/>
              <a:ext cx="2831811" cy="5154371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  <a:effectLst/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6163826" y="586076"/>
              <a:ext cx="204414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u="sng" dirty="0" smtClean="0"/>
                <a:t>Mode at 713 MHz</a:t>
              </a: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5835262" y="3457834"/>
              <a:ext cx="9669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u="sng" dirty="0" smtClean="0"/>
                <a:t>H-Field</a:t>
              </a: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5835263" y="951057"/>
              <a:ext cx="9669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u="sng" dirty="0" smtClean="0"/>
                <a:t>E-Field</a:t>
              </a:r>
            </a:p>
          </p:txBody>
        </p:sp>
      </p:grpSp>
      <p:sp>
        <p:nvSpPr>
          <p:cNvPr id="30" name="TextBox 29"/>
          <p:cNvSpPr txBox="1"/>
          <p:nvPr/>
        </p:nvSpPr>
        <p:spPr>
          <a:xfrm>
            <a:off x="146846" y="43995"/>
            <a:ext cx="409599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Modes with Cooling Hoses</a:t>
            </a:r>
            <a:endParaRPr lang="en-GB" sz="2400" b="1" dirty="0"/>
          </a:p>
        </p:txBody>
      </p:sp>
    </p:spTree>
    <p:extLst>
      <p:ext uri="{BB962C8B-B14F-4D97-AF65-F5344CB8AC3E}">
        <p14:creationId xmlns:p14="http://schemas.microsoft.com/office/powerpoint/2010/main" val="9932285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02440"/>
            <a:ext cx="8226854" cy="4667421"/>
          </a:xfrm>
        </p:spPr>
        <p:txBody>
          <a:bodyPr>
            <a:normAutofit/>
          </a:bodyPr>
          <a:lstStyle/>
          <a:p>
            <a:r>
              <a:rPr lang="en-US" dirty="0" smtClean="0"/>
              <a:t>Study of Preliminary dump presented at IWG14*</a:t>
            </a:r>
          </a:p>
          <a:p>
            <a:pPr lvl="1"/>
            <a:r>
              <a:rPr lang="en-US" dirty="0" smtClean="0"/>
              <a:t>EN-STI Design changes:</a:t>
            </a:r>
          </a:p>
          <a:p>
            <a:pPr lvl="2"/>
            <a:r>
              <a:rPr lang="en-US" dirty="0" smtClean="0"/>
              <a:t>Cooling hoses changed</a:t>
            </a:r>
          </a:p>
          <a:p>
            <a:pPr lvl="2"/>
            <a:r>
              <a:rPr lang="en-US" dirty="0" smtClean="0"/>
              <a:t>Vessel volume reduced as much as possible</a:t>
            </a:r>
          </a:p>
          <a:p>
            <a:r>
              <a:rPr lang="en-US" dirty="0" smtClean="0"/>
              <a:t>Current EM model from CAD model from EN-STI (20/02/18)</a:t>
            </a:r>
            <a:endParaRPr lang="en-US" dirty="0" smtClean="0"/>
          </a:p>
          <a:p>
            <a:r>
              <a:rPr lang="en-US" dirty="0" smtClean="0"/>
              <a:t>Tapers </a:t>
            </a:r>
            <a:r>
              <a:rPr lang="en-US" dirty="0" smtClean="0"/>
              <a:t>presented at LIU-PS </a:t>
            </a:r>
            <a:r>
              <a:rPr lang="en-US" dirty="0" smtClean="0"/>
              <a:t>BD WG #12**</a:t>
            </a:r>
          </a:p>
          <a:p>
            <a:r>
              <a:rPr lang="en-US" dirty="0" smtClean="0"/>
              <a:t>HOM Couplers presented at IWG #18^</a:t>
            </a:r>
          </a:p>
          <a:p>
            <a:r>
              <a:rPr lang="en-US" dirty="0" smtClean="0"/>
              <a:t>Further simulation results presented today</a:t>
            </a:r>
          </a:p>
          <a:p>
            <a:pPr lvl="1"/>
            <a:r>
              <a:rPr lang="en-US" dirty="0" smtClean="0"/>
              <a:t>Compare circular &amp; elliptical tapers, both with HOM loops</a:t>
            </a:r>
          </a:p>
          <a:p>
            <a:pPr lvl="1"/>
            <a:r>
              <a:rPr lang="en-US" dirty="0" smtClean="0"/>
              <a:t>Inclusion of cooling tubes</a:t>
            </a:r>
          </a:p>
          <a:p>
            <a:pPr marL="448056" lvl="1" indent="0">
              <a:buNone/>
            </a:pPr>
            <a:endParaRPr lang="en-US" dirty="0" smtClean="0"/>
          </a:p>
        </p:txBody>
      </p:sp>
      <p:sp>
        <p:nvSpPr>
          <p:cNvPr id="4" name="Rectangle 3"/>
          <p:cNvSpPr/>
          <p:nvPr/>
        </p:nvSpPr>
        <p:spPr>
          <a:xfrm>
            <a:off x="1363193" y="5479949"/>
            <a:ext cx="6893169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dirty="0" smtClean="0"/>
              <a:t>*https</a:t>
            </a:r>
            <a:r>
              <a:rPr lang="en-GB" sz="1400" dirty="0"/>
              <a:t>://indico.cern.ch/event/671318/contributions/2746286</a:t>
            </a:r>
            <a:r>
              <a:rPr lang="en-GB" sz="1400" dirty="0" smtClean="0"/>
              <a:t>/</a:t>
            </a:r>
          </a:p>
          <a:p>
            <a:r>
              <a:rPr lang="en-GB" sz="1400" dirty="0" smtClean="0"/>
              <a:t>**https://indico.cern.ch/event/710562/contributions/2918960</a:t>
            </a:r>
            <a:r>
              <a:rPr lang="en-GB" sz="1400" dirty="0" smtClean="0"/>
              <a:t>/</a:t>
            </a:r>
          </a:p>
          <a:p>
            <a:r>
              <a:rPr lang="en-US" sz="1400" dirty="0"/>
              <a:t>^https://indico.cern.ch/event/707776/contributions/2931874/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36093257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EM Model from EN-STI CAD Model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14846" t="19222" r="13665" b="10247"/>
          <a:stretch/>
        </p:blipFill>
        <p:spPr>
          <a:xfrm>
            <a:off x="4914401" y="894387"/>
            <a:ext cx="2668958" cy="276956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/>
          <a:srcRect l="10469" t="18533" r="13598" b="10708"/>
          <a:stretch/>
        </p:blipFill>
        <p:spPr>
          <a:xfrm>
            <a:off x="295422" y="894387"/>
            <a:ext cx="2747404" cy="269287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4"/>
          <a:srcRect l="15360" t="22170" r="16474" b="15336"/>
          <a:stretch/>
        </p:blipFill>
        <p:spPr>
          <a:xfrm>
            <a:off x="444508" y="3601555"/>
            <a:ext cx="2595489" cy="2502794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5"/>
          <a:srcRect l="15801" t="22060" r="18120" b="15447"/>
          <a:stretch/>
        </p:blipFill>
        <p:spPr>
          <a:xfrm>
            <a:off x="4788594" y="3324293"/>
            <a:ext cx="2794765" cy="27800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74918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 Geometry Overview</a:t>
            </a:r>
            <a:endParaRPr lang="en-GB" dirty="0"/>
          </a:p>
        </p:txBody>
      </p:sp>
      <p:grpSp>
        <p:nvGrpSpPr>
          <p:cNvPr id="17" name="Group 16"/>
          <p:cNvGrpSpPr/>
          <p:nvPr/>
        </p:nvGrpSpPr>
        <p:grpSpPr>
          <a:xfrm>
            <a:off x="3911559" y="2334713"/>
            <a:ext cx="4565172" cy="1800000"/>
            <a:chOff x="4169429" y="1012794"/>
            <a:chExt cx="4565172" cy="1800000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rot="5400000">
              <a:off x="6320539" y="398731"/>
              <a:ext cx="1800000" cy="3028125"/>
            </a:xfrm>
            <a:prstGeom prst="rect">
              <a:avLst/>
            </a:prstGeom>
          </p:spPr>
        </p:pic>
        <p:cxnSp>
          <p:nvCxnSpPr>
            <p:cNvPr id="8" name="Straight Arrow Connector 7"/>
            <p:cNvCxnSpPr>
              <a:stCxn id="9" idx="3"/>
            </p:cNvCxnSpPr>
            <p:nvPr/>
          </p:nvCxnSpPr>
          <p:spPr>
            <a:xfrm flipV="1">
              <a:off x="5482609" y="1801565"/>
              <a:ext cx="1093756" cy="593501"/>
            </a:xfrm>
            <a:prstGeom prst="straightConnector1">
              <a:avLst/>
            </a:prstGeom>
            <a:ln>
              <a:solidFill>
                <a:schemeClr val="tx1">
                  <a:lumMod val="75000"/>
                </a:schemeClr>
              </a:solidFill>
              <a:tailEnd type="triangle"/>
            </a:ln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9" name="TextBox 8"/>
            <p:cNvSpPr txBox="1"/>
            <p:nvPr/>
          </p:nvSpPr>
          <p:spPr>
            <a:xfrm>
              <a:off x="4169429" y="2071900"/>
              <a:ext cx="131318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/>
                <a:t>PS</a:t>
              </a:r>
            </a:p>
            <a:p>
              <a:pPr algn="ctr"/>
              <a:r>
                <a:rPr lang="en-US" dirty="0" smtClean="0"/>
                <a:t>Beam Pipe</a:t>
              </a:r>
              <a:endParaRPr lang="en-GB" dirty="0"/>
            </a:p>
          </p:txBody>
        </p:sp>
        <p:sp>
          <p:nvSpPr>
            <p:cNvPr id="11" name="Oval 10"/>
            <p:cNvSpPr/>
            <p:nvPr/>
          </p:nvSpPr>
          <p:spPr>
            <a:xfrm>
              <a:off x="6648549" y="1729565"/>
              <a:ext cx="144000" cy="144000"/>
            </a:xfrm>
            <a:prstGeom prst="ellipse">
              <a:avLst/>
            </a:prstGeom>
            <a:solidFill>
              <a:srgbClr val="FF0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6350741" y="1899653"/>
              <a:ext cx="78739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D14242"/>
                  </a:solidFill>
                </a:rPr>
                <a:t>Beam</a:t>
              </a:r>
              <a:endParaRPr lang="en-GB" dirty="0">
                <a:solidFill>
                  <a:srgbClr val="D14242"/>
                </a:solidFill>
              </a:endParaRP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5492054" y="4345427"/>
            <a:ext cx="3192000" cy="1800000"/>
            <a:chOff x="5492054" y="4193027"/>
            <a:chExt cx="3192000" cy="1800000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 rot="5400000">
              <a:off x="6188054" y="3497027"/>
              <a:ext cx="1800000" cy="3192000"/>
            </a:xfrm>
            <a:prstGeom prst="rect">
              <a:avLst/>
            </a:prstGeom>
          </p:spPr>
        </p:pic>
        <p:sp>
          <p:nvSpPr>
            <p:cNvPr id="13" name="Oval 12"/>
            <p:cNvSpPr/>
            <p:nvPr/>
          </p:nvSpPr>
          <p:spPr>
            <a:xfrm>
              <a:off x="6480475" y="4903142"/>
              <a:ext cx="144000" cy="144000"/>
            </a:xfrm>
            <a:prstGeom prst="ellipse">
              <a:avLst/>
            </a:prstGeom>
            <a:solidFill>
              <a:srgbClr val="FF0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6549203" y="4535028"/>
              <a:ext cx="78739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D14242"/>
                  </a:solidFill>
                </a:rPr>
                <a:t>Beam</a:t>
              </a:r>
              <a:endParaRPr lang="en-GB" dirty="0">
                <a:solidFill>
                  <a:srgbClr val="D14242"/>
                </a:solidFill>
              </a:endParaRPr>
            </a:p>
          </p:txBody>
        </p:sp>
      </p:grpSp>
      <p:sp>
        <p:nvSpPr>
          <p:cNvPr id="19" name="TextBox 18"/>
          <p:cNvSpPr txBox="1"/>
          <p:nvPr/>
        </p:nvSpPr>
        <p:spPr>
          <a:xfrm>
            <a:off x="5299361" y="3963177"/>
            <a:ext cx="33266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u="sng" dirty="0" smtClean="0"/>
              <a:t>Beam Pipe View (Transparent)</a:t>
            </a:r>
            <a:endParaRPr lang="en-GB" u="sng" dirty="0"/>
          </a:p>
        </p:txBody>
      </p:sp>
      <p:grpSp>
        <p:nvGrpSpPr>
          <p:cNvPr id="26" name="Group 25"/>
          <p:cNvGrpSpPr/>
          <p:nvPr/>
        </p:nvGrpSpPr>
        <p:grpSpPr>
          <a:xfrm>
            <a:off x="177277" y="1412011"/>
            <a:ext cx="3676650" cy="4714875"/>
            <a:chOff x="0" y="1358624"/>
            <a:chExt cx="3676650" cy="4714875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0" y="1358624"/>
              <a:ext cx="3676650" cy="4714875"/>
            </a:xfrm>
            <a:prstGeom prst="rect">
              <a:avLst/>
            </a:prstGeom>
          </p:spPr>
        </p:pic>
        <p:cxnSp>
          <p:nvCxnSpPr>
            <p:cNvPr id="16" name="Straight Connector 15"/>
            <p:cNvCxnSpPr>
              <a:endCxn id="6" idx="2"/>
            </p:cNvCxnSpPr>
            <p:nvPr/>
          </p:nvCxnSpPr>
          <p:spPr>
            <a:xfrm>
              <a:off x="1773685" y="1358624"/>
              <a:ext cx="64640" cy="4714875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TextBox 24"/>
            <p:cNvSpPr txBox="1"/>
            <p:nvPr/>
          </p:nvSpPr>
          <p:spPr>
            <a:xfrm>
              <a:off x="1806005" y="1728127"/>
              <a:ext cx="78739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D14242"/>
                  </a:solidFill>
                </a:rPr>
                <a:t>Beam</a:t>
              </a:r>
              <a:endParaRPr lang="en-GB" dirty="0">
                <a:solidFill>
                  <a:srgbClr val="D14242"/>
                </a:solidFill>
              </a:endParaRPr>
            </a:p>
          </p:txBody>
        </p:sp>
      </p:grpSp>
      <p:sp>
        <p:nvSpPr>
          <p:cNvPr id="29" name="TextBox 28"/>
          <p:cNvSpPr txBox="1"/>
          <p:nvPr/>
        </p:nvSpPr>
        <p:spPr>
          <a:xfrm>
            <a:off x="4048453" y="5245427"/>
            <a:ext cx="118494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Moveable</a:t>
            </a:r>
          </a:p>
          <a:p>
            <a:pPr algn="ctr"/>
            <a:r>
              <a:rPr lang="en-US" dirty="0" smtClean="0"/>
              <a:t>Dump</a:t>
            </a:r>
            <a:endParaRPr lang="en-GB" dirty="0"/>
          </a:p>
        </p:txBody>
      </p:sp>
      <p:cxnSp>
        <p:nvCxnSpPr>
          <p:cNvPr id="30" name="Straight Arrow Connector 29"/>
          <p:cNvCxnSpPr/>
          <p:nvPr/>
        </p:nvCxnSpPr>
        <p:spPr>
          <a:xfrm flipV="1">
            <a:off x="5135040" y="5418584"/>
            <a:ext cx="796517" cy="244571"/>
          </a:xfrm>
          <a:prstGeom prst="straightConnector1">
            <a:avLst/>
          </a:prstGeom>
          <a:ln>
            <a:solidFill>
              <a:schemeClr val="tx1">
                <a:lumMod val="75000"/>
              </a:schemeClr>
            </a:solidFill>
            <a:tailEnd type="triangle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53380" y="4322105"/>
            <a:ext cx="10781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Viewport</a:t>
            </a:r>
            <a:endParaRPr lang="en-GB" dirty="0"/>
          </a:p>
        </p:txBody>
      </p:sp>
      <p:cxnSp>
        <p:nvCxnSpPr>
          <p:cNvPr id="35" name="Straight Arrow Connector 34"/>
          <p:cNvCxnSpPr/>
          <p:nvPr/>
        </p:nvCxnSpPr>
        <p:spPr>
          <a:xfrm>
            <a:off x="598222" y="4690421"/>
            <a:ext cx="752242" cy="305373"/>
          </a:xfrm>
          <a:prstGeom prst="straightConnector1">
            <a:avLst/>
          </a:prstGeom>
          <a:ln>
            <a:solidFill>
              <a:schemeClr val="tx1">
                <a:lumMod val="75000"/>
              </a:schemeClr>
            </a:solidFill>
            <a:tailEnd type="triangle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>
            <a:off x="2549906" y="1171782"/>
            <a:ext cx="197954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Possible </a:t>
            </a:r>
            <a:r>
              <a:rPr lang="en-US" dirty="0" smtClean="0"/>
              <a:t>Taper Locations</a:t>
            </a:r>
            <a:endParaRPr lang="en-GB" dirty="0"/>
          </a:p>
        </p:txBody>
      </p:sp>
      <p:cxnSp>
        <p:nvCxnSpPr>
          <p:cNvPr id="37" name="Straight Arrow Connector 36"/>
          <p:cNvCxnSpPr>
            <a:stCxn id="44" idx="1"/>
          </p:cNvCxnSpPr>
          <p:nvPr/>
        </p:nvCxnSpPr>
        <p:spPr>
          <a:xfrm flipH="1">
            <a:off x="2294389" y="2716898"/>
            <a:ext cx="1257602" cy="159525"/>
          </a:xfrm>
          <a:prstGeom prst="straightConnector1">
            <a:avLst/>
          </a:prstGeom>
          <a:ln>
            <a:solidFill>
              <a:schemeClr val="tx1">
                <a:lumMod val="75000"/>
              </a:schemeClr>
            </a:solidFill>
            <a:tailEnd type="triangle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9" name="TextBox 38"/>
          <p:cNvSpPr txBox="1"/>
          <p:nvPr/>
        </p:nvSpPr>
        <p:spPr>
          <a:xfrm>
            <a:off x="8078811" y="4297882"/>
            <a:ext cx="1043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Actuator</a:t>
            </a:r>
            <a:endParaRPr lang="en-GB" dirty="0"/>
          </a:p>
        </p:txBody>
      </p:sp>
      <p:cxnSp>
        <p:nvCxnSpPr>
          <p:cNvPr id="40" name="Straight Arrow Connector 39"/>
          <p:cNvCxnSpPr>
            <a:stCxn id="39" idx="2"/>
          </p:cNvCxnSpPr>
          <p:nvPr/>
        </p:nvCxnSpPr>
        <p:spPr>
          <a:xfrm flipH="1">
            <a:off x="8476732" y="4667214"/>
            <a:ext cx="124017" cy="460328"/>
          </a:xfrm>
          <a:prstGeom prst="straightConnector1">
            <a:avLst/>
          </a:prstGeom>
          <a:ln>
            <a:solidFill>
              <a:schemeClr val="tx1">
                <a:lumMod val="75000"/>
              </a:schemeClr>
            </a:solidFill>
            <a:tailEnd type="triangle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2" name="Straight Arrow Connector 41"/>
          <p:cNvCxnSpPr/>
          <p:nvPr/>
        </p:nvCxnSpPr>
        <p:spPr>
          <a:xfrm flipH="1">
            <a:off x="2087279" y="3869741"/>
            <a:ext cx="1890545" cy="688753"/>
          </a:xfrm>
          <a:prstGeom prst="straightConnector1">
            <a:avLst/>
          </a:prstGeom>
          <a:ln>
            <a:solidFill>
              <a:schemeClr val="tx1">
                <a:lumMod val="75000"/>
              </a:schemeClr>
            </a:solidFill>
            <a:tailEnd type="triangle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" name="Rectangle 2"/>
          <p:cNvSpPr/>
          <p:nvPr/>
        </p:nvSpPr>
        <p:spPr>
          <a:xfrm>
            <a:off x="4931456" y="477358"/>
            <a:ext cx="4191231" cy="14773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dirty="0"/>
              <a:t>Free geometry parameters available</a:t>
            </a:r>
          </a:p>
          <a:p>
            <a:pPr lvl="1"/>
            <a:r>
              <a:rPr lang="en-US" dirty="0"/>
              <a:t>Beam pipe tapers</a:t>
            </a:r>
          </a:p>
          <a:p>
            <a:pPr lvl="2">
              <a:buFont typeface="Wingdings" panose="05000000000000000000" pitchFamily="2" charset="2"/>
              <a:buChar char="Ø"/>
            </a:pPr>
            <a:r>
              <a:rPr lang="en-US" dirty="0"/>
              <a:t>Shunt impedance reduction</a:t>
            </a:r>
            <a:endParaRPr lang="en-GB" dirty="0"/>
          </a:p>
          <a:p>
            <a:pPr lvl="1"/>
            <a:r>
              <a:rPr lang="en-US" dirty="0"/>
              <a:t>Chamfer </a:t>
            </a:r>
            <a:r>
              <a:rPr lang="en-US" dirty="0" smtClean="0"/>
              <a:t>lengths &amp; angles</a:t>
            </a:r>
            <a:endParaRPr lang="en-US" dirty="0"/>
          </a:p>
          <a:p>
            <a:pPr lvl="2">
              <a:buFont typeface="Wingdings" panose="05000000000000000000" pitchFamily="2" charset="2"/>
              <a:buChar char="Ø"/>
            </a:pPr>
            <a:r>
              <a:rPr lang="en-US" dirty="0"/>
              <a:t>Negligible effect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627612" y="2057866"/>
            <a:ext cx="18732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u="sng" dirty="0" smtClean="0"/>
              <a:t>Beam Pipe View</a:t>
            </a:r>
            <a:endParaRPr lang="en-GB" u="sng" dirty="0"/>
          </a:p>
        </p:txBody>
      </p:sp>
      <p:cxnSp>
        <p:nvCxnSpPr>
          <p:cNvPr id="41" name="Straight Arrow Connector 40"/>
          <p:cNvCxnSpPr>
            <a:stCxn id="39" idx="0"/>
          </p:cNvCxnSpPr>
          <p:nvPr/>
        </p:nvCxnSpPr>
        <p:spPr>
          <a:xfrm flipH="1" flipV="1">
            <a:off x="8378340" y="3305620"/>
            <a:ext cx="222409" cy="992262"/>
          </a:xfrm>
          <a:prstGeom prst="straightConnector1">
            <a:avLst/>
          </a:prstGeom>
          <a:ln>
            <a:solidFill>
              <a:schemeClr val="tx1">
                <a:lumMod val="75000"/>
              </a:schemeClr>
            </a:solidFill>
            <a:tailEnd type="triangle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4" name="Oval 23"/>
          <p:cNvSpPr/>
          <p:nvPr/>
        </p:nvSpPr>
        <p:spPr>
          <a:xfrm>
            <a:off x="1350464" y="1173935"/>
            <a:ext cx="1324156" cy="607579"/>
          </a:xfrm>
          <a:prstGeom prst="ellipse">
            <a:avLst/>
          </a:prstGeom>
          <a:noFill/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3" name="Oval 42"/>
          <p:cNvSpPr/>
          <p:nvPr/>
        </p:nvSpPr>
        <p:spPr>
          <a:xfrm>
            <a:off x="1275437" y="4041637"/>
            <a:ext cx="1324156" cy="607579"/>
          </a:xfrm>
          <a:prstGeom prst="ellipse">
            <a:avLst/>
          </a:prstGeom>
          <a:noFill/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4" name="TextBox 43"/>
          <p:cNvSpPr txBox="1"/>
          <p:nvPr/>
        </p:nvSpPr>
        <p:spPr>
          <a:xfrm>
            <a:off x="3551991" y="2532232"/>
            <a:ext cx="1043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Actuator</a:t>
            </a:r>
            <a:endParaRPr lang="en-GB" dirty="0"/>
          </a:p>
        </p:txBody>
      </p:sp>
      <p:sp>
        <p:nvSpPr>
          <p:cNvPr id="45" name="TextBox 44"/>
          <p:cNvSpPr txBox="1"/>
          <p:nvPr/>
        </p:nvSpPr>
        <p:spPr>
          <a:xfrm>
            <a:off x="2531915" y="4279884"/>
            <a:ext cx="18133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Taper Locations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394650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Taper Design Results: </a:t>
            </a:r>
            <a:r>
              <a:rPr lang="en-US" dirty="0" err="1" smtClean="0"/>
              <a:t>Eigenmode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3613046"/>
            <a:ext cx="3240000" cy="2430000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52000" y="3613046"/>
            <a:ext cx="3240000" cy="24300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04000" y="3613046"/>
            <a:ext cx="3240000" cy="2430000"/>
          </a:xfrm>
          <a:prstGeom prst="rect">
            <a:avLst/>
          </a:prstGeom>
        </p:spPr>
      </p:pic>
      <p:pic>
        <p:nvPicPr>
          <p:cNvPr id="7" name="Content Placeholder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135436" y="1001601"/>
            <a:ext cx="1648800" cy="2427399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495193" y="1094043"/>
            <a:ext cx="1648807" cy="2334957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777746" y="1005053"/>
            <a:ext cx="16723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u="sng" dirty="0" smtClean="0"/>
              <a:t>Taper to Circle</a:t>
            </a:r>
            <a:endParaRPr lang="en-GB" u="sng" dirty="0"/>
          </a:p>
        </p:txBody>
      </p:sp>
      <p:sp>
        <p:nvSpPr>
          <p:cNvPr id="11" name="TextBox 10"/>
          <p:cNvSpPr txBox="1"/>
          <p:nvPr/>
        </p:nvSpPr>
        <p:spPr>
          <a:xfrm>
            <a:off x="5017364" y="952085"/>
            <a:ext cx="37252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u="sng" dirty="0" smtClean="0"/>
              <a:t>Taper to Non-Uniform Ellipse</a:t>
            </a:r>
            <a:endParaRPr lang="en-GB" u="sng" dirty="0"/>
          </a:p>
        </p:txBody>
      </p:sp>
      <p:grpSp>
        <p:nvGrpSpPr>
          <p:cNvPr id="18" name="Group 17"/>
          <p:cNvGrpSpPr/>
          <p:nvPr/>
        </p:nvGrpSpPr>
        <p:grpSpPr>
          <a:xfrm>
            <a:off x="4901451" y="1288032"/>
            <a:ext cx="2794749" cy="1627430"/>
            <a:chOff x="-1343827" y="590760"/>
            <a:chExt cx="3931879" cy="2289600"/>
          </a:xfrm>
        </p:grpSpPr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 rot="5400000">
              <a:off x="-522687" y="-230380"/>
              <a:ext cx="2289600" cy="3931879"/>
            </a:xfrm>
            <a:prstGeom prst="rect">
              <a:avLst/>
            </a:prstGeom>
          </p:spPr>
        </p:pic>
        <p:sp>
          <p:nvSpPr>
            <p:cNvPr id="14" name="Oval 13"/>
            <p:cNvSpPr/>
            <p:nvPr/>
          </p:nvSpPr>
          <p:spPr>
            <a:xfrm>
              <a:off x="-76320" y="1468527"/>
              <a:ext cx="144000" cy="144000"/>
            </a:xfrm>
            <a:prstGeom prst="ellipse">
              <a:avLst/>
            </a:prstGeom>
            <a:solidFill>
              <a:srgbClr val="FF0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-7592" y="1100413"/>
              <a:ext cx="78739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D14242"/>
                  </a:solidFill>
                </a:rPr>
                <a:t>Beam</a:t>
              </a:r>
              <a:endParaRPr lang="en-GB" dirty="0">
                <a:solidFill>
                  <a:srgbClr val="D14242"/>
                </a:solidFill>
              </a:endParaRPr>
            </a:p>
          </p:txBody>
        </p:sp>
      </p:grpSp>
      <p:grpSp>
        <p:nvGrpSpPr>
          <p:cNvPr id="3" name="Group 2"/>
          <p:cNvGrpSpPr/>
          <p:nvPr/>
        </p:nvGrpSpPr>
        <p:grpSpPr>
          <a:xfrm>
            <a:off x="302507" y="1381116"/>
            <a:ext cx="3188030" cy="1824298"/>
            <a:chOff x="-1413850" y="3034598"/>
            <a:chExt cx="4001903" cy="2290023"/>
          </a:xfrm>
        </p:grpSpPr>
        <p:pic>
          <p:nvPicPr>
            <p:cNvPr id="8" name="Content Placeholder 3"/>
            <p:cNvPicPr>
              <a:picLocks noChangeAspect="1"/>
            </p:cNvPicPr>
            <p:nvPr/>
          </p:nvPicPr>
          <p:blipFill rotWithShape="1">
            <a:blip r:embed="rId8"/>
            <a:srcRect l="37293" r="35054"/>
            <a:stretch/>
          </p:blipFill>
          <p:spPr>
            <a:xfrm rot="5400000">
              <a:off x="-557910" y="2178658"/>
              <a:ext cx="2290023" cy="4001903"/>
            </a:xfrm>
            <a:prstGeom prst="rect">
              <a:avLst/>
            </a:prstGeom>
          </p:spPr>
        </p:pic>
        <p:sp>
          <p:nvSpPr>
            <p:cNvPr id="16" name="Oval 15"/>
            <p:cNvSpPr/>
            <p:nvPr/>
          </p:nvSpPr>
          <p:spPr>
            <a:xfrm>
              <a:off x="-76320" y="3940105"/>
              <a:ext cx="144000" cy="144000"/>
            </a:xfrm>
            <a:prstGeom prst="ellipse">
              <a:avLst/>
            </a:prstGeom>
            <a:solidFill>
              <a:srgbClr val="FF0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-7592" y="3571991"/>
              <a:ext cx="78739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D14242"/>
                  </a:solidFill>
                </a:rPr>
                <a:t>Beam</a:t>
              </a:r>
              <a:endParaRPr lang="en-GB" dirty="0">
                <a:solidFill>
                  <a:srgbClr val="D14242"/>
                </a:solidFill>
              </a:endParaRPr>
            </a:p>
          </p:txBody>
        </p:sp>
      </p:grpSp>
      <p:cxnSp>
        <p:nvCxnSpPr>
          <p:cNvPr id="19" name="Straight Connector 18"/>
          <p:cNvCxnSpPr/>
          <p:nvPr/>
        </p:nvCxnSpPr>
        <p:spPr>
          <a:xfrm>
            <a:off x="3884208" y="943081"/>
            <a:ext cx="22821" cy="2611445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3916528" y="1312584"/>
            <a:ext cx="7873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D14242"/>
                </a:solidFill>
              </a:rPr>
              <a:t>Beam</a:t>
            </a:r>
            <a:endParaRPr lang="en-GB" dirty="0">
              <a:solidFill>
                <a:srgbClr val="D14242"/>
              </a:solidFill>
            </a:endParaRPr>
          </a:p>
        </p:txBody>
      </p:sp>
      <p:cxnSp>
        <p:nvCxnSpPr>
          <p:cNvPr id="21" name="Straight Connector 20"/>
          <p:cNvCxnSpPr/>
          <p:nvPr/>
        </p:nvCxnSpPr>
        <p:spPr>
          <a:xfrm>
            <a:off x="8292089" y="909578"/>
            <a:ext cx="22821" cy="2611445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8324409" y="1279081"/>
            <a:ext cx="7873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D14242"/>
                </a:solidFill>
              </a:rPr>
              <a:t>Beam</a:t>
            </a:r>
            <a:endParaRPr lang="en-GB" dirty="0">
              <a:solidFill>
                <a:srgbClr val="D1424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329289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Taper Design Results: Wakefield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21823"/>
            <a:ext cx="4392000" cy="3294000"/>
          </a:xfrm>
          <a:prstGeom prst="rect">
            <a:avLst/>
          </a:prstGeom>
        </p:spPr>
      </p:pic>
      <p:pic>
        <p:nvPicPr>
          <p:cNvPr id="5" name="Content Placeholder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34372" y="1921823"/>
            <a:ext cx="4392000" cy="3294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994213" y="1652753"/>
            <a:ext cx="16723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u="sng" dirty="0" smtClean="0"/>
              <a:t>Taper to Circle</a:t>
            </a:r>
            <a:endParaRPr lang="en-GB" u="sng" dirty="0"/>
          </a:p>
        </p:txBody>
      </p:sp>
      <p:sp>
        <p:nvSpPr>
          <p:cNvPr id="7" name="TextBox 6"/>
          <p:cNvSpPr txBox="1"/>
          <p:nvPr/>
        </p:nvSpPr>
        <p:spPr>
          <a:xfrm>
            <a:off x="1359841" y="1652753"/>
            <a:ext cx="1116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u="sng" dirty="0" smtClean="0"/>
              <a:t>No Taper</a:t>
            </a:r>
            <a:endParaRPr lang="en-GB" u="sng" dirty="0"/>
          </a:p>
        </p:txBody>
      </p:sp>
      <p:sp>
        <p:nvSpPr>
          <p:cNvPr id="8" name="TextBox 7"/>
          <p:cNvSpPr txBox="1"/>
          <p:nvPr/>
        </p:nvSpPr>
        <p:spPr>
          <a:xfrm>
            <a:off x="1359841" y="1052589"/>
            <a:ext cx="657526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Good agreement between </a:t>
            </a:r>
            <a:r>
              <a:rPr lang="en-US" b="1" dirty="0" err="1" smtClean="0"/>
              <a:t>Eigenmode</a:t>
            </a:r>
            <a:r>
              <a:rPr lang="en-US" b="1" dirty="0" smtClean="0"/>
              <a:t> &amp; Wakefield Solvers</a:t>
            </a:r>
          </a:p>
          <a:p>
            <a:r>
              <a:rPr lang="en-US" b="1" dirty="0" smtClean="0"/>
              <a:t>*</a:t>
            </a:r>
            <a:r>
              <a:rPr lang="en-US" b="1" dirty="0" smtClean="0"/>
              <a:t>Note the different scales</a:t>
            </a:r>
            <a:endParaRPr lang="en-GB" b="1" dirty="0"/>
          </a:p>
        </p:txBody>
      </p:sp>
      <p:sp>
        <p:nvSpPr>
          <p:cNvPr id="10" name="TextBox 9"/>
          <p:cNvSpPr txBox="1"/>
          <p:nvPr/>
        </p:nvSpPr>
        <p:spPr>
          <a:xfrm flipH="1">
            <a:off x="171450" y="5225047"/>
            <a:ext cx="16207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385 </a:t>
            </a:r>
            <a:r>
              <a:rPr lang="en-US" dirty="0"/>
              <a:t>MHz Mode</a:t>
            </a:r>
            <a:endParaRPr lang="en-GB" dirty="0"/>
          </a:p>
        </p:txBody>
      </p:sp>
      <p:cxnSp>
        <p:nvCxnSpPr>
          <p:cNvPr id="11" name="Straight Arrow Connector 10"/>
          <p:cNvCxnSpPr/>
          <p:nvPr/>
        </p:nvCxnSpPr>
        <p:spPr>
          <a:xfrm flipV="1">
            <a:off x="1181100" y="3949700"/>
            <a:ext cx="247650" cy="1275348"/>
          </a:xfrm>
          <a:prstGeom prst="straightConnector1">
            <a:avLst/>
          </a:prstGeom>
          <a:ln>
            <a:tailEnd type="triangle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flipH="1" flipV="1">
            <a:off x="1771896" y="4125143"/>
            <a:ext cx="20328" cy="1163747"/>
          </a:xfrm>
          <a:prstGeom prst="straightConnector1">
            <a:avLst/>
          </a:prstGeom>
          <a:ln>
            <a:tailEnd type="triangle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 flipH="1">
            <a:off x="1359841" y="5234271"/>
            <a:ext cx="16207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540 </a:t>
            </a:r>
            <a:r>
              <a:rPr lang="en-US" dirty="0"/>
              <a:t>MHz Mode</a:t>
            </a:r>
            <a:endParaRPr lang="en-GB" dirty="0"/>
          </a:p>
        </p:txBody>
      </p:sp>
      <p:sp>
        <p:nvSpPr>
          <p:cNvPr id="23" name="TextBox 22"/>
          <p:cNvSpPr txBox="1"/>
          <p:nvPr/>
        </p:nvSpPr>
        <p:spPr>
          <a:xfrm flipH="1">
            <a:off x="4798356" y="5421050"/>
            <a:ext cx="16207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385 </a:t>
            </a:r>
            <a:r>
              <a:rPr lang="en-US" dirty="0"/>
              <a:t>MHz Mode</a:t>
            </a:r>
            <a:endParaRPr lang="en-GB" dirty="0"/>
          </a:p>
        </p:txBody>
      </p:sp>
      <p:cxnSp>
        <p:nvCxnSpPr>
          <p:cNvPr id="24" name="Straight Arrow Connector 23"/>
          <p:cNvCxnSpPr/>
          <p:nvPr/>
        </p:nvCxnSpPr>
        <p:spPr>
          <a:xfrm flipV="1">
            <a:off x="5808006" y="4125143"/>
            <a:ext cx="260944" cy="1295908"/>
          </a:xfrm>
          <a:prstGeom prst="straightConnector1">
            <a:avLst/>
          </a:prstGeom>
          <a:ln>
            <a:tailEnd type="triangle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 flipH="1" flipV="1">
            <a:off x="6398802" y="4321146"/>
            <a:ext cx="20328" cy="1163747"/>
          </a:xfrm>
          <a:prstGeom prst="straightConnector1">
            <a:avLst/>
          </a:prstGeom>
          <a:ln>
            <a:tailEnd type="triangle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 flipH="1">
            <a:off x="5986747" y="5430274"/>
            <a:ext cx="16207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540 </a:t>
            </a:r>
            <a:r>
              <a:rPr lang="en-US" dirty="0"/>
              <a:t>MHz Mode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1793515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HOM Couplers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1" y="1228166"/>
            <a:ext cx="5776366" cy="4667421"/>
          </a:xfrm>
        </p:spPr>
        <p:txBody>
          <a:bodyPr>
            <a:normAutofit/>
          </a:bodyPr>
          <a:lstStyle/>
          <a:p>
            <a:r>
              <a:rPr lang="en-US" dirty="0"/>
              <a:t>Limited geometric free design parameters =&gt; </a:t>
            </a:r>
            <a:r>
              <a:rPr lang="en-US" dirty="0" smtClean="0"/>
              <a:t>HOM Coupler</a:t>
            </a:r>
          </a:p>
          <a:p>
            <a:r>
              <a:rPr lang="en-US" dirty="0" smtClean="0"/>
              <a:t>Placed in bottom of vacuum vessel</a:t>
            </a:r>
          </a:p>
          <a:p>
            <a:r>
              <a:rPr lang="en-US" dirty="0" err="1" smtClean="0"/>
              <a:t>Stripline</a:t>
            </a:r>
            <a:r>
              <a:rPr lang="en-US" dirty="0" smtClean="0"/>
              <a:t> HOM was explored</a:t>
            </a:r>
          </a:p>
          <a:p>
            <a:pPr lvl="1"/>
            <a:r>
              <a:rPr lang="en-US" dirty="0"/>
              <a:t>P</a:t>
            </a:r>
            <a:r>
              <a:rPr lang="en-US" dirty="0" smtClean="0"/>
              <a:t>arallel to dump arm</a:t>
            </a:r>
          </a:p>
          <a:p>
            <a:pPr lvl="1"/>
            <a:r>
              <a:rPr lang="en-US" dirty="0" smtClean="0"/>
              <a:t>Increase in vessel size to accommodate</a:t>
            </a:r>
          </a:p>
          <a:p>
            <a:pPr lvl="2"/>
            <a:r>
              <a:rPr lang="en-US" dirty="0" smtClean="0"/>
              <a:t>Increase of 385 &amp; 540 MHz mode R-shunt</a:t>
            </a:r>
          </a:p>
          <a:p>
            <a:pPr lvl="1"/>
            <a:r>
              <a:rPr lang="en-US" dirty="0" smtClean="0"/>
              <a:t>Unsatisfactory performance</a:t>
            </a:r>
          </a:p>
          <a:p>
            <a:r>
              <a:rPr lang="en-US" dirty="0" smtClean="0"/>
              <a:t>Two shorted loops</a:t>
            </a:r>
          </a:p>
          <a:p>
            <a:pPr lvl="1"/>
            <a:r>
              <a:rPr lang="en-US" dirty="0" smtClean="0"/>
              <a:t>Couple to Modes at 385 &amp; 540 MHz</a:t>
            </a:r>
          </a:p>
          <a:p>
            <a:pPr lvl="2"/>
            <a:r>
              <a:rPr lang="en-US" dirty="0" smtClean="0"/>
              <a:t>H-Field</a:t>
            </a:r>
          </a:p>
          <a:p>
            <a:endParaRPr lang="en-GB" dirty="0"/>
          </a:p>
        </p:txBody>
      </p:sp>
      <p:grpSp>
        <p:nvGrpSpPr>
          <p:cNvPr id="4" name="Group 3"/>
          <p:cNvGrpSpPr/>
          <p:nvPr/>
        </p:nvGrpSpPr>
        <p:grpSpPr>
          <a:xfrm>
            <a:off x="5658113" y="830582"/>
            <a:ext cx="3273823" cy="2333238"/>
            <a:chOff x="4321861" y="3147051"/>
            <a:chExt cx="4182626" cy="2980937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rot="5400000">
              <a:off x="4990186" y="2478726"/>
              <a:ext cx="2845976" cy="4182626"/>
            </a:xfrm>
            <a:prstGeom prst="rect">
              <a:avLst/>
            </a:prstGeom>
          </p:spPr>
        </p:pic>
        <p:sp>
          <p:nvSpPr>
            <p:cNvPr id="6" name="Oval 5"/>
            <p:cNvSpPr/>
            <p:nvPr/>
          </p:nvSpPr>
          <p:spPr>
            <a:xfrm>
              <a:off x="4472940" y="5150302"/>
              <a:ext cx="2194560" cy="907597"/>
            </a:xfrm>
            <a:prstGeom prst="ellipse">
              <a:avLst/>
            </a:prstGeom>
            <a:noFill/>
            <a:ln w="28575">
              <a:solidFill>
                <a:schemeClr val="tx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6667499" y="5656131"/>
              <a:ext cx="1300884" cy="47185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err="1" smtClean="0"/>
                <a:t>Stripline</a:t>
              </a:r>
              <a:endParaRPr lang="en-GB" dirty="0"/>
            </a:p>
          </p:txBody>
        </p:sp>
      </p:grp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75887" y="3650866"/>
            <a:ext cx="2497629" cy="2346074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5957470" y="3415423"/>
            <a:ext cx="24160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u="sng" dirty="0" smtClean="0"/>
              <a:t>Loop HOM Couplers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726638" y="637023"/>
            <a:ext cx="26468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u="sng" dirty="0" err="1" smtClean="0"/>
              <a:t>Stripline</a:t>
            </a:r>
            <a:r>
              <a:rPr lang="en-US" b="1" u="sng" dirty="0" smtClean="0"/>
              <a:t> HOM Coupler</a:t>
            </a:r>
          </a:p>
        </p:txBody>
      </p:sp>
      <p:sp>
        <p:nvSpPr>
          <p:cNvPr id="12" name="Oval 11"/>
          <p:cNvSpPr/>
          <p:nvPr/>
        </p:nvSpPr>
        <p:spPr>
          <a:xfrm rot="20575623">
            <a:off x="7050291" y="5066412"/>
            <a:ext cx="887598" cy="367081"/>
          </a:xfrm>
          <a:prstGeom prst="ellipse">
            <a:avLst/>
          </a:prstGeom>
          <a:noFill/>
          <a:ln w="28575">
            <a:solidFill>
              <a:schemeClr val="tx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TextBox 12"/>
          <p:cNvSpPr txBox="1"/>
          <p:nvPr/>
        </p:nvSpPr>
        <p:spPr>
          <a:xfrm>
            <a:off x="7864402" y="4944461"/>
            <a:ext cx="8130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Loops</a:t>
            </a:r>
            <a:endParaRPr lang="en-GB" dirty="0"/>
          </a:p>
        </p:txBody>
      </p:sp>
      <p:sp>
        <p:nvSpPr>
          <p:cNvPr id="14" name="Oval 13"/>
          <p:cNvSpPr/>
          <p:nvPr/>
        </p:nvSpPr>
        <p:spPr>
          <a:xfrm>
            <a:off x="6715433" y="1702628"/>
            <a:ext cx="114715" cy="114715"/>
          </a:xfrm>
          <a:prstGeom prst="ellipse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TextBox 14"/>
          <p:cNvSpPr txBox="1"/>
          <p:nvPr/>
        </p:nvSpPr>
        <p:spPr>
          <a:xfrm>
            <a:off x="6770183" y="1409378"/>
            <a:ext cx="627261" cy="294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D14242"/>
                </a:solidFill>
              </a:rPr>
              <a:t>Beam</a:t>
            </a:r>
            <a:endParaRPr lang="en-GB" dirty="0">
              <a:solidFill>
                <a:srgbClr val="D1424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230377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3134" y="984055"/>
            <a:ext cx="2664000" cy="2497754"/>
          </a:xfrm>
          <a:prstGeom prst="rect">
            <a:avLst/>
          </a:prstGeom>
        </p:spPr>
      </p:pic>
      <p:pic>
        <p:nvPicPr>
          <p:cNvPr id="33" name="Picture 3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92631" y="990792"/>
            <a:ext cx="2664000" cy="2497754"/>
          </a:xfrm>
          <a:prstGeom prst="rect">
            <a:avLst/>
          </a:prstGeom>
        </p:spPr>
      </p:pic>
      <p:pic>
        <p:nvPicPr>
          <p:cNvPr id="36" name="Picture 3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12750" y="3595563"/>
            <a:ext cx="2664000" cy="2497754"/>
          </a:xfrm>
          <a:prstGeom prst="rect">
            <a:avLst/>
          </a:prstGeom>
        </p:spPr>
      </p:pic>
      <p:pic>
        <p:nvPicPr>
          <p:cNvPr id="37" name="Picture 3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05694" y="3540795"/>
            <a:ext cx="2664000" cy="2497754"/>
          </a:xfrm>
          <a:prstGeom prst="rect">
            <a:avLst/>
          </a:prstGeom>
        </p:spPr>
      </p:pic>
      <p:grpSp>
        <p:nvGrpSpPr>
          <p:cNvPr id="5" name="Group 4"/>
          <p:cNvGrpSpPr/>
          <p:nvPr/>
        </p:nvGrpSpPr>
        <p:grpSpPr>
          <a:xfrm>
            <a:off x="53340" y="576128"/>
            <a:ext cx="2831811" cy="5512185"/>
            <a:chOff x="53340" y="576128"/>
            <a:chExt cx="2831811" cy="5512185"/>
          </a:xfrm>
        </p:grpSpPr>
        <p:grpSp>
          <p:nvGrpSpPr>
            <p:cNvPr id="2" name="Group 1"/>
            <p:cNvGrpSpPr/>
            <p:nvPr/>
          </p:nvGrpSpPr>
          <p:grpSpPr>
            <a:xfrm>
              <a:off x="208633" y="956978"/>
              <a:ext cx="966931" cy="2848949"/>
              <a:chOff x="208633" y="956978"/>
              <a:chExt cx="966931" cy="2848949"/>
            </a:xfrm>
          </p:grpSpPr>
          <p:sp>
            <p:nvSpPr>
              <p:cNvPr id="12" name="TextBox 11"/>
              <p:cNvSpPr txBox="1"/>
              <p:nvPr/>
            </p:nvSpPr>
            <p:spPr>
              <a:xfrm>
                <a:off x="208633" y="956978"/>
                <a:ext cx="95410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1" u="sng" dirty="0" smtClean="0"/>
                  <a:t>E-Field</a:t>
                </a:r>
              </a:p>
            </p:txBody>
          </p:sp>
          <p:sp>
            <p:nvSpPr>
              <p:cNvPr id="16" name="TextBox 15"/>
              <p:cNvSpPr txBox="1"/>
              <p:nvPr/>
            </p:nvSpPr>
            <p:spPr>
              <a:xfrm>
                <a:off x="208633" y="3436595"/>
                <a:ext cx="96693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1" u="sng" dirty="0" smtClean="0"/>
                  <a:t>H-Field</a:t>
                </a:r>
              </a:p>
            </p:txBody>
          </p:sp>
        </p:grpSp>
        <p:sp>
          <p:nvSpPr>
            <p:cNvPr id="18" name="TextBox 17"/>
            <p:cNvSpPr txBox="1"/>
            <p:nvPr/>
          </p:nvSpPr>
          <p:spPr>
            <a:xfrm>
              <a:off x="447170" y="576128"/>
              <a:ext cx="204414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b="1" u="sng" dirty="0" smtClean="0"/>
                <a:t>Mode at 385 MHz</a:t>
              </a:r>
            </a:p>
          </p:txBody>
        </p:sp>
        <p:sp>
          <p:nvSpPr>
            <p:cNvPr id="23" name="Rectangle 22"/>
            <p:cNvSpPr/>
            <p:nvPr/>
          </p:nvSpPr>
          <p:spPr>
            <a:xfrm>
              <a:off x="53340" y="933942"/>
              <a:ext cx="2831811" cy="5154371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  <a:effectLst/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3" name="Group 2"/>
          <p:cNvGrpSpPr/>
          <p:nvPr/>
        </p:nvGrpSpPr>
        <p:grpSpPr>
          <a:xfrm>
            <a:off x="2881637" y="571501"/>
            <a:ext cx="2854373" cy="5516812"/>
            <a:chOff x="2881637" y="571501"/>
            <a:chExt cx="2854373" cy="5516812"/>
          </a:xfrm>
        </p:grpSpPr>
        <p:sp>
          <p:nvSpPr>
            <p:cNvPr id="14" name="TextBox 13"/>
            <p:cNvSpPr txBox="1"/>
            <p:nvPr/>
          </p:nvSpPr>
          <p:spPr>
            <a:xfrm>
              <a:off x="2881637" y="946134"/>
              <a:ext cx="95410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u="sng" dirty="0" smtClean="0"/>
                <a:t>E-Field</a:t>
              </a: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2885151" y="3396709"/>
              <a:ext cx="9669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u="sng" dirty="0" smtClean="0"/>
                <a:t>H-Field</a:t>
              </a: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3167912" y="571501"/>
              <a:ext cx="204414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u="sng" dirty="0" smtClean="0"/>
                <a:t>Mode at 540 MHz</a:t>
              </a:r>
            </a:p>
          </p:txBody>
        </p:sp>
        <p:sp>
          <p:nvSpPr>
            <p:cNvPr id="24" name="Rectangle 23"/>
            <p:cNvSpPr/>
            <p:nvPr/>
          </p:nvSpPr>
          <p:spPr>
            <a:xfrm>
              <a:off x="2904199" y="933942"/>
              <a:ext cx="2831811" cy="5154371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  <a:effectLst/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30" name="TextBox 29"/>
          <p:cNvSpPr txBox="1"/>
          <p:nvPr/>
        </p:nvSpPr>
        <p:spPr>
          <a:xfrm>
            <a:off x="146846" y="43995"/>
            <a:ext cx="59779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Undisturbed/Unmitigated Field Patterns</a:t>
            </a:r>
            <a:endParaRPr lang="en-GB" sz="2400" b="1" dirty="0"/>
          </a:p>
        </p:txBody>
      </p:sp>
      <p:sp>
        <p:nvSpPr>
          <p:cNvPr id="27" name="TextBox 26"/>
          <p:cNvSpPr txBox="1"/>
          <p:nvPr/>
        </p:nvSpPr>
        <p:spPr>
          <a:xfrm flipH="1">
            <a:off x="5807588" y="2638885"/>
            <a:ext cx="99822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Mode at 385 MHz</a:t>
            </a:r>
            <a:endParaRPr lang="en-GB" dirty="0"/>
          </a:p>
        </p:txBody>
      </p:sp>
      <p:sp>
        <p:nvSpPr>
          <p:cNvPr id="31" name="TextBox 30"/>
          <p:cNvSpPr txBox="1"/>
          <p:nvPr/>
        </p:nvSpPr>
        <p:spPr>
          <a:xfrm flipH="1">
            <a:off x="7091271" y="3059668"/>
            <a:ext cx="20129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Mode at 540 MHz</a:t>
            </a:r>
            <a:endParaRPr lang="en-GB" dirty="0"/>
          </a:p>
        </p:txBody>
      </p:sp>
      <p:pic>
        <p:nvPicPr>
          <p:cNvPr id="38" name="Content Placeholder 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5182" y="3584035"/>
            <a:ext cx="3339038" cy="2504278"/>
          </a:xfrm>
          <a:prstGeom prst="rect">
            <a:avLst/>
          </a:prstGeom>
        </p:spPr>
      </p:pic>
      <p:cxnSp>
        <p:nvCxnSpPr>
          <p:cNvPr id="39" name="Straight Arrow Connector 38"/>
          <p:cNvCxnSpPr/>
          <p:nvPr/>
        </p:nvCxnSpPr>
        <p:spPr>
          <a:xfrm>
            <a:off x="6452872" y="3459393"/>
            <a:ext cx="418837" cy="549607"/>
          </a:xfrm>
          <a:prstGeom prst="straightConnector1">
            <a:avLst/>
          </a:prstGeom>
          <a:ln>
            <a:tailEnd type="triangle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0" name="Straight Arrow Connector 39"/>
          <p:cNvCxnSpPr/>
          <p:nvPr/>
        </p:nvCxnSpPr>
        <p:spPr>
          <a:xfrm flipH="1">
            <a:off x="7146035" y="3459393"/>
            <a:ext cx="222044" cy="509722"/>
          </a:xfrm>
          <a:prstGeom prst="straightConnector1">
            <a:avLst/>
          </a:prstGeom>
          <a:ln>
            <a:tailEnd type="triangle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41" name="Picture 4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rot="5400000">
            <a:off x="6522912" y="-141928"/>
            <a:ext cx="1820337" cy="3126024"/>
          </a:xfrm>
          <a:prstGeom prst="rect">
            <a:avLst/>
          </a:prstGeom>
        </p:spPr>
      </p:pic>
      <p:cxnSp>
        <p:nvCxnSpPr>
          <p:cNvPr id="42" name="Straight Connector 41"/>
          <p:cNvCxnSpPr/>
          <p:nvPr/>
        </p:nvCxnSpPr>
        <p:spPr>
          <a:xfrm flipH="1">
            <a:off x="6947115" y="317043"/>
            <a:ext cx="3572" cy="2054884"/>
          </a:xfrm>
          <a:prstGeom prst="line">
            <a:avLst/>
          </a:prstGeom>
          <a:ln w="38100">
            <a:prstDash val="sysDash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43" name="TextBox 42"/>
          <p:cNvSpPr txBox="1"/>
          <p:nvPr/>
        </p:nvSpPr>
        <p:spPr>
          <a:xfrm>
            <a:off x="6898838" y="227484"/>
            <a:ext cx="1577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Cut plane</a:t>
            </a: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44" name="Right Arrow 43"/>
          <p:cNvSpPr/>
          <p:nvPr/>
        </p:nvSpPr>
        <p:spPr>
          <a:xfrm flipH="1">
            <a:off x="6984685" y="2092066"/>
            <a:ext cx="1220285" cy="329258"/>
          </a:xfrm>
          <a:prstGeom prst="rightArrow">
            <a:avLst/>
          </a:prstGeom>
          <a:solidFill>
            <a:srgbClr val="00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5" name="TextBox 44"/>
          <p:cNvSpPr txBox="1"/>
          <p:nvPr/>
        </p:nvSpPr>
        <p:spPr>
          <a:xfrm>
            <a:off x="7716361" y="1877411"/>
            <a:ext cx="16752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Field View</a:t>
            </a: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46" name="Oval 45"/>
          <p:cNvSpPr/>
          <p:nvPr/>
        </p:nvSpPr>
        <p:spPr>
          <a:xfrm>
            <a:off x="6898838" y="1200137"/>
            <a:ext cx="114715" cy="114715"/>
          </a:xfrm>
          <a:prstGeom prst="ellipse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" name="TextBox 46"/>
          <p:cNvSpPr txBox="1"/>
          <p:nvPr/>
        </p:nvSpPr>
        <p:spPr>
          <a:xfrm>
            <a:off x="6953588" y="906887"/>
            <a:ext cx="627261" cy="294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D14242"/>
                </a:solidFill>
              </a:rPr>
              <a:t>Beam</a:t>
            </a:r>
            <a:endParaRPr lang="en-GB" dirty="0">
              <a:solidFill>
                <a:srgbClr val="D14242"/>
              </a:solidFill>
            </a:endParaRPr>
          </a:p>
        </p:txBody>
      </p:sp>
      <p:cxnSp>
        <p:nvCxnSpPr>
          <p:cNvPr id="48" name="Straight Connector 47"/>
          <p:cNvCxnSpPr/>
          <p:nvPr/>
        </p:nvCxnSpPr>
        <p:spPr>
          <a:xfrm>
            <a:off x="1286801" y="880675"/>
            <a:ext cx="22821" cy="2611445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9" name="TextBox 48"/>
          <p:cNvSpPr txBox="1"/>
          <p:nvPr/>
        </p:nvSpPr>
        <p:spPr>
          <a:xfrm>
            <a:off x="1240565" y="3297143"/>
            <a:ext cx="7873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D14242"/>
                </a:solidFill>
              </a:rPr>
              <a:t>Beam</a:t>
            </a:r>
            <a:endParaRPr lang="en-GB" dirty="0">
              <a:solidFill>
                <a:srgbClr val="D14242"/>
              </a:solidFill>
            </a:endParaRPr>
          </a:p>
        </p:txBody>
      </p:sp>
      <p:cxnSp>
        <p:nvCxnSpPr>
          <p:cNvPr id="50" name="Straight Connector 49"/>
          <p:cNvCxnSpPr/>
          <p:nvPr/>
        </p:nvCxnSpPr>
        <p:spPr>
          <a:xfrm>
            <a:off x="4138257" y="910897"/>
            <a:ext cx="22821" cy="2611445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1" name="TextBox 50"/>
          <p:cNvSpPr txBox="1"/>
          <p:nvPr/>
        </p:nvSpPr>
        <p:spPr>
          <a:xfrm>
            <a:off x="4092021" y="3327365"/>
            <a:ext cx="7873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D14242"/>
                </a:solidFill>
              </a:rPr>
              <a:t>Beam</a:t>
            </a:r>
            <a:endParaRPr lang="en-GB" dirty="0">
              <a:solidFill>
                <a:srgbClr val="D1424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2184943"/>
      </p:ext>
    </p:extLst>
  </p:cSld>
  <p:clrMapOvr>
    <a:masterClrMapping/>
  </p:clrMapOvr>
</p:sld>
</file>

<file path=ppt/theme/theme1.xml><?xml version="1.0" encoding="utf-8"?>
<a:theme xmlns:a="http://schemas.openxmlformats.org/drawingml/2006/main" name="CERN(4-3)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resentation9" id="{79D8ED2D-8BDF-42E7-BDBD-2C13BD6F64D9}" vid="{24B2B84D-F246-44B9-9F66-E9121222DC9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PS Impedance Status Injection Losses Meeting 291117</Template>
  <TotalTime>6288</TotalTime>
  <Words>637</Words>
  <Application>Microsoft Office PowerPoint</Application>
  <PresentationFormat>On-screen Show (4:3)</PresentationFormat>
  <Paragraphs>189</Paragraphs>
  <Slides>23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7" baseType="lpstr">
      <vt:lpstr>Arial</vt:lpstr>
      <vt:lpstr>Calibri</vt:lpstr>
      <vt:lpstr>Wingdings</vt:lpstr>
      <vt:lpstr>CERN(4-3)</vt:lpstr>
      <vt:lpstr>PS Internal Dump with HOM Coupling Loops &amp; Cooling Tubes</vt:lpstr>
      <vt:lpstr>Overview</vt:lpstr>
      <vt:lpstr>Overview</vt:lpstr>
      <vt:lpstr>EM Model from EN-STI CAD Model</vt:lpstr>
      <vt:lpstr>Object Geometry Overview</vt:lpstr>
      <vt:lpstr>Taper Design Results: Eigenmode</vt:lpstr>
      <vt:lpstr>Taper Design Results: Wakefield</vt:lpstr>
      <vt:lpstr>HOM Couplers</vt:lpstr>
      <vt:lpstr>PowerPoint Presentation</vt:lpstr>
      <vt:lpstr>PowerPoint Presentation</vt:lpstr>
      <vt:lpstr>PowerPoint Presentation</vt:lpstr>
      <vt:lpstr>PowerPoint Presentation</vt:lpstr>
      <vt:lpstr>Coupling Loops Geometry</vt:lpstr>
      <vt:lpstr>With HOM Couplers: Compare Elliptical &amp; Circular Tapers</vt:lpstr>
      <vt:lpstr>Model with Cooling Hoses</vt:lpstr>
      <vt:lpstr>PowerPoint Presentation</vt:lpstr>
      <vt:lpstr>Surface Currents with &amp; w/o Coupling Loops</vt:lpstr>
      <vt:lpstr>Conclusion</vt:lpstr>
      <vt:lpstr>Pathforward</vt:lpstr>
      <vt:lpstr>Compare Eigenmode Simulations (No cooling loops)</vt:lpstr>
      <vt:lpstr>Simulations with Cooling Tubes</vt:lpstr>
      <vt:lpstr>Comparing Cooling Loops model with &amp; w/o HOM Coupler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Branko Kosta Popovic</dc:creator>
  <cp:lastModifiedBy>Branko Kosta Popovic</cp:lastModifiedBy>
  <cp:revision>77</cp:revision>
  <dcterms:created xsi:type="dcterms:W3CDTF">2018-03-06T16:04:14Z</dcterms:created>
  <dcterms:modified xsi:type="dcterms:W3CDTF">2018-04-05T13:39:36Z</dcterms:modified>
</cp:coreProperties>
</file>