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sldIdLst>
    <p:sldId id="293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11" r:id="rId10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900" kern="1200">
        <a:solidFill>
          <a:schemeClr val="bg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50"/>
    <p:restoredTop sz="94295"/>
  </p:normalViewPr>
  <p:slideViewPr>
    <p:cSldViewPr snapToGrid="0" snapToObjects="1">
      <p:cViewPr varScale="1">
        <p:scale>
          <a:sx n="84" d="100"/>
          <a:sy n="84" d="100"/>
        </p:scale>
        <p:origin x="160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CA553-A703-B94A-8F2A-B7C99F2CDAF3}" type="datetimeFigureOut">
              <a:rPr lang="en-GB" smtClean="0"/>
              <a:t>05/04/2018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137C0-30EC-A841-AA8D-25DA9BBE82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100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58F13A-A9C1-6647-B6E3-C9D6EDD2A445}" type="slidenum">
              <a:rPr lang="it-IT"/>
              <a:pPr/>
              <a:t>1</a:t>
            </a:fld>
            <a:endParaRPr lang="it-IT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5931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7B50AD0-5114-114D-BFAF-D6F77DEE390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23FAD43-BFD4-274B-A506-0F3CE5CCBBF3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6563" y="409575"/>
            <a:ext cx="1889125" cy="54578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16013" y="409575"/>
            <a:ext cx="5518150" cy="54578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6B2E7ABC-098F-984E-BE6F-DB9FF2D33E89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D3C61D5C-66C6-C74F-975E-A9D6E855B281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una tabella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CBDD7553-32B6-AF41-A7B5-8C68EC4C6086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olo e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581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grafico 2"/>
          <p:cNvSpPr>
            <a:spLocks noGrp="1"/>
          </p:cNvSpPr>
          <p:nvPr>
            <p:ph type="chart" idx="1"/>
          </p:nvPr>
        </p:nvSpPr>
        <p:spPr>
          <a:xfrm>
            <a:off x="1116013" y="1752600"/>
            <a:ext cx="7559675" cy="4114800"/>
          </a:xfrm>
        </p:spPr>
        <p:txBody>
          <a:bodyPr/>
          <a:lstStyle/>
          <a:p>
            <a:pPr lvl="0"/>
            <a:r>
              <a:rPr lang="it-IT" noProof="0"/>
              <a:t>Fare clic sull'icona per inserire un grafico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17EB865-EA62-E740-84BE-EFA1EDB34EC3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1292C01-2A3D-0A44-81FF-B77D718938CB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1D6FDE76-05C6-1940-B5EA-225DE777EDCD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7036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72050" y="1752600"/>
            <a:ext cx="37036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E4AA1BCC-0549-AC44-BB05-AFF4571691F2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A8D3F67-D53C-DB4B-89D3-0F9D7613C8C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BFBF7122-E485-A34B-A033-193A3ADCCB38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AB86FDA9-73B4-8348-B058-6E024D28C42E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3F72E95A-28A0-DD47-A6FC-6A5A182892FF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Pag. </a:t>
            </a:r>
            <a:fld id="{4CFF2E79-C39B-0F4F-8D04-4978C9783A71}" type="slidenum">
              <a:rPr lang="it-IT"/>
              <a:pPr/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5"/>
          <p:cNvGrpSpPr>
            <a:grpSpLocks/>
          </p:cNvGrpSpPr>
          <p:nvPr/>
        </p:nvGrpSpPr>
        <p:grpSpPr bwMode="auto">
          <a:xfrm>
            <a:off x="0" y="6096000"/>
            <a:ext cx="9144000" cy="762000"/>
            <a:chOff x="0" y="3840"/>
            <a:chExt cx="5760" cy="480"/>
          </a:xfrm>
        </p:grpSpPr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0" y="3984"/>
              <a:ext cx="5760" cy="336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768" y="3840"/>
              <a:ext cx="4992" cy="480"/>
            </a:xfrm>
            <a:prstGeom prst="rect">
              <a:avLst/>
            </a:prstGeom>
            <a:solidFill>
              <a:srgbClr val="8224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it-IT">
                <a:ea typeface="ＭＳ Ｐゴシック" pitchFamily="1" charset="-128"/>
                <a:cs typeface="+mn-cs"/>
              </a:endParaRPr>
            </a:p>
          </p:txBody>
        </p:sp>
      </p:grp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409575"/>
            <a:ext cx="75596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1752600"/>
            <a:ext cx="75596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434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r>
              <a:rPr lang="it-IT"/>
              <a:t>05/04/18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1483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 smtClean="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48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it-IT" dirty="0"/>
              <a:t>Pag. </a:t>
            </a:r>
            <a:fld id="{84F3E2DF-3CD5-B448-B909-71EF67D9F9AF}" type="slidenum">
              <a:rPr lang="it-IT"/>
              <a:pPr/>
              <a:t>‹#›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+mj-lt"/>
          <a:ea typeface="+mj-ea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822433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22433"/>
        </a:buClr>
        <a:buChar char="•"/>
        <a:defRPr sz="2400">
          <a:solidFill>
            <a:srgbClr val="000000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000000"/>
          </a:solidFill>
          <a:latin typeface="+mn-lt"/>
          <a:ea typeface="+mn-ea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rgbClr val="000000"/>
          </a:solidFill>
          <a:latin typeface="+mn-lt"/>
          <a:ea typeface="+mn-ea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(null)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rgbClr val="006778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1303039"/>
            <a:ext cx="7128792" cy="1269363"/>
          </a:xfrm>
        </p:spPr>
        <p:txBody>
          <a:bodyPr/>
          <a:lstStyle/>
          <a:p>
            <a:r>
              <a:rPr lang="en-GB" sz="1800" dirty="0">
                <a:solidFill>
                  <a:schemeClr val="bg1"/>
                </a:solidFill>
              </a:rPr>
              <a:t>M. Migliorati, H. </a:t>
            </a:r>
            <a:r>
              <a:rPr lang="en-GB" sz="1800" dirty="0" err="1">
                <a:solidFill>
                  <a:schemeClr val="bg1"/>
                </a:solidFill>
              </a:rPr>
              <a:t>Damerau</a:t>
            </a:r>
            <a:r>
              <a:rPr lang="en-GB" sz="1800" dirty="0">
                <a:solidFill>
                  <a:schemeClr val="bg1"/>
                </a:solidFill>
              </a:rPr>
              <a:t>, A. </a:t>
            </a:r>
            <a:r>
              <a:rPr lang="en-GB" sz="1800" dirty="0" err="1">
                <a:solidFill>
                  <a:schemeClr val="bg1"/>
                </a:solidFill>
              </a:rPr>
              <a:t>Lasheen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47663" y="409575"/>
            <a:ext cx="7039746" cy="80276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Beam measurements of the longitudinal impedance, previous measurements and plans</a:t>
            </a:r>
            <a:br>
              <a:rPr lang="en-GB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101" name="Picture 18" descr="Fondin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5825"/>
            <a:ext cx="91440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3" descr="logo +march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9145588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33" descr="Immagine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44700" y="2708275"/>
            <a:ext cx="7117200" cy="85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it_titolo_150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869160"/>
            <a:ext cx="6392255" cy="814356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32040" y="3144415"/>
            <a:ext cx="990600" cy="1193800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860032" y="4296543"/>
            <a:ext cx="410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/>
              <a:t>LIU - LHC Injectors Upgrade Project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3360439"/>
            <a:ext cx="7366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68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1A438-AFBD-F24B-907F-75F818A9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75886"/>
          </a:xfrm>
        </p:spPr>
        <p:txBody>
          <a:bodyPr/>
          <a:lstStyle/>
          <a:p>
            <a:r>
              <a:rPr lang="en-GB" dirty="0"/>
              <a:t>Measurements of quadrupole synchrotron frequency shift (high energy)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01452BD-5F3C-A047-B1A7-99BF5EBFF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4504C43-7623-9141-BE78-D872BA78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5BCD51-76F1-5546-B56C-3FF98CB6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692D0BB-E3AA-5744-9F7E-49C926204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36" y="2977600"/>
            <a:ext cx="4966863" cy="2984675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4163AFE2-B590-8844-9A6B-7AF86ADAD9AB}"/>
              </a:ext>
            </a:extLst>
          </p:cNvPr>
          <p:cNvSpPr/>
          <p:nvPr/>
        </p:nvSpPr>
        <p:spPr>
          <a:xfrm>
            <a:off x="468435" y="5010798"/>
            <a:ext cx="227476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AdvP6F00"/>
              </a:rPr>
              <a:t>Setup to measure the longitudinal quadrupole beam transfer function.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8445E284-69EA-2D4C-BDEF-2999358A97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900" y="1843431"/>
            <a:ext cx="3703394" cy="2699084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10F86483-AA64-4F4B-BE15-43765D9B1ED2}"/>
              </a:ext>
            </a:extLst>
          </p:cNvPr>
          <p:cNvSpPr/>
          <p:nvPr/>
        </p:nvSpPr>
        <p:spPr>
          <a:xfrm>
            <a:off x="6350069" y="5100485"/>
            <a:ext cx="27382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>
                <a:solidFill>
                  <a:srgbClr val="3333CC"/>
                </a:solidFill>
                <a:latin typeface="AdvP6F00"/>
              </a:rPr>
              <a:t>Example screen shot of amplitude and phase of the quadrupole BTF </a:t>
            </a:r>
            <a:endParaRPr lang="en-GB" sz="1600" b="1">
              <a:solidFill>
                <a:srgbClr val="3333CC"/>
              </a:solidFill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559278A-DAA7-C94D-B261-15D2353224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104" y="1372754"/>
            <a:ext cx="4625458" cy="14187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465983" y="4620921"/>
            <a:ext cx="27590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zero-amplitude synchrotron frequency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7147597" y="3989070"/>
            <a:ext cx="358103" cy="249989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cxnSp>
        <p:nvCxnSpPr>
          <p:cNvPr id="14" name="Straight Arrow Connector 13"/>
          <p:cNvCxnSpPr>
            <a:stCxn id="8" idx="3"/>
            <a:endCxn id="7" idx="0"/>
          </p:cNvCxnSpPr>
          <p:nvPr/>
        </p:nvCxnSpPr>
        <p:spPr bwMode="auto">
          <a:xfrm flipH="1">
            <a:off x="6845528" y="4202449"/>
            <a:ext cx="354512" cy="418472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8343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1A438-AFBD-F24B-907F-75F818A9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75886"/>
          </a:xfrm>
        </p:spPr>
        <p:txBody>
          <a:bodyPr/>
          <a:lstStyle/>
          <a:p>
            <a:r>
              <a:rPr lang="en-GB" dirty="0"/>
              <a:t>Measurements of quadrupole synchrotron frequency shift (high energy)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01452BD-5F3C-A047-B1A7-99BF5EBFF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4504C43-7623-9141-BE78-D872BA78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5BCD51-76F1-5546-B56C-3FF98CB6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35D9E93-0F1D-314B-B45C-E11C27E595B8}"/>
              </a:ext>
            </a:extLst>
          </p:cNvPr>
          <p:cNvSpPr txBox="1"/>
          <p:nvPr/>
        </p:nvSpPr>
        <p:spPr>
          <a:xfrm>
            <a:off x="693904" y="1729809"/>
            <a:ext cx="1875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>
                <a:solidFill>
                  <a:srgbClr val="000000"/>
                </a:solidFill>
              </a:rPr>
              <a:t>data from </a:t>
            </a:r>
            <a:r>
              <a:rPr lang="en-GB" sz="1100" b="1">
                <a:solidFill>
                  <a:srgbClr val="000000"/>
                </a:solidFill>
              </a:rPr>
              <a:t>2012 campaign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EABB229-667E-164D-9AEF-364B40A2A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6" y="2002037"/>
            <a:ext cx="4576766" cy="323065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DC7760E-F383-F741-AFE5-F18DAC16A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194" y="5189327"/>
            <a:ext cx="2037246" cy="82591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DE91DFE-AA94-124A-ABDE-658F9BD623A5}"/>
              </a:ext>
            </a:extLst>
          </p:cNvPr>
          <p:cNvSpPr txBox="1"/>
          <p:nvPr/>
        </p:nvSpPr>
        <p:spPr>
          <a:xfrm>
            <a:off x="3534192" y="5349559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>
                <a:solidFill>
                  <a:srgbClr val="000000"/>
                </a:solidFill>
                <a:latin typeface="Times" pitchFamily="2" charset="0"/>
                <a:ea typeface="STHupo" panose="02010800040101010101" pitchFamily="2" charset="-122"/>
              </a:rPr>
              <a:t>X=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7037139-7D87-7D40-A7E9-85352C851A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064"/>
          <a:stretch/>
        </p:blipFill>
        <p:spPr>
          <a:xfrm>
            <a:off x="4645117" y="1797808"/>
            <a:ext cx="4384583" cy="342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70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01A438-AFBD-F24B-907F-75F818A9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013" y="409575"/>
            <a:ext cx="7559675" cy="875886"/>
          </a:xfrm>
        </p:spPr>
        <p:txBody>
          <a:bodyPr/>
          <a:lstStyle/>
          <a:p>
            <a:r>
              <a:rPr lang="en-GB" dirty="0"/>
              <a:t>Measurements of quadrupole synchrotron frequency shift (low energy)</a:t>
            </a:r>
            <a:endParaRPr lang="it-IT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01452BD-5F3C-A047-B1A7-99BF5EBFF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4504C43-7623-9141-BE78-D872BA782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75BCD51-76F1-5546-B56C-3FF98CB6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BFBF7122-E485-A34B-A033-193A3ADCCB3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48854C7-5481-EB49-9685-B4F0ED09F859}"/>
              </a:ext>
            </a:extLst>
          </p:cNvPr>
          <p:cNvSpPr txBox="1"/>
          <p:nvPr/>
        </p:nvSpPr>
        <p:spPr>
          <a:xfrm>
            <a:off x="200668" y="1459102"/>
            <a:ext cx="409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90"/>
                </a:solidFill>
              </a:rPr>
              <a:t>Combining several measurements of three MDs, with 180 kV and two different emittances, ignoring few points (two)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EB8BC14-B27C-AB4E-8C70-549950914A0D}"/>
              </a:ext>
            </a:extLst>
          </p:cNvPr>
          <p:cNvSpPr txBox="1"/>
          <p:nvPr/>
        </p:nvSpPr>
        <p:spPr>
          <a:xfrm>
            <a:off x="5076357" y="1585052"/>
            <a:ext cx="3599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0090"/>
                </a:solidFill>
              </a:rPr>
              <a:t>combining all measurements of all MDs (90 and 180 kV)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2697769-C68E-BD44-A13F-2A457287C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0" y="2659431"/>
            <a:ext cx="4409440" cy="3307080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D4477746-58F7-A64F-BF0A-A2E24FBC0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732" y="2650135"/>
            <a:ext cx="4409440" cy="3307080"/>
          </a:xfrm>
          <a:prstGeom prst="rect">
            <a:avLst/>
          </a:prstGeom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903EB966-7BAC-CE47-88A3-62440A63C783}"/>
              </a:ext>
            </a:extLst>
          </p:cNvPr>
          <p:cNvSpPr/>
          <p:nvPr/>
        </p:nvSpPr>
        <p:spPr bwMode="auto">
          <a:xfrm>
            <a:off x="7103165" y="3644348"/>
            <a:ext cx="1258957" cy="173603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EA400A5-B500-9F47-AC6C-69E7A061E44B}"/>
              </a:ext>
            </a:extLst>
          </p:cNvPr>
          <p:cNvSpPr txBox="1"/>
          <p:nvPr/>
        </p:nvSpPr>
        <p:spPr>
          <a:xfrm>
            <a:off x="7546534" y="3247116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7787846F-DEF0-3845-BF14-48D0C55D4E3F}"/>
              </a:ext>
            </a:extLst>
          </p:cNvPr>
          <p:cNvSpPr/>
          <p:nvPr/>
        </p:nvSpPr>
        <p:spPr bwMode="auto">
          <a:xfrm>
            <a:off x="967409" y="4890053"/>
            <a:ext cx="1577008" cy="450574"/>
          </a:xfrm>
          <a:prstGeom prst="ellipse">
            <a:avLst/>
          </a:prstGeom>
          <a:noFill/>
          <a:ln w="28575" cap="flat" cmpd="sng" algn="ctr">
            <a:solidFill>
              <a:srgbClr val="33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56D714C-2E87-A54B-BA0A-37496376A6F8}"/>
              </a:ext>
            </a:extLst>
          </p:cNvPr>
          <p:cNvSpPr txBox="1"/>
          <p:nvPr/>
        </p:nvSpPr>
        <p:spPr>
          <a:xfrm>
            <a:off x="695385" y="5317433"/>
            <a:ext cx="2587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3333CC"/>
                </a:solidFill>
              </a:rPr>
              <a:t>Too low? Too high uncertainty </a:t>
            </a:r>
          </a:p>
        </p:txBody>
      </p:sp>
    </p:spTree>
    <p:extLst>
      <p:ext uri="{BB962C8B-B14F-4D97-AF65-F5344CB8AC3E}">
        <p14:creationId xmlns:p14="http://schemas.microsoft.com/office/powerpoint/2010/main" val="4908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DE3F27AE-8B3E-BD4A-BF67-513B3D2F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 of synchrotron phase shift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7A40FE-D38E-3444-A9BC-04025B58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F30D2-66A7-A447-934C-B5813AAA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A9698-DC3C-1D46-830D-55F67BE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E71098D4-9143-8F4A-8F08-7191CBD3D0F6}"/>
              </a:ext>
            </a:extLst>
          </p:cNvPr>
          <p:cNvSpPr/>
          <p:nvPr/>
        </p:nvSpPr>
        <p:spPr>
          <a:xfrm>
            <a:off x="269452" y="982997"/>
            <a:ext cx="873812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Setup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0D90D9C5-63FD-FF49-BD15-CD5152801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82" y="1557436"/>
            <a:ext cx="3699712" cy="2156598"/>
          </a:xfrm>
          <a:prstGeom prst="rect">
            <a:avLst/>
          </a:prstGeom>
          <a:solidFill>
            <a:srgbClr val="CCFFCC"/>
          </a:solidFill>
        </p:spPr>
      </p:pic>
      <p:sp>
        <p:nvSpPr>
          <p:cNvPr id="10" name="Rectangle 72">
            <a:extLst>
              <a:ext uri="{FF2B5EF4-FFF2-40B4-BE49-F238E27FC236}">
                <a16:creationId xmlns:a16="http://schemas.microsoft.com/office/drawing/2014/main" id="{404D5D16-04DA-FC4E-949C-CF994C2DE731}"/>
              </a:ext>
            </a:extLst>
          </p:cNvPr>
          <p:cNvSpPr/>
          <p:nvPr/>
        </p:nvSpPr>
        <p:spPr>
          <a:xfrm>
            <a:off x="217682" y="1557436"/>
            <a:ext cx="1338116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Oscilloscope</a:t>
            </a:r>
          </a:p>
        </p:txBody>
      </p:sp>
      <p:sp>
        <p:nvSpPr>
          <p:cNvPr id="11" name="TextBox 73">
            <a:extLst>
              <a:ext uri="{FF2B5EF4-FFF2-40B4-BE49-F238E27FC236}">
                <a16:creationId xmlns:a16="http://schemas.microsoft.com/office/drawing/2014/main" id="{188468DF-B9DE-E249-9C9D-DDA715E989D6}"/>
              </a:ext>
            </a:extLst>
          </p:cNvPr>
          <p:cNvSpPr txBox="1"/>
          <p:nvPr/>
        </p:nvSpPr>
        <p:spPr>
          <a:xfrm>
            <a:off x="2416160" y="2702322"/>
            <a:ext cx="292550" cy="553998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</a:t>
            </a:r>
            <a:r>
              <a:rPr lang="en-US" sz="1000" dirty="0"/>
              <a:t>1</a:t>
            </a:r>
          </a:p>
        </p:txBody>
      </p:sp>
      <p:sp>
        <p:nvSpPr>
          <p:cNvPr id="12" name="TextBox 74">
            <a:extLst>
              <a:ext uri="{FF2B5EF4-FFF2-40B4-BE49-F238E27FC236}">
                <a16:creationId xmlns:a16="http://schemas.microsoft.com/office/drawing/2014/main" id="{B2C1A1BB-4668-C540-B405-7B7CA7308217}"/>
              </a:ext>
            </a:extLst>
          </p:cNvPr>
          <p:cNvSpPr txBox="1"/>
          <p:nvPr/>
        </p:nvSpPr>
        <p:spPr>
          <a:xfrm>
            <a:off x="2736320" y="2706778"/>
            <a:ext cx="264081" cy="553998"/>
          </a:xfrm>
          <a:prstGeom prst="rect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</a:t>
            </a:r>
            <a:r>
              <a:rPr lang="en-US" sz="1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3" name="TextBox 75">
            <a:extLst>
              <a:ext uri="{FF2B5EF4-FFF2-40B4-BE49-F238E27FC236}">
                <a16:creationId xmlns:a16="http://schemas.microsoft.com/office/drawing/2014/main" id="{7199994C-93FB-9044-BDA3-7965B11E40F2}"/>
              </a:ext>
            </a:extLst>
          </p:cNvPr>
          <p:cNvSpPr txBox="1"/>
          <p:nvPr/>
        </p:nvSpPr>
        <p:spPr>
          <a:xfrm>
            <a:off x="3028011" y="2702260"/>
            <a:ext cx="262840" cy="554060"/>
          </a:xfrm>
          <a:prstGeom prst="rect">
            <a:avLst/>
          </a:prstGeom>
          <a:solidFill>
            <a:srgbClr val="CCFFCC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</a:t>
            </a:r>
            <a:r>
              <a:rPr lang="en-US" sz="1000" dirty="0">
                <a:solidFill>
                  <a:srgbClr val="00FF00"/>
                </a:solidFill>
              </a:rPr>
              <a:t>3</a:t>
            </a:r>
          </a:p>
        </p:txBody>
      </p:sp>
      <p:sp>
        <p:nvSpPr>
          <p:cNvPr id="14" name="TextBox 30">
            <a:extLst>
              <a:ext uri="{FF2B5EF4-FFF2-40B4-BE49-F238E27FC236}">
                <a16:creationId xmlns:a16="http://schemas.microsoft.com/office/drawing/2014/main" id="{837CCA97-C56F-ED4D-A9BA-011224EE3370}"/>
              </a:ext>
            </a:extLst>
          </p:cNvPr>
          <p:cNvSpPr txBox="1"/>
          <p:nvPr/>
        </p:nvSpPr>
        <p:spPr>
          <a:xfrm>
            <a:off x="3318461" y="2702794"/>
            <a:ext cx="222860" cy="554060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CH4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A0CD1BE8-9B88-C144-9A90-862869EF9F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28" y="3698655"/>
            <a:ext cx="2551972" cy="236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>
            <a:extLst>
              <a:ext uri="{FF2B5EF4-FFF2-40B4-BE49-F238E27FC236}">
                <a16:creationId xmlns:a16="http://schemas.microsoft.com/office/drawing/2014/main" id="{45C47013-74A9-BA49-AE03-F2DF67011463}"/>
              </a:ext>
            </a:extLst>
          </p:cNvPr>
          <p:cNvSpPr txBox="1"/>
          <p:nvPr/>
        </p:nvSpPr>
        <p:spPr>
          <a:xfrm>
            <a:off x="822855" y="5657603"/>
            <a:ext cx="884788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</a:rPr>
              <a:t>pickup</a:t>
            </a:r>
          </a:p>
        </p:txBody>
      </p:sp>
      <p:sp>
        <p:nvSpPr>
          <p:cNvPr id="17" name="TextBox 67">
            <a:extLst>
              <a:ext uri="{FF2B5EF4-FFF2-40B4-BE49-F238E27FC236}">
                <a16:creationId xmlns:a16="http://schemas.microsoft.com/office/drawing/2014/main" id="{7989645F-2840-5F41-9F3A-DE6A72BBE424}"/>
              </a:ext>
            </a:extLst>
          </p:cNvPr>
          <p:cNvSpPr txBox="1"/>
          <p:nvPr/>
        </p:nvSpPr>
        <p:spPr>
          <a:xfrm>
            <a:off x="632691" y="3937297"/>
            <a:ext cx="1427583" cy="307777"/>
          </a:xfrm>
          <a:prstGeom prst="rect">
            <a:avLst/>
          </a:prstGeom>
          <a:solidFill>
            <a:srgbClr val="CCFFCC"/>
          </a:solidFill>
          <a:ln>
            <a:solidFill>
              <a:srgbClr val="621B26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</a:rPr>
              <a:t>Beam signal</a:t>
            </a:r>
          </a:p>
        </p:txBody>
      </p:sp>
      <p:pic>
        <p:nvPicPr>
          <p:cNvPr id="18" name="Picture 2" descr="5951_pagesdynaparags4b3228a230c1c.jpg">
            <a:extLst>
              <a:ext uri="{FF2B5EF4-FFF2-40B4-BE49-F238E27FC236}">
                <a16:creationId xmlns:a16="http://schemas.microsoft.com/office/drawing/2014/main" id="{AEA09CD2-DFC2-2343-83B2-E705EF1122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584" y="1593724"/>
            <a:ext cx="2882092" cy="1795589"/>
          </a:xfrm>
          <a:prstGeom prst="rect">
            <a:avLst/>
          </a:prstGeom>
        </p:spPr>
      </p:pic>
      <p:sp>
        <p:nvSpPr>
          <p:cNvPr id="19" name="Rectangle 71">
            <a:extLst>
              <a:ext uri="{FF2B5EF4-FFF2-40B4-BE49-F238E27FC236}">
                <a16:creationId xmlns:a16="http://schemas.microsoft.com/office/drawing/2014/main" id="{AAE8A1CB-4876-B240-B63E-D981C7FA6039}"/>
              </a:ext>
            </a:extLst>
          </p:cNvPr>
          <p:cNvSpPr/>
          <p:nvPr/>
        </p:nvSpPr>
        <p:spPr>
          <a:xfrm>
            <a:off x="7140268" y="1434955"/>
            <a:ext cx="1826141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rgbClr val="000000"/>
                </a:solidFill>
              </a:rPr>
              <a:t>ADQ214 Digitizer</a:t>
            </a:r>
          </a:p>
        </p:txBody>
      </p:sp>
      <p:sp>
        <p:nvSpPr>
          <p:cNvPr id="20" name="TextBox 76">
            <a:extLst>
              <a:ext uri="{FF2B5EF4-FFF2-40B4-BE49-F238E27FC236}">
                <a16:creationId xmlns:a16="http://schemas.microsoft.com/office/drawing/2014/main" id="{E2ACE0BC-F28C-2547-A347-5B46D8CC54FC}"/>
              </a:ext>
            </a:extLst>
          </p:cNvPr>
          <p:cNvSpPr txBox="1"/>
          <p:nvPr/>
        </p:nvSpPr>
        <p:spPr>
          <a:xfrm>
            <a:off x="6068495" y="1937322"/>
            <a:ext cx="292551" cy="553998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</a:t>
            </a:r>
            <a:r>
              <a:rPr lang="en-US" sz="1000" dirty="0"/>
              <a:t> A</a:t>
            </a:r>
          </a:p>
        </p:txBody>
      </p:sp>
      <p:sp>
        <p:nvSpPr>
          <p:cNvPr id="21" name="TextBox 77">
            <a:extLst>
              <a:ext uri="{FF2B5EF4-FFF2-40B4-BE49-F238E27FC236}">
                <a16:creationId xmlns:a16="http://schemas.microsoft.com/office/drawing/2014/main" id="{6B344164-2A92-B546-9EAA-0D9660D4DB4D}"/>
              </a:ext>
            </a:extLst>
          </p:cNvPr>
          <p:cNvSpPr txBox="1"/>
          <p:nvPr/>
        </p:nvSpPr>
        <p:spPr>
          <a:xfrm>
            <a:off x="6529989" y="2089722"/>
            <a:ext cx="292551" cy="553998"/>
          </a:xfrm>
          <a:prstGeom prst="rect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rgbClr val="000000"/>
                </a:solidFill>
              </a:rPr>
              <a:t>CH </a:t>
            </a:r>
            <a:r>
              <a:rPr lang="en-US" sz="1000" dirty="0">
                <a:solidFill>
                  <a:srgbClr val="FF0000"/>
                </a:solidFill>
              </a:rPr>
              <a:t>B</a:t>
            </a:r>
          </a:p>
        </p:txBody>
      </p:sp>
      <p:pic>
        <p:nvPicPr>
          <p:cNvPr id="22" name="Picture 37">
            <a:extLst>
              <a:ext uri="{FF2B5EF4-FFF2-40B4-BE49-F238E27FC236}">
                <a16:creationId xmlns:a16="http://schemas.microsoft.com/office/drawing/2014/main" id="{43AB2C31-4E04-814E-92E6-38B3AEECAC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7524" y="3938471"/>
            <a:ext cx="2766325" cy="2026909"/>
          </a:xfrm>
          <a:prstGeom prst="rect">
            <a:avLst/>
          </a:prstGeom>
        </p:spPr>
      </p:pic>
      <p:sp>
        <p:nvSpPr>
          <p:cNvPr id="23" name="TextBox 23">
            <a:extLst>
              <a:ext uri="{FF2B5EF4-FFF2-40B4-BE49-F238E27FC236}">
                <a16:creationId xmlns:a16="http://schemas.microsoft.com/office/drawing/2014/main" id="{362F6E11-15CD-FA42-AD9B-1520C0D6CA78}"/>
              </a:ext>
            </a:extLst>
          </p:cNvPr>
          <p:cNvSpPr txBox="1"/>
          <p:nvPr/>
        </p:nvSpPr>
        <p:spPr>
          <a:xfrm>
            <a:off x="4920328" y="5556449"/>
            <a:ext cx="1573755" cy="307777"/>
          </a:xfrm>
          <a:prstGeom prst="rect">
            <a:avLst/>
          </a:prstGeom>
          <a:solidFill>
            <a:srgbClr val="CCFFCC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00000"/>
                </a:solidFill>
              </a:rPr>
              <a:t>40 MHz cavity </a:t>
            </a:r>
          </a:p>
        </p:txBody>
      </p:sp>
      <p:sp>
        <p:nvSpPr>
          <p:cNvPr id="24" name="Right Arrow 39">
            <a:extLst>
              <a:ext uri="{FF2B5EF4-FFF2-40B4-BE49-F238E27FC236}">
                <a16:creationId xmlns:a16="http://schemas.microsoft.com/office/drawing/2014/main" id="{C239D41B-DB70-7B40-A9A0-43DC0020B91D}"/>
              </a:ext>
            </a:extLst>
          </p:cNvPr>
          <p:cNvSpPr/>
          <p:nvPr/>
        </p:nvSpPr>
        <p:spPr>
          <a:xfrm>
            <a:off x="4340354" y="4763248"/>
            <a:ext cx="579974" cy="3589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5" name="Right Arrow 40">
            <a:extLst>
              <a:ext uri="{FF2B5EF4-FFF2-40B4-BE49-F238E27FC236}">
                <a16:creationId xmlns:a16="http://schemas.microsoft.com/office/drawing/2014/main" id="{CED80F32-EC35-D747-8B01-F4EA703D0E09}"/>
              </a:ext>
            </a:extLst>
          </p:cNvPr>
          <p:cNvSpPr/>
          <p:nvPr/>
        </p:nvSpPr>
        <p:spPr>
          <a:xfrm>
            <a:off x="6397448" y="4890477"/>
            <a:ext cx="579974" cy="35894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1F23DE98-FD81-9444-BCD5-ADFCC573ED82}"/>
              </a:ext>
            </a:extLst>
          </p:cNvPr>
          <p:cNvSpPr txBox="1"/>
          <p:nvPr/>
        </p:nvSpPr>
        <p:spPr>
          <a:xfrm>
            <a:off x="4340354" y="4309312"/>
            <a:ext cx="776948" cy="307777"/>
          </a:xfrm>
          <a:prstGeom prst="rect">
            <a:avLst/>
          </a:prstGeom>
          <a:solidFill>
            <a:srgbClr val="CCFFCC"/>
          </a:solidFill>
          <a:ln>
            <a:solidFill>
              <a:srgbClr val="00FF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</a:rPr>
              <a:t>drive</a:t>
            </a:r>
          </a:p>
        </p:txBody>
      </p:sp>
      <p:sp>
        <p:nvSpPr>
          <p:cNvPr id="27" name="TextBox 61">
            <a:extLst>
              <a:ext uri="{FF2B5EF4-FFF2-40B4-BE49-F238E27FC236}">
                <a16:creationId xmlns:a16="http://schemas.microsoft.com/office/drawing/2014/main" id="{074167BB-39A0-FD48-AE3B-CB1270625F74}"/>
              </a:ext>
            </a:extLst>
          </p:cNvPr>
          <p:cNvSpPr txBox="1"/>
          <p:nvPr/>
        </p:nvSpPr>
        <p:spPr>
          <a:xfrm>
            <a:off x="6186203" y="4377174"/>
            <a:ext cx="791220" cy="307777"/>
          </a:xfrm>
          <a:prstGeom prst="rect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00"/>
                </a:solidFill>
              </a:rPr>
              <a:t>return</a:t>
            </a:r>
          </a:p>
        </p:txBody>
      </p:sp>
      <p:cxnSp>
        <p:nvCxnSpPr>
          <p:cNvPr id="28" name="Curved Connector 5">
            <a:extLst>
              <a:ext uri="{FF2B5EF4-FFF2-40B4-BE49-F238E27FC236}">
                <a16:creationId xmlns:a16="http://schemas.microsoft.com/office/drawing/2014/main" id="{1DD65119-EB15-6E4E-9383-76954EA5A8F7}"/>
              </a:ext>
            </a:extLst>
          </p:cNvPr>
          <p:cNvCxnSpPr/>
          <p:nvPr/>
        </p:nvCxnSpPr>
        <p:spPr>
          <a:xfrm rot="5400000" flipH="1" flipV="1">
            <a:off x="2020785" y="3535666"/>
            <a:ext cx="640523" cy="561544"/>
          </a:xfrm>
          <a:prstGeom prst="curvedConnector3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8">
            <a:extLst>
              <a:ext uri="{FF2B5EF4-FFF2-40B4-BE49-F238E27FC236}">
                <a16:creationId xmlns:a16="http://schemas.microsoft.com/office/drawing/2014/main" id="{3411BC8A-3D5A-0744-9A60-B2E79CA2550B}"/>
              </a:ext>
            </a:extLst>
          </p:cNvPr>
          <p:cNvCxnSpPr/>
          <p:nvPr/>
        </p:nvCxnSpPr>
        <p:spPr>
          <a:xfrm rot="10800000" flipV="1">
            <a:off x="2071651" y="2806734"/>
            <a:ext cx="3996844" cy="1337425"/>
          </a:xfrm>
          <a:prstGeom prst="curvedConnector3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31">
            <a:extLst>
              <a:ext uri="{FF2B5EF4-FFF2-40B4-BE49-F238E27FC236}">
                <a16:creationId xmlns:a16="http://schemas.microsoft.com/office/drawing/2014/main" id="{A37240F3-6950-994D-91C4-89D45E669CA0}"/>
              </a:ext>
            </a:extLst>
          </p:cNvPr>
          <p:cNvCxnSpPr>
            <a:endCxn id="26" idx="1"/>
          </p:cNvCxnSpPr>
          <p:nvPr/>
        </p:nvCxnSpPr>
        <p:spPr>
          <a:xfrm>
            <a:off x="3154864" y="3468906"/>
            <a:ext cx="1185490" cy="994295"/>
          </a:xfrm>
          <a:prstGeom prst="curvedConnector3">
            <a:avLst>
              <a:gd name="adj1" fmla="val -1540"/>
            </a:avLst>
          </a:prstGeom>
          <a:ln>
            <a:solidFill>
              <a:srgbClr val="00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19">
            <a:extLst>
              <a:ext uri="{FF2B5EF4-FFF2-40B4-BE49-F238E27FC236}">
                <a16:creationId xmlns:a16="http://schemas.microsoft.com/office/drawing/2014/main" id="{42A3DD5A-4927-C64F-9A77-C0CF6E5294DE}"/>
              </a:ext>
            </a:extLst>
          </p:cNvPr>
          <p:cNvCxnSpPr>
            <a:endCxn id="27" idx="0"/>
          </p:cNvCxnSpPr>
          <p:nvPr/>
        </p:nvCxnSpPr>
        <p:spPr>
          <a:xfrm>
            <a:off x="2861655" y="3496176"/>
            <a:ext cx="3720158" cy="880998"/>
          </a:xfrm>
          <a:prstGeom prst="curvedConnector2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6">
            <a:extLst>
              <a:ext uri="{FF2B5EF4-FFF2-40B4-BE49-F238E27FC236}">
                <a16:creationId xmlns:a16="http://schemas.microsoft.com/office/drawing/2014/main" id="{5B621A0B-83A4-7B45-ACB0-02109A94BEEC}"/>
              </a:ext>
            </a:extLst>
          </p:cNvPr>
          <p:cNvSpPr txBox="1"/>
          <p:nvPr/>
        </p:nvSpPr>
        <p:spPr>
          <a:xfrm>
            <a:off x="2708710" y="4492858"/>
            <a:ext cx="154881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We changed the voltage of the PS Booster blow-up cavity to scan the bunch intensity in the PS.</a:t>
            </a:r>
          </a:p>
        </p:txBody>
      </p:sp>
      <p:cxnSp>
        <p:nvCxnSpPr>
          <p:cNvPr id="33" name="Curved Connector 17">
            <a:extLst>
              <a:ext uri="{FF2B5EF4-FFF2-40B4-BE49-F238E27FC236}">
                <a16:creationId xmlns:a16="http://schemas.microsoft.com/office/drawing/2014/main" id="{6D621390-059E-3845-82D2-9C99624CA0AA}"/>
              </a:ext>
            </a:extLst>
          </p:cNvPr>
          <p:cNvCxnSpPr/>
          <p:nvPr/>
        </p:nvCxnSpPr>
        <p:spPr>
          <a:xfrm rot="16200000" flipH="1">
            <a:off x="5974860" y="3529494"/>
            <a:ext cx="1439880" cy="255480"/>
          </a:xfrm>
          <a:prstGeom prst="curvedConnector3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429834A-E234-074C-8F96-8781368C4943}"/>
              </a:ext>
            </a:extLst>
          </p:cNvPr>
          <p:cNvSpPr txBox="1"/>
          <p:nvPr/>
        </p:nvSpPr>
        <p:spPr>
          <a:xfrm>
            <a:off x="4119520" y="1557436"/>
            <a:ext cx="1775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>
                <a:solidFill>
                  <a:srgbClr val="FF0000"/>
                </a:solidFill>
              </a:rPr>
              <a:t>CERN PS</a:t>
            </a:r>
          </a:p>
          <a:p>
            <a:pPr algn="ctr"/>
            <a:r>
              <a:rPr lang="en-GB">
                <a:solidFill>
                  <a:srgbClr val="FF0000"/>
                </a:solidFill>
              </a:rPr>
              <a:t>proton machine</a:t>
            </a:r>
          </a:p>
        </p:txBody>
      </p:sp>
      <p:sp>
        <p:nvSpPr>
          <p:cNvPr id="35" name="TextBox 36">
            <a:extLst>
              <a:ext uri="{FF2B5EF4-FFF2-40B4-BE49-F238E27FC236}">
                <a16:creationId xmlns:a16="http://schemas.microsoft.com/office/drawing/2014/main" id="{F7FAA160-8C28-2046-961A-AB9FFEE924D2}"/>
              </a:ext>
            </a:extLst>
          </p:cNvPr>
          <p:cNvSpPr txBox="1"/>
          <p:nvPr/>
        </p:nvSpPr>
        <p:spPr>
          <a:xfrm>
            <a:off x="7212149" y="3521759"/>
            <a:ext cx="171155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dirty="0"/>
              <a:t>We measured the phase shift in two ways: </a:t>
            </a:r>
          </a:p>
          <a:p>
            <a:pPr marL="342900" indent="-342900" algn="just">
              <a:buAutoNum type="arabicParenR"/>
            </a:pPr>
            <a:r>
              <a:rPr lang="en-US" sz="1400" dirty="0"/>
              <a:t>distance of a bunch with respect to a reference one</a:t>
            </a:r>
          </a:p>
          <a:p>
            <a:pPr marL="342900" indent="-342900" algn="just">
              <a:buAutoNum type="arabicParenR"/>
            </a:pPr>
            <a:r>
              <a:rPr lang="en-US" sz="1400" dirty="0"/>
              <a:t>time of beam signal with respect to the cavity signal</a:t>
            </a:r>
          </a:p>
        </p:txBody>
      </p:sp>
    </p:spTree>
    <p:extLst>
      <p:ext uri="{BB962C8B-B14F-4D97-AF65-F5344CB8AC3E}">
        <p14:creationId xmlns:p14="http://schemas.microsoft.com/office/powerpoint/2010/main" val="208822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DE3F27AE-8B3E-BD4A-BF67-513B3D2F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 of synchrotron phase shift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7A40FE-D38E-3444-A9BC-04025B58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F30D2-66A7-A447-934C-B5813AAA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A9698-DC3C-1D46-830D-55F67BE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D266CEA4-5629-184D-BB5E-099AC751A017}"/>
              </a:ext>
            </a:extLst>
          </p:cNvPr>
          <p:cNvSpPr/>
          <p:nvPr/>
        </p:nvSpPr>
        <p:spPr>
          <a:xfrm>
            <a:off x="238757" y="987040"/>
            <a:ext cx="873812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Results</a:t>
            </a: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702AF804-5C52-BC44-A4F7-16F52FA87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37" y="2074972"/>
            <a:ext cx="4752748" cy="3564561"/>
          </a:xfrm>
          <a:prstGeom prst="rect">
            <a:avLst/>
          </a:prstGeom>
        </p:spPr>
      </p:pic>
      <p:cxnSp>
        <p:nvCxnSpPr>
          <p:cNvPr id="39" name="Connettore 2 38">
            <a:extLst>
              <a:ext uri="{FF2B5EF4-FFF2-40B4-BE49-F238E27FC236}">
                <a16:creationId xmlns:a16="http://schemas.microsoft.com/office/drawing/2014/main" id="{093B38B9-DAAD-2043-83A8-B92F8DD8DB79}"/>
              </a:ext>
            </a:extLst>
          </p:cNvPr>
          <p:cNvCxnSpPr/>
          <p:nvPr/>
        </p:nvCxnSpPr>
        <p:spPr bwMode="auto">
          <a:xfrm>
            <a:off x="165767" y="5748083"/>
            <a:ext cx="4590128" cy="0"/>
          </a:xfrm>
          <a:prstGeom prst="straightConnector1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9ED4D4E8-5F89-B240-A3C3-793B10684AFC}"/>
              </a:ext>
            </a:extLst>
          </p:cNvPr>
          <p:cNvSpPr txBox="1"/>
          <p:nvPr/>
        </p:nvSpPr>
        <p:spPr>
          <a:xfrm>
            <a:off x="1836238" y="568333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rgbClr val="FF0000"/>
                </a:solidFill>
              </a:rPr>
              <a:t>4 ms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C84EC99-3450-424D-8339-CEDCBB0C5FC0}"/>
              </a:ext>
            </a:extLst>
          </p:cNvPr>
          <p:cNvSpPr txBox="1"/>
          <p:nvPr/>
        </p:nvSpPr>
        <p:spPr>
          <a:xfrm>
            <a:off x="1188897" y="123645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90"/>
                </a:solidFill>
              </a:rPr>
              <a:t>Zoom:</a:t>
            </a:r>
          </a:p>
        </p:txBody>
      </p:sp>
      <p:pic>
        <p:nvPicPr>
          <p:cNvPr id="37" name="Immagine 36">
            <a:extLst>
              <a:ext uri="{FF2B5EF4-FFF2-40B4-BE49-F238E27FC236}">
                <a16:creationId xmlns:a16="http://schemas.microsoft.com/office/drawing/2014/main" id="{4C697ED8-EB64-0146-A14C-A62B4C3537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136" y="1566117"/>
            <a:ext cx="4581264" cy="3586929"/>
          </a:xfrm>
          <a:prstGeom prst="rect">
            <a:avLst/>
          </a:prstGeom>
        </p:spPr>
      </p:pic>
      <p:sp>
        <p:nvSpPr>
          <p:cNvPr id="41" name="Freccia circolare in giù 40">
            <a:extLst>
              <a:ext uri="{FF2B5EF4-FFF2-40B4-BE49-F238E27FC236}">
                <a16:creationId xmlns:a16="http://schemas.microsoft.com/office/drawing/2014/main" id="{840BD6DB-0AD4-334A-83D0-AA5EF95732C3}"/>
              </a:ext>
            </a:extLst>
          </p:cNvPr>
          <p:cNvSpPr/>
          <p:nvPr/>
        </p:nvSpPr>
        <p:spPr bwMode="auto">
          <a:xfrm>
            <a:off x="459671" y="1594780"/>
            <a:ext cx="3655129" cy="729612"/>
          </a:xfrm>
          <a:prstGeom prst="curvedDownArrow">
            <a:avLst>
              <a:gd name="adj1" fmla="val 35980"/>
              <a:gd name="adj2" fmla="val 99763"/>
              <a:gd name="adj3" fmla="val 28288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3F64322-4A66-B947-934C-B366670AAD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40"/>
          <a:stretch/>
        </p:blipFill>
        <p:spPr>
          <a:xfrm>
            <a:off x="4755896" y="1594780"/>
            <a:ext cx="4220982" cy="341861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C0DE4D82-8C4C-A84E-BB8B-B1D17551A66B}"/>
              </a:ext>
            </a:extLst>
          </p:cNvPr>
          <p:cNvSpPr txBox="1"/>
          <p:nvPr/>
        </p:nvSpPr>
        <p:spPr>
          <a:xfrm>
            <a:off x="1869415" y="1246168"/>
            <a:ext cx="19535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90"/>
                </a:solidFill>
              </a:rPr>
              <a:t>10 </a:t>
            </a:r>
            <a:r>
              <a:rPr lang="en-GB" dirty="0" err="1">
                <a:solidFill>
                  <a:srgbClr val="000090"/>
                </a:solidFill>
              </a:rPr>
              <a:t>μs</a:t>
            </a:r>
            <a:r>
              <a:rPr lang="en-GB" dirty="0">
                <a:solidFill>
                  <a:srgbClr val="000090"/>
                </a:solidFill>
              </a:rPr>
              <a:t> = few turns</a:t>
            </a:r>
          </a:p>
        </p:txBody>
      </p:sp>
      <p:sp>
        <p:nvSpPr>
          <p:cNvPr id="44" name="Freccia circolare in giù 43">
            <a:extLst>
              <a:ext uri="{FF2B5EF4-FFF2-40B4-BE49-F238E27FC236}">
                <a16:creationId xmlns:a16="http://schemas.microsoft.com/office/drawing/2014/main" id="{DC1A0C44-8713-B142-930D-74B3C7B5708C}"/>
              </a:ext>
            </a:extLst>
          </p:cNvPr>
          <p:cNvSpPr/>
          <p:nvPr/>
        </p:nvSpPr>
        <p:spPr bwMode="auto">
          <a:xfrm>
            <a:off x="3878234" y="1075041"/>
            <a:ext cx="3655129" cy="729612"/>
          </a:xfrm>
          <a:prstGeom prst="curvedDownArrow">
            <a:avLst>
              <a:gd name="adj1" fmla="val 35980"/>
              <a:gd name="adj2" fmla="val 99763"/>
              <a:gd name="adj3" fmla="val 28288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1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DE3F27AE-8B3E-BD4A-BF67-513B3D2F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 of synchrotron phase shift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7A40FE-D38E-3444-A9BC-04025B58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F30D2-66A7-A447-934C-B5813AAA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A9698-DC3C-1D46-830D-55F67BE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D266CEA4-5629-184D-BB5E-099AC751A017}"/>
              </a:ext>
            </a:extLst>
          </p:cNvPr>
          <p:cNvSpPr/>
          <p:nvPr/>
        </p:nvSpPr>
        <p:spPr>
          <a:xfrm>
            <a:off x="331522" y="2139625"/>
            <a:ext cx="2809243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Results at 100 kV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4CDDA5B-038B-B145-840A-C552D50D5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12" y="2508957"/>
            <a:ext cx="4680226" cy="35101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7ACEA27-AA92-ED4C-8D17-E9FF0338E198}"/>
                  </a:ext>
                </a:extLst>
              </p:cNvPr>
              <p:cNvSpPr txBox="1"/>
              <p:nvPr/>
            </p:nvSpPr>
            <p:spPr>
              <a:xfrm>
                <a:off x="4737279" y="2999351"/>
                <a:ext cx="4282134" cy="27681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  <m:sSub>
                        <m:sSub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𝑟𝑓</m:t>
                          </m:r>
                        </m:sub>
                      </m:sSub>
                      <m:func>
                        <m:func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it-IT" sz="2000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d>
                        <m:dPr>
                          <m:ctrlP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0.138±0.019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en-GB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pC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  <a:p>
                <a:endParaRPr lang="en-GB" sz="2000" dirty="0">
                  <a:solidFill>
                    <a:srgbClr val="FF0000"/>
                  </a:solidFill>
                </a:endParaRPr>
              </a:p>
              <a:p>
                <a:endParaRPr lang="en-GB" sz="2000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2000" i="1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𝑙𝑜𝑠𝑠</m:t>
                          </m:r>
                        </m:sub>
                      </m:sSub>
                      <m:r>
                        <a:rPr lang="en-GB" sz="2000" i="1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=−∞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it-IT" sz="2000" b="0" i="1" smtClean="0">
                              <a:solidFill>
                                <a:srgbClr val="3333CC"/>
                              </a:solidFill>
                              <a:latin typeface="Cambria Math" panose="02040503050406030204" pitchFamily="18" charset="0"/>
                            </a:rPr>
                            <m:t>𝑅𝑒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d>
                                <m:dPr>
                                  <m:ctrlPr>
                                    <a:rPr lang="it-IT" sz="2000" b="0" i="1" smtClean="0">
                                      <a:solidFill>
                                        <a:srgbClr val="33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it-IT" sz="2000" b="0" i="1" smtClean="0">
                                      <a:solidFill>
                                        <a:srgbClr val="33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sSub>
                                    <m:sSubPr>
                                      <m:ctrlPr>
                                        <a:rPr lang="it-IT" sz="20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solidFill>
                                            <a:srgbClr val="3333CC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000" b="0" i="1" smtClean="0">
                                  <a:solidFill>
                                    <a:srgbClr val="3333CC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sSub>
                                <m:sSubPr>
                                  <m:ctrlPr>
                                    <a:rPr lang="it-IT" sz="2000" b="0" i="1" smtClean="0">
                                      <a:solidFill>
                                        <a:srgbClr val="33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solidFill>
                                        <a:srgbClr val="33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solidFill>
                                        <a:srgbClr val="3333CC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it-IT" sz="2000" b="0" i="1" dirty="0">
                  <a:solidFill>
                    <a:srgbClr val="3333CC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r>
                        <a:rPr lang="it-IT" sz="2000" b="0" i="0" smtClean="0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0.066 </m:t>
                      </m:r>
                      <m:r>
                        <m:rPr>
                          <m:sty m:val="p"/>
                        </m:rPr>
                        <a:rPr lang="it-IT" sz="2000" b="0" i="0" smtClean="0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it-IT" sz="2000" b="0" i="0" smtClean="0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it-IT" sz="2000" b="0" i="0" smtClean="0">
                          <a:solidFill>
                            <a:srgbClr val="3333CC"/>
                          </a:solidFill>
                          <a:latin typeface="Cambria Math" panose="02040503050406030204" pitchFamily="18" charset="0"/>
                        </a:rPr>
                        <m:t>pC</m:t>
                      </m:r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asellaDiTesto 2">
                <a:extLst>
                  <a:ext uri="{FF2B5EF4-FFF2-40B4-BE49-F238E27FC236}">
                    <a16:creationId xmlns:a16="http://schemas.microsoft.com/office/drawing/2014/main" id="{27ACEA27-AA92-ED4C-8D17-E9FF0338E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7279" y="2999351"/>
                <a:ext cx="4282134" cy="2768130"/>
              </a:xfrm>
              <a:prstGeom prst="rect">
                <a:avLst/>
              </a:prstGeom>
              <a:blipFill>
                <a:blip r:embed="rId3"/>
                <a:stretch>
                  <a:fillRect b="-420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magine 7">
            <a:extLst>
              <a:ext uri="{FF2B5EF4-FFF2-40B4-BE49-F238E27FC236}">
                <a16:creationId xmlns:a16="http://schemas.microsoft.com/office/drawing/2014/main" id="{F0AEF3E3-BCA0-8444-B704-9420D89BD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2666" y="1264324"/>
            <a:ext cx="5254211" cy="132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8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DE3F27AE-8B3E-BD4A-BF67-513B3D2FE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Measurements of synchrotron phase shift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7A40FE-D38E-3444-A9BC-04025B58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4DF30D2-66A7-A447-934C-B5813AAA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5A9698-DC3C-1D46-830D-55F67BE25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36" name="Rettangolo 35">
            <a:extLst>
              <a:ext uri="{FF2B5EF4-FFF2-40B4-BE49-F238E27FC236}">
                <a16:creationId xmlns:a16="http://schemas.microsoft.com/office/drawing/2014/main" id="{D266CEA4-5629-184D-BB5E-099AC751A017}"/>
              </a:ext>
            </a:extLst>
          </p:cNvPr>
          <p:cNvSpPr/>
          <p:nvPr/>
        </p:nvSpPr>
        <p:spPr>
          <a:xfrm>
            <a:off x="238757" y="987040"/>
            <a:ext cx="873812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Possible explanation of the discrepancy of measurements and estimation: added HOMs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5A6A1D4-DA32-A54B-B4D8-F780925DB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013" y="1343119"/>
            <a:ext cx="5036076" cy="42095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854E6BA-35DE-BB42-AF83-42B4ED66984B}"/>
                  </a:ext>
                </a:extLst>
              </p:cNvPr>
              <p:cNvSpPr txBox="1"/>
              <p:nvPr/>
            </p:nvSpPr>
            <p:spPr>
              <a:xfrm>
                <a:off x="5941089" y="2370945"/>
                <a:ext cx="2845101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>
                    <a:solidFill>
                      <a:srgbClr val="3333CC"/>
                    </a:solidFill>
                  </a:rPr>
                  <a:t>Loss factor vs frequency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800" b="0" i="1" dirty="0" smtClean="0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800" b="0" i="1" dirty="0" smtClean="0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it-IT" sz="1800" b="0" i="1" dirty="0" smtClean="0">
                            <a:solidFill>
                              <a:srgbClr val="3333CC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it-IT" sz="1800" b="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80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25</m:t>
                    </m:r>
                  </m:oMath>
                </a14:m>
                <a:r>
                  <a:rPr lang="en-GB" sz="1800" dirty="0">
                    <a:solidFill>
                      <a:srgbClr val="3333CC"/>
                    </a:solidFill>
                  </a:rPr>
                  <a:t>, red), and vs quality factor </a:t>
                </a:r>
              </a:p>
              <a:p>
                <a:r>
                  <a:rPr lang="en-GB" sz="1800" dirty="0">
                    <a:solidFill>
                      <a:srgbClr val="3333CC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1800" i="1" baseline="-25000" dirty="0" err="1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sz="180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 = 114 </m:t>
                    </m:r>
                    <m:r>
                      <a:rPr lang="en-GB" sz="180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sz="1800" i="1" baseline="-25000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1800" dirty="0">
                    <a:solidFill>
                      <a:srgbClr val="3333CC"/>
                    </a:solidFill>
                  </a:rPr>
                  <a:t>, black) for the PS parameters for constant shunt resistance </a:t>
                </a:r>
                <a14:m>
                  <m:oMath xmlns:m="http://schemas.openxmlformats.org/officeDocument/2006/math">
                    <m:r>
                      <a:rPr lang="en-GB" sz="1800" i="1" dirty="0" smtClean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800" i="1" baseline="-25000" dirty="0" err="1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sz="1800" i="1" dirty="0">
                        <a:solidFill>
                          <a:srgbClr val="3333CC"/>
                        </a:solidFill>
                        <a:latin typeface="Cambria Math" panose="02040503050406030204" pitchFamily="18" charset="0"/>
                      </a:rPr>
                      <m:t> = 50 </m:t>
                    </m:r>
                  </m:oMath>
                </a14:m>
                <a:r>
                  <a:rPr lang="en-GB" sz="1800" dirty="0">
                    <a:solidFill>
                      <a:srgbClr val="3333CC"/>
                    </a:solidFill>
                  </a:rPr>
                  <a:t>k</a:t>
                </a:r>
                <a:r>
                  <a:rPr lang="el-GR" sz="1800" dirty="0">
                    <a:solidFill>
                      <a:srgbClr val="3333CC"/>
                    </a:solidFill>
                  </a:rPr>
                  <a:t>Ω </a:t>
                </a:r>
              </a:p>
              <a:p>
                <a:r>
                  <a:rPr lang="en-GB" sz="1800" dirty="0">
                    <a:solidFill>
                      <a:srgbClr val="3333CC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F854E6BA-35DE-BB42-AF83-42B4ED669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089" y="2370945"/>
                <a:ext cx="2845101" cy="2308324"/>
              </a:xfrm>
              <a:prstGeom prst="rect">
                <a:avLst/>
              </a:prstGeom>
              <a:blipFill>
                <a:blip r:embed="rId3"/>
                <a:stretch>
                  <a:fillRect l="-2232" t="-1099" r="-13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37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before LS2 and needed beams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05/04/18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M. Migliorati: Beam measurements of the longitudinal impedance, previous measurements and plans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/>
              <a:t>Pag. </a:t>
            </a:r>
            <a:fld id="{A1292C01-2A3D-0A44-81FF-B77D718938CB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F4B04B83-96A1-D547-8113-6143BC703D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9997" y="1247051"/>
            <a:ext cx="7559675" cy="4636295"/>
          </a:xfrm>
        </p:spPr>
        <p:txBody>
          <a:bodyPr/>
          <a:lstStyle/>
          <a:p>
            <a:r>
              <a:rPr lang="en-GB" dirty="0"/>
              <a:t>Measurements of quadrupole synchrotron frequency shift at high (flat top) and low (flat bottom) energy. We need a single bunch with population up to 4.5x10</a:t>
            </a:r>
            <a:r>
              <a:rPr lang="en-GB" baseline="30000" dirty="0"/>
              <a:t>11</a:t>
            </a:r>
            <a:r>
              <a:rPr lang="en-GB" dirty="0"/>
              <a:t> and emittance of 0.3 eVs.</a:t>
            </a:r>
          </a:p>
          <a:p>
            <a:endParaRPr lang="en-GB" baseline="30000" dirty="0"/>
          </a:p>
          <a:p>
            <a:r>
              <a:rPr lang="en-GB" dirty="0"/>
              <a:t>For low energy: just 2.5 GeV or also 1.4 GeV?</a:t>
            </a:r>
          </a:p>
          <a:p>
            <a:endParaRPr lang="en-GB" dirty="0"/>
          </a:p>
          <a:p>
            <a:r>
              <a:rPr lang="en-GB" dirty="0"/>
              <a:t>Measurements of synchrotron phase shift at high energy. We need two bunches, one used as reference at 2x10</a:t>
            </a:r>
            <a:r>
              <a:rPr lang="en-GB" baseline="30000" dirty="0"/>
              <a:t>11</a:t>
            </a:r>
            <a:r>
              <a:rPr lang="en-GB" dirty="0"/>
              <a:t> and the other one with varying intensity up to 4.5x10</a:t>
            </a:r>
            <a:r>
              <a:rPr lang="en-GB" baseline="30000" dirty="0"/>
              <a:t>11</a:t>
            </a:r>
            <a:r>
              <a:rPr lang="en-GB" dirty="0"/>
              <a:t>. Do we also try lower energies?</a:t>
            </a:r>
          </a:p>
        </p:txBody>
      </p:sp>
    </p:spTree>
    <p:extLst>
      <p:ext uri="{BB962C8B-B14F-4D97-AF65-F5344CB8AC3E}">
        <p14:creationId xmlns:p14="http://schemas.microsoft.com/office/powerpoint/2010/main" val="16785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">
      <a:dk1>
        <a:srgbClr val="822433"/>
      </a:dk1>
      <a:lt1>
        <a:srgbClr val="FFFFFF"/>
      </a:lt1>
      <a:dk2>
        <a:srgbClr val="822433"/>
      </a:dk2>
      <a:lt2>
        <a:srgbClr val="808080"/>
      </a:lt2>
      <a:accent1>
        <a:srgbClr val="BBE0E3"/>
      </a:accent1>
      <a:accent2>
        <a:srgbClr val="FFFF00"/>
      </a:accent2>
      <a:accent3>
        <a:srgbClr val="FFFFFF"/>
      </a:accent3>
      <a:accent4>
        <a:srgbClr val="6E1D2A"/>
      </a:accent4>
      <a:accent5>
        <a:srgbClr val="DAEDEF"/>
      </a:accent5>
      <a:accent6>
        <a:srgbClr val="E7E700"/>
      </a:accent6>
      <a:hlink>
        <a:srgbClr val="0000FF"/>
      </a:hlink>
      <a:folHlink>
        <a:srgbClr val="FF0000"/>
      </a:folHlink>
    </a:clrScheme>
    <a:fontScheme name="la sapienza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la sapienza 1">
        <a:dk1>
          <a:srgbClr val="000000"/>
        </a:dk1>
        <a:lt1>
          <a:srgbClr val="FFFFFF"/>
        </a:lt1>
        <a:dk2>
          <a:srgbClr val="FFFFFF"/>
        </a:dk2>
        <a:lt2>
          <a:srgbClr val="2D2015"/>
        </a:lt2>
        <a:accent1>
          <a:srgbClr val="7C7C7C"/>
        </a:accent1>
        <a:accent2>
          <a:srgbClr val="FFFF7E"/>
        </a:accent2>
        <a:accent3>
          <a:srgbClr val="FFFFFF"/>
        </a:accent3>
        <a:accent4>
          <a:srgbClr val="000000"/>
        </a:accent4>
        <a:accent5>
          <a:srgbClr val="BFBFBF"/>
        </a:accent5>
        <a:accent6>
          <a:srgbClr val="E7E772"/>
        </a:accent6>
        <a:hlink>
          <a:srgbClr val="066778"/>
        </a:hlink>
        <a:folHlink>
          <a:srgbClr val="8300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4523</TotalTime>
  <Words>496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ＭＳ Ｐゴシック</vt:lpstr>
      <vt:lpstr>AdvP6F00</vt:lpstr>
      <vt:lpstr>Arial</vt:lpstr>
      <vt:lpstr>Calibri</vt:lpstr>
      <vt:lpstr>Cambria Math</vt:lpstr>
      <vt:lpstr>STHupo</vt:lpstr>
      <vt:lpstr>Times</vt:lpstr>
      <vt:lpstr>Default Theme</vt:lpstr>
      <vt:lpstr>Beam measurements of the longitudinal impedance, previous measurements and plans </vt:lpstr>
      <vt:lpstr>Measurements of quadrupole synchrotron frequency shift (high energy)</vt:lpstr>
      <vt:lpstr>Measurements of quadrupole synchrotron frequency shift (high energy)</vt:lpstr>
      <vt:lpstr>Measurements of quadrupole synchrotron frequency shift (low energy)</vt:lpstr>
      <vt:lpstr>Measurements of synchrotron phase shift</vt:lpstr>
      <vt:lpstr>Measurements of synchrotron phase shift</vt:lpstr>
      <vt:lpstr>Measurements of synchrotron phase shift</vt:lpstr>
      <vt:lpstr>Measurements of synchrotron phase shift</vt:lpstr>
      <vt:lpstr>Plans before LS2 and needed beams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measurements review</dc:title>
  <dc:creator>mauro migliorati</dc:creator>
  <cp:lastModifiedBy>Mauro Migliorati</cp:lastModifiedBy>
  <cp:revision>280</cp:revision>
  <cp:lastPrinted>2017-06-16T15:12:40Z</cp:lastPrinted>
  <dcterms:created xsi:type="dcterms:W3CDTF">2016-11-29T15:27:01Z</dcterms:created>
  <dcterms:modified xsi:type="dcterms:W3CDTF">2018-04-05T07:14:53Z</dcterms:modified>
</cp:coreProperties>
</file>