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421" r:id="rId2"/>
    <p:sldId id="477" r:id="rId3"/>
    <p:sldId id="478" r:id="rId4"/>
    <p:sldId id="479" r:id="rId5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DEDE"/>
    <a:srgbClr val="7FBF7F"/>
    <a:srgbClr val="DE7FDE"/>
    <a:srgbClr val="0A0AFF"/>
    <a:srgbClr val="ED7D31"/>
    <a:srgbClr val="5B9BD5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0" autoAdjust="0"/>
    <p:restoredTop sz="93403" autoAdjust="0"/>
  </p:normalViewPr>
  <p:slideViewPr>
    <p:cSldViewPr snapToGrid="0">
      <p:cViewPr varScale="1">
        <p:scale>
          <a:sx n="106" d="100"/>
          <a:sy n="106" d="100"/>
        </p:scale>
        <p:origin x="1425" y="90"/>
      </p:cViewPr>
      <p:guideLst>
        <p:guide orient="horz" pos="2160"/>
        <p:guide pos="288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4C58-C7F4-46DF-877F-89F37E80852E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B8596-93B5-45D9-AA7E-794FF3E0F1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79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9D56E-B78E-4961-B86C-F98E5B945B3E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F955-FC90-41D1-8275-F7A2CC83ED8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9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1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6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007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08911-81DF-40FF-B8C3-F5DDD91B14CE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2B91-5CEF-4B98-A74C-802504CDABF2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DBE6-FC89-41EE-B231-28A4E3C16F1C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F7EF-7F45-4446-8E0A-8A62475A4F52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7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D7-AD75-40F7-8E08-8A1773C06D56}" type="datetime1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7898-A4DE-4853-85A5-4FF8272B33EF}" type="datetime1">
              <a:rPr lang="en-US" smtClean="0"/>
              <a:t>4/4/2018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DF0F-7106-431D-A2BE-908BBED6AE24}" type="datetime1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E53F6-38FD-464C-B1D2-D4CCB228DC18}" type="datetime1">
              <a:rPr lang="en-US" smtClean="0"/>
              <a:t>4/4/2018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CD9-55F3-44E2-8064-A3C11C15E617}" type="datetime1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2082-693E-4A0E-BD59-95766A750A6C}" type="datetime1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795AC-357D-48FA-AB7B-73D794C89959}" type="datetime1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B3C45-6916-4A09-AEE0-4725868A11C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cds.cern.ch/record/691957/files/project-note-242.pdf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7462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A. Lasheen</a:t>
            </a:r>
          </a:p>
          <a:p>
            <a:pPr algn="ctr"/>
            <a:r>
              <a:rPr lang="fr-FR" sz="2400" dirty="0" err="1"/>
              <a:t>Acknowledgments</a:t>
            </a:r>
            <a:r>
              <a:rPr lang="fr-FR" sz="2400" dirty="0"/>
              <a:t>: </a:t>
            </a:r>
            <a:br>
              <a:rPr lang="fr-FR" sz="2400" dirty="0"/>
            </a:br>
            <a:r>
              <a:rPr lang="fr-FR" sz="2400" dirty="0"/>
              <a:t>S. Albright, H. Damerau, B. Popovic, E. </a:t>
            </a:r>
            <a:r>
              <a:rPr lang="fr-FR" sz="2400" dirty="0" err="1"/>
              <a:t>Shaposhnikova</a:t>
            </a:r>
            <a:r>
              <a:rPr lang="fr-FR" sz="2400" dirty="0"/>
              <a:t>, C. Vollinger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776795"/>
            <a:ext cx="7772400" cy="3235380"/>
          </a:xfrm>
          <a:prstGeom prst="rect">
            <a:avLst/>
          </a:prstGeom>
          <a:ln w="57150" cap="rnd" cmpd="sng" algn="ctr">
            <a:solidFill>
              <a:srgbClr val="0053A1"/>
            </a:solidFill>
            <a:prstDash val="solid"/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b="1" dirty="0"/>
              <a:t>Longitudinal instability threshold for the new internal dump</a:t>
            </a:r>
            <a:br>
              <a:rPr lang="en-GB" sz="5400" b="1" dirty="0"/>
            </a:br>
            <a:r>
              <a:rPr lang="en-GB" sz="2700" b="1" dirty="0">
                <a:solidFill>
                  <a:schemeClr val="bg1"/>
                </a:solidFill>
              </a:rPr>
              <a:t>s</a:t>
            </a:r>
            <a:br>
              <a:rPr lang="en-GB" sz="5400" dirty="0"/>
            </a:br>
            <a:r>
              <a:rPr lang="en-GB" sz="3100" i="1" dirty="0"/>
              <a:t>LIU-PS Beam Dynamics WG – 04/04/2018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977214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Longitudinal instability threshold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878369"/>
            <a:ext cx="9036423" cy="52680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Coupled bunch instability threshold (narrow-band impedance source)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br>
              <a:rPr lang="en-GB" sz="2600" dirty="0"/>
            </a:b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Loss of Landau damping (broad-band impedance source)</a:t>
            </a:r>
          </a:p>
          <a:p>
            <a:pPr marL="0" indent="0">
              <a:buNone/>
            </a:pPr>
            <a:br>
              <a:rPr lang="en-GB" sz="2600" dirty="0"/>
            </a:b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Calculated for different beam and impedance configurations along the ramp (to be extended…):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 Flat bottom in h=7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 Plateau in h=21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 Flat top in h=21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 Flat top before double </a:t>
            </a:r>
            <a:r>
              <a:rPr lang="en-GB" sz="2200" dirty="0" err="1"/>
              <a:t>splittings</a:t>
            </a:r>
            <a:r>
              <a:rPr lang="en-GB" sz="2200" dirty="0"/>
              <a:t> in h=21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 Flat top after double </a:t>
            </a:r>
            <a:r>
              <a:rPr lang="en-GB" sz="2200" dirty="0" err="1"/>
              <a:t>splittings</a:t>
            </a:r>
            <a:r>
              <a:rPr lang="en-GB" sz="2200" dirty="0"/>
              <a:t> in h=84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25F9AF-5411-4032-BE56-FDAD1C47BBC0}"/>
              </a:ext>
            </a:extLst>
          </p:cNvPr>
          <p:cNvSpPr/>
          <p:nvPr/>
        </p:nvSpPr>
        <p:spPr>
          <a:xfrm>
            <a:off x="69819" y="6354342"/>
            <a:ext cx="76102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E. </a:t>
            </a:r>
            <a:r>
              <a:rPr lang="en-US" dirty="0" err="1"/>
              <a:t>Shaposhnikova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http://cds.cern.ch/record/691957/files/project-note-242.pdf</a:t>
            </a:r>
            <a:r>
              <a:rPr lang="en-US" dirty="0"/>
              <a:t>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899DA5C-FD4F-4CB2-8661-37EC907270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44" t="8387" b="3810"/>
          <a:stretch/>
        </p:blipFill>
        <p:spPr>
          <a:xfrm>
            <a:off x="342335" y="1465866"/>
            <a:ext cx="4337771" cy="78808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7F57D87-24E3-42A8-BCFC-52D5761D23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499" y="1545512"/>
            <a:ext cx="2616032" cy="2987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8B2A402-AABA-49A5-9E2A-94EB2D4DAE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9500" y="2034432"/>
            <a:ext cx="969134" cy="28308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F8233E4-01ED-4B1A-9AD2-3CEB132B92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335" y="3176188"/>
            <a:ext cx="3751067" cy="717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A3B4AB6-F668-488B-87CB-E016D971A8D1}"/>
                  </a:ext>
                </a:extLst>
              </p:cNvPr>
              <p:cNvSpPr txBox="1"/>
              <p:nvPr/>
            </p:nvSpPr>
            <p:spPr>
              <a:xfrm>
                <a:off x="5515432" y="3090317"/>
                <a:ext cx="3570009" cy="677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num>
                                <m:den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d>
                                    <m:d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nary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A3B4AB6-F668-488B-87CB-E016D971A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5432" y="3090317"/>
                <a:ext cx="3570009" cy="6773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3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411A1D37-C9E1-437A-8AD2-7AD001289E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2" y="731307"/>
            <a:ext cx="4824939" cy="321662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B1CBD13-C891-4E61-B585-1B3422CEC1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956" y="731307"/>
            <a:ext cx="4824939" cy="32166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E</a:t>
            </a:r>
            <a:r>
              <a:rPr lang="en-US" sz="4000" b="1" dirty="0" err="1"/>
              <a:t>stimations</a:t>
            </a:r>
            <a:r>
              <a:rPr lang="en-US" sz="4000" b="1" dirty="0"/>
              <a:t> for the new internal dump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8331" y="4058495"/>
            <a:ext cx="8607338" cy="2634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err="1"/>
              <a:t>Colors</a:t>
            </a:r>
            <a:r>
              <a:rPr lang="en-GB" sz="2600" dirty="0"/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Red: Threshold for coupled bunch instability for LIU intensity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Blue: new internal dumps impedance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Black: </a:t>
            </a:r>
            <a:r>
              <a:rPr lang="en-GB" sz="2200" dirty="0" err="1"/>
              <a:t>rf</a:t>
            </a:r>
            <a:r>
              <a:rPr lang="en-GB" sz="2200" dirty="0"/>
              <a:t> cavities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Green: old internal dumps</a:t>
            </a:r>
            <a:br>
              <a:rPr lang="en-GB" sz="2200" dirty="0"/>
            </a:b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The effective reactive impedance for loss of Landau damping is small: ~ 0.1 Ohm (</a:t>
            </a:r>
            <a:r>
              <a:rPr lang="en-GB" sz="2600" dirty="0" err="1"/>
              <a:t>wrt</a:t>
            </a:r>
            <a:r>
              <a:rPr lang="en-GB" sz="2600" dirty="0"/>
              <a:t> to a present budget of ~20 Ohm at top energy). This value is ~twice higher </a:t>
            </a:r>
            <a:r>
              <a:rPr lang="en-GB" sz="2600" dirty="0" err="1"/>
              <a:t>wrt</a:t>
            </a:r>
            <a:r>
              <a:rPr lang="en-GB" sz="2600" dirty="0"/>
              <a:t> the old internal dumps.</a:t>
            </a:r>
            <a:endParaRPr lang="en-GB" sz="2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A942F3F-815E-4E59-919E-7A9DC83C6843}"/>
              </a:ext>
            </a:extLst>
          </p:cNvPr>
          <p:cNvSpPr txBox="1"/>
          <p:nvPr/>
        </p:nvSpPr>
        <p:spPr>
          <a:xfrm flipH="1">
            <a:off x="1751610" y="708101"/>
            <a:ext cx="139378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tapers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6E98D0A-76C7-4B7D-B53B-F33174093C99}"/>
              </a:ext>
            </a:extLst>
          </p:cNvPr>
          <p:cNvSpPr txBox="1"/>
          <p:nvPr/>
        </p:nvSpPr>
        <p:spPr>
          <a:xfrm flipH="1">
            <a:off x="5331342" y="708101"/>
            <a:ext cx="3216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tapers</a:t>
            </a:r>
            <a:r>
              <a:rPr lang="fr-FR" dirty="0"/>
              <a:t> and HOM </a:t>
            </a:r>
            <a:r>
              <a:rPr lang="fr-FR" dirty="0" err="1"/>
              <a:t>couplers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25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Conclusions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8331" y="978794"/>
            <a:ext cx="8607338" cy="57139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The new internal dump impedance remains below the instability threshold for the LIU intensity, but not with a large margin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The HOM couplers allow to give more margin to the modes around 400 MHz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The mode at 113 MHz cannot be coupled by the HOM couplers and is the closest mode to the threshold for coupled bunch instability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Analytical estimations for the microwave instability threshold are ongoing</a:t>
            </a:r>
            <a:endParaRPr lang="en-GB" sz="2200" dirty="0"/>
          </a:p>
          <a:p>
            <a:pPr marL="457200" lvl="1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670312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59092</TotalTime>
  <Words>167</Words>
  <Application>Microsoft Office PowerPoint</Application>
  <PresentationFormat>Affichage à l'écran (4:3)</PresentationFormat>
  <Paragraphs>40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Wingdings</vt:lpstr>
      <vt:lpstr>Office Theme</vt:lpstr>
      <vt:lpstr>Présentation PowerPoint</vt:lpstr>
      <vt:lpstr>Longitudinal instability threshold</vt:lpstr>
      <vt:lpstr>Estimations for the new internal dump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acceleration and shaving</dc:title>
  <dc:creator>Alexandre Lasheen</dc:creator>
  <cp:lastModifiedBy>Alexandre Lasheen</cp:lastModifiedBy>
  <cp:revision>5228</cp:revision>
  <cp:lastPrinted>2017-01-11T10:48:33Z</cp:lastPrinted>
  <dcterms:created xsi:type="dcterms:W3CDTF">2014-07-23T07:54:45Z</dcterms:created>
  <dcterms:modified xsi:type="dcterms:W3CDTF">2018-04-04T18:17:28Z</dcterms:modified>
</cp:coreProperties>
</file>