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7" r:id="rId2"/>
    <p:sldId id="264" r:id="rId3"/>
    <p:sldId id="265" r:id="rId4"/>
    <p:sldId id="256" r:id="rId5"/>
    <p:sldId id="260" r:id="rId6"/>
    <p:sldId id="266" r:id="rId7"/>
    <p:sldId id="259" r:id="rId8"/>
    <p:sldId id="258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707"/>
  </p:normalViewPr>
  <p:slideViewPr>
    <p:cSldViewPr snapToGrid="0" snapToObjects="1">
      <p:cViewPr varScale="1">
        <p:scale>
          <a:sx n="73" d="100"/>
          <a:sy n="73" d="100"/>
        </p:scale>
        <p:origin x="96" y="3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2E59-96AF-6740-8B11-C49E6CDD0D07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12B-2151-8343-AC2A-509278C2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9991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2E59-96AF-6740-8B11-C49E6CDD0D07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12B-2151-8343-AC2A-509278C2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298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2E59-96AF-6740-8B11-C49E6CDD0D07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12B-2151-8343-AC2A-509278C2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93067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2E59-96AF-6740-8B11-C49E6CDD0D07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12B-2151-8343-AC2A-509278C2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481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2E59-96AF-6740-8B11-C49E6CDD0D07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12B-2151-8343-AC2A-509278C2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906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2E59-96AF-6740-8B11-C49E6CDD0D07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12B-2151-8343-AC2A-509278C2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638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2E59-96AF-6740-8B11-C49E6CDD0D07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12B-2151-8343-AC2A-509278C2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4876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2E59-96AF-6740-8B11-C49E6CDD0D07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12B-2151-8343-AC2A-509278C2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552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2E59-96AF-6740-8B11-C49E6CDD0D07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12B-2151-8343-AC2A-509278C2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270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2E59-96AF-6740-8B11-C49E6CDD0D07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12B-2151-8343-AC2A-509278C2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687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C92E59-96AF-6740-8B11-C49E6CDD0D07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20912B-2151-8343-AC2A-509278C2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898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5580"/>
            <a:ext cx="12192000" cy="9218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C92E59-96AF-6740-8B11-C49E6CDD0D07}" type="datetimeFigureOut">
              <a:rPr lang="en-US" smtClean="0"/>
              <a:t>3/28/2018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20912B-2151-8343-AC2A-509278C218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55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tif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Overall Planning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644" y="1370146"/>
            <a:ext cx="11292860" cy="341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80627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Main tasks</a:t>
            </a:r>
            <a:endParaRPr lang="en-GB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2958741"/>
              </p:ext>
            </p:extLst>
          </p:nvPr>
        </p:nvGraphicFramePr>
        <p:xfrm>
          <a:off x="647337" y="1438123"/>
          <a:ext cx="1045609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99383">
                  <a:extLst>
                    <a:ext uri="{9D8B030D-6E8A-4147-A177-3AD203B41FA5}">
                      <a16:colId xmlns:a16="http://schemas.microsoft.com/office/drawing/2014/main" val="1810097927"/>
                    </a:ext>
                  </a:extLst>
                </a:gridCol>
                <a:gridCol w="3056709">
                  <a:extLst>
                    <a:ext uri="{9D8B030D-6E8A-4147-A177-3AD203B41FA5}">
                      <a16:colId xmlns:a16="http://schemas.microsoft.com/office/drawing/2014/main" val="29503556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3616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9511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Tuner</a:t>
                      </a:r>
                      <a:r>
                        <a:rPr lang="en-GB" baseline="0" dirty="0" smtClean="0"/>
                        <a:t> /cavity assembly, alignment of the </a:t>
                      </a:r>
                      <a:r>
                        <a:rPr lang="en-GB" baseline="0" dirty="0" err="1" smtClean="0"/>
                        <a:t>assy</a:t>
                      </a:r>
                      <a:r>
                        <a:rPr lang="en-GB" baseline="0" dirty="0" smtClean="0"/>
                        <a:t> in the </a:t>
                      </a:r>
                      <a:r>
                        <a:rPr lang="en-GB" baseline="0" dirty="0" err="1" smtClean="0"/>
                        <a:t>cryomodule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Jeremy (with Remy)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90400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Insulation</a:t>
                      </a:r>
                      <a:r>
                        <a:rPr lang="en-GB" baseline="0" dirty="0" smtClean="0"/>
                        <a:t> vacuum and sub-components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Yves (with Remy)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67859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PC02 dressed cavity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Anastasia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3807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Clean</a:t>
                      </a:r>
                      <a:r>
                        <a:rPr lang="en-GB" baseline="0" dirty="0" smtClean="0"/>
                        <a:t> room equipment and activities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Mathieu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89413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01816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Wk13 – Wk14  28</a:t>
            </a:r>
            <a:r>
              <a:rPr lang="en-GB" baseline="30000" dirty="0" smtClean="0"/>
              <a:t>th</a:t>
            </a:r>
            <a:r>
              <a:rPr lang="en-GB" dirty="0" smtClean="0"/>
              <a:t> March to 6</a:t>
            </a:r>
            <a:r>
              <a:rPr lang="en-GB" baseline="30000" dirty="0" smtClean="0"/>
              <a:t>th</a:t>
            </a:r>
            <a:r>
              <a:rPr lang="en-GB" dirty="0" smtClean="0"/>
              <a:t> April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26572" y="941699"/>
            <a:ext cx="10585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Main Objective: Vacuum test of Vessel#2</a:t>
            </a:r>
          </a:p>
          <a:p>
            <a:r>
              <a:rPr lang="en-GB" sz="2400" dirty="0" smtClean="0"/>
              <a:t>Task leader: Yves</a:t>
            </a:r>
            <a:endParaRPr lang="en-GB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8744234"/>
              </p:ext>
            </p:extLst>
          </p:nvPr>
        </p:nvGraphicFramePr>
        <p:xfrm>
          <a:off x="104502" y="2089959"/>
          <a:ext cx="11900264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5669">
                  <a:extLst>
                    <a:ext uri="{9D8B030D-6E8A-4147-A177-3AD203B41FA5}">
                      <a16:colId xmlns:a16="http://schemas.microsoft.com/office/drawing/2014/main" val="3818676025"/>
                    </a:ext>
                  </a:extLst>
                </a:gridCol>
                <a:gridCol w="3735978">
                  <a:extLst>
                    <a:ext uri="{9D8B030D-6E8A-4147-A177-3AD203B41FA5}">
                      <a16:colId xmlns:a16="http://schemas.microsoft.com/office/drawing/2014/main" val="1759293575"/>
                    </a:ext>
                  </a:extLst>
                </a:gridCol>
                <a:gridCol w="1998617">
                  <a:extLst>
                    <a:ext uri="{9D8B030D-6E8A-4147-A177-3AD203B41FA5}">
                      <a16:colId xmlns:a16="http://schemas.microsoft.com/office/drawing/2014/main" val="17984197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Description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STATUS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Due when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042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Metrology dished ends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984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Cleaning of vessel #2, visual inspection of </a:t>
                      </a:r>
                      <a:r>
                        <a:rPr lang="en-GB" dirty="0" err="1" smtClean="0"/>
                        <a:t>helicoflex</a:t>
                      </a:r>
                      <a:r>
                        <a:rPr lang="en-GB" dirty="0" smtClean="0"/>
                        <a:t> areas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749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Collection and storage of all pieces for insulation vacuum test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186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Assembly</a:t>
                      </a:r>
                      <a:r>
                        <a:rPr lang="en-GB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Vessel #2 with dished ends and all closing pieces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625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Vacuum test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496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90491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827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1/4CM </a:t>
            </a:r>
            <a:r>
              <a:rPr lang="en-US" sz="2400" dirty="0" err="1" smtClean="0"/>
              <a:t>Cryo</a:t>
            </a:r>
            <a:r>
              <a:rPr lang="en-US" sz="2400" dirty="0" smtClean="0"/>
              <a:t>/VAC &amp; Bunker integration (Yves)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115878"/>
            <a:ext cx="10515600" cy="5061085"/>
          </a:xfrm>
        </p:spPr>
        <p:txBody>
          <a:bodyPr>
            <a:noAutofit/>
          </a:bodyPr>
          <a:lstStyle/>
          <a:p>
            <a:r>
              <a:rPr lang="en-US" sz="2000" dirty="0" smtClean="0"/>
              <a:t>Test </a:t>
            </a:r>
            <a:r>
              <a:rPr lang="en-US" sz="2000" dirty="0" err="1"/>
              <a:t>à</a:t>
            </a:r>
            <a:r>
              <a:rPr lang="en-US" sz="2000" dirty="0"/>
              <a:t> vide enceinte #2 avec </a:t>
            </a:r>
            <a:r>
              <a:rPr lang="en-US" sz="2000" dirty="0" err="1"/>
              <a:t>fonds</a:t>
            </a:r>
            <a:r>
              <a:rPr lang="en-US" sz="2000" dirty="0"/>
              <a:t> </a:t>
            </a:r>
            <a:r>
              <a:rPr lang="en-US" sz="2000" dirty="0" err="1"/>
              <a:t>bombés</a:t>
            </a:r>
            <a:endParaRPr lang="en-US" sz="2000" dirty="0"/>
          </a:p>
          <a:p>
            <a:pPr lvl="1"/>
            <a:r>
              <a:rPr lang="en-US" sz="1800" dirty="0" err="1"/>
              <a:t>Nettoyage</a:t>
            </a:r>
            <a:r>
              <a:rPr lang="en-US" sz="1800" dirty="0"/>
              <a:t> enceinte #2, </a:t>
            </a:r>
            <a:r>
              <a:rPr lang="en-US" sz="1800" dirty="0" err="1"/>
              <a:t>vérifier</a:t>
            </a:r>
            <a:r>
              <a:rPr lang="en-US" sz="1800" dirty="0"/>
              <a:t> joints </a:t>
            </a:r>
            <a:r>
              <a:rPr lang="en-US" sz="1800" dirty="0" err="1"/>
              <a:t>panneaux</a:t>
            </a:r>
            <a:r>
              <a:rPr lang="en-US" sz="1800" dirty="0"/>
              <a:t> </a:t>
            </a:r>
            <a:r>
              <a:rPr lang="en-US" sz="1800" dirty="0" err="1"/>
              <a:t>latéraux</a:t>
            </a:r>
            <a:r>
              <a:rPr lang="en-US" sz="1800" dirty="0"/>
              <a:t>, </a:t>
            </a:r>
            <a:r>
              <a:rPr lang="en-US" sz="1800" dirty="0" err="1"/>
              <a:t>trous</a:t>
            </a:r>
            <a:r>
              <a:rPr lang="en-US" sz="1800" dirty="0"/>
              <a:t> </a:t>
            </a:r>
            <a:r>
              <a:rPr lang="en-US" sz="1800" dirty="0" err="1"/>
              <a:t>filetés</a:t>
            </a:r>
            <a:r>
              <a:rPr lang="en-US" sz="1800" dirty="0"/>
              <a:t>, </a:t>
            </a:r>
            <a:r>
              <a:rPr lang="en-US" sz="1800" dirty="0" err="1"/>
              <a:t>compléter</a:t>
            </a:r>
            <a:r>
              <a:rPr lang="en-US" sz="1800" dirty="0"/>
              <a:t> la </a:t>
            </a:r>
            <a:r>
              <a:rPr lang="en-US" sz="1800" dirty="0" err="1"/>
              <a:t>visserie</a:t>
            </a:r>
            <a:r>
              <a:rPr lang="en-US" sz="1800" dirty="0"/>
              <a:t> (et stocker + identifier avec no plan et </a:t>
            </a:r>
            <a:r>
              <a:rPr lang="en-US" sz="1800" dirty="0" err="1"/>
              <a:t>titre</a:t>
            </a:r>
            <a:r>
              <a:rPr lang="en-US" sz="1800" dirty="0"/>
              <a:t> correct)</a:t>
            </a:r>
          </a:p>
          <a:p>
            <a:pPr lvl="1"/>
            <a:r>
              <a:rPr lang="en-US" sz="1800" dirty="0"/>
              <a:t>Test vide </a:t>
            </a:r>
            <a:r>
              <a:rPr lang="en-US" sz="1800" dirty="0" err="1"/>
              <a:t>préliminaire</a:t>
            </a:r>
            <a:r>
              <a:rPr lang="en-US" sz="1800" dirty="0"/>
              <a:t> avec </a:t>
            </a:r>
            <a:r>
              <a:rPr lang="en-US" sz="1800" dirty="0" err="1"/>
              <a:t>vieux</a:t>
            </a:r>
            <a:r>
              <a:rPr lang="en-US" sz="1800" dirty="0"/>
              <a:t> </a:t>
            </a:r>
            <a:r>
              <a:rPr lang="en-US" sz="1800" dirty="0" err="1"/>
              <a:t>helicoflex</a:t>
            </a:r>
            <a:r>
              <a:rPr lang="en-US" sz="1800" dirty="0"/>
              <a:t> (joint </a:t>
            </a:r>
            <a:r>
              <a:rPr lang="en-US" sz="1800" dirty="0" err="1"/>
              <a:t>élastomère</a:t>
            </a:r>
            <a:r>
              <a:rPr lang="en-US" sz="1800" dirty="0"/>
              <a:t>) pour </a:t>
            </a:r>
            <a:r>
              <a:rPr lang="en-US" sz="1800" dirty="0" err="1"/>
              <a:t>vérifier</a:t>
            </a:r>
            <a:r>
              <a:rPr lang="en-US" sz="1800" dirty="0"/>
              <a:t> les </a:t>
            </a:r>
            <a:r>
              <a:rPr lang="en-US" sz="1800" dirty="0" err="1"/>
              <a:t>fonds</a:t>
            </a:r>
            <a:r>
              <a:rPr lang="en-US" sz="1800" dirty="0"/>
              <a:t> </a:t>
            </a:r>
            <a:r>
              <a:rPr lang="en-US" sz="1800" dirty="0" err="1"/>
              <a:t>bombés</a:t>
            </a:r>
            <a:r>
              <a:rPr lang="en-US" sz="1800" dirty="0"/>
              <a:t>, dome helium, dome security, dome </a:t>
            </a:r>
            <a:r>
              <a:rPr lang="en-US" sz="1800" dirty="0" err="1"/>
              <a:t>électrique</a:t>
            </a:r>
            <a:endParaRPr lang="en-US" sz="1800" dirty="0"/>
          </a:p>
          <a:p>
            <a:pPr lvl="1"/>
            <a:r>
              <a:rPr lang="en-US" sz="1800" dirty="0"/>
              <a:t>Essayer de </a:t>
            </a:r>
            <a:r>
              <a:rPr lang="en-US" sz="1800" dirty="0" err="1"/>
              <a:t>monter</a:t>
            </a:r>
            <a:r>
              <a:rPr lang="en-US" sz="1800" dirty="0"/>
              <a:t> la version </a:t>
            </a:r>
            <a:r>
              <a:rPr lang="en-US" sz="1800" dirty="0" err="1"/>
              <a:t>correcte</a:t>
            </a:r>
            <a:r>
              <a:rPr lang="en-US" sz="1800" dirty="0"/>
              <a:t> du </a:t>
            </a:r>
            <a:r>
              <a:rPr lang="en-US" sz="1800" dirty="0" err="1"/>
              <a:t>système</a:t>
            </a:r>
            <a:r>
              <a:rPr lang="en-US" sz="1800" dirty="0"/>
              <a:t> de </a:t>
            </a:r>
            <a:r>
              <a:rPr lang="en-US" sz="1800" dirty="0" err="1"/>
              <a:t>pompage</a:t>
            </a:r>
            <a:r>
              <a:rPr lang="en-US" sz="1800" dirty="0"/>
              <a:t> vide </a:t>
            </a:r>
            <a:r>
              <a:rPr lang="en-US" sz="1800" dirty="0" err="1"/>
              <a:t>d’isolation</a:t>
            </a:r>
            <a:r>
              <a:rPr lang="en-US" sz="1800" dirty="0"/>
              <a:t> avec </a:t>
            </a:r>
            <a:r>
              <a:rPr lang="en-US" sz="1800" dirty="0" err="1"/>
              <a:t>vanne</a:t>
            </a:r>
            <a:r>
              <a:rPr lang="en-US" sz="1800" dirty="0"/>
              <a:t> (2 </a:t>
            </a:r>
            <a:r>
              <a:rPr lang="en-US" sz="1800" dirty="0" err="1"/>
              <a:t>systèmes</a:t>
            </a:r>
            <a:r>
              <a:rPr lang="en-US" sz="1800" dirty="0"/>
              <a:t>: sur </a:t>
            </a:r>
            <a:r>
              <a:rPr lang="en-US" sz="1800" dirty="0" err="1"/>
              <a:t>soupape</a:t>
            </a:r>
            <a:r>
              <a:rPr lang="en-US" sz="1800" dirty="0"/>
              <a:t> et sur fond </a:t>
            </a:r>
            <a:r>
              <a:rPr lang="en-US" sz="1800" dirty="0" err="1"/>
              <a:t>bombé</a:t>
            </a:r>
            <a:r>
              <a:rPr lang="en-US" sz="1800" dirty="0"/>
              <a:t>)</a:t>
            </a:r>
          </a:p>
          <a:p>
            <a:pPr lvl="1"/>
            <a:r>
              <a:rPr lang="en-US" sz="1800" dirty="0" err="1"/>
              <a:t>Prévoir</a:t>
            </a:r>
            <a:r>
              <a:rPr lang="en-US" sz="1800" dirty="0"/>
              <a:t> </a:t>
            </a:r>
            <a:r>
              <a:rPr lang="en-US" sz="1800" dirty="0" err="1"/>
              <a:t>géomètres</a:t>
            </a:r>
            <a:r>
              <a:rPr lang="en-US" sz="1800" dirty="0"/>
              <a:t> pour </a:t>
            </a:r>
            <a:r>
              <a:rPr lang="en-US" sz="1800" dirty="0" err="1"/>
              <a:t>mesure</a:t>
            </a:r>
            <a:r>
              <a:rPr lang="en-US" sz="1800" dirty="0"/>
              <a:t> des </a:t>
            </a:r>
            <a:r>
              <a:rPr lang="en-US" sz="1800" dirty="0" err="1"/>
              <a:t>fonds</a:t>
            </a:r>
            <a:r>
              <a:rPr lang="en-US" sz="1800" dirty="0"/>
              <a:t> </a:t>
            </a:r>
            <a:r>
              <a:rPr lang="en-US" sz="1800" dirty="0" err="1"/>
              <a:t>bombés</a:t>
            </a:r>
            <a:r>
              <a:rPr lang="en-US" sz="1800" dirty="0"/>
              <a:t> et </a:t>
            </a:r>
            <a:r>
              <a:rPr lang="en-US" sz="1800" dirty="0" err="1"/>
              <a:t>mise</a:t>
            </a:r>
            <a:r>
              <a:rPr lang="en-US" sz="1800" dirty="0"/>
              <a:t> </a:t>
            </a:r>
            <a:r>
              <a:rPr lang="en-US" sz="1800" dirty="0" err="1"/>
              <a:t>en</a:t>
            </a:r>
            <a:r>
              <a:rPr lang="en-US" sz="1800" dirty="0"/>
              <a:t> plan</a:t>
            </a:r>
          </a:p>
          <a:p>
            <a:r>
              <a:rPr lang="en-US" sz="2000" dirty="0" err="1"/>
              <a:t>Protocole</a:t>
            </a:r>
            <a:r>
              <a:rPr lang="en-US" sz="2000" dirty="0"/>
              <a:t> #1: Etude </a:t>
            </a:r>
            <a:r>
              <a:rPr lang="en-US" sz="2000" dirty="0" err="1"/>
              <a:t>démontage</a:t>
            </a:r>
            <a:r>
              <a:rPr lang="en-US" sz="2000" dirty="0"/>
              <a:t> DN300 et </a:t>
            </a:r>
            <a:r>
              <a:rPr lang="en-US" sz="2000" dirty="0" err="1"/>
              <a:t>mise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place des </a:t>
            </a:r>
            <a:r>
              <a:rPr lang="en-US" sz="2000" dirty="0" err="1" smtClean="0"/>
              <a:t>cônes</a:t>
            </a:r>
            <a:r>
              <a:rPr lang="en-US" sz="2000" dirty="0" smtClean="0"/>
              <a:t> </a:t>
            </a:r>
            <a:r>
              <a:rPr lang="en-US" sz="2000" dirty="0" err="1"/>
              <a:t>en</a:t>
            </a:r>
            <a:r>
              <a:rPr lang="en-US" sz="2000" dirty="0"/>
              <a:t> </a:t>
            </a:r>
            <a:r>
              <a:rPr lang="en-US" sz="2000" dirty="0" err="1"/>
              <a:t>salle</a:t>
            </a:r>
            <a:r>
              <a:rPr lang="en-US" sz="2000" dirty="0"/>
              <a:t> blanche</a:t>
            </a:r>
          </a:p>
          <a:p>
            <a:r>
              <a:rPr lang="en-US" sz="2000" dirty="0" err="1"/>
              <a:t>Mettre</a:t>
            </a:r>
            <a:r>
              <a:rPr lang="en-US" sz="2000" dirty="0"/>
              <a:t> </a:t>
            </a:r>
            <a:r>
              <a:rPr lang="en-US" sz="2000" dirty="0" err="1"/>
              <a:t>en</a:t>
            </a:r>
            <a:r>
              <a:rPr lang="en-US" sz="2000" dirty="0"/>
              <a:t> place chariot cones et tester avec </a:t>
            </a:r>
            <a:r>
              <a:rPr lang="en-US" sz="2000" dirty="0" smtClean="0"/>
              <a:t>cones (photo slide 5)</a:t>
            </a:r>
            <a:endParaRPr lang="en-US" sz="2000" dirty="0"/>
          </a:p>
          <a:p>
            <a:r>
              <a:rPr lang="en-US" sz="2000" dirty="0"/>
              <a:t>Lancer </a:t>
            </a:r>
            <a:r>
              <a:rPr lang="en-US" sz="2000" dirty="0" err="1"/>
              <a:t>cuivrage</a:t>
            </a:r>
            <a:r>
              <a:rPr lang="en-US" sz="2000" dirty="0"/>
              <a:t> des </a:t>
            </a:r>
            <a:r>
              <a:rPr lang="en-US" sz="2000" dirty="0" err="1"/>
              <a:t>cônes</a:t>
            </a:r>
            <a:r>
              <a:rPr lang="en-US" sz="2000" dirty="0"/>
              <a:t> (bat 102)</a:t>
            </a:r>
          </a:p>
          <a:p>
            <a:r>
              <a:rPr lang="en-US" sz="2000" dirty="0"/>
              <a:t>Lancer </a:t>
            </a:r>
            <a:r>
              <a:rPr lang="en-US" sz="2000" dirty="0" err="1"/>
              <a:t>en</a:t>
            </a:r>
            <a:r>
              <a:rPr lang="en-US" sz="2000" dirty="0"/>
              <a:t> production chapeaux de </a:t>
            </a:r>
            <a:r>
              <a:rPr lang="en-US" sz="2000" dirty="0" err="1" smtClean="0"/>
              <a:t>cônes</a:t>
            </a:r>
            <a:r>
              <a:rPr lang="en-US" sz="2000" dirty="0" smtClean="0"/>
              <a:t> (pour </a:t>
            </a:r>
            <a:r>
              <a:rPr lang="en-US" sz="2000" dirty="0" err="1" smtClean="0"/>
              <a:t>fermeture</a:t>
            </a:r>
            <a:r>
              <a:rPr lang="en-US" sz="2000" dirty="0" smtClean="0"/>
              <a:t> du fond </a:t>
            </a:r>
            <a:r>
              <a:rPr lang="en-US" sz="2000" dirty="0" err="1" smtClean="0"/>
              <a:t>bombé</a:t>
            </a:r>
            <a:r>
              <a:rPr lang="en-US" sz="2000" dirty="0" smtClean="0"/>
              <a:t>)</a:t>
            </a:r>
          </a:p>
          <a:p>
            <a:r>
              <a:rPr lang="en-US" sz="2000" dirty="0" err="1" smtClean="0"/>
              <a:t>Colonne</a:t>
            </a:r>
            <a:r>
              <a:rPr lang="en-US" sz="2000" dirty="0" smtClean="0"/>
              <a:t> </a:t>
            </a:r>
            <a:r>
              <a:rPr lang="en-US" sz="2000" dirty="0" err="1" smtClean="0"/>
              <a:t>Lhe</a:t>
            </a:r>
            <a:r>
              <a:rPr lang="en-US" sz="2000" dirty="0" smtClean="0"/>
              <a:t> </a:t>
            </a:r>
            <a:r>
              <a:rPr lang="en-US" sz="2000" dirty="0" err="1" smtClean="0"/>
              <a:t>à</a:t>
            </a:r>
            <a:r>
              <a:rPr lang="en-US" sz="2000" dirty="0" smtClean="0"/>
              <a:t> </a:t>
            </a:r>
            <a:r>
              <a:rPr lang="en-US" sz="2000" dirty="0" err="1" smtClean="0"/>
              <a:t>concevoir</a:t>
            </a:r>
            <a:r>
              <a:rPr lang="en-US" sz="2000" dirty="0" smtClean="0"/>
              <a:t> pour </a:t>
            </a:r>
            <a:r>
              <a:rPr lang="en-US" sz="2000" dirty="0" err="1" smtClean="0"/>
              <a:t>fournir</a:t>
            </a:r>
            <a:r>
              <a:rPr lang="en-US" sz="2000" dirty="0" smtClean="0"/>
              <a:t> </a:t>
            </a:r>
            <a:r>
              <a:rPr lang="en-US" sz="2000" dirty="0" err="1" smtClean="0"/>
              <a:t>Lhe</a:t>
            </a:r>
            <a:r>
              <a:rPr lang="en-US" sz="2000" dirty="0" smtClean="0"/>
              <a:t> au </a:t>
            </a:r>
            <a:r>
              <a:rPr lang="en-US" sz="2000" dirty="0" err="1" smtClean="0"/>
              <a:t>cryomodule</a:t>
            </a:r>
            <a:r>
              <a:rPr lang="en-US" sz="2000" dirty="0" smtClean="0"/>
              <a:t> au travers de </a:t>
            </a:r>
            <a:r>
              <a:rPr lang="en-US" sz="2000" dirty="0" err="1" smtClean="0"/>
              <a:t>l’orifice</a:t>
            </a:r>
            <a:r>
              <a:rPr lang="en-US" sz="2000" dirty="0" smtClean="0"/>
              <a:t> du 2d </a:t>
            </a:r>
            <a:r>
              <a:rPr lang="en-US" sz="2000" dirty="0" err="1" smtClean="0"/>
              <a:t>faisceau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481128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7AC49EE-7A58-0C46-8BA0-5FAD1EB55FC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440" y="294468"/>
            <a:ext cx="3595884" cy="319634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BA74B07-3230-CA4F-A7B3-EB16CC7898D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3653" y="294469"/>
            <a:ext cx="3388962" cy="254172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478041" y="294469"/>
            <a:ext cx="2574656" cy="289043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39640" y="3825240"/>
            <a:ext cx="59463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Equiper</a:t>
            </a:r>
            <a:r>
              <a:rPr lang="en-US" dirty="0" smtClean="0"/>
              <a:t> </a:t>
            </a:r>
            <a:r>
              <a:rPr lang="en-US" dirty="0" err="1" smtClean="0"/>
              <a:t>l’enceinte</a:t>
            </a:r>
            <a:r>
              <a:rPr lang="en-US" dirty="0" smtClean="0"/>
              <a:t> #2 du 1/4CM avec les </a:t>
            </a:r>
            <a:r>
              <a:rPr lang="en-US" dirty="0" err="1" smtClean="0"/>
              <a:t>vannes</a:t>
            </a:r>
            <a:r>
              <a:rPr lang="en-US" dirty="0" smtClean="0"/>
              <a:t> vide isolation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7421880" y="2328873"/>
            <a:ext cx="2302768" cy="13134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5891024" y="2163040"/>
            <a:ext cx="1530856" cy="14793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97680" y="5326265"/>
            <a:ext cx="40784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Faire </a:t>
            </a:r>
            <a:r>
              <a:rPr lang="en-US" dirty="0" err="1" smtClean="0"/>
              <a:t>refabriquer</a:t>
            </a:r>
            <a:r>
              <a:rPr lang="en-US" dirty="0" smtClean="0"/>
              <a:t> les ”chapeaux de </a:t>
            </a:r>
            <a:r>
              <a:rPr lang="en-US" dirty="0" err="1" smtClean="0"/>
              <a:t>cônes</a:t>
            </a:r>
            <a:r>
              <a:rPr lang="en-US" dirty="0" smtClean="0"/>
              <a:t>”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266229" y="1953887"/>
            <a:ext cx="3285078" cy="31972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796834" y="4336869"/>
            <a:ext cx="3449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Test de </a:t>
            </a:r>
            <a:r>
              <a:rPr lang="en-GB" dirty="0" err="1" smtClean="0"/>
              <a:t>fuite</a:t>
            </a:r>
            <a:r>
              <a:rPr lang="en-GB" dirty="0" smtClean="0"/>
              <a:t> a faire avec </a:t>
            </a:r>
            <a:r>
              <a:rPr lang="en-GB" dirty="0" err="1" smtClean="0"/>
              <a:t>ces</a:t>
            </a:r>
            <a:r>
              <a:rPr lang="en-GB" dirty="0" smtClean="0"/>
              <a:t> pieces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870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Wk13 – Wk14  28</a:t>
            </a:r>
            <a:r>
              <a:rPr lang="en-GB" baseline="30000" dirty="0" smtClean="0"/>
              <a:t>th</a:t>
            </a:r>
            <a:r>
              <a:rPr lang="en-GB" dirty="0" smtClean="0"/>
              <a:t> March to 6</a:t>
            </a:r>
            <a:r>
              <a:rPr lang="en-GB" baseline="30000" dirty="0" smtClean="0"/>
              <a:t>th</a:t>
            </a:r>
            <a:r>
              <a:rPr lang="en-GB" dirty="0" smtClean="0"/>
              <a:t> April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26572" y="941699"/>
            <a:ext cx="105855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 smtClean="0"/>
              <a:t>Main Objective: Tuner assembly test</a:t>
            </a:r>
          </a:p>
          <a:p>
            <a:r>
              <a:rPr lang="en-GB" sz="2400" dirty="0" smtClean="0"/>
              <a:t>Task leader: Jeremy</a:t>
            </a:r>
            <a:endParaRPr lang="en-GB" sz="24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5625971"/>
              </p:ext>
            </p:extLst>
          </p:nvPr>
        </p:nvGraphicFramePr>
        <p:xfrm>
          <a:off x="104502" y="2089959"/>
          <a:ext cx="11900264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65669">
                  <a:extLst>
                    <a:ext uri="{9D8B030D-6E8A-4147-A177-3AD203B41FA5}">
                      <a16:colId xmlns:a16="http://schemas.microsoft.com/office/drawing/2014/main" val="3818676025"/>
                    </a:ext>
                  </a:extLst>
                </a:gridCol>
                <a:gridCol w="3735978">
                  <a:extLst>
                    <a:ext uri="{9D8B030D-6E8A-4147-A177-3AD203B41FA5}">
                      <a16:colId xmlns:a16="http://schemas.microsoft.com/office/drawing/2014/main" val="1759293575"/>
                    </a:ext>
                  </a:extLst>
                </a:gridCol>
                <a:gridCol w="1998617">
                  <a:extLst>
                    <a:ext uri="{9D8B030D-6E8A-4147-A177-3AD203B41FA5}">
                      <a16:colId xmlns:a16="http://schemas.microsoft.com/office/drawing/2014/main" val="179841970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Description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STATUS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Due when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6042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Collection and storage of all pieces for the assembly of cavity with tuner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29846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chemeClr val="tx1"/>
                          </a:solidFill>
                        </a:rPr>
                        <a:t>Draft protocol for report of alignment between cavity/ frame and vacuum vessel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07498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9186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76251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94962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25773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8278"/>
          </a:xfrm>
        </p:spPr>
        <p:txBody>
          <a:bodyPr>
            <a:normAutofit/>
          </a:bodyPr>
          <a:lstStyle/>
          <a:p>
            <a:r>
              <a:rPr lang="en-US" sz="2400" dirty="0" smtClean="0"/>
              <a:t>TUNER TESTS (</a:t>
            </a:r>
            <a:r>
              <a:rPr lang="en-US" sz="2400" dirty="0" err="1"/>
              <a:t>J</a:t>
            </a:r>
            <a:r>
              <a:rPr lang="en-US" sz="2400" dirty="0" err="1" smtClean="0"/>
              <a:t>érémy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838200" y="1115878"/>
            <a:ext cx="10515600" cy="5021451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Réception </a:t>
            </a:r>
            <a:r>
              <a:rPr lang="en-US" sz="2000" dirty="0" err="1"/>
              <a:t>cavité</a:t>
            </a:r>
            <a:r>
              <a:rPr lang="en-US" sz="2000" dirty="0"/>
              <a:t> PC1 et montage:</a:t>
            </a:r>
          </a:p>
          <a:p>
            <a:pPr lvl="1"/>
            <a:r>
              <a:rPr lang="en-US" sz="1800" dirty="0" err="1"/>
              <a:t>Vérification</a:t>
            </a:r>
            <a:r>
              <a:rPr lang="en-US" sz="1800" dirty="0"/>
              <a:t> et </a:t>
            </a:r>
            <a:r>
              <a:rPr lang="en-US" sz="1800" dirty="0" err="1"/>
              <a:t>nettoyage</a:t>
            </a:r>
            <a:r>
              <a:rPr lang="en-US" sz="1800" dirty="0"/>
              <a:t> du cadre #2</a:t>
            </a:r>
          </a:p>
          <a:p>
            <a:pPr lvl="1"/>
            <a:r>
              <a:rPr lang="en-US" sz="1800" dirty="0" err="1" smtClean="0"/>
              <a:t>Liste</a:t>
            </a:r>
            <a:r>
              <a:rPr lang="en-US" sz="1800" dirty="0" smtClean="0"/>
              <a:t> des </a:t>
            </a:r>
            <a:r>
              <a:rPr lang="en-US" sz="1800" dirty="0" err="1" smtClean="0"/>
              <a:t>pièces</a:t>
            </a:r>
            <a:r>
              <a:rPr lang="en-US" sz="1800" dirty="0" smtClean="0"/>
              <a:t> </a:t>
            </a:r>
            <a:r>
              <a:rPr lang="en-US" sz="1800" dirty="0" err="1" smtClean="0"/>
              <a:t>à</a:t>
            </a:r>
            <a:r>
              <a:rPr lang="en-US" sz="1800" dirty="0" smtClean="0"/>
              <a:t> </a:t>
            </a:r>
            <a:r>
              <a:rPr lang="en-US" sz="1800" dirty="0" err="1" smtClean="0"/>
              <a:t>reproduire</a:t>
            </a:r>
            <a:r>
              <a:rPr lang="en-US" sz="1800" dirty="0" smtClean="0"/>
              <a:t> pour les 3 cadres (</a:t>
            </a:r>
            <a:r>
              <a:rPr lang="en-US" sz="1800" dirty="0" err="1" smtClean="0"/>
              <a:t>partiels</a:t>
            </a:r>
            <a:r>
              <a:rPr lang="en-US" sz="1800" dirty="0" smtClean="0"/>
              <a:t>) déjà </a:t>
            </a:r>
            <a:r>
              <a:rPr lang="en-US" sz="1800" dirty="0" err="1" smtClean="0"/>
              <a:t>en</a:t>
            </a:r>
            <a:r>
              <a:rPr lang="en-US" sz="1800" dirty="0" smtClean="0"/>
              <a:t> stock </a:t>
            </a:r>
          </a:p>
          <a:p>
            <a:pPr lvl="1"/>
            <a:r>
              <a:rPr lang="en-US" sz="1800" dirty="0" err="1" smtClean="0"/>
              <a:t>Analyse</a:t>
            </a:r>
            <a:r>
              <a:rPr lang="en-US" sz="1800" dirty="0" smtClean="0"/>
              <a:t> </a:t>
            </a:r>
            <a:r>
              <a:rPr lang="en-US" sz="1800" dirty="0"/>
              <a:t>du rapport de </a:t>
            </a:r>
            <a:r>
              <a:rPr lang="en-US" sz="1800" dirty="0" err="1"/>
              <a:t>métrologie</a:t>
            </a:r>
            <a:r>
              <a:rPr lang="en-US" sz="1800" dirty="0"/>
              <a:t> PC#1 pour </a:t>
            </a:r>
            <a:r>
              <a:rPr lang="en-US" sz="1800" dirty="0" err="1"/>
              <a:t>préparation</a:t>
            </a:r>
            <a:r>
              <a:rPr lang="en-US" sz="1800" dirty="0"/>
              <a:t> </a:t>
            </a:r>
            <a:r>
              <a:rPr lang="en-US" sz="1800" dirty="0" err="1"/>
              <a:t>calage</a:t>
            </a:r>
            <a:endParaRPr lang="en-US" sz="1800" dirty="0"/>
          </a:p>
          <a:p>
            <a:pPr lvl="1"/>
            <a:r>
              <a:rPr lang="en-US" sz="1800" dirty="0"/>
              <a:t>Draft </a:t>
            </a:r>
            <a:r>
              <a:rPr lang="en-US" sz="1800" dirty="0" smtClean="0"/>
              <a:t>protocole#1 “montage </a:t>
            </a:r>
            <a:r>
              <a:rPr lang="en-US" sz="1800" dirty="0" err="1" smtClean="0"/>
              <a:t>cavité</a:t>
            </a:r>
            <a:r>
              <a:rPr lang="en-US" sz="1800" dirty="0" smtClean="0"/>
              <a:t> </a:t>
            </a:r>
            <a:r>
              <a:rPr lang="en-US" sz="1800" dirty="0" err="1" smtClean="0"/>
              <a:t>dans</a:t>
            </a:r>
            <a:r>
              <a:rPr lang="en-US" sz="1800" dirty="0" smtClean="0"/>
              <a:t> cadre” (</a:t>
            </a:r>
            <a:r>
              <a:rPr lang="en-US" sz="1800" dirty="0" err="1" smtClean="0"/>
              <a:t>détaillé</a:t>
            </a:r>
            <a:r>
              <a:rPr lang="en-US" sz="1800" dirty="0" smtClean="0"/>
              <a:t>: </a:t>
            </a:r>
            <a:r>
              <a:rPr lang="en-US" sz="1800" dirty="0" err="1" smtClean="0"/>
              <a:t>récpetion</a:t>
            </a:r>
            <a:r>
              <a:rPr lang="en-US" sz="1800" dirty="0" smtClean="0"/>
              <a:t> </a:t>
            </a:r>
            <a:r>
              <a:rPr lang="en-US" sz="1800" dirty="0" err="1" smtClean="0"/>
              <a:t>cavité</a:t>
            </a:r>
            <a:r>
              <a:rPr lang="en-US" sz="1800" dirty="0" smtClean="0"/>
              <a:t>, </a:t>
            </a:r>
            <a:r>
              <a:rPr lang="en-US" sz="1800" dirty="0" err="1" smtClean="0"/>
              <a:t>analyse</a:t>
            </a:r>
            <a:r>
              <a:rPr lang="en-US" sz="1800" dirty="0" smtClean="0"/>
              <a:t> </a:t>
            </a:r>
            <a:r>
              <a:rPr lang="en-US" sz="1800" dirty="0" err="1" smtClean="0"/>
              <a:t>métrologie</a:t>
            </a:r>
            <a:r>
              <a:rPr lang="en-US" sz="1800" dirty="0" smtClean="0"/>
              <a:t>, </a:t>
            </a:r>
            <a:r>
              <a:rPr lang="en-US" sz="1800" dirty="0" err="1" smtClean="0"/>
              <a:t>calage</a:t>
            </a:r>
            <a:r>
              <a:rPr lang="en-US" sz="1800" dirty="0" smtClean="0"/>
              <a:t> ,</a:t>
            </a:r>
            <a:r>
              <a:rPr lang="en-US" sz="1800" dirty="0" err="1" smtClean="0"/>
              <a:t>critères</a:t>
            </a:r>
            <a:r>
              <a:rPr lang="en-US" sz="1800" dirty="0" smtClean="0"/>
              <a:t> de validation)</a:t>
            </a:r>
          </a:p>
          <a:p>
            <a:pPr lvl="1"/>
            <a:r>
              <a:rPr lang="en-US" sz="1800" dirty="0" err="1" smtClean="0"/>
              <a:t>Réception</a:t>
            </a:r>
            <a:r>
              <a:rPr lang="en-US" sz="1800" dirty="0" smtClean="0"/>
              <a:t> PC01 et montage </a:t>
            </a:r>
            <a:r>
              <a:rPr lang="en-US" sz="1800" dirty="0" err="1" smtClean="0"/>
              <a:t>dans</a:t>
            </a:r>
            <a:r>
              <a:rPr lang="en-US" sz="1800" dirty="0" smtClean="0"/>
              <a:t> cadre</a:t>
            </a:r>
          </a:p>
          <a:p>
            <a:pPr lvl="1"/>
            <a:r>
              <a:rPr lang="en-US" sz="1800" dirty="0" err="1" smtClean="0"/>
              <a:t>Démontage</a:t>
            </a:r>
            <a:r>
              <a:rPr lang="en-US" sz="1800" dirty="0" smtClean="0"/>
              <a:t> ”dummy-cavity”</a:t>
            </a:r>
          </a:p>
          <a:p>
            <a:pPr lvl="1"/>
            <a:r>
              <a:rPr lang="en-US" sz="1800" dirty="0" smtClean="0"/>
              <a:t>Montage </a:t>
            </a:r>
            <a:r>
              <a:rPr lang="en-US" sz="1800" dirty="0" err="1" smtClean="0"/>
              <a:t>dans</a:t>
            </a:r>
            <a:r>
              <a:rPr lang="en-US" sz="1800" dirty="0" smtClean="0"/>
              <a:t> enceinte #1 et </a:t>
            </a:r>
            <a:r>
              <a:rPr lang="en-US" sz="1800" dirty="0" err="1" smtClean="0"/>
              <a:t>alignement</a:t>
            </a:r>
            <a:endParaRPr lang="en-US" sz="1800" dirty="0" smtClean="0"/>
          </a:p>
          <a:p>
            <a:pPr lvl="1"/>
            <a:r>
              <a:rPr lang="en-US" sz="1800" dirty="0" smtClean="0"/>
              <a:t>Montage </a:t>
            </a:r>
            <a:r>
              <a:rPr lang="en-US" sz="1800" dirty="0" err="1" smtClean="0"/>
              <a:t>commande</a:t>
            </a:r>
            <a:r>
              <a:rPr lang="en-US" sz="1800" dirty="0" smtClean="0"/>
              <a:t>-cables </a:t>
            </a:r>
          </a:p>
          <a:p>
            <a:pPr lvl="1"/>
            <a:r>
              <a:rPr lang="en-US" sz="1800" dirty="0" smtClean="0"/>
              <a:t>(instrumentation ?)</a:t>
            </a:r>
            <a:endParaRPr lang="en-US" sz="1800" dirty="0"/>
          </a:p>
          <a:p>
            <a:r>
              <a:rPr lang="en-US" sz="2000" dirty="0" err="1" smtClean="0"/>
              <a:t>Démontage</a:t>
            </a:r>
            <a:r>
              <a:rPr lang="en-US" sz="2000" dirty="0" smtClean="0"/>
              <a:t> </a:t>
            </a:r>
            <a:r>
              <a:rPr lang="en-US" sz="2000" dirty="0"/>
              <a:t>“dummy-cavity”: </a:t>
            </a:r>
            <a:endParaRPr lang="en-US" sz="2000" dirty="0" smtClean="0"/>
          </a:p>
          <a:p>
            <a:pPr lvl="1"/>
            <a:r>
              <a:rPr lang="en-US" sz="1800" dirty="0" err="1" smtClean="0"/>
              <a:t>Peut</a:t>
            </a:r>
            <a:r>
              <a:rPr lang="en-US" sz="1800" dirty="0" smtClean="0"/>
              <a:t>-on </a:t>
            </a:r>
            <a:r>
              <a:rPr lang="en-US" sz="1800" dirty="0" err="1"/>
              <a:t>démonter</a:t>
            </a:r>
            <a:r>
              <a:rPr lang="en-US" sz="1800" dirty="0"/>
              <a:t> le train de </a:t>
            </a:r>
            <a:r>
              <a:rPr lang="en-US" sz="1800" dirty="0" err="1"/>
              <a:t>cavité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la nouvelle hauteur </a:t>
            </a:r>
            <a:r>
              <a:rPr lang="en-US" sz="1800" dirty="0" err="1" smtClean="0"/>
              <a:t>d’outillage</a:t>
            </a:r>
            <a:r>
              <a:rPr lang="en-US" sz="1800" dirty="0" smtClean="0"/>
              <a:t> </a:t>
            </a:r>
            <a:r>
              <a:rPr lang="en-US" sz="1800" dirty="0"/>
              <a:t>? </a:t>
            </a:r>
            <a:r>
              <a:rPr lang="en-US" sz="1800" dirty="0" err="1"/>
              <a:t>Quels</a:t>
            </a:r>
            <a:r>
              <a:rPr lang="en-US" sz="1800" dirty="0"/>
              <a:t> nouveaux </a:t>
            </a:r>
            <a:r>
              <a:rPr lang="en-US" sz="1800" dirty="0" err="1"/>
              <a:t>outillages</a:t>
            </a:r>
            <a:r>
              <a:rPr lang="en-US" sz="1800" dirty="0"/>
              <a:t> </a:t>
            </a:r>
            <a:r>
              <a:rPr lang="en-US" sz="1800" dirty="0" err="1"/>
              <a:t>sont</a:t>
            </a:r>
            <a:r>
              <a:rPr lang="en-US" sz="1800" dirty="0"/>
              <a:t> </a:t>
            </a:r>
            <a:r>
              <a:rPr lang="en-US" sz="1800" dirty="0" err="1"/>
              <a:t>nécessaires</a:t>
            </a:r>
            <a:endParaRPr lang="en-US" sz="1800" dirty="0"/>
          </a:p>
          <a:p>
            <a:pPr lvl="1"/>
            <a:r>
              <a:rPr lang="en-US" sz="1800" dirty="0" err="1"/>
              <a:t>Quel</a:t>
            </a:r>
            <a:r>
              <a:rPr lang="en-US" sz="1800" dirty="0"/>
              <a:t> </a:t>
            </a:r>
            <a:r>
              <a:rPr lang="en-US" sz="1800" dirty="0" err="1"/>
              <a:t>est</a:t>
            </a:r>
            <a:r>
              <a:rPr lang="en-US" sz="1800" dirty="0"/>
              <a:t> le </a:t>
            </a:r>
            <a:r>
              <a:rPr lang="en-US" sz="1800" dirty="0" err="1"/>
              <a:t>protocole</a:t>
            </a:r>
            <a:r>
              <a:rPr lang="en-US" sz="1800" dirty="0"/>
              <a:t> pour </a:t>
            </a:r>
            <a:r>
              <a:rPr lang="en-US" sz="1800" dirty="0" err="1"/>
              <a:t>démonter</a:t>
            </a:r>
            <a:r>
              <a:rPr lang="en-US" sz="1800" dirty="0"/>
              <a:t> un train de </a:t>
            </a:r>
            <a:r>
              <a:rPr lang="en-US" sz="1800" dirty="0" err="1"/>
              <a:t>cavité</a:t>
            </a:r>
            <a:r>
              <a:rPr lang="en-US" sz="1800" dirty="0"/>
              <a:t> du </a:t>
            </a:r>
            <a:r>
              <a:rPr lang="en-US" sz="1800" dirty="0" err="1"/>
              <a:t>système</a:t>
            </a:r>
            <a:r>
              <a:rPr lang="en-US" sz="1800" dirty="0"/>
              <a:t> </a:t>
            </a:r>
            <a:r>
              <a:rPr lang="en-US" sz="1800" dirty="0" err="1"/>
              <a:t>d’enceinte</a:t>
            </a:r>
            <a:r>
              <a:rPr lang="en-US" sz="1800" dirty="0"/>
              <a:t> </a:t>
            </a:r>
            <a:r>
              <a:rPr lang="en-US" sz="1800" dirty="0" err="1"/>
              <a:t>à</a:t>
            </a:r>
            <a:r>
              <a:rPr lang="en-US" sz="1800" dirty="0"/>
              <a:t> vide </a:t>
            </a:r>
            <a:r>
              <a:rPr lang="en-US" sz="1800" dirty="0" smtClean="0"/>
              <a:t>(</a:t>
            </a:r>
            <a:r>
              <a:rPr lang="en-US" sz="1800" dirty="0" err="1" smtClean="0"/>
              <a:t>mise</a:t>
            </a:r>
            <a:r>
              <a:rPr lang="en-US" sz="1800" dirty="0" smtClean="0"/>
              <a:t> </a:t>
            </a:r>
            <a:r>
              <a:rPr lang="en-US" sz="1800" dirty="0" err="1" smtClean="0"/>
              <a:t>en</a:t>
            </a:r>
            <a:r>
              <a:rPr lang="en-US" sz="1800" dirty="0" smtClean="0"/>
              <a:t> place rail, roulettes, </a:t>
            </a:r>
            <a:r>
              <a:rPr lang="en-US" sz="1800" dirty="0" err="1" smtClean="0"/>
              <a:t>descente</a:t>
            </a:r>
            <a:r>
              <a:rPr lang="en-US" sz="1800" dirty="0" smtClean="0"/>
              <a:t> des suspensions,</a:t>
            </a:r>
            <a:r>
              <a:rPr lang="mr-IN" sz="1800" dirty="0" smtClean="0"/>
              <a:t>…</a:t>
            </a:r>
            <a:r>
              <a:rPr lang="en-US" sz="1800" dirty="0" smtClean="0"/>
              <a:t>) ? </a:t>
            </a:r>
            <a:r>
              <a:rPr lang="en-US" sz="1800" dirty="0" err="1"/>
              <a:t>Réaliser</a:t>
            </a:r>
            <a:r>
              <a:rPr lang="en-US" sz="1800" dirty="0"/>
              <a:t> </a:t>
            </a:r>
            <a:r>
              <a:rPr lang="en-US" sz="1800" dirty="0" err="1"/>
              <a:t>une</a:t>
            </a:r>
            <a:r>
              <a:rPr lang="en-US" sz="1800" dirty="0"/>
              <a:t> </a:t>
            </a:r>
            <a:r>
              <a:rPr lang="en-US" sz="1800" dirty="0" err="1"/>
              <a:t>ébauche</a:t>
            </a:r>
            <a:r>
              <a:rPr lang="en-US" sz="1800" dirty="0"/>
              <a:t> de </a:t>
            </a:r>
            <a:r>
              <a:rPr lang="en-US" sz="1800" dirty="0" err="1"/>
              <a:t>protocole</a:t>
            </a:r>
            <a:r>
              <a:rPr lang="en-US" sz="1800" dirty="0"/>
              <a:t> qui sera </a:t>
            </a:r>
            <a:r>
              <a:rPr lang="en-US" sz="1800" dirty="0" err="1"/>
              <a:t>confirmé</a:t>
            </a:r>
            <a:r>
              <a:rPr lang="en-US" sz="1800" dirty="0"/>
              <a:t> avec les </a:t>
            </a:r>
            <a:r>
              <a:rPr lang="en-US" sz="1800" dirty="0" err="1"/>
              <a:t>prochains</a:t>
            </a:r>
            <a:r>
              <a:rPr lang="en-US" sz="1800" dirty="0"/>
              <a:t> </a:t>
            </a:r>
            <a:r>
              <a:rPr lang="en-US" sz="1800" dirty="0" err="1" smtClean="0"/>
              <a:t>démontage</a:t>
            </a:r>
            <a:endParaRPr lang="en-US" sz="1800" dirty="0" smtClean="0"/>
          </a:p>
          <a:p>
            <a:pPr lvl="1"/>
            <a:r>
              <a:rPr lang="en-US" sz="1800" dirty="0" err="1"/>
              <a:t>P</a:t>
            </a:r>
            <a:r>
              <a:rPr lang="en-US" sz="1800" dirty="0" err="1" smtClean="0"/>
              <a:t>révoir</a:t>
            </a:r>
            <a:r>
              <a:rPr lang="en-US" sz="1800" dirty="0" smtClean="0"/>
              <a:t> de </a:t>
            </a:r>
            <a:r>
              <a:rPr lang="en-US" sz="1800" dirty="0" err="1" smtClean="0"/>
              <a:t>fournir</a:t>
            </a:r>
            <a:r>
              <a:rPr lang="en-US" sz="1800" dirty="0" smtClean="0"/>
              <a:t> </a:t>
            </a:r>
            <a:r>
              <a:rPr lang="en-US" sz="1800" dirty="0" err="1" smtClean="0"/>
              <a:t>à</a:t>
            </a:r>
            <a:r>
              <a:rPr lang="en-US" sz="1800" dirty="0" smtClean="0"/>
              <a:t> M. </a:t>
            </a:r>
            <a:r>
              <a:rPr lang="en-US" sz="1800" dirty="0" err="1" smtClean="0"/>
              <a:t>Guinchard</a:t>
            </a:r>
            <a:r>
              <a:rPr lang="en-US" sz="1800" dirty="0" smtClean="0"/>
              <a:t> les 4 </a:t>
            </a:r>
            <a:r>
              <a:rPr lang="en-US" sz="1800" dirty="0" err="1" smtClean="0"/>
              <a:t>colonnes</a:t>
            </a:r>
            <a:r>
              <a:rPr lang="en-US" sz="1800" dirty="0" smtClean="0"/>
              <a:t> et les 2 </a:t>
            </a:r>
            <a:r>
              <a:rPr lang="en-US" sz="1800" dirty="0" err="1" smtClean="0"/>
              <a:t>tirants</a:t>
            </a:r>
            <a:r>
              <a:rPr lang="en-US" sz="1800" dirty="0" smtClean="0"/>
              <a:t> de </a:t>
            </a:r>
            <a:r>
              <a:rPr lang="en-US" sz="1800" dirty="0" err="1" smtClean="0"/>
              <a:t>motorisation</a:t>
            </a:r>
            <a:r>
              <a:rPr lang="en-US" sz="1800" dirty="0" smtClean="0"/>
              <a:t> pour instrumentation</a:t>
            </a:r>
          </a:p>
        </p:txBody>
      </p:sp>
    </p:spTree>
    <p:extLst>
      <p:ext uri="{BB962C8B-B14F-4D97-AF65-F5344CB8AC3E}">
        <p14:creationId xmlns:p14="http://schemas.microsoft.com/office/powerpoint/2010/main" val="1465307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706B077-B32D-BB49-B15B-E391E663DD1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1763" y="821410"/>
            <a:ext cx="5235685" cy="392676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4A8E08F-2CDA-D248-911E-111B9653B8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26738" y="821410"/>
            <a:ext cx="4546495" cy="281215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7AC49EE-7A58-0C46-8BA0-5FAD1EB55FC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83918" y="3766089"/>
            <a:ext cx="2964975" cy="2960175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26738" y="4282440"/>
            <a:ext cx="26365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Etude </a:t>
            </a:r>
            <a:r>
              <a:rPr lang="en-US" dirty="0" err="1" smtClean="0"/>
              <a:t>outillage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Quels</a:t>
            </a:r>
            <a:r>
              <a:rPr lang="en-US" dirty="0" smtClean="0"/>
              <a:t> supports </a:t>
            </a:r>
            <a:r>
              <a:rPr lang="en-US" dirty="0" err="1" smtClean="0"/>
              <a:t>faut-il</a:t>
            </a:r>
            <a:r>
              <a:rPr lang="en-US" dirty="0" smtClean="0"/>
              <a:t> </a:t>
            </a:r>
            <a:r>
              <a:rPr lang="en-US" dirty="0" err="1" smtClean="0"/>
              <a:t>envisager</a:t>
            </a:r>
            <a:r>
              <a:rPr lang="en-US" dirty="0" smtClean="0"/>
              <a:t> pour le 1/4CM ?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>
          <a:xfrm flipH="1" flipV="1">
            <a:off x="1508760" y="3261360"/>
            <a:ext cx="588428" cy="11536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 flipV="1">
            <a:off x="2458978" y="3400330"/>
            <a:ext cx="5343902" cy="10146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2567195" y="5205770"/>
            <a:ext cx="1425685" cy="10067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850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4287" y="0"/>
            <a:ext cx="9697986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8120" y="1249680"/>
            <a:ext cx="173246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Outillage</a:t>
            </a:r>
            <a:r>
              <a:rPr lang="en-US" dirty="0" smtClean="0"/>
              <a:t> </a:t>
            </a:r>
            <a:r>
              <a:rPr lang="en-US" dirty="0" err="1" smtClean="0"/>
              <a:t>cônes</a:t>
            </a:r>
            <a:endParaRPr lang="en-US" dirty="0" smtClean="0"/>
          </a:p>
          <a:p>
            <a:r>
              <a:rPr lang="en-US" dirty="0" err="1" smtClean="0"/>
              <a:t>Cuivrage</a:t>
            </a:r>
            <a:r>
              <a:rPr lang="en-US" dirty="0" smtClean="0"/>
              <a:t> </a:t>
            </a:r>
            <a:r>
              <a:rPr lang="en-US" dirty="0" err="1" smtClean="0"/>
              <a:t>cônes</a:t>
            </a:r>
            <a:endParaRPr lang="en-US" dirty="0" smtClean="0"/>
          </a:p>
          <a:p>
            <a:r>
              <a:rPr lang="en-US" dirty="0" smtClean="0"/>
              <a:t>Test de montage</a:t>
            </a:r>
          </a:p>
          <a:p>
            <a:r>
              <a:rPr lang="en-US" dirty="0" smtClean="0"/>
              <a:t>Et </a:t>
            </a:r>
            <a:r>
              <a:rPr lang="en-US" dirty="0" err="1" smtClean="0"/>
              <a:t>protocole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676400" y="2255521"/>
            <a:ext cx="2011680" cy="13106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1930582" y="1478281"/>
            <a:ext cx="2425385" cy="24841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42283" y="3566159"/>
            <a:ext cx="220200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Hauteur </a:t>
            </a:r>
            <a:r>
              <a:rPr lang="en-US" sz="1400" dirty="0" err="1" smtClean="0"/>
              <a:t>optimale</a:t>
            </a:r>
            <a:r>
              <a:rPr lang="en-US" sz="1400" dirty="0" smtClean="0"/>
              <a:t> ?</a:t>
            </a:r>
          </a:p>
          <a:p>
            <a:r>
              <a:rPr lang="en-US" sz="1400" dirty="0" smtClean="0"/>
              <a:t>(</a:t>
            </a:r>
            <a:r>
              <a:rPr lang="en-US" sz="1400" dirty="0" err="1" smtClean="0"/>
              <a:t>en</a:t>
            </a:r>
            <a:r>
              <a:rPr lang="en-US" sz="1400" dirty="0" smtClean="0"/>
              <a:t> </a:t>
            </a:r>
            <a:r>
              <a:rPr lang="en-US" sz="1400" dirty="0" err="1" smtClean="0"/>
              <a:t>cas</a:t>
            </a:r>
            <a:r>
              <a:rPr lang="en-US" sz="1400" dirty="0" smtClean="0"/>
              <a:t> </a:t>
            </a:r>
            <a:r>
              <a:rPr lang="en-US" sz="1400" dirty="0" err="1" smtClean="0"/>
              <a:t>d’intervention</a:t>
            </a:r>
            <a:r>
              <a:rPr lang="en-US" sz="1400" dirty="0" smtClean="0"/>
              <a:t> LHC, </a:t>
            </a:r>
            <a:r>
              <a:rPr lang="en-US" sz="1400" dirty="0" err="1" smtClean="0"/>
              <a:t>l’ancien</a:t>
            </a:r>
            <a:r>
              <a:rPr lang="en-US" sz="1400" dirty="0" smtClean="0"/>
              <a:t> </a:t>
            </a:r>
            <a:r>
              <a:rPr lang="en-US" sz="1400" dirty="0" err="1" smtClean="0"/>
              <a:t>outillage</a:t>
            </a:r>
            <a:r>
              <a:rPr lang="en-US" sz="1400" dirty="0" smtClean="0"/>
              <a:t>: optimal assemblage </a:t>
            </a:r>
            <a:r>
              <a:rPr lang="en-US" sz="1400" dirty="0" err="1" smtClean="0"/>
              <a:t>neuf</a:t>
            </a:r>
            <a:r>
              <a:rPr lang="en-US" sz="1400" dirty="0" smtClean="0"/>
              <a:t> </a:t>
            </a:r>
            <a:r>
              <a:rPr lang="en-US" sz="1400" dirty="0" err="1" smtClean="0"/>
              <a:t>mais</a:t>
            </a:r>
            <a:r>
              <a:rPr lang="en-US" sz="1400" dirty="0" smtClean="0"/>
              <a:t> pas pour </a:t>
            </a:r>
            <a:r>
              <a:rPr lang="en-US" sz="1400" dirty="0" err="1" smtClean="0"/>
              <a:t>retirer</a:t>
            </a:r>
            <a:r>
              <a:rPr lang="en-US" sz="1400" dirty="0" smtClean="0"/>
              <a:t> </a:t>
            </a:r>
            <a:r>
              <a:rPr lang="en-US" sz="1400" dirty="0" err="1" smtClean="0"/>
              <a:t>une</a:t>
            </a:r>
            <a:r>
              <a:rPr lang="en-US" sz="1400" dirty="0" smtClean="0"/>
              <a:t> </a:t>
            </a:r>
            <a:r>
              <a:rPr lang="en-US" sz="1400" dirty="0" err="1" smtClean="0"/>
              <a:t>cavité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2042160" y="4572000"/>
            <a:ext cx="1844040" cy="7315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861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1450</TotalTime>
  <Words>557</Words>
  <Application>Microsoft Office PowerPoint</Application>
  <PresentationFormat>Widescreen</PresentationFormat>
  <Paragraphs>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Mangal</vt:lpstr>
      <vt:lpstr>Office Theme</vt:lpstr>
      <vt:lpstr>Overall Planning</vt:lpstr>
      <vt:lpstr>Main tasks</vt:lpstr>
      <vt:lpstr>Wk13 – Wk14  28th March to 6th April</vt:lpstr>
      <vt:lpstr>1/4CM Cryo/VAC &amp; Bunker integration (Yves)</vt:lpstr>
      <vt:lpstr>PowerPoint Presentation</vt:lpstr>
      <vt:lpstr>Wk13 – Wk14  28th March to 6th April</vt:lpstr>
      <vt:lpstr>TUNER TESTS (Jérémy)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TUNER TESTS (Jérémy)</dc:title>
  <dc:creator>Microsoft Office User</dc:creator>
  <cp:lastModifiedBy>Giovanna Vandoni</cp:lastModifiedBy>
  <cp:revision>24</cp:revision>
  <dcterms:created xsi:type="dcterms:W3CDTF">2018-03-19T07:36:19Z</dcterms:created>
  <dcterms:modified xsi:type="dcterms:W3CDTF">2018-03-28T06:51:31Z</dcterms:modified>
</cp:coreProperties>
</file>