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0" r:id="rId4"/>
    <p:sldId id="262" r:id="rId5"/>
    <p:sldId id="269" r:id="rId6"/>
    <p:sldId id="270" r:id="rId7"/>
    <p:sldId id="271" r:id="rId8"/>
    <p:sldId id="272" r:id="rId9"/>
    <p:sldId id="261" r:id="rId10"/>
    <p:sldId id="274" r:id="rId11"/>
    <p:sldId id="265" r:id="rId12"/>
    <p:sldId id="263" r:id="rId13"/>
    <p:sldId id="267" r:id="rId14"/>
    <p:sldId id="264" r:id="rId1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36" autoAdjust="0"/>
    <p:restoredTop sz="98893" autoAdjust="0"/>
  </p:normalViewPr>
  <p:slideViewPr>
    <p:cSldViewPr snapToGrid="0" snapToObjects="1">
      <p:cViewPr>
        <p:scale>
          <a:sx n="94" d="100"/>
          <a:sy n="94" d="100"/>
        </p:scale>
        <p:origin x="-80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077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460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76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8264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66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603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49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191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2903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676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E098-4646-5243-82D6-9958ABCF2725}" type="datetimeFigureOut">
              <a:rPr kumimoji="1" lang="ja-JP" altLang="en-US" smtClean="0"/>
              <a:t>2018/04/10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D93F7-0358-4144-B526-7950BD0B4A4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425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 Polarized target status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10</a:t>
            </a:r>
            <a:r>
              <a:rPr kumimoji="1" lang="en-US" altLang="ja-JP" dirty="0" smtClean="0"/>
              <a:t>/4/2018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04161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Pump room intervention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15/11 : Intervention started.</a:t>
            </a:r>
          </a:p>
          <a:p>
            <a:pPr marL="0" indent="0">
              <a:buNone/>
            </a:pPr>
            <a:r>
              <a:rPr lang="en-US" altLang="ja-JP" dirty="0" smtClean="0"/>
              <a:t>     (3 weeks in the first planning) </a:t>
            </a:r>
          </a:p>
          <a:p>
            <a:r>
              <a:rPr kumimoji="1" lang="en-US" altLang="ja-JP" dirty="0" smtClean="0"/>
              <a:t>19/1 : Scaffold was removed.</a:t>
            </a:r>
          </a:p>
          <a:p>
            <a:r>
              <a:rPr lang="en-US" altLang="ja-JP" dirty="0" smtClean="0"/>
              <a:t>4/4 : started installation of missing 3 valves</a:t>
            </a:r>
          </a:p>
          <a:p>
            <a:pPr marL="0" indent="0">
              <a:buNone/>
            </a:pPr>
            <a:r>
              <a:rPr lang="en-US" altLang="ja-JP" dirty="0" smtClean="0"/>
              <a:t>               and electrical connections</a:t>
            </a:r>
          </a:p>
          <a:p>
            <a:r>
              <a:rPr kumimoji="1" lang="en-US" altLang="ja-JP" dirty="0" smtClean="0"/>
              <a:t>9/4 : operation test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7656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Target loading schedule and preparation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17/4 Tue 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target loading</a:t>
            </a:r>
          </a:p>
          <a:p>
            <a:r>
              <a:rPr kumimoji="1" lang="en-US" altLang="ja-JP" dirty="0" smtClean="0"/>
              <a:t>16/4 Mon : loading platform installation</a:t>
            </a:r>
          </a:p>
          <a:p>
            <a:pPr marL="0" indent="0">
              <a:buNone/>
            </a:pPr>
            <a:r>
              <a:rPr lang="en-US" altLang="ja-JP" dirty="0" smtClean="0"/>
              <a:t>    - LN2 bath, two LN2 </a:t>
            </a:r>
            <a:r>
              <a:rPr lang="en-US" altLang="ja-JP" dirty="0" err="1" smtClean="0"/>
              <a:t>dewars</a:t>
            </a:r>
            <a:r>
              <a:rPr lang="en-US" altLang="ja-JP" dirty="0" smtClean="0"/>
              <a:t>, leak detector</a:t>
            </a:r>
            <a:endParaRPr kumimoji="1" lang="en-US" altLang="ja-JP" dirty="0" smtClean="0"/>
          </a:p>
          <a:p>
            <a:r>
              <a:rPr kumimoji="1" lang="en-US" altLang="ja-JP" dirty="0" smtClean="0"/>
              <a:t>20/4 Fri : loading platform removal</a:t>
            </a:r>
          </a:p>
          <a:p>
            <a:r>
              <a:rPr lang="en-US" altLang="ja-JP" dirty="0" smtClean="0"/>
              <a:t>21/4 Sat – 24/4 Tue : TE calibration</a:t>
            </a:r>
          </a:p>
          <a:p>
            <a:endParaRPr lang="en-US" altLang="ja-JP" dirty="0"/>
          </a:p>
          <a:p>
            <a:r>
              <a:rPr lang="en-US" altLang="ja-JP" dirty="0" smtClean="0"/>
              <a:t> LN2 order</a:t>
            </a:r>
          </a:p>
          <a:p>
            <a:r>
              <a:rPr lang="en-US" altLang="ja-JP" dirty="0" smtClean="0"/>
              <a:t>Gerhard will arrive on Monday.</a:t>
            </a:r>
          </a:p>
          <a:p>
            <a:r>
              <a:rPr lang="en-US" altLang="ja-JP" dirty="0" smtClean="0"/>
              <a:t>The 221 door will Keep key access.</a:t>
            </a:r>
          </a:p>
          <a:p>
            <a:r>
              <a:rPr lang="en-US" altLang="ja-JP" dirty="0" smtClean="0"/>
              <a:t>Scaffold for He3 pumping line installed on Monday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3272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20180302_field_calc_part4.key - 20180302_field_calc_part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" b="19828"/>
          <a:stretch/>
        </p:blipFill>
        <p:spPr>
          <a:xfrm>
            <a:off x="135065" y="1114186"/>
            <a:ext cx="8863637" cy="5059873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5065" y="297219"/>
            <a:ext cx="8792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 smtClean="0"/>
              <a:t>Genki’s</a:t>
            </a:r>
            <a:r>
              <a:rPr kumimoji="1" lang="en-US" altLang="ja-JP" sz="2800" dirty="0" smtClean="0"/>
              <a:t> Calculation of the filed homogeneity with trim coils  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88422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COMPASS-Planning-2018-04-0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465"/>
            <a:ext cx="9144000" cy="64616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5796491" y="6284880"/>
            <a:ext cx="2190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Produced by Caroline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359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423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Magnet commissioning </a:t>
            </a:r>
            <a:r>
              <a:rPr kumimoji="1" lang="en-US" altLang="ja-JP" dirty="0" smtClean="0"/>
              <a:t>status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commissioning items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new field rotation procedure</a:t>
            </a:r>
            <a:endParaRPr kumimoji="1" lang="en-US" altLang="ja-JP" dirty="0" smtClean="0"/>
          </a:p>
          <a:p>
            <a:r>
              <a:rPr lang="en-US" altLang="ja-JP" dirty="0" smtClean="0"/>
              <a:t>Pump room intervention </a:t>
            </a:r>
          </a:p>
          <a:p>
            <a:r>
              <a:rPr kumimoji="1" lang="en-US" altLang="ja-JP" dirty="0" smtClean="0"/>
              <a:t>Target loading schedule </a:t>
            </a:r>
            <a:r>
              <a:rPr lang="en-US" altLang="ja-JP" dirty="0" smtClean="0"/>
              <a:t>and </a:t>
            </a:r>
            <a:r>
              <a:rPr kumimoji="1" lang="en-US" altLang="ja-JP" dirty="0" smtClean="0"/>
              <a:t>preparation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45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48345"/>
              </p:ext>
            </p:extLst>
          </p:nvPr>
        </p:nvGraphicFramePr>
        <p:xfrm>
          <a:off x="367215" y="136710"/>
          <a:ext cx="8430609" cy="6595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985"/>
                <a:gridCol w="1362491"/>
                <a:gridCol w="6319133"/>
              </a:tblGrid>
              <a:tr h="394164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 Commissioning in 2018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41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r>
                        <a:rPr kumimoji="1" lang="en-US" altLang="ja-JP" baseline="0" dirty="0" smtClean="0"/>
                        <a:t> Trim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Quench back heater for trim</a:t>
                      </a:r>
                      <a:r>
                        <a:rPr kumimoji="1" lang="en-US" altLang="ja-JP" baseline="0" dirty="0" smtClean="0"/>
                        <a:t> coils, control currents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41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Solenoid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 ON (10 A)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41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Slow</a:t>
                      </a:r>
                      <a:r>
                        <a:rPr kumimoji="1" lang="en-US" altLang="ja-JP" baseline="0" dirty="0" smtClean="0"/>
                        <a:t> discharge of solenoid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41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Slow discharge of dipole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4164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Quench back heater for solenoid</a:t>
                      </a:r>
                      <a:r>
                        <a:rPr kumimoji="1" lang="en-US" altLang="ja-JP" baseline="0" dirty="0" smtClean="0"/>
                        <a:t>, fast discharge at 70 A (6 times)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Resistance</a:t>
                      </a:r>
                      <a:r>
                        <a:rPr kumimoji="1" lang="en-US" altLang="ja-JP" baseline="0" dirty="0" smtClean="0"/>
                        <a:t> of current leads without helium flow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Full current of 646 A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Full current of 590A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Stability test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29/3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Stability test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29/3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</a:rPr>
                        <a:t>Safety for filed rotation (Logics of “</a:t>
                      </a:r>
                      <a:r>
                        <a:rPr kumimoji="1" lang="en-US" altLang="ja-JP" b="1" baseline="0" dirty="0" err="1" smtClean="0">
                          <a:solidFill>
                            <a:schemeClr val="tx1"/>
                          </a:solidFill>
                        </a:rPr>
                        <a:t>Tiroir</a:t>
                      </a: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kumimoji="1" lang="en-US" altLang="ja-JP" b="1" baseline="0" dirty="0" err="1" smtClean="0">
                          <a:solidFill>
                            <a:schemeClr val="tx1"/>
                          </a:solidFill>
                        </a:rPr>
                        <a:t>Securité</a:t>
                      </a:r>
                      <a:r>
                        <a:rPr kumimoji="1" lang="en-US" altLang="ja-JP" b="1" baseline="0" dirty="0" smtClean="0">
                          <a:solidFill>
                            <a:schemeClr val="tx1"/>
                          </a:solidFill>
                        </a:rPr>
                        <a:t>” ) until 4/4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9/4 -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 Dip Trim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6600"/>
                          </a:solidFill>
                        </a:rPr>
                        <a:t>Present field rotation procedure (longitudinal </a:t>
                      </a:r>
                      <a:r>
                        <a:rPr kumimoji="1" lang="en-US" altLang="ja-JP" b="1" dirty="0" smtClean="0">
                          <a:solidFill>
                            <a:srgbClr val="FF6600"/>
                          </a:solidFill>
                          <a:sym typeface="Wingdings"/>
                        </a:rPr>
                        <a:t>transverse</a:t>
                      </a:r>
                      <a:r>
                        <a:rPr kumimoji="1" lang="en-US" altLang="ja-JP" b="1" dirty="0" smtClean="0">
                          <a:solidFill>
                            <a:srgbClr val="FF6600"/>
                          </a:solidFill>
                        </a:rPr>
                        <a:t>)</a:t>
                      </a:r>
                      <a:endParaRPr kumimoji="1" lang="ja-JP" altLang="en-US" b="1" dirty="0">
                        <a:solidFill>
                          <a:srgbClr val="FF66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Sol Dip Trim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New field rotation procedure (longitudinal 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  <a:sym typeface="Wingdings"/>
                        </a:rPr>
                        <a:t>transverse</a:t>
                      </a: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8876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 Trim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TE</a:t>
                      </a:r>
                      <a:r>
                        <a:rPr kumimoji="1" lang="en-US" altLang="ja-JP" b="1" baseline="0" dirty="0" smtClean="0">
                          <a:solidFill>
                            <a:srgbClr val="FF0000"/>
                          </a:solidFill>
                        </a:rPr>
                        <a:t> mode procedure (should be finished until 20/4 )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694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 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Long</a:t>
                      </a:r>
                      <a:r>
                        <a:rPr kumimoji="1" lang="en-US" altLang="ja-JP" b="1" baseline="0" dirty="0" smtClean="0">
                          <a:solidFill>
                            <a:srgbClr val="FF0000"/>
                          </a:solidFill>
                        </a:rPr>
                        <a:t> stability test by power convertor team </a:t>
                      </a:r>
                      <a:r>
                        <a:rPr kumimoji="1" lang="en-US" altLang="ja-JP" b="1" baseline="0" dirty="0" smtClean="0">
                          <a:solidFill>
                            <a:srgbClr val="0000FF"/>
                          </a:solidFill>
                        </a:rPr>
                        <a:t>NEW request</a:t>
                      </a:r>
                      <a:r>
                        <a:rPr kumimoji="1" lang="en-US" altLang="ja-JP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kumimoji="1" lang="ja-JP" altLang="en-US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6941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Sol Trim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Field homogeneity</a:t>
                      </a:r>
                      <a:r>
                        <a:rPr kumimoji="1" lang="en-US" altLang="ja-JP" b="1" baseline="0" dirty="0" smtClean="0">
                          <a:solidFill>
                            <a:srgbClr val="FF0000"/>
                          </a:solidFill>
                        </a:rPr>
                        <a:t> with material</a:t>
                      </a:r>
                      <a:endParaRPr kumimoji="1" lang="ja-JP" alt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940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Other issues on the commissioning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Modification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voltage monitoring cards for current detection (23/3)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new MSS program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new power convertor control system (4/4)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new script for filed rotation (5,6/4)</a:t>
            </a:r>
          </a:p>
          <a:p>
            <a:r>
              <a:rPr lang="en-US" altLang="ja-JP" dirty="0" smtClean="0"/>
              <a:t>Magnetic filed warning sign</a:t>
            </a:r>
          </a:p>
          <a:p>
            <a:r>
              <a:rPr kumimoji="1" lang="en-US" altLang="ja-JP" dirty="0" smtClean="0"/>
              <a:t>Magnet field direction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sol : + current </a:t>
            </a:r>
            <a:r>
              <a:rPr lang="en-US" altLang="ja-JP" dirty="0" smtClean="0">
                <a:sym typeface="Wingdings"/>
              </a:rPr>
              <a:t> point to downstream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                                  (opposite from 2015)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/>
              </a:rPr>
              <a:t> </a:t>
            </a:r>
            <a:r>
              <a:rPr kumimoji="1" lang="en-US" altLang="ja-JP" dirty="0" smtClean="0">
                <a:sym typeface="Wingdings"/>
              </a:rPr>
              <a:t>   - dip : + current  point to 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4395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図形グループ 28"/>
          <p:cNvGrpSpPr/>
          <p:nvPr/>
        </p:nvGrpSpPr>
        <p:grpSpPr>
          <a:xfrm>
            <a:off x="457200" y="1048558"/>
            <a:ext cx="7875709" cy="4317047"/>
            <a:chOff x="457200" y="575982"/>
            <a:chExt cx="7875709" cy="4317047"/>
          </a:xfrm>
        </p:grpSpPr>
        <p:cxnSp>
          <p:nvCxnSpPr>
            <p:cNvPr id="5" name="直線コネクタ 4"/>
            <p:cNvCxnSpPr/>
            <p:nvPr/>
          </p:nvCxnSpPr>
          <p:spPr>
            <a:xfrm>
              <a:off x="457200" y="575982"/>
              <a:ext cx="1078490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1535690" y="575982"/>
              <a:ext cx="930274" cy="1299605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2465964" y="1875587"/>
              <a:ext cx="723546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189510" y="1875587"/>
              <a:ext cx="634949" cy="85655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3824461" y="2732145"/>
              <a:ext cx="1122235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rot="10800000">
              <a:off x="7254419" y="4893029"/>
              <a:ext cx="1078490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rot="10800000">
              <a:off x="6324145" y="3593424"/>
              <a:ext cx="930274" cy="1299605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rot="10800000">
              <a:off x="5600599" y="3593424"/>
              <a:ext cx="723546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rot="10800000">
              <a:off x="4965650" y="2736866"/>
              <a:ext cx="634949" cy="85655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rot="10800000">
              <a:off x="3843413" y="2736866"/>
              <a:ext cx="1122235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H="1" flipV="1">
            <a:off x="5113806" y="75789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1437010" cy="472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132896" cy="408784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4946696" y="3219471"/>
            <a:ext cx="0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7254419" y="5365605"/>
            <a:ext cx="0" cy="1127079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959806" y="6123484"/>
            <a:ext cx="7028735" cy="2953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7988541" y="6133532"/>
            <a:ext cx="162429" cy="359152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V="1">
            <a:off x="8150970" y="6492684"/>
            <a:ext cx="634948" cy="1476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5655476" y="1048558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581650" y="3662518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383130" y="4962121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-650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18144" y="103382"/>
            <a:ext cx="52104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Helvetica"/>
                <a:cs typeface="Helvetica"/>
              </a:rPr>
              <a:t>Trim coils operation in 2015</a:t>
            </a:r>
            <a:endParaRPr kumimoji="1" lang="ja-JP" altLang="en-US" sz="3200" dirty="0">
              <a:latin typeface="Helvetica"/>
              <a:cs typeface="Helvetic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247469" y="2865038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8692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457200" y="1048558"/>
            <a:ext cx="1078490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535690" y="1048558"/>
            <a:ext cx="930274" cy="1299605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465964" y="2348163"/>
            <a:ext cx="723546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189510" y="2348163"/>
            <a:ext cx="634949" cy="85655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824461" y="3204721"/>
            <a:ext cx="112223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3843414" y="3209442"/>
            <a:ext cx="440405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4939666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132896" cy="408784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959806" y="6123484"/>
            <a:ext cx="7287663" cy="2953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584448" y="7750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69042" y="2802846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514962" y="282128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18144" y="103382"/>
            <a:ext cx="87757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Helvetica"/>
                <a:cs typeface="Helvetica"/>
              </a:rPr>
              <a:t>Trim coils operation in 2015 (Transverse mode)</a:t>
            </a:r>
            <a:endParaRPr kumimoji="1" lang="ja-JP" altLang="en-US" sz="3200" dirty="0">
              <a:latin typeface="Helvetica"/>
              <a:cs typeface="Helvetic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247469" y="2865038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96932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図形グループ 28"/>
          <p:cNvGrpSpPr/>
          <p:nvPr/>
        </p:nvGrpSpPr>
        <p:grpSpPr>
          <a:xfrm>
            <a:off x="457200" y="1048558"/>
            <a:ext cx="7875709" cy="4317047"/>
            <a:chOff x="457200" y="575982"/>
            <a:chExt cx="7875709" cy="4317047"/>
          </a:xfrm>
        </p:grpSpPr>
        <p:cxnSp>
          <p:nvCxnSpPr>
            <p:cNvPr id="5" name="直線コネクタ 4"/>
            <p:cNvCxnSpPr/>
            <p:nvPr/>
          </p:nvCxnSpPr>
          <p:spPr>
            <a:xfrm>
              <a:off x="457200" y="575982"/>
              <a:ext cx="1078490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1535690" y="575982"/>
              <a:ext cx="930274" cy="1299605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2465964" y="1875587"/>
              <a:ext cx="723546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>
              <a:off x="3189510" y="1875587"/>
              <a:ext cx="634949" cy="85655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>
              <a:off x="3824461" y="2732145"/>
              <a:ext cx="1122235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 rot="10800000">
              <a:off x="7254419" y="4893029"/>
              <a:ext cx="1078490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rot="10800000">
              <a:off x="6324145" y="3593424"/>
              <a:ext cx="930274" cy="1299605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 rot="10800000">
              <a:off x="5600599" y="3593424"/>
              <a:ext cx="723546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 rot="10800000">
              <a:off x="4965650" y="2736866"/>
              <a:ext cx="634949" cy="856558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 rot="10800000">
              <a:off x="3843413" y="2736866"/>
              <a:ext cx="1122235" cy="0"/>
            </a:xfrm>
            <a:prstGeom prst="line">
              <a:avLst/>
            </a:prstGeom>
            <a:ln w="3810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 flipH="1" flipV="1">
            <a:off x="5113806" y="75789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1437010" cy="472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265793" cy="74844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/>
          <p:cNvCxnSpPr/>
          <p:nvPr/>
        </p:nvCxnSpPr>
        <p:spPr>
          <a:xfrm>
            <a:off x="4946696" y="3219471"/>
            <a:ext cx="0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7254419" y="5365605"/>
            <a:ext cx="0" cy="1127079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V="1">
            <a:off x="1107469" y="6492684"/>
            <a:ext cx="3145211" cy="1476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 flipV="1">
            <a:off x="4252680" y="5744236"/>
            <a:ext cx="280559" cy="74844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コネクタ 58"/>
          <p:cNvCxnSpPr/>
          <p:nvPr/>
        </p:nvCxnSpPr>
        <p:spPr>
          <a:xfrm>
            <a:off x="4533239" y="5729468"/>
            <a:ext cx="3263341" cy="1476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>
            <a:off x="7796580" y="5744236"/>
            <a:ext cx="354390" cy="74844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 flipV="1">
            <a:off x="8150970" y="6492684"/>
            <a:ext cx="634948" cy="1476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520709" y="863580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581650" y="3662518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383130" y="4962121"/>
            <a:ext cx="864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-650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134552" y="2835502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2144" y="109528"/>
            <a:ext cx="8707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2800" dirty="0" smtClean="0">
                <a:latin typeface="Helvetica"/>
                <a:cs typeface="Helvetica"/>
              </a:rPr>
              <a:t>New trim </a:t>
            </a:r>
            <a:r>
              <a:rPr lang="en-US" altLang="ja-JP" sz="2800" dirty="0">
                <a:latin typeface="Helvetica"/>
                <a:cs typeface="Helvetica"/>
              </a:rPr>
              <a:t>c</a:t>
            </a:r>
            <a:r>
              <a:rPr kumimoji="1" lang="en-US" altLang="ja-JP" sz="2800" dirty="0" smtClean="0">
                <a:latin typeface="Helvetica"/>
                <a:cs typeface="Helvetica"/>
              </a:rPr>
              <a:t>oils operation in 2018 (Field rotation mode)</a:t>
            </a:r>
            <a:r>
              <a:rPr lang="en-US" altLang="ja-JP" sz="2800" dirty="0" smtClean="0">
                <a:latin typeface="Helvetica"/>
                <a:cs typeface="Helvetica"/>
              </a:rPr>
              <a:t> </a:t>
            </a:r>
          </a:p>
          <a:p>
            <a:pPr algn="r"/>
            <a:r>
              <a:rPr lang="en-US" altLang="ja-JP" sz="2800" dirty="0" smtClean="0">
                <a:latin typeface="Helvetica"/>
                <a:cs typeface="Helvetica"/>
              </a:rPr>
              <a:t>-- scenario 1</a:t>
            </a:r>
            <a:r>
              <a:rPr kumimoji="1" lang="en-US" altLang="ja-JP" sz="2800" dirty="0" smtClean="0">
                <a:latin typeface="Helvetica"/>
                <a:cs typeface="Helvetica"/>
              </a:rPr>
              <a:t>  </a:t>
            </a:r>
            <a:endParaRPr kumimoji="1" lang="ja-JP" altLang="en-US" sz="2800" dirty="0">
              <a:latin typeface="Helvetica"/>
              <a:cs typeface="Helvetic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8150970" y="2835502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048616" y="950868"/>
            <a:ext cx="1826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6600"/>
                </a:solidFill>
              </a:rPr>
              <a:t>SMC procedure  </a:t>
            </a:r>
            <a:endParaRPr kumimoji="1" lang="ja-JP" altLang="en-US" sz="2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659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457200" y="1048558"/>
            <a:ext cx="1078490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535690" y="1048558"/>
            <a:ext cx="930274" cy="1299605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465964" y="2348163"/>
            <a:ext cx="723546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189510" y="2348163"/>
            <a:ext cx="634949" cy="85655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824461" y="3204721"/>
            <a:ext cx="112223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3843414" y="3209442"/>
            <a:ext cx="440405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4939666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132896" cy="76321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V="1">
            <a:off x="959806" y="6492684"/>
            <a:ext cx="3162809" cy="2022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07267" y="8485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69042" y="2802846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514962" y="282128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18144" y="103382"/>
            <a:ext cx="87757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dirty="0" smtClean="0">
                <a:latin typeface="Helvetica"/>
                <a:cs typeface="Helvetica"/>
              </a:rPr>
              <a:t>Trim coils operation in 2018 (Transverse mode)</a:t>
            </a:r>
          </a:p>
          <a:p>
            <a:pPr algn="r"/>
            <a:r>
              <a:rPr lang="en-US" altLang="ja-JP" sz="3200" dirty="0" smtClean="0">
                <a:latin typeface="Helvetica"/>
                <a:cs typeface="Helvetica"/>
              </a:rPr>
              <a:t>-- scenario 1</a:t>
            </a:r>
            <a:endParaRPr kumimoji="1" lang="ja-JP" altLang="en-US" sz="3200" dirty="0">
              <a:latin typeface="Helvetica"/>
              <a:cs typeface="Helvetic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247469" y="2865038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  <p:cxnSp>
        <p:nvCxnSpPr>
          <p:cNvPr id="35" name="直線コネクタ 34"/>
          <p:cNvCxnSpPr/>
          <p:nvPr/>
        </p:nvCxnSpPr>
        <p:spPr>
          <a:xfrm flipH="1">
            <a:off x="4122615" y="6148300"/>
            <a:ext cx="67620" cy="33818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4190236" y="6148660"/>
            <a:ext cx="442622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190236" y="767940"/>
            <a:ext cx="27315" cy="538036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664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8057477" y="3335303"/>
            <a:ext cx="602643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437149" y="5433473"/>
            <a:ext cx="153010" cy="578706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487724" y="3320004"/>
            <a:ext cx="690416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4437149" y="844875"/>
            <a:ext cx="153010" cy="4271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3197818" y="1300457"/>
            <a:ext cx="2692899" cy="4115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Sol Dip</a:t>
            </a:r>
            <a:endParaRPr lang="ja-JP" altLang="en-US" dirty="0"/>
          </a:p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178140" y="2677412"/>
            <a:ext cx="6854653" cy="15299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-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4513669" y="489584"/>
            <a:ext cx="0" cy="5905606"/>
          </a:xfrm>
          <a:prstGeom prst="line">
            <a:avLst/>
          </a:prstGeom>
          <a:ln w="38100" cmpd="sng">
            <a:prstDash val="sysDash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397822" y="3400786"/>
            <a:ext cx="8553015" cy="41601"/>
          </a:xfrm>
          <a:prstGeom prst="straightConnector1">
            <a:avLst/>
          </a:prstGeom>
          <a:ln w="38100" cmpd="sng"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8440002" y="3441662"/>
            <a:ext cx="621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Sol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51363" y="290697"/>
            <a:ext cx="7469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Dip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057477" y="2641064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+236 A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98353" y="933275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+465 A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44261" y="2294930"/>
            <a:ext cx="71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+80 A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13658" y="4299164"/>
            <a:ext cx="67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-80 A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36611" y="3046754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+135 A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197818" y="1300457"/>
            <a:ext cx="2692899" cy="4115565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59560" y="5446632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-465 A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05752" y="3031454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-135 A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3110" y="2740774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-236 A</a:t>
            </a:r>
            <a:endParaRPr kumimoji="1" lang="ja-JP" altLang="en-US" dirty="0"/>
          </a:p>
        </p:txBody>
      </p:sp>
      <p:sp>
        <p:nvSpPr>
          <p:cNvPr id="19" name="下矢印 18"/>
          <p:cNvSpPr/>
          <p:nvPr/>
        </p:nvSpPr>
        <p:spPr>
          <a:xfrm>
            <a:off x="5538802" y="5171230"/>
            <a:ext cx="260109" cy="644734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右矢印 22"/>
          <p:cNvSpPr/>
          <p:nvPr/>
        </p:nvSpPr>
        <p:spPr>
          <a:xfrm>
            <a:off x="5538802" y="4668496"/>
            <a:ext cx="684198" cy="284504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下矢印 23"/>
          <p:cNvSpPr/>
          <p:nvPr/>
        </p:nvSpPr>
        <p:spPr>
          <a:xfrm>
            <a:off x="6175375" y="3937000"/>
            <a:ext cx="254000" cy="636246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7826375" y="3901382"/>
            <a:ext cx="619125" cy="305980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50020" y="5949710"/>
            <a:ext cx="2539896" cy="5716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7724" y="605807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Allowed region by MSS</a:t>
            </a:r>
            <a:endParaRPr kumimoji="1" lang="ja-JP" altLang="en-US" dirty="0"/>
          </a:p>
        </p:txBody>
      </p:sp>
      <p:sp>
        <p:nvSpPr>
          <p:cNvPr id="33" name="右矢印 32"/>
          <p:cNvSpPr/>
          <p:nvPr/>
        </p:nvSpPr>
        <p:spPr>
          <a:xfrm>
            <a:off x="7007659" y="5171230"/>
            <a:ext cx="397814" cy="244792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右矢印 33"/>
          <p:cNvSpPr/>
          <p:nvPr/>
        </p:nvSpPr>
        <p:spPr>
          <a:xfrm>
            <a:off x="7007659" y="5706713"/>
            <a:ext cx="397814" cy="24299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581559" y="5110038"/>
            <a:ext cx="68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D</a:t>
            </a:r>
            <a:r>
              <a:rPr kumimoji="1" lang="en-US" altLang="ja-JP" dirty="0" smtClean="0"/>
              <a:t>one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489753" y="5628428"/>
            <a:ext cx="153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checked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6772973" y="4953000"/>
            <a:ext cx="2248569" cy="1258596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左右矢印 37"/>
          <p:cNvSpPr/>
          <p:nvPr/>
        </p:nvSpPr>
        <p:spPr>
          <a:xfrm>
            <a:off x="4161752" y="5784765"/>
            <a:ext cx="749728" cy="309747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上下矢印 38"/>
          <p:cNvSpPr/>
          <p:nvPr/>
        </p:nvSpPr>
        <p:spPr>
          <a:xfrm>
            <a:off x="8215985" y="3193984"/>
            <a:ext cx="260521" cy="523794"/>
          </a:xfrm>
          <a:prstGeom prst="up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66403" y="76518"/>
            <a:ext cx="3313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MSS for field rotation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25155258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588</Words>
  <Application>Microsoft Macintosh PowerPoint</Application>
  <PresentationFormat>画面に合わせる (4:3)</PresentationFormat>
  <Paragraphs>145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ホワイト</vt:lpstr>
      <vt:lpstr> Polarized target status</vt:lpstr>
      <vt:lpstr>Outline</vt:lpstr>
      <vt:lpstr>PowerPoint プレゼンテーション</vt:lpstr>
      <vt:lpstr>Other issues on the commissioning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Pump room intervention</vt:lpstr>
      <vt:lpstr>Target loading schedule and preparation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堂下 典弘</dc:creator>
  <cp:lastModifiedBy>堂下 典弘</cp:lastModifiedBy>
  <cp:revision>38</cp:revision>
  <cp:lastPrinted>2018-04-03T17:02:36Z</cp:lastPrinted>
  <dcterms:created xsi:type="dcterms:W3CDTF">2018-04-03T15:13:49Z</dcterms:created>
  <dcterms:modified xsi:type="dcterms:W3CDTF">2018-04-10T07:23:42Z</dcterms:modified>
</cp:coreProperties>
</file>