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handoutMasterIdLst>
    <p:handoutMasterId r:id="rId41"/>
  </p:handoutMasterIdLst>
  <p:sldIdLst>
    <p:sldId id="488" r:id="rId2"/>
    <p:sldId id="489" r:id="rId3"/>
    <p:sldId id="490" r:id="rId4"/>
    <p:sldId id="522" r:id="rId5"/>
    <p:sldId id="491" r:id="rId6"/>
    <p:sldId id="537" r:id="rId7"/>
    <p:sldId id="492" r:id="rId8"/>
    <p:sldId id="506" r:id="rId9"/>
    <p:sldId id="532" r:id="rId10"/>
    <p:sldId id="533" r:id="rId11"/>
    <p:sldId id="508" r:id="rId12"/>
    <p:sldId id="531" r:id="rId13"/>
    <p:sldId id="510" r:id="rId14"/>
    <p:sldId id="512" r:id="rId15"/>
    <p:sldId id="513" r:id="rId16"/>
    <p:sldId id="496" r:id="rId17"/>
    <p:sldId id="529" r:id="rId18"/>
    <p:sldId id="521" r:id="rId19"/>
    <p:sldId id="536" r:id="rId20"/>
    <p:sldId id="530" r:id="rId21"/>
    <p:sldId id="526" r:id="rId22"/>
    <p:sldId id="538" r:id="rId23"/>
    <p:sldId id="503" r:id="rId24"/>
    <p:sldId id="468" r:id="rId25"/>
    <p:sldId id="500" r:id="rId26"/>
    <p:sldId id="499" r:id="rId27"/>
    <p:sldId id="501" r:id="rId28"/>
    <p:sldId id="466" r:id="rId29"/>
    <p:sldId id="502" r:id="rId30"/>
    <p:sldId id="519" r:id="rId31"/>
    <p:sldId id="514" r:id="rId32"/>
    <p:sldId id="515" r:id="rId33"/>
    <p:sldId id="516" r:id="rId34"/>
    <p:sldId id="517" r:id="rId35"/>
    <p:sldId id="518" r:id="rId36"/>
    <p:sldId id="523" r:id="rId37"/>
    <p:sldId id="527" r:id="rId38"/>
    <p:sldId id="528" r:id="rId39"/>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000000"/>
    <a:srgbClr val="FD59DE"/>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2" d="100"/>
          <a:sy n="82" d="100"/>
        </p:scale>
        <p:origin x="691" y="62"/>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89" d="100"/>
          <a:sy n="89" d="100"/>
        </p:scale>
        <p:origin x="373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AD36F282-2C28-4C04-B881-FCA96A2AD867}" type="datetimeFigureOut">
              <a:rPr lang="en-GB" smtClean="0"/>
              <a:t>20/12/2018</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97D1BCE6-2A5A-4C4B-AE06-3E294EDC537E}" type="slidenum">
              <a:rPr lang="en-GB" smtClean="0"/>
              <a:t>‹#›</a:t>
            </a:fld>
            <a:endParaRPr lang="en-GB"/>
          </a:p>
        </p:txBody>
      </p:sp>
    </p:spTree>
    <p:extLst>
      <p:ext uri="{BB962C8B-B14F-4D97-AF65-F5344CB8AC3E}">
        <p14:creationId xmlns:p14="http://schemas.microsoft.com/office/powerpoint/2010/main" val="6881257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09CED853-C65B-4E76-A9B5-9FC484695400}" type="datetimeFigureOut">
              <a:rPr lang="en-GB" smtClean="0"/>
              <a:t>20/12/2018</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8270C177-7D72-47A6-BE54-BE86D1CC1C87}" type="slidenum">
              <a:rPr lang="en-GB" smtClean="0"/>
              <a:t>‹#›</a:t>
            </a:fld>
            <a:endParaRPr lang="en-GB"/>
          </a:p>
        </p:txBody>
      </p:sp>
    </p:spTree>
    <p:extLst>
      <p:ext uri="{BB962C8B-B14F-4D97-AF65-F5344CB8AC3E}">
        <p14:creationId xmlns:p14="http://schemas.microsoft.com/office/powerpoint/2010/main" val="3924155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270C177-7D72-47A6-BE54-BE86D1CC1C87}" type="slidenum">
              <a:rPr lang="en-GB" smtClean="0"/>
              <a:t>28</a:t>
            </a:fld>
            <a:endParaRPr lang="en-GB"/>
          </a:p>
        </p:txBody>
      </p:sp>
    </p:spTree>
    <p:extLst>
      <p:ext uri="{BB962C8B-B14F-4D97-AF65-F5344CB8AC3E}">
        <p14:creationId xmlns:p14="http://schemas.microsoft.com/office/powerpoint/2010/main" val="657183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270C177-7D72-47A6-BE54-BE86D1CC1C87}" type="slidenum">
              <a:rPr lang="en-GB" smtClean="0"/>
              <a:t>32</a:t>
            </a:fld>
            <a:endParaRPr lang="en-GB"/>
          </a:p>
        </p:txBody>
      </p:sp>
    </p:spTree>
    <p:extLst>
      <p:ext uri="{BB962C8B-B14F-4D97-AF65-F5344CB8AC3E}">
        <p14:creationId xmlns:p14="http://schemas.microsoft.com/office/powerpoint/2010/main" val="2064655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270C177-7D72-47A6-BE54-BE86D1CC1C87}" type="slidenum">
              <a:rPr lang="en-GB" smtClean="0"/>
              <a:t>33</a:t>
            </a:fld>
            <a:endParaRPr lang="en-GB"/>
          </a:p>
        </p:txBody>
      </p:sp>
    </p:spTree>
    <p:extLst>
      <p:ext uri="{BB962C8B-B14F-4D97-AF65-F5344CB8AC3E}">
        <p14:creationId xmlns:p14="http://schemas.microsoft.com/office/powerpoint/2010/main" val="4043684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270C177-7D72-47A6-BE54-BE86D1CC1C87}" type="slidenum">
              <a:rPr lang="en-GB" smtClean="0"/>
              <a:t>34</a:t>
            </a:fld>
            <a:endParaRPr lang="en-GB"/>
          </a:p>
        </p:txBody>
      </p:sp>
    </p:spTree>
    <p:extLst>
      <p:ext uri="{BB962C8B-B14F-4D97-AF65-F5344CB8AC3E}">
        <p14:creationId xmlns:p14="http://schemas.microsoft.com/office/powerpoint/2010/main" val="3899802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270C177-7D72-47A6-BE54-BE86D1CC1C87}" type="slidenum">
              <a:rPr lang="en-GB" smtClean="0"/>
              <a:t>35</a:t>
            </a:fld>
            <a:endParaRPr lang="en-GB"/>
          </a:p>
        </p:txBody>
      </p:sp>
    </p:spTree>
    <p:extLst>
      <p:ext uri="{BB962C8B-B14F-4D97-AF65-F5344CB8AC3E}">
        <p14:creationId xmlns:p14="http://schemas.microsoft.com/office/powerpoint/2010/main" val="1113862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cern.ch/" TargetMode="External"/><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gif"/><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cern.ch/" TargetMode="External"/><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7.png"/><Relationship Id="rId4" Type="http://schemas.openxmlformats.org/officeDocument/2006/relationships/image" Target="../media/image6.gi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416000" y="2181663"/>
            <a:ext cx="336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 Harden</a:t>
            </a:r>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5th RaDIATE Collaboration Meeting </a:t>
            </a:r>
            <a:endParaRPr lang="en-US" dirty="0"/>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 Harden</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5th RaDIATE Collaboration Meeting </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 Harden</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5th RaDIATE Collaboration Meeting </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2169000"/>
            <a:ext cx="336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5279254" y="2765965"/>
            <a:ext cx="1629261" cy="1261931"/>
          </a:xfrm>
          <a:prstGeom prst="rect">
            <a:avLst/>
          </a:prstGeom>
        </p:spPr>
      </p:pic>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noAutofit/>
          </a:bodyPr>
          <a:lstStyle>
            <a:lvl1pPr algn="l">
              <a:defRPr sz="4600">
                <a:latin typeface="Rockwell" panose="02060603020205020403" pitchFamily="18" charset="0"/>
              </a:defRPr>
            </a:lvl1pPr>
          </a:lstStyle>
          <a:p>
            <a:r>
              <a:rPr kumimoji="0" lang="en-GB" noProof="0" dirty="0"/>
              <a:t>Click to edit Master title style</a:t>
            </a: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atin typeface="Rockwell" panose="02060603020205020403" pitchFamily="18" charset="0"/>
              </a:defRPr>
            </a:lvl1pPr>
            <a:lvl2pPr>
              <a:buNone/>
              <a:defRPr sz="1200"/>
            </a:lvl2pPr>
            <a:lvl3pPr>
              <a:buNone/>
              <a:defRPr sz="1000"/>
            </a:lvl3pPr>
            <a:lvl4pPr>
              <a:buNone/>
              <a:defRPr sz="900"/>
            </a:lvl4pPr>
            <a:lvl5pPr>
              <a:buNone/>
              <a:defRPr sz="900"/>
            </a:lvl5pPr>
          </a:lstStyle>
          <a:p>
            <a:pPr lvl="0" eaLnBrk="1" latinLnBrk="0" hangingPunct="1"/>
            <a:r>
              <a:rPr kumimoji="0" lang="en-GB" noProof="0" dirty="0"/>
              <a:t>Click to edit Master text styles</a:t>
            </a:r>
          </a:p>
        </p:txBody>
      </p:sp>
      <p:pic>
        <p:nvPicPr>
          <p:cNvPr id="7" name="Picture 3" descr="logo-final_low-rez.jpg"/>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9643253" y="0"/>
            <a:ext cx="2433623" cy="64085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ERN">
            <a:hlinkClick r:id="rId3" tooltip="CERN"/>
          </p:cNvPr>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1450960" y="6108583"/>
            <a:ext cx="720080" cy="70333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EN Department"/>
          <p:cNvPicPr>
            <a:picLocks noChangeAspect="1" noChangeArrowheads="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9386156" y="6516860"/>
            <a:ext cx="2016224" cy="29505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userDrawn="1"/>
        </p:nvPicPr>
        <p:blipFill>
          <a:blip r:embed="rId6"/>
          <a:stretch>
            <a:fillRect/>
          </a:stretch>
        </p:blipFill>
        <p:spPr>
          <a:xfrm>
            <a:off x="0" y="6291426"/>
            <a:ext cx="866049" cy="566574"/>
          </a:xfrm>
          <a:prstGeom prst="rect">
            <a:avLst/>
          </a:prstGeom>
        </p:spPr>
      </p:pic>
      <p:sp>
        <p:nvSpPr>
          <p:cNvPr id="18" name="Date Placeholder 1"/>
          <p:cNvSpPr txBox="1">
            <a:spLocks/>
          </p:cNvSpPr>
          <p:nvPr userDrawn="1"/>
        </p:nvSpPr>
        <p:spPr>
          <a:xfrm>
            <a:off x="1803682" y="6446790"/>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latin typeface="Rockwell" panose="02060603020205020403" pitchFamily="18" charset="0"/>
              </a:rPr>
              <a:t>20-Dec-18</a:t>
            </a:r>
          </a:p>
        </p:txBody>
      </p:sp>
      <p:sp>
        <p:nvSpPr>
          <p:cNvPr id="19" name="Footer Placeholder 2"/>
          <p:cNvSpPr>
            <a:spLocks noGrp="1"/>
          </p:cNvSpPr>
          <p:nvPr>
            <p:ph type="ftr" sz="quarter" idx="3"/>
          </p:nvPr>
        </p:nvSpPr>
        <p:spPr>
          <a:xfrm>
            <a:off x="3570666" y="6446791"/>
            <a:ext cx="3860800" cy="365125"/>
          </a:xfrm>
          <a:prstGeom prst="rect">
            <a:avLst/>
          </a:prstGeom>
        </p:spPr>
        <p:txBody>
          <a:bodyPr vert="horz" lIns="91440" tIns="45720" rIns="91440" bIns="45720" rtlCol="0" anchor="ctr"/>
          <a:lstStyle>
            <a:lvl1pPr algn="ctr">
              <a:defRPr sz="1400">
                <a:solidFill>
                  <a:schemeClr val="tx1">
                    <a:tint val="75000"/>
                  </a:schemeClr>
                </a:solidFill>
                <a:latin typeface="Rockwell" panose="02060603020205020403" pitchFamily="18" charset="0"/>
              </a:defRPr>
            </a:lvl1pPr>
          </a:lstStyle>
          <a:p>
            <a:r>
              <a:rPr lang="en-US" dirty="0"/>
              <a:t>5</a:t>
            </a:r>
            <a:r>
              <a:rPr lang="en-US" baseline="30000" dirty="0"/>
              <a:t>th</a:t>
            </a:r>
            <a:r>
              <a:rPr lang="en-US" dirty="0"/>
              <a:t> </a:t>
            </a:r>
            <a:r>
              <a:rPr lang="en-US" dirty="0" err="1"/>
              <a:t>RaDIATE</a:t>
            </a:r>
            <a:r>
              <a:rPr lang="en-US" dirty="0"/>
              <a:t> Collaboration Meeting </a:t>
            </a:r>
          </a:p>
        </p:txBody>
      </p:sp>
      <p:sp>
        <p:nvSpPr>
          <p:cNvPr id="20" name="Date Placeholder 1"/>
          <p:cNvSpPr>
            <a:spLocks noGrp="1"/>
          </p:cNvSpPr>
          <p:nvPr>
            <p:ph type="dt" sz="half" idx="11"/>
          </p:nvPr>
        </p:nvSpPr>
        <p:spPr>
          <a:xfrm>
            <a:off x="7668527" y="6453027"/>
            <a:ext cx="2844800" cy="365125"/>
          </a:xfrm>
          <a:prstGeom prst="rect">
            <a:avLst/>
          </a:prstGeom>
        </p:spPr>
        <p:txBody>
          <a:bodyPr vert="horz" lIns="91440" tIns="45720" rIns="91440" bIns="45720" rtlCol="0" anchor="ctr"/>
          <a:lstStyle>
            <a:lvl1pPr algn="l">
              <a:defRPr sz="1400">
                <a:solidFill>
                  <a:schemeClr val="tx1">
                    <a:tint val="75000"/>
                  </a:schemeClr>
                </a:solidFill>
                <a:latin typeface="Rockwell" panose="02060603020205020403" pitchFamily="18" charset="0"/>
              </a:defRPr>
            </a:lvl1pPr>
          </a:lstStyle>
          <a:p>
            <a:r>
              <a:rPr lang="en-US"/>
              <a:t>F. Harden</a:t>
            </a:r>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atin typeface="Rockwell" panose="02060603020205020403" pitchFamily="18" charset="0"/>
              </a:defRPr>
            </a:lvl1pPr>
          </a:lstStyle>
          <a:p>
            <a:r>
              <a:rPr kumimoji="0" lang="en-GB" noProof="0" dirty="0"/>
              <a:t>Click to edit Master title style</a:t>
            </a:r>
          </a:p>
        </p:txBody>
      </p:sp>
      <p:sp>
        <p:nvSpPr>
          <p:cNvPr id="3" name="Espace réservé du contenu 2"/>
          <p:cNvSpPr>
            <a:spLocks noGrp="1"/>
          </p:cNvSpPr>
          <p:nvPr>
            <p:ph idx="1"/>
          </p:nvPr>
        </p:nvSpPr>
        <p:spPr/>
        <p:txBody>
          <a:bodyPr/>
          <a:lstStyle>
            <a:lvl1pPr>
              <a:defRPr>
                <a:latin typeface="Garamond" panose="02020404030301010803" pitchFamily="18" charset="0"/>
              </a:defRPr>
            </a:lvl1pPr>
            <a:lvl2pPr>
              <a:defRPr>
                <a:latin typeface="Garamond" panose="02020404030301010803" pitchFamily="18" charset="0"/>
              </a:defRPr>
            </a:lvl2pPr>
            <a:lvl3pPr>
              <a:defRPr>
                <a:latin typeface="Garamond" panose="02020404030301010803" pitchFamily="18" charset="0"/>
              </a:defRPr>
            </a:lvl3pPr>
            <a:lvl4pPr>
              <a:defRPr>
                <a:latin typeface="Garamond" panose="02020404030301010803" pitchFamily="18" charset="0"/>
              </a:defRPr>
            </a:lvl4pPr>
            <a:lvl5pPr>
              <a:defRPr>
                <a:latin typeface="Garamond" panose="02020404030301010803" pitchFamily="18" charset="0"/>
              </a:defRPr>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pic>
        <p:nvPicPr>
          <p:cNvPr id="9" name="Picture 8" descr="CERN">
            <a:hlinkClick r:id="rId2" tooltip="CERN"/>
          </p:cNvPr>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1450960" y="6108583"/>
            <a:ext cx="720080" cy="70333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5" descr="EN Department"/>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9386156" y="6516860"/>
            <a:ext cx="2016224" cy="29505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userDrawn="1"/>
        </p:nvPicPr>
        <p:blipFill>
          <a:blip r:embed="rId5"/>
          <a:stretch>
            <a:fillRect/>
          </a:stretch>
        </p:blipFill>
        <p:spPr>
          <a:xfrm>
            <a:off x="0" y="6291426"/>
            <a:ext cx="866049" cy="566574"/>
          </a:xfrm>
          <a:prstGeom prst="rect">
            <a:avLst/>
          </a:prstGeom>
        </p:spPr>
      </p:pic>
      <p:pic>
        <p:nvPicPr>
          <p:cNvPr id="16" name="Picture 3" descr="logo-final_low-rez.jp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643253" y="0"/>
            <a:ext cx="2433623" cy="640854"/>
          </a:xfrm>
          <a:prstGeom prst="rect">
            <a:avLst/>
          </a:prstGeom>
          <a:noFill/>
          <a:extLst>
            <a:ext uri="{909E8E84-426E-40DD-AFC4-6F175D3DCCD1}">
              <a14:hiddenFill xmlns:a14="http://schemas.microsoft.com/office/drawing/2010/main">
                <a:solidFill>
                  <a:srgbClr val="FFFFFF"/>
                </a:solidFill>
              </a14:hiddenFill>
            </a:ext>
          </a:extLst>
        </p:spPr>
      </p:pic>
      <p:sp>
        <p:nvSpPr>
          <p:cNvPr id="10" name="Date Placeholder 1"/>
          <p:cNvSpPr txBox="1">
            <a:spLocks/>
          </p:cNvSpPr>
          <p:nvPr userDrawn="1"/>
        </p:nvSpPr>
        <p:spPr>
          <a:xfrm>
            <a:off x="1803682" y="6446790"/>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latin typeface="Rockwell" panose="02060603020205020403" pitchFamily="18" charset="0"/>
              </a:rPr>
              <a:t>20-Dec-18</a:t>
            </a:r>
          </a:p>
        </p:txBody>
      </p:sp>
      <p:sp>
        <p:nvSpPr>
          <p:cNvPr id="11" name="Footer Placeholder 2"/>
          <p:cNvSpPr>
            <a:spLocks noGrp="1"/>
          </p:cNvSpPr>
          <p:nvPr>
            <p:ph type="ftr" sz="quarter" idx="3"/>
          </p:nvPr>
        </p:nvSpPr>
        <p:spPr>
          <a:xfrm>
            <a:off x="3570666" y="6446791"/>
            <a:ext cx="3860800" cy="365125"/>
          </a:xfrm>
          <a:prstGeom prst="rect">
            <a:avLst/>
          </a:prstGeom>
        </p:spPr>
        <p:txBody>
          <a:bodyPr vert="horz" lIns="91440" tIns="45720" rIns="91440" bIns="45720" rtlCol="0" anchor="ctr"/>
          <a:lstStyle>
            <a:lvl1pPr algn="ctr">
              <a:defRPr sz="1400">
                <a:solidFill>
                  <a:schemeClr val="tx1">
                    <a:tint val="75000"/>
                  </a:schemeClr>
                </a:solidFill>
                <a:latin typeface="Rockwell" panose="02060603020205020403" pitchFamily="18" charset="0"/>
              </a:defRPr>
            </a:lvl1pPr>
          </a:lstStyle>
          <a:p>
            <a:r>
              <a:rPr lang="en-US" dirty="0"/>
              <a:t>5</a:t>
            </a:r>
            <a:r>
              <a:rPr lang="en-US" baseline="30000" dirty="0"/>
              <a:t>th</a:t>
            </a:r>
            <a:r>
              <a:rPr lang="en-US" dirty="0"/>
              <a:t> </a:t>
            </a:r>
            <a:r>
              <a:rPr lang="en-US" dirty="0" err="1"/>
              <a:t>RaDIATE</a:t>
            </a:r>
            <a:r>
              <a:rPr lang="en-US" dirty="0"/>
              <a:t> Collaboration Meeting </a:t>
            </a:r>
          </a:p>
        </p:txBody>
      </p:sp>
      <p:sp>
        <p:nvSpPr>
          <p:cNvPr id="12" name="Date Placeholder 1"/>
          <p:cNvSpPr>
            <a:spLocks noGrp="1"/>
          </p:cNvSpPr>
          <p:nvPr>
            <p:ph type="dt" sz="half" idx="11"/>
          </p:nvPr>
        </p:nvSpPr>
        <p:spPr>
          <a:xfrm>
            <a:off x="7668527" y="6453027"/>
            <a:ext cx="2844800" cy="365125"/>
          </a:xfrm>
          <a:prstGeom prst="rect">
            <a:avLst/>
          </a:prstGeom>
        </p:spPr>
        <p:txBody>
          <a:bodyPr vert="horz" lIns="91440" tIns="45720" rIns="91440" bIns="45720" rtlCol="0" anchor="ctr"/>
          <a:lstStyle>
            <a:lvl1pPr algn="l">
              <a:defRPr sz="1400">
                <a:solidFill>
                  <a:schemeClr val="tx1">
                    <a:tint val="75000"/>
                  </a:schemeClr>
                </a:solidFill>
                <a:latin typeface="Rockwell" panose="02060603020205020403" pitchFamily="18" charset="0"/>
              </a:defRPr>
            </a:lvl1pPr>
          </a:lstStyle>
          <a:p>
            <a:r>
              <a:rPr lang="en-US"/>
              <a:t>F. Harden</a:t>
            </a:r>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 Harden</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5th RaDIATE Collaboration Meeting </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Slide Number Placeholder 3">
            <a:extLst>
              <a:ext uri="{FF2B5EF4-FFF2-40B4-BE49-F238E27FC236}">
                <a16:creationId xmlns:a16="http://schemas.microsoft.com/office/drawing/2014/main" id="{C90E1E68-BA77-403E-8B68-480CAE8C7E5F}"/>
              </a:ext>
            </a:extLst>
          </p:cNvPr>
          <p:cNvSpPr txBox="1">
            <a:spLocks/>
          </p:cNvSpPr>
          <p:nvPr userDrawn="1"/>
        </p:nvSpPr>
        <p:spPr>
          <a:xfrm>
            <a:off x="1376587" y="6346869"/>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 Harden</a:t>
            </a:r>
            <a:endParaRPr lang="en-US" dirty="0"/>
          </a:p>
        </p:txBody>
      </p:sp>
      <p:sp>
        <p:nvSpPr>
          <p:cNvPr id="11"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5th RaDIATE Collaboration Meeting </a:t>
            </a:r>
            <a:endParaRPr lang="en-US" dirty="0"/>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F. Harden</a:t>
            </a:r>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5th RaDIATE Collaboration Meeting </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gif"/><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lhc-collimation-project.web.cern.ch/lhc-collimation-project/HiRadMat.htm" TargetMode="Externa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7.xml"/><Relationship Id="rId5" Type="http://schemas.openxmlformats.org/officeDocument/2006/relationships/image" Target="../media/image48.png"/><Relationship Id="rId4" Type="http://schemas.microsoft.com/office/2007/relationships/hdphoto" Target="../media/hdphoto1.wdp"/></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3.emf"/><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7.xml"/><Relationship Id="rId5" Type="http://schemas.openxmlformats.org/officeDocument/2006/relationships/image" Target="../media/image62.jpeg"/><Relationship Id="rId4" Type="http://schemas.openxmlformats.org/officeDocument/2006/relationships/image" Target="../media/image61.jpeg"/></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444815"/>
            <a:ext cx="11582400" cy="940443"/>
          </a:xfrm>
        </p:spPr>
        <p:txBody>
          <a:bodyPr/>
          <a:lstStyle/>
          <a:p>
            <a:r>
              <a:rPr lang="en-US" dirty="0"/>
              <a:t>The HiRadMat Facility</a:t>
            </a:r>
            <a:br>
              <a:rPr lang="en-US" dirty="0"/>
            </a:br>
            <a:r>
              <a:rPr lang="en-US" dirty="0"/>
              <a:t>Overview and Perspectives for Post LS2</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
        <p:nvSpPr>
          <p:cNvPr id="6" name="Text Placeholder 2"/>
          <p:cNvSpPr txBox="1">
            <a:spLocks/>
          </p:cNvSpPr>
          <p:nvPr/>
        </p:nvSpPr>
        <p:spPr>
          <a:xfrm>
            <a:off x="609599" y="4368445"/>
            <a:ext cx="6388360" cy="365125"/>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Rockwell" panose="02060603020205020403" pitchFamily="18" charset="0"/>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US" sz="1600" u="sng" dirty="0"/>
          </a:p>
          <a:p>
            <a:r>
              <a:rPr lang="en-US" sz="2500" dirty="0"/>
              <a:t>F. Harden (on behalf of the HiRadMat Team)</a:t>
            </a:r>
          </a:p>
          <a:p>
            <a:r>
              <a:rPr lang="en-US" sz="2500" dirty="0"/>
              <a:t>CERN</a:t>
            </a:r>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016561" y="0"/>
            <a:ext cx="7634434" cy="1908609"/>
          </a:xfrm>
          <a:prstGeom prst="rect">
            <a:avLst/>
          </a:prstGeom>
        </p:spPr>
      </p:pic>
      <p:sp>
        <p:nvSpPr>
          <p:cNvPr id="8" name="Slide Number Placeholder 3">
            <a:extLst>
              <a:ext uri="{FF2B5EF4-FFF2-40B4-BE49-F238E27FC236}">
                <a16:creationId xmlns:a16="http://schemas.microsoft.com/office/drawing/2014/main" id="{DFCF1080-CE19-422B-8108-93359A872358}"/>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a:t>
            </a:fld>
            <a:endParaRPr lang="en-US" sz="1400" dirty="0">
              <a:latin typeface="Rockwell" panose="02060603020205020403" pitchFamily="18" charset="0"/>
            </a:endParaRPr>
          </a:p>
        </p:txBody>
      </p:sp>
    </p:spTree>
    <p:extLst>
      <p:ext uri="{BB962C8B-B14F-4D97-AF65-F5344CB8AC3E}">
        <p14:creationId xmlns:p14="http://schemas.microsoft.com/office/powerpoint/2010/main" val="1056544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6F58ED89-D0D7-433E-9231-8DFAAC7C9FD7}"/>
              </a:ext>
            </a:extLst>
          </p:cNvPr>
          <p:cNvPicPr>
            <a:picLocks noChangeAspect="1"/>
          </p:cNvPicPr>
          <p:nvPr/>
        </p:nvPicPr>
        <p:blipFill>
          <a:blip r:embed="rId2"/>
          <a:stretch>
            <a:fillRect/>
          </a:stretch>
        </p:blipFill>
        <p:spPr>
          <a:xfrm>
            <a:off x="1866013" y="1429576"/>
            <a:ext cx="9334500" cy="5038725"/>
          </a:xfrm>
          <a:prstGeom prst="rect">
            <a:avLst/>
          </a:prstGeom>
        </p:spPr>
      </p:pic>
      <p:sp>
        <p:nvSpPr>
          <p:cNvPr id="2" name="Title 1"/>
          <p:cNvSpPr>
            <a:spLocks noGrp="1"/>
          </p:cNvSpPr>
          <p:nvPr>
            <p:ph type="title"/>
          </p:nvPr>
        </p:nvSpPr>
        <p:spPr/>
        <p:txBody>
          <a:bodyPr>
            <a:normAutofit/>
          </a:bodyPr>
          <a:lstStyle/>
          <a:p>
            <a:r>
              <a:rPr lang="en-US" dirty="0"/>
              <a:t>Irradiation Area</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
        <p:nvSpPr>
          <p:cNvPr id="13" name="Rectangle 12">
            <a:extLst>
              <a:ext uri="{FF2B5EF4-FFF2-40B4-BE49-F238E27FC236}">
                <a16:creationId xmlns:a16="http://schemas.microsoft.com/office/drawing/2014/main" id="{61956200-35FD-409F-8ABA-764F6239637E}"/>
              </a:ext>
            </a:extLst>
          </p:cNvPr>
          <p:cNvSpPr/>
          <p:nvPr/>
        </p:nvSpPr>
        <p:spPr>
          <a:xfrm>
            <a:off x="192577" y="1106395"/>
            <a:ext cx="3633294" cy="2585323"/>
          </a:xfrm>
          <a:prstGeom prst="rect">
            <a:avLst/>
          </a:prstGeom>
          <a:solidFill>
            <a:schemeClr val="bg1"/>
          </a:solidFill>
        </p:spPr>
        <p:txBody>
          <a:bodyPr wrap="square">
            <a:spAutoFit/>
          </a:bodyPr>
          <a:lstStyle/>
          <a:p>
            <a:pPr marL="36576"/>
            <a:r>
              <a:rPr lang="en-US" sz="2200" b="1" u="sng" dirty="0">
                <a:latin typeface="Garamond" panose="02020404030301010803" pitchFamily="18" charset="0"/>
              </a:rPr>
              <a:t>TJ7</a:t>
            </a:r>
          </a:p>
          <a:p>
            <a:pPr marL="322326" indent="-285750">
              <a:buFont typeface="Arial" panose="020B0604020202020204" pitchFamily="34" charset="0"/>
              <a:buChar char="•"/>
            </a:pPr>
            <a:r>
              <a:rPr lang="en-US" sz="2000" dirty="0">
                <a:latin typeface="Garamond" panose="02020404030301010803" pitchFamily="18" charset="0"/>
              </a:rPr>
              <a:t>Shielded area available for additional DAQ systems.</a:t>
            </a:r>
          </a:p>
          <a:p>
            <a:pPr marL="322326" indent="-285750">
              <a:buFont typeface="Arial" panose="020B0604020202020204" pitchFamily="34" charset="0"/>
              <a:buChar char="•"/>
            </a:pPr>
            <a:r>
              <a:rPr lang="en-US" sz="2000" dirty="0">
                <a:latin typeface="Garamond" panose="02020404030301010803" pitchFamily="18" charset="0"/>
              </a:rPr>
              <a:t>Overhead crane remote system.</a:t>
            </a:r>
          </a:p>
          <a:p>
            <a:pPr marL="322326" indent="-285750">
              <a:buFont typeface="Arial" panose="020B0604020202020204" pitchFamily="34" charset="0"/>
              <a:buChar char="•"/>
            </a:pPr>
            <a:r>
              <a:rPr lang="en-US" sz="2000" dirty="0">
                <a:latin typeface="Garamond" panose="02020404030301010803" pitchFamily="18" charset="0"/>
              </a:rPr>
              <a:t>Patch panel in signal rack for connections to HRM-Control Room.</a:t>
            </a:r>
          </a:p>
          <a:p>
            <a:pPr marL="322326" indent="-285750">
              <a:buFont typeface="Arial" panose="020B0604020202020204" pitchFamily="34" charset="0"/>
              <a:buChar char="•"/>
            </a:pPr>
            <a:r>
              <a:rPr lang="en-US" sz="2000" dirty="0">
                <a:latin typeface="Garamond" panose="02020404030301010803" pitchFamily="18" charset="0"/>
              </a:rPr>
              <a:t>Cooling Water connections. </a:t>
            </a:r>
            <a:endParaRPr lang="en-GB" sz="2000" dirty="0">
              <a:latin typeface="Garamond" panose="02020404030301010803" pitchFamily="18" charset="0"/>
            </a:endParaRPr>
          </a:p>
        </p:txBody>
      </p:sp>
      <p:sp>
        <p:nvSpPr>
          <p:cNvPr id="14" name="Slide Number Placeholder 3">
            <a:extLst>
              <a:ext uri="{FF2B5EF4-FFF2-40B4-BE49-F238E27FC236}">
                <a16:creationId xmlns:a16="http://schemas.microsoft.com/office/drawing/2014/main" id="{1AEE4AF3-DBDD-425F-B94B-921DA27E72FD}"/>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10</a:t>
            </a:fld>
            <a:endParaRPr lang="en-US" sz="1400" dirty="0">
              <a:latin typeface="Rockwell" panose="02060603020205020403" pitchFamily="18" charset="0"/>
            </a:endParaRPr>
          </a:p>
        </p:txBody>
      </p:sp>
      <p:cxnSp>
        <p:nvCxnSpPr>
          <p:cNvPr id="15" name="Straight Arrow Connector 14">
            <a:extLst>
              <a:ext uri="{FF2B5EF4-FFF2-40B4-BE49-F238E27FC236}">
                <a16:creationId xmlns:a16="http://schemas.microsoft.com/office/drawing/2014/main" id="{FBE2FE81-0EB6-4BDD-9559-8DF48C3F3518}"/>
              </a:ext>
            </a:extLst>
          </p:cNvPr>
          <p:cNvCxnSpPr>
            <a:cxnSpLocks/>
          </p:cNvCxnSpPr>
          <p:nvPr/>
        </p:nvCxnSpPr>
        <p:spPr>
          <a:xfrm>
            <a:off x="3617386" y="3068816"/>
            <a:ext cx="1187879" cy="539988"/>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099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6F58ED89-D0D7-433E-9231-8DFAAC7C9FD7}"/>
              </a:ext>
            </a:extLst>
          </p:cNvPr>
          <p:cNvPicPr>
            <a:picLocks noChangeAspect="1"/>
          </p:cNvPicPr>
          <p:nvPr/>
        </p:nvPicPr>
        <p:blipFill>
          <a:blip r:embed="rId2"/>
          <a:stretch>
            <a:fillRect/>
          </a:stretch>
        </p:blipFill>
        <p:spPr>
          <a:xfrm>
            <a:off x="1866013" y="1429576"/>
            <a:ext cx="9334500" cy="5038725"/>
          </a:xfrm>
          <a:prstGeom prst="rect">
            <a:avLst/>
          </a:prstGeom>
        </p:spPr>
      </p:pic>
      <p:sp>
        <p:nvSpPr>
          <p:cNvPr id="2" name="Title 1"/>
          <p:cNvSpPr>
            <a:spLocks noGrp="1"/>
          </p:cNvSpPr>
          <p:nvPr>
            <p:ph type="title"/>
          </p:nvPr>
        </p:nvSpPr>
        <p:spPr/>
        <p:txBody>
          <a:bodyPr>
            <a:normAutofit/>
          </a:bodyPr>
          <a:lstStyle/>
          <a:p>
            <a:r>
              <a:rPr lang="en-US" dirty="0"/>
              <a:t>Irradiation Area</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grpSp>
        <p:nvGrpSpPr>
          <p:cNvPr id="34" name="Group 33">
            <a:extLst>
              <a:ext uri="{FF2B5EF4-FFF2-40B4-BE49-F238E27FC236}">
                <a16:creationId xmlns:a16="http://schemas.microsoft.com/office/drawing/2014/main" id="{EF51C786-DEF6-4D38-B61D-4B75F6922013}"/>
              </a:ext>
            </a:extLst>
          </p:cNvPr>
          <p:cNvGrpSpPr/>
          <p:nvPr/>
        </p:nvGrpSpPr>
        <p:grpSpPr>
          <a:xfrm>
            <a:off x="5409857" y="3858454"/>
            <a:ext cx="3061311" cy="2643415"/>
            <a:chOff x="24279110" y="12560945"/>
            <a:chExt cx="4736592" cy="3748024"/>
          </a:xfrm>
        </p:grpSpPr>
        <p:pic>
          <p:nvPicPr>
            <p:cNvPr id="35" name="Picture 34">
              <a:extLst>
                <a:ext uri="{FF2B5EF4-FFF2-40B4-BE49-F238E27FC236}">
                  <a16:creationId xmlns:a16="http://schemas.microsoft.com/office/drawing/2014/main" id="{AAA53E36-9BCA-4F56-93F5-2E35F54814FB}"/>
                </a:ext>
              </a:extLst>
            </p:cNvPr>
            <p:cNvPicPr>
              <a:picLocks noChangeAspect="1"/>
            </p:cNvPicPr>
            <p:nvPr/>
          </p:nvPicPr>
          <p:blipFill>
            <a:blip r:embed="rId3"/>
            <a:stretch>
              <a:fillRect/>
            </a:stretch>
          </p:blipFill>
          <p:spPr>
            <a:xfrm>
              <a:off x="24279110" y="12560945"/>
              <a:ext cx="4736592" cy="3748024"/>
            </a:xfrm>
            <a:prstGeom prst="rect">
              <a:avLst/>
            </a:prstGeom>
          </p:spPr>
        </p:pic>
        <p:sp>
          <p:nvSpPr>
            <p:cNvPr id="36" name="Rectangle 35">
              <a:extLst>
                <a:ext uri="{FF2B5EF4-FFF2-40B4-BE49-F238E27FC236}">
                  <a16:creationId xmlns:a16="http://schemas.microsoft.com/office/drawing/2014/main" id="{4E647D8B-8ED2-4027-BA1A-44749E52DFDD}"/>
                </a:ext>
              </a:extLst>
            </p:cNvPr>
            <p:cNvSpPr/>
            <p:nvPr/>
          </p:nvSpPr>
          <p:spPr>
            <a:xfrm>
              <a:off x="25992948" y="13502205"/>
              <a:ext cx="1389738" cy="480026"/>
            </a:xfrm>
            <a:prstGeom prst="rect">
              <a:avLst/>
            </a:prstGeom>
            <a:solidFill>
              <a:schemeClr val="accent3">
                <a:lumMod val="75000"/>
              </a:schemeClr>
            </a:solidFill>
          </p:spPr>
          <p:txBody>
            <a:bodyPr wrap="square">
              <a:spAutoFit/>
            </a:bodyPr>
            <a:lstStyle/>
            <a:p>
              <a:pPr algn="just"/>
              <a:r>
                <a:rPr lang="en-US" sz="1600" b="1" dirty="0">
                  <a:solidFill>
                    <a:schemeClr val="bg1"/>
                  </a:solidFill>
                  <a:latin typeface="Garamond" panose="02020404030301010803" pitchFamily="18" charset="0"/>
                </a:rPr>
                <a:t>Stand A</a:t>
              </a:r>
              <a:endParaRPr lang="en-GB" sz="1600" b="1" dirty="0">
                <a:solidFill>
                  <a:schemeClr val="bg1"/>
                </a:solidFill>
                <a:latin typeface="Garamond" panose="02020404030301010803" pitchFamily="18" charset="0"/>
              </a:endParaRPr>
            </a:p>
          </p:txBody>
        </p:sp>
        <p:sp>
          <p:nvSpPr>
            <p:cNvPr id="37" name="Rectangle 36">
              <a:extLst>
                <a:ext uri="{FF2B5EF4-FFF2-40B4-BE49-F238E27FC236}">
                  <a16:creationId xmlns:a16="http://schemas.microsoft.com/office/drawing/2014/main" id="{FACF05A1-A643-435A-BBBC-C1C598763209}"/>
                </a:ext>
              </a:extLst>
            </p:cNvPr>
            <p:cNvSpPr/>
            <p:nvPr/>
          </p:nvSpPr>
          <p:spPr>
            <a:xfrm>
              <a:off x="25064430" y="14386628"/>
              <a:ext cx="1389738" cy="480026"/>
            </a:xfrm>
            <a:prstGeom prst="rect">
              <a:avLst/>
            </a:prstGeom>
            <a:solidFill>
              <a:schemeClr val="accent3">
                <a:lumMod val="75000"/>
              </a:schemeClr>
            </a:solidFill>
          </p:spPr>
          <p:txBody>
            <a:bodyPr wrap="square">
              <a:spAutoFit/>
            </a:bodyPr>
            <a:lstStyle/>
            <a:p>
              <a:pPr algn="just"/>
              <a:r>
                <a:rPr lang="en-US" sz="1600" b="1" dirty="0">
                  <a:solidFill>
                    <a:schemeClr val="bg1"/>
                  </a:solidFill>
                  <a:latin typeface="Garamond" panose="02020404030301010803" pitchFamily="18" charset="0"/>
                </a:rPr>
                <a:t>Stand B</a:t>
              </a:r>
              <a:endParaRPr lang="en-GB" sz="1600" b="1" dirty="0">
                <a:solidFill>
                  <a:schemeClr val="bg1"/>
                </a:solidFill>
                <a:latin typeface="Garamond" panose="02020404030301010803" pitchFamily="18" charset="0"/>
              </a:endParaRPr>
            </a:p>
          </p:txBody>
        </p:sp>
        <p:sp>
          <p:nvSpPr>
            <p:cNvPr id="38" name="Rectangle 37">
              <a:extLst>
                <a:ext uri="{FF2B5EF4-FFF2-40B4-BE49-F238E27FC236}">
                  <a16:creationId xmlns:a16="http://schemas.microsoft.com/office/drawing/2014/main" id="{A5A13753-0B19-469F-A2B2-E35B030FB9E4}"/>
                </a:ext>
              </a:extLst>
            </p:cNvPr>
            <p:cNvSpPr/>
            <p:nvPr/>
          </p:nvSpPr>
          <p:spPr>
            <a:xfrm>
              <a:off x="26795215" y="15456380"/>
              <a:ext cx="1414729" cy="457608"/>
            </a:xfrm>
            <a:prstGeom prst="rect">
              <a:avLst/>
            </a:prstGeom>
            <a:solidFill>
              <a:schemeClr val="accent3">
                <a:lumMod val="75000"/>
              </a:schemeClr>
            </a:solidFill>
          </p:spPr>
          <p:txBody>
            <a:bodyPr wrap="square">
              <a:spAutoFit/>
            </a:bodyPr>
            <a:lstStyle/>
            <a:p>
              <a:pPr algn="just"/>
              <a:r>
                <a:rPr lang="en-US" sz="1600" b="1" dirty="0">
                  <a:solidFill>
                    <a:schemeClr val="bg1"/>
                  </a:solidFill>
                  <a:latin typeface="Garamond" panose="02020404030301010803" pitchFamily="18" charset="0"/>
                </a:rPr>
                <a:t>Stand C</a:t>
              </a:r>
              <a:endParaRPr lang="en-GB" sz="1600" b="1" dirty="0">
                <a:solidFill>
                  <a:schemeClr val="bg1"/>
                </a:solidFill>
                <a:latin typeface="Garamond" panose="02020404030301010803" pitchFamily="18" charset="0"/>
              </a:endParaRPr>
            </a:p>
          </p:txBody>
        </p:sp>
      </p:grpSp>
      <p:cxnSp>
        <p:nvCxnSpPr>
          <p:cNvPr id="41" name="Straight Arrow Connector 40">
            <a:extLst>
              <a:ext uri="{FF2B5EF4-FFF2-40B4-BE49-F238E27FC236}">
                <a16:creationId xmlns:a16="http://schemas.microsoft.com/office/drawing/2014/main" id="{0D52C38F-574F-4CB4-BC44-4D0275067318}"/>
              </a:ext>
            </a:extLst>
          </p:cNvPr>
          <p:cNvCxnSpPr>
            <a:cxnSpLocks/>
          </p:cNvCxnSpPr>
          <p:nvPr/>
        </p:nvCxnSpPr>
        <p:spPr>
          <a:xfrm flipV="1">
            <a:off x="7818631" y="3714291"/>
            <a:ext cx="416969" cy="35289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7" name="Rectangle 46">
            <a:extLst>
              <a:ext uri="{FF2B5EF4-FFF2-40B4-BE49-F238E27FC236}">
                <a16:creationId xmlns:a16="http://schemas.microsoft.com/office/drawing/2014/main" id="{D69281C8-1F47-4E22-ADDE-8D388E6D8C5E}"/>
              </a:ext>
            </a:extLst>
          </p:cNvPr>
          <p:cNvSpPr/>
          <p:nvPr/>
        </p:nvSpPr>
        <p:spPr>
          <a:xfrm>
            <a:off x="363797" y="1173936"/>
            <a:ext cx="4404146" cy="5109091"/>
          </a:xfrm>
          <a:prstGeom prst="rect">
            <a:avLst/>
          </a:prstGeom>
          <a:solidFill>
            <a:schemeClr val="bg1"/>
          </a:solidFill>
        </p:spPr>
        <p:txBody>
          <a:bodyPr wrap="square">
            <a:spAutoFit/>
          </a:bodyPr>
          <a:lstStyle/>
          <a:p>
            <a:pPr marL="36576" indent="0">
              <a:buFont typeface="Arial"/>
              <a:buNone/>
            </a:pPr>
            <a:r>
              <a:rPr lang="en-US" sz="2000" b="1" u="sng" dirty="0">
                <a:latin typeface="Garamond" panose="02020404030301010803" pitchFamily="18" charset="0"/>
              </a:rPr>
              <a:t>TNC</a:t>
            </a:r>
          </a:p>
          <a:p>
            <a:pPr marL="36576" indent="0">
              <a:buFont typeface="Arial"/>
              <a:buNone/>
            </a:pPr>
            <a:endParaRPr lang="en-US" b="1" u="sng" dirty="0">
              <a:latin typeface="Garamond" panose="02020404030301010803" pitchFamily="18" charset="0"/>
            </a:endParaRPr>
          </a:p>
          <a:p>
            <a:pPr marL="36576" indent="0">
              <a:buFont typeface="Arial"/>
              <a:buNone/>
            </a:pPr>
            <a:r>
              <a:rPr lang="en-US" b="1" u="sng" dirty="0">
                <a:latin typeface="Garamond" panose="02020404030301010803" pitchFamily="18" charset="0"/>
              </a:rPr>
              <a:t>3 Experimental Stands in HiRadMat Experimental Area</a:t>
            </a:r>
          </a:p>
          <a:p>
            <a:pPr marL="285750" indent="-285750">
              <a:buFont typeface="Arial" panose="020B0604020202020204" pitchFamily="34" charset="0"/>
              <a:buChar char="•"/>
            </a:pPr>
            <a:r>
              <a:rPr lang="en-US" b="1" dirty="0">
                <a:latin typeface="Garamond" panose="02020404030301010803" pitchFamily="18" charset="0"/>
              </a:rPr>
              <a:t>Stand A:  </a:t>
            </a:r>
            <a:r>
              <a:rPr lang="en-US" dirty="0">
                <a:latin typeface="Garamond" panose="02020404030301010803" pitchFamily="18" charset="0"/>
              </a:rPr>
              <a:t>Dedicated Beam Instrumentation Stand providing beam diagnostics and monitoring systems.</a:t>
            </a:r>
          </a:p>
          <a:p>
            <a:pPr marL="285750" indent="-285750">
              <a:buFont typeface="Arial" panose="020B0604020202020204" pitchFamily="34" charset="0"/>
              <a:buChar char="•"/>
            </a:pPr>
            <a:r>
              <a:rPr lang="en-US" b="1" dirty="0">
                <a:latin typeface="Garamond" panose="02020404030301010803" pitchFamily="18" charset="0"/>
              </a:rPr>
              <a:t>Stand B &amp; C:  </a:t>
            </a:r>
            <a:r>
              <a:rPr lang="en-US" dirty="0">
                <a:latin typeface="Garamond" panose="02020404030301010803" pitchFamily="18" charset="0"/>
              </a:rPr>
              <a:t>Dedicated Experimental Stands enabling different optics to be achieved.</a:t>
            </a:r>
          </a:p>
          <a:p>
            <a:endParaRPr lang="en-US" dirty="0">
              <a:latin typeface="Garamond" panose="02020404030301010803" pitchFamily="18" charset="0"/>
            </a:endParaRPr>
          </a:p>
          <a:p>
            <a:pPr marL="285750" indent="-285750">
              <a:buFont typeface="Arial" panose="020B0604020202020204" pitchFamily="34" charset="0"/>
              <a:buChar char="•"/>
            </a:pPr>
            <a:r>
              <a:rPr lang="en-US" dirty="0">
                <a:latin typeface="Garamond" panose="02020404030301010803" pitchFamily="18" charset="0"/>
              </a:rPr>
              <a:t>Tables are cooled by a cooling circuit (30 kW, 3m</a:t>
            </a:r>
            <a:r>
              <a:rPr lang="en-US" baseline="30000" dirty="0">
                <a:latin typeface="Garamond" panose="02020404030301010803" pitchFamily="18" charset="0"/>
              </a:rPr>
              <a:t>3</a:t>
            </a:r>
            <a:r>
              <a:rPr lang="en-US" dirty="0">
                <a:latin typeface="Garamond" panose="02020404030301010803" pitchFamily="18" charset="0"/>
              </a:rPr>
              <a:t>/h, 9bar)</a:t>
            </a:r>
          </a:p>
          <a:p>
            <a:pPr marL="285750" indent="-285750">
              <a:buFont typeface="Arial" panose="020B0604020202020204" pitchFamily="34" charset="0"/>
              <a:buChar char="•"/>
            </a:pPr>
            <a:endParaRPr lang="en-US" dirty="0">
              <a:latin typeface="Garamond" panose="02020404030301010803" pitchFamily="18" charset="0"/>
            </a:endParaRPr>
          </a:p>
          <a:p>
            <a:pPr marL="285750" indent="-285750">
              <a:buFont typeface="Arial" panose="020B0604020202020204" pitchFamily="34" charset="0"/>
              <a:buChar char="•"/>
            </a:pPr>
            <a:r>
              <a:rPr lang="en-US" dirty="0">
                <a:latin typeface="Garamond" panose="02020404030301010803" pitchFamily="18" charset="0"/>
              </a:rPr>
              <a:t>Power provided (4kV / 2.5 kA)</a:t>
            </a:r>
          </a:p>
          <a:p>
            <a:pPr marL="285750" indent="-285750">
              <a:buFont typeface="Arial" panose="020B0604020202020204" pitchFamily="34" charset="0"/>
              <a:buChar char="•"/>
            </a:pPr>
            <a:endParaRPr lang="en-US" dirty="0">
              <a:latin typeface="Garamond" panose="02020404030301010803" pitchFamily="18" charset="0"/>
            </a:endParaRPr>
          </a:p>
          <a:p>
            <a:pPr marL="285750" indent="-285750">
              <a:buFont typeface="Arial" panose="020B0604020202020204" pitchFamily="34" charset="0"/>
              <a:buChar char="•"/>
            </a:pPr>
            <a:r>
              <a:rPr lang="en-US" dirty="0">
                <a:latin typeface="Garamond" panose="02020404030301010803" pitchFamily="18" charset="0"/>
              </a:rPr>
              <a:t>Signal cables (50 V / 2 A) for motorization stages, cameras, etc.</a:t>
            </a:r>
            <a:endParaRPr lang="en-US" sz="1600" dirty="0">
              <a:latin typeface="Garamond" panose="02020404030301010803" pitchFamily="18" charset="0"/>
            </a:endParaRPr>
          </a:p>
        </p:txBody>
      </p:sp>
      <p:sp>
        <p:nvSpPr>
          <p:cNvPr id="48" name="Slide Number Placeholder 3">
            <a:extLst>
              <a:ext uri="{FF2B5EF4-FFF2-40B4-BE49-F238E27FC236}">
                <a16:creationId xmlns:a16="http://schemas.microsoft.com/office/drawing/2014/main" id="{5F43CC27-BF84-400F-9310-57A1B2BA0AC2}"/>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11</a:t>
            </a:fld>
            <a:endParaRPr lang="en-US" sz="1400" dirty="0">
              <a:latin typeface="Rockwell" panose="02060603020205020403" pitchFamily="18" charset="0"/>
            </a:endParaRPr>
          </a:p>
        </p:txBody>
      </p:sp>
    </p:spTree>
    <p:extLst>
      <p:ext uri="{BB962C8B-B14F-4D97-AF65-F5344CB8AC3E}">
        <p14:creationId xmlns:p14="http://schemas.microsoft.com/office/powerpoint/2010/main" val="1896625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Irradiation Area</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
        <p:nvSpPr>
          <p:cNvPr id="6" name="Content Placeholder 5">
            <a:extLst>
              <a:ext uri="{FF2B5EF4-FFF2-40B4-BE49-F238E27FC236}">
                <a16:creationId xmlns:a16="http://schemas.microsoft.com/office/drawing/2014/main" id="{EF09DC56-5A35-492E-A4BD-C740959856C6}"/>
              </a:ext>
            </a:extLst>
          </p:cNvPr>
          <p:cNvSpPr>
            <a:spLocks noGrp="1"/>
          </p:cNvSpPr>
          <p:nvPr>
            <p:ph idx="1"/>
          </p:nvPr>
        </p:nvSpPr>
        <p:spPr/>
        <p:txBody>
          <a:bodyPr/>
          <a:lstStyle/>
          <a:p>
            <a:endParaRPr lang="en-GB" dirty="0"/>
          </a:p>
        </p:txBody>
      </p:sp>
      <p:pic>
        <p:nvPicPr>
          <p:cNvPr id="8" name="Picture 7">
            <a:extLst>
              <a:ext uri="{FF2B5EF4-FFF2-40B4-BE49-F238E27FC236}">
                <a16:creationId xmlns:a16="http://schemas.microsoft.com/office/drawing/2014/main" id="{88D150B3-C446-4957-ABF8-D552AC986123}"/>
              </a:ext>
            </a:extLst>
          </p:cNvPr>
          <p:cNvPicPr>
            <a:picLocks noChangeAspect="1"/>
          </p:cNvPicPr>
          <p:nvPr/>
        </p:nvPicPr>
        <p:blipFill>
          <a:blip r:embed="rId2"/>
          <a:stretch>
            <a:fillRect/>
          </a:stretch>
        </p:blipFill>
        <p:spPr>
          <a:xfrm>
            <a:off x="1428750" y="1178504"/>
            <a:ext cx="9334500" cy="5038725"/>
          </a:xfrm>
          <a:prstGeom prst="rect">
            <a:avLst/>
          </a:prstGeom>
        </p:spPr>
      </p:pic>
      <p:sp>
        <p:nvSpPr>
          <p:cNvPr id="9" name="Rectangle 8">
            <a:extLst>
              <a:ext uri="{FF2B5EF4-FFF2-40B4-BE49-F238E27FC236}">
                <a16:creationId xmlns:a16="http://schemas.microsoft.com/office/drawing/2014/main" id="{05702DA1-16CB-4654-B2FA-21FCE86EFFEF}"/>
              </a:ext>
            </a:extLst>
          </p:cNvPr>
          <p:cNvSpPr/>
          <p:nvPr/>
        </p:nvSpPr>
        <p:spPr>
          <a:xfrm>
            <a:off x="300769" y="1120676"/>
            <a:ext cx="3674072" cy="2585323"/>
          </a:xfrm>
          <a:prstGeom prst="rect">
            <a:avLst/>
          </a:prstGeom>
          <a:solidFill>
            <a:schemeClr val="bg1"/>
          </a:solidFill>
        </p:spPr>
        <p:txBody>
          <a:bodyPr wrap="square">
            <a:spAutoFit/>
          </a:bodyPr>
          <a:lstStyle/>
          <a:p>
            <a:pPr marL="36576" indent="0">
              <a:buFont typeface="Arial"/>
              <a:buNone/>
            </a:pPr>
            <a:r>
              <a:rPr lang="en-US" sz="2200" b="1" u="sng" dirty="0">
                <a:latin typeface="Garamond" panose="02020404030301010803" pitchFamily="18" charset="0"/>
              </a:rPr>
              <a:t>TT61</a:t>
            </a:r>
          </a:p>
          <a:p>
            <a:pPr marL="36576" indent="0">
              <a:buFont typeface="Arial"/>
              <a:buNone/>
            </a:pPr>
            <a:r>
              <a:rPr lang="en-US" sz="2000" dirty="0">
                <a:latin typeface="Garamond" panose="02020404030301010803" pitchFamily="18" charset="0"/>
              </a:rPr>
              <a:t>HiRadMat has dedicated feed-throughs into an adjacent tunnel (TT61) where additional electronic and measurement systems can be added.  Progress has been made to shield this area from radiation effects.</a:t>
            </a:r>
            <a:endParaRPr lang="en-GB" sz="2000" dirty="0">
              <a:latin typeface="Garamond" panose="02020404030301010803" pitchFamily="18" charset="0"/>
            </a:endParaRPr>
          </a:p>
        </p:txBody>
      </p:sp>
      <p:pic>
        <p:nvPicPr>
          <p:cNvPr id="24" name="Picture 23">
            <a:extLst>
              <a:ext uri="{FF2B5EF4-FFF2-40B4-BE49-F238E27FC236}">
                <a16:creationId xmlns:a16="http://schemas.microsoft.com/office/drawing/2014/main" id="{5C7D02DD-F03F-4D4F-ADAF-E1BEEC8A3FD2}"/>
              </a:ext>
            </a:extLst>
          </p:cNvPr>
          <p:cNvPicPr>
            <a:picLocks noChangeAspect="1"/>
          </p:cNvPicPr>
          <p:nvPr/>
        </p:nvPicPr>
        <p:blipFill>
          <a:blip r:embed="rId3"/>
          <a:stretch>
            <a:fillRect/>
          </a:stretch>
        </p:blipFill>
        <p:spPr>
          <a:xfrm>
            <a:off x="5801843" y="4010131"/>
            <a:ext cx="3063286" cy="2218695"/>
          </a:xfrm>
          <a:prstGeom prst="rect">
            <a:avLst/>
          </a:prstGeom>
        </p:spPr>
      </p:pic>
      <p:sp>
        <p:nvSpPr>
          <p:cNvPr id="25" name="TextBox 24">
            <a:extLst>
              <a:ext uri="{FF2B5EF4-FFF2-40B4-BE49-F238E27FC236}">
                <a16:creationId xmlns:a16="http://schemas.microsoft.com/office/drawing/2014/main" id="{BC23F036-D5C5-4430-A2FC-7537116AB4DD}"/>
              </a:ext>
            </a:extLst>
          </p:cNvPr>
          <p:cNvSpPr txBox="1"/>
          <p:nvPr/>
        </p:nvSpPr>
        <p:spPr>
          <a:xfrm>
            <a:off x="9019544" y="4332064"/>
            <a:ext cx="2774351" cy="1200329"/>
          </a:xfrm>
          <a:prstGeom prst="rect">
            <a:avLst/>
          </a:prstGeom>
          <a:noFill/>
        </p:spPr>
        <p:txBody>
          <a:bodyPr wrap="square" rtlCol="0" anchor="t" anchorCtr="0">
            <a:spAutoFit/>
          </a:bodyPr>
          <a:lstStyle/>
          <a:p>
            <a:r>
              <a:rPr lang="en-US" dirty="0">
                <a:latin typeface="Garamond" panose="02020404030301010803" pitchFamily="18" charset="0"/>
              </a:rPr>
              <a:t>3D model of feed-through between HiRadMat Experimental Area and Electronics Area.</a:t>
            </a:r>
          </a:p>
        </p:txBody>
      </p:sp>
      <p:cxnSp>
        <p:nvCxnSpPr>
          <p:cNvPr id="26" name="Straight Arrow Connector 25">
            <a:extLst>
              <a:ext uri="{FF2B5EF4-FFF2-40B4-BE49-F238E27FC236}">
                <a16:creationId xmlns:a16="http://schemas.microsoft.com/office/drawing/2014/main" id="{983A570F-812C-41FB-AECC-3DC5BF31ED5D}"/>
              </a:ext>
            </a:extLst>
          </p:cNvPr>
          <p:cNvCxnSpPr>
            <a:cxnSpLocks/>
          </p:cNvCxnSpPr>
          <p:nvPr/>
        </p:nvCxnSpPr>
        <p:spPr>
          <a:xfrm flipV="1">
            <a:off x="7818631" y="3135086"/>
            <a:ext cx="416969" cy="932105"/>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8" name="Slide Number Placeholder 3">
            <a:extLst>
              <a:ext uri="{FF2B5EF4-FFF2-40B4-BE49-F238E27FC236}">
                <a16:creationId xmlns:a16="http://schemas.microsoft.com/office/drawing/2014/main" id="{A1A0D91B-46D0-4BCF-A75B-76D3CF4F5E11}"/>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12</a:t>
            </a:fld>
            <a:endParaRPr lang="en-US" sz="1400" dirty="0">
              <a:latin typeface="Rockwell" panose="02060603020205020403" pitchFamily="18" charset="0"/>
            </a:endParaRPr>
          </a:p>
        </p:txBody>
      </p:sp>
    </p:spTree>
    <p:extLst>
      <p:ext uri="{BB962C8B-B14F-4D97-AF65-F5344CB8AC3E}">
        <p14:creationId xmlns:p14="http://schemas.microsoft.com/office/powerpoint/2010/main" val="1871091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for Users </a:t>
            </a:r>
            <a:endParaRPr lang="en-GB" dirty="0"/>
          </a:p>
        </p:txBody>
      </p:sp>
      <p:sp>
        <p:nvSpPr>
          <p:cNvPr id="3" name="Content Placeholder 2"/>
          <p:cNvSpPr>
            <a:spLocks noGrp="1"/>
          </p:cNvSpPr>
          <p:nvPr>
            <p:ph idx="1"/>
          </p:nvPr>
        </p:nvSpPr>
        <p:spPr>
          <a:xfrm>
            <a:off x="609601" y="1325607"/>
            <a:ext cx="4940808" cy="4667421"/>
          </a:xfrm>
        </p:spPr>
        <p:txBody>
          <a:bodyPr>
            <a:normAutofit fontScale="92500" lnSpcReduction="10000"/>
          </a:bodyPr>
          <a:lstStyle/>
          <a:p>
            <a:pPr marL="36576" indent="0">
              <a:buNone/>
            </a:pPr>
            <a:r>
              <a:rPr lang="en-US" sz="2200" b="1" u="sng" dirty="0"/>
              <a:t>Preparation Phase</a:t>
            </a:r>
          </a:p>
          <a:p>
            <a:pPr>
              <a:buFont typeface="Arial" panose="020B0604020202020204" pitchFamily="34" charset="0"/>
              <a:buChar char="•"/>
            </a:pPr>
            <a:r>
              <a:rPr lang="en-US" sz="2100" dirty="0"/>
              <a:t>All experimental proposals are reviewed for their scientific merit and feasibility by the HiRadMat Scientific Board.</a:t>
            </a:r>
          </a:p>
          <a:p>
            <a:pPr>
              <a:buFont typeface="Arial" panose="020B0604020202020204" pitchFamily="34" charset="0"/>
              <a:buChar char="•"/>
            </a:pPr>
            <a:r>
              <a:rPr lang="en-US" sz="2100" dirty="0"/>
              <a:t>Accepted proposals are then reviewed by the HiRadMat Technical Board where technical aspects, safety files and beam operations are evaluated.</a:t>
            </a:r>
          </a:p>
          <a:p>
            <a:pPr marL="36576" indent="0">
              <a:buNone/>
            </a:pPr>
            <a:endParaRPr lang="en-US" sz="2200" b="1" u="sng" dirty="0"/>
          </a:p>
          <a:p>
            <a:pPr marL="36576" indent="0">
              <a:buNone/>
            </a:pPr>
            <a:r>
              <a:rPr lang="en-US" sz="2200" b="1" u="sng" dirty="0"/>
              <a:t>Design Phase</a:t>
            </a:r>
          </a:p>
          <a:p>
            <a:pPr>
              <a:buFont typeface="Arial" panose="020B0604020202020204" pitchFamily="34" charset="0"/>
              <a:buChar char="•"/>
            </a:pPr>
            <a:r>
              <a:rPr lang="en-US" sz="2000" dirty="0"/>
              <a:t>Design and Integration Checks.</a:t>
            </a:r>
          </a:p>
          <a:p>
            <a:pPr>
              <a:buFont typeface="Arial" panose="020B0604020202020204" pitchFamily="34" charset="0"/>
              <a:buChar char="•"/>
            </a:pPr>
            <a:r>
              <a:rPr lang="en-US" sz="2000" dirty="0"/>
              <a:t>Technical Discussions, including safety requirements, on-line monitoring requirements, etc.</a:t>
            </a:r>
          </a:p>
          <a:p>
            <a:pPr>
              <a:buFont typeface="Arial" panose="020B0604020202020204" pitchFamily="34" charset="0"/>
              <a:buChar char="•"/>
            </a:pPr>
            <a:r>
              <a:rPr lang="en-US" sz="2000" dirty="0"/>
              <a:t>Design assistance/production available.</a:t>
            </a:r>
          </a:p>
          <a:p>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
        <p:nvSpPr>
          <p:cNvPr id="8" name="Content Placeholder 2">
            <a:extLst>
              <a:ext uri="{FF2B5EF4-FFF2-40B4-BE49-F238E27FC236}">
                <a16:creationId xmlns:a16="http://schemas.microsoft.com/office/drawing/2014/main" id="{133D37CE-2230-49AC-B2DA-EB16A8702D90}"/>
              </a:ext>
            </a:extLst>
          </p:cNvPr>
          <p:cNvSpPr txBox="1">
            <a:spLocks/>
          </p:cNvSpPr>
          <p:nvPr/>
        </p:nvSpPr>
        <p:spPr>
          <a:xfrm>
            <a:off x="6641593" y="1325607"/>
            <a:ext cx="4940808" cy="1837471"/>
          </a:xfrm>
          <a:prstGeom prst="rect">
            <a:avLst/>
          </a:prstGeom>
        </p:spPr>
        <p:txBody>
          <a:bodyPr vert="horz">
            <a:normAutofit fontScale="92500"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2200" b="1" u="sng" dirty="0"/>
              <a:t>Installation Phase</a:t>
            </a:r>
          </a:p>
          <a:p>
            <a:pPr marL="36576" indent="0">
              <a:buNone/>
            </a:pPr>
            <a:r>
              <a:rPr lang="en-US" sz="2100" dirty="0"/>
              <a:t>Access to CERN services from collaborating teams, including, Survey, Mechatronics and Measurements, Mechanical and Materials Engineering, Beam Instrumentation, Handling, Radiation Protection. </a:t>
            </a:r>
          </a:p>
          <a:p>
            <a:endParaRPr lang="en-GB" dirty="0"/>
          </a:p>
        </p:txBody>
      </p:sp>
      <p:pic>
        <p:nvPicPr>
          <p:cNvPr id="9" name="Picture 8">
            <a:extLst>
              <a:ext uri="{FF2B5EF4-FFF2-40B4-BE49-F238E27FC236}">
                <a16:creationId xmlns:a16="http://schemas.microsoft.com/office/drawing/2014/main" id="{11E98875-61BC-499D-811E-53146C23AEFF}"/>
              </a:ext>
            </a:extLst>
          </p:cNvPr>
          <p:cNvPicPr>
            <a:picLocks noChangeAspect="1"/>
          </p:cNvPicPr>
          <p:nvPr/>
        </p:nvPicPr>
        <p:blipFill>
          <a:blip r:embed="rId2"/>
          <a:stretch>
            <a:fillRect/>
          </a:stretch>
        </p:blipFill>
        <p:spPr>
          <a:xfrm>
            <a:off x="5501066" y="3429000"/>
            <a:ext cx="3270690" cy="2133264"/>
          </a:xfrm>
          <a:prstGeom prst="rect">
            <a:avLst/>
          </a:prstGeom>
        </p:spPr>
      </p:pic>
      <p:pic>
        <p:nvPicPr>
          <p:cNvPr id="10" name="Content Placeholder 6">
            <a:extLst>
              <a:ext uri="{FF2B5EF4-FFF2-40B4-BE49-F238E27FC236}">
                <a16:creationId xmlns:a16="http://schemas.microsoft.com/office/drawing/2014/main" id="{4638B235-E700-41A7-A448-F7C4A1BFD11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848510" y="3429000"/>
            <a:ext cx="3186728" cy="2133264"/>
          </a:xfrm>
          <a:prstGeom prst="rect">
            <a:avLst/>
          </a:prstGeom>
        </p:spPr>
      </p:pic>
      <p:sp>
        <p:nvSpPr>
          <p:cNvPr id="11" name="Slide Number Placeholder 3">
            <a:extLst>
              <a:ext uri="{FF2B5EF4-FFF2-40B4-BE49-F238E27FC236}">
                <a16:creationId xmlns:a16="http://schemas.microsoft.com/office/drawing/2014/main" id="{084D567B-8FB4-4416-91DB-0D90FDEF8173}"/>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13</a:t>
            </a:fld>
            <a:endParaRPr lang="en-US" sz="1400" dirty="0">
              <a:latin typeface="Rockwell" panose="02060603020205020403" pitchFamily="18" charset="0"/>
            </a:endParaRPr>
          </a:p>
        </p:txBody>
      </p:sp>
      <p:sp>
        <p:nvSpPr>
          <p:cNvPr id="12" name="Content Placeholder 2">
            <a:extLst>
              <a:ext uri="{FF2B5EF4-FFF2-40B4-BE49-F238E27FC236}">
                <a16:creationId xmlns:a16="http://schemas.microsoft.com/office/drawing/2014/main" id="{5F9B2E93-C9CE-43EF-A547-F79385B7D3E7}"/>
              </a:ext>
            </a:extLst>
          </p:cNvPr>
          <p:cNvSpPr txBox="1">
            <a:spLocks/>
          </p:cNvSpPr>
          <p:nvPr/>
        </p:nvSpPr>
        <p:spPr>
          <a:xfrm>
            <a:off x="6997453" y="5583747"/>
            <a:ext cx="4229088" cy="645254"/>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1400" b="1" dirty="0"/>
              <a:t>Installations into HiRadMat Irradiation Area</a:t>
            </a:r>
          </a:p>
          <a:p>
            <a:pPr marL="36576" indent="0">
              <a:buFont typeface="Arial"/>
              <a:buNone/>
            </a:pPr>
            <a:endParaRPr lang="en-US" sz="2000" dirty="0"/>
          </a:p>
        </p:txBody>
      </p:sp>
    </p:spTree>
    <p:extLst>
      <p:ext uri="{BB962C8B-B14F-4D97-AF65-F5344CB8AC3E}">
        <p14:creationId xmlns:p14="http://schemas.microsoft.com/office/powerpoint/2010/main" val="11666056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for Users</a:t>
            </a:r>
            <a:endParaRPr lang="en-GB" dirty="0"/>
          </a:p>
        </p:txBody>
      </p:sp>
      <p:sp>
        <p:nvSpPr>
          <p:cNvPr id="3" name="Content Placeholder 2"/>
          <p:cNvSpPr>
            <a:spLocks noGrp="1"/>
          </p:cNvSpPr>
          <p:nvPr>
            <p:ph idx="1"/>
          </p:nvPr>
        </p:nvSpPr>
        <p:spPr/>
        <p:txBody>
          <a:bodyPr/>
          <a:lstStyle/>
          <a:p>
            <a:pPr marL="36576" indent="0">
              <a:buNone/>
            </a:pPr>
            <a:r>
              <a:rPr lang="en-US" sz="2200" b="1" u="sng" dirty="0"/>
              <a:t>SPS Operation</a:t>
            </a:r>
          </a:p>
          <a:p>
            <a:r>
              <a:rPr lang="en-US" sz="2000" dirty="0"/>
              <a:t>Colleagues from SPS Operations provides high quality proton (or ion) beam to the HiRadMat experiment.  Standard procedures relating to beam trajectory, beam emittance, beam spot size, proton bunch sets, etc. are all completed by the experts during the dedicated HiRadMat beam time. </a:t>
            </a:r>
            <a:endParaRPr lang="en-GB" sz="2000"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03020" y="2839400"/>
            <a:ext cx="4099750" cy="2081091"/>
          </a:xfrm>
          <a:prstGeom prst="rect">
            <a:avLst/>
          </a:prstGeom>
        </p:spPr>
      </p:pic>
      <p:sp>
        <p:nvSpPr>
          <p:cNvPr id="7" name="Content Placeholder 2"/>
          <p:cNvSpPr txBox="1">
            <a:spLocks/>
          </p:cNvSpPr>
          <p:nvPr/>
        </p:nvSpPr>
        <p:spPr>
          <a:xfrm>
            <a:off x="170498" y="4919311"/>
            <a:ext cx="4093666" cy="809593"/>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1500" b="1" dirty="0"/>
              <a:t>Example of the HiRadMat proton beam trajectory for 12 bunches delivered to experiment.</a:t>
            </a:r>
            <a:endParaRPr lang="en-GB" sz="1500" b="1" dirty="0"/>
          </a:p>
        </p:txBody>
      </p:sp>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07397" y="2839400"/>
            <a:ext cx="3451733" cy="2761386"/>
          </a:xfrm>
          <a:prstGeom prst="rect">
            <a:avLst/>
          </a:prstGeom>
        </p:spPr>
      </p:pic>
      <p:sp>
        <p:nvSpPr>
          <p:cNvPr id="9" name="Content Placeholder 2"/>
          <p:cNvSpPr txBox="1">
            <a:spLocks/>
          </p:cNvSpPr>
          <p:nvPr/>
        </p:nvSpPr>
        <p:spPr>
          <a:xfrm>
            <a:off x="4402770" y="5582759"/>
            <a:ext cx="3617964" cy="809593"/>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1500" b="1" dirty="0"/>
              <a:t>Example of the extracted intensity for delivered 144 protons.</a:t>
            </a:r>
            <a:endParaRPr lang="en-GB" sz="1500" b="1"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073053" y="2839400"/>
            <a:ext cx="3783874" cy="2889504"/>
          </a:xfrm>
          <a:prstGeom prst="rect">
            <a:avLst/>
          </a:prstGeom>
        </p:spPr>
      </p:pic>
      <p:sp>
        <p:nvSpPr>
          <p:cNvPr id="11" name="Content Placeholder 2"/>
          <p:cNvSpPr txBox="1">
            <a:spLocks/>
          </p:cNvSpPr>
          <p:nvPr/>
        </p:nvSpPr>
        <p:spPr>
          <a:xfrm>
            <a:off x="7959130" y="5771688"/>
            <a:ext cx="3617964" cy="809593"/>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1500" b="1" dirty="0"/>
              <a:t>Example of quality of bunch-bunch intensity for 144 bunches (2×72 bunches)</a:t>
            </a:r>
            <a:endParaRPr lang="en-GB" sz="1500" b="1" dirty="0"/>
          </a:p>
        </p:txBody>
      </p:sp>
      <p:sp>
        <p:nvSpPr>
          <p:cNvPr id="12" name="Slide Number Placeholder 3">
            <a:extLst>
              <a:ext uri="{FF2B5EF4-FFF2-40B4-BE49-F238E27FC236}">
                <a16:creationId xmlns:a16="http://schemas.microsoft.com/office/drawing/2014/main" id="{394DDD53-DE7D-4BFC-A7E6-FD2A9E9DB0F3}"/>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14</a:t>
            </a:fld>
            <a:endParaRPr lang="en-US" sz="1400" dirty="0">
              <a:latin typeface="Rockwell" panose="02060603020205020403" pitchFamily="18" charset="0"/>
            </a:endParaRPr>
          </a:p>
        </p:txBody>
      </p:sp>
    </p:spTree>
    <p:extLst>
      <p:ext uri="{BB962C8B-B14F-4D97-AF65-F5344CB8AC3E}">
        <p14:creationId xmlns:p14="http://schemas.microsoft.com/office/powerpoint/2010/main" val="618122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for Users</a:t>
            </a:r>
            <a:endParaRPr lang="en-GB" dirty="0"/>
          </a:p>
        </p:txBody>
      </p:sp>
      <p:sp>
        <p:nvSpPr>
          <p:cNvPr id="3" name="Content Placeholder 2"/>
          <p:cNvSpPr>
            <a:spLocks noGrp="1"/>
          </p:cNvSpPr>
          <p:nvPr>
            <p:ph idx="1"/>
          </p:nvPr>
        </p:nvSpPr>
        <p:spPr>
          <a:xfrm>
            <a:off x="609600" y="1325607"/>
            <a:ext cx="7571383" cy="2011953"/>
          </a:xfrm>
        </p:spPr>
        <p:txBody>
          <a:bodyPr>
            <a:normAutofit fontScale="92500" lnSpcReduction="20000"/>
          </a:bodyPr>
          <a:lstStyle/>
          <a:p>
            <a:pPr marL="36576" indent="0">
              <a:buNone/>
            </a:pPr>
            <a:r>
              <a:rPr lang="en-US" sz="2200" b="1" u="sng" dirty="0"/>
              <a:t>HiRadMat Operation</a:t>
            </a:r>
          </a:p>
          <a:p>
            <a:r>
              <a:rPr lang="en-US" sz="2000" dirty="0"/>
              <a:t>CERN colleagues available to assist with in situ measurements and monitoring, e.g. LDV, strain gauges, radiation hard camera, </a:t>
            </a:r>
            <a:r>
              <a:rPr lang="en-GB" sz="2000" dirty="0"/>
              <a:t>experiment motorisation.</a:t>
            </a:r>
          </a:p>
          <a:p>
            <a:r>
              <a:rPr lang="en-US" sz="2000" dirty="0"/>
              <a:t>Beam diagnostic systems provided through collaboration with HiRadMat and Beam Instrumentation Group.</a:t>
            </a:r>
          </a:p>
          <a:p>
            <a:r>
              <a:rPr lang="en-US" sz="2000" dirty="0"/>
              <a:t>Data stored and available for analysis after beam time.</a:t>
            </a:r>
          </a:p>
          <a:p>
            <a:pPr marL="36576" indent="0">
              <a:buNone/>
            </a:pPr>
            <a:endParaRPr lang="en-US" sz="2000"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pic>
        <p:nvPicPr>
          <p:cNvPr id="12" name="Picture 1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18045" y="703714"/>
            <a:ext cx="3397755" cy="2548316"/>
          </a:xfrm>
          <a:prstGeom prst="rect">
            <a:avLst/>
          </a:prstGeom>
        </p:spPr>
      </p:pic>
      <p:pic>
        <p:nvPicPr>
          <p:cNvPr id="13" name="Picture 12"/>
          <p:cNvPicPr>
            <a:picLocks noChangeAspect="1"/>
          </p:cNvPicPr>
          <p:nvPr/>
        </p:nvPicPr>
        <p:blipFill>
          <a:blip r:embed="rId3"/>
          <a:stretch>
            <a:fillRect/>
          </a:stretch>
        </p:blipFill>
        <p:spPr>
          <a:xfrm>
            <a:off x="71236" y="3337560"/>
            <a:ext cx="5232886" cy="2459736"/>
          </a:xfrm>
          <a:prstGeom prst="rect">
            <a:avLst/>
          </a:prstGeom>
        </p:spPr>
      </p:pic>
      <p:pic>
        <p:nvPicPr>
          <p:cNvPr id="14" name="Picture 1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66262" y="3337560"/>
            <a:ext cx="3245112" cy="2642252"/>
          </a:xfrm>
          <a:prstGeom prst="rect">
            <a:avLst/>
          </a:prstGeom>
        </p:spPr>
      </p:pic>
      <p:pic>
        <p:nvPicPr>
          <p:cNvPr id="16" name="Picture 15"/>
          <p:cNvPicPr>
            <a:picLocks noChangeAspect="1"/>
          </p:cNvPicPr>
          <p:nvPr/>
        </p:nvPicPr>
        <p:blipFill>
          <a:blip r:embed="rId5"/>
          <a:stretch>
            <a:fillRect/>
          </a:stretch>
        </p:blipFill>
        <p:spPr>
          <a:xfrm>
            <a:off x="9106128" y="3337560"/>
            <a:ext cx="2709672" cy="2786944"/>
          </a:xfrm>
          <a:prstGeom prst="rect">
            <a:avLst/>
          </a:prstGeom>
        </p:spPr>
      </p:pic>
      <p:pic>
        <p:nvPicPr>
          <p:cNvPr id="17" name="Picture 1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8787384" y="3252030"/>
            <a:ext cx="3086868" cy="3086868"/>
          </a:xfrm>
          <a:prstGeom prst="rect">
            <a:avLst/>
          </a:prstGeom>
        </p:spPr>
      </p:pic>
      <p:sp>
        <p:nvSpPr>
          <p:cNvPr id="18" name="Content Placeholder 2"/>
          <p:cNvSpPr txBox="1">
            <a:spLocks/>
          </p:cNvSpPr>
          <p:nvPr/>
        </p:nvSpPr>
        <p:spPr>
          <a:xfrm>
            <a:off x="832237" y="5796099"/>
            <a:ext cx="3316081" cy="645254"/>
          </a:xfrm>
          <a:prstGeom prst="rect">
            <a:avLst/>
          </a:prstGeom>
        </p:spPr>
        <p:txBody>
          <a:bodyPr vert="horz">
            <a:normAutofit fontScale="92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1500" b="1" dirty="0"/>
              <a:t>Fixed Beam Instrumentation Table, currently includes a Diamond Detector, BPKG and BTV</a:t>
            </a:r>
          </a:p>
          <a:p>
            <a:pPr marL="36576" indent="0">
              <a:buFont typeface="Arial"/>
              <a:buNone/>
            </a:pPr>
            <a:endParaRPr lang="en-US" sz="2000" dirty="0"/>
          </a:p>
        </p:txBody>
      </p:sp>
      <p:sp>
        <p:nvSpPr>
          <p:cNvPr id="19" name="Content Placeholder 2"/>
          <p:cNvSpPr txBox="1">
            <a:spLocks/>
          </p:cNvSpPr>
          <p:nvPr/>
        </p:nvSpPr>
        <p:spPr>
          <a:xfrm>
            <a:off x="5605377" y="5974414"/>
            <a:ext cx="3316081" cy="645254"/>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1400" b="1" dirty="0"/>
              <a:t>Image obtained from HRM-BTV</a:t>
            </a:r>
          </a:p>
          <a:p>
            <a:pPr marL="36576" indent="0">
              <a:buFont typeface="Arial"/>
              <a:buNone/>
            </a:pPr>
            <a:endParaRPr lang="en-US" sz="2000" dirty="0"/>
          </a:p>
        </p:txBody>
      </p:sp>
      <p:sp>
        <p:nvSpPr>
          <p:cNvPr id="15" name="Slide Number Placeholder 3">
            <a:extLst>
              <a:ext uri="{FF2B5EF4-FFF2-40B4-BE49-F238E27FC236}">
                <a16:creationId xmlns:a16="http://schemas.microsoft.com/office/drawing/2014/main" id="{4E450A4F-1BE2-4CE3-9544-C03B46293C4A}"/>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15</a:t>
            </a:fld>
            <a:endParaRPr lang="en-US" sz="1400" dirty="0">
              <a:latin typeface="Rockwell" panose="02060603020205020403" pitchFamily="18" charset="0"/>
            </a:endParaRPr>
          </a:p>
        </p:txBody>
      </p:sp>
    </p:spTree>
    <p:extLst>
      <p:ext uri="{BB962C8B-B14F-4D97-AF65-F5344CB8AC3E}">
        <p14:creationId xmlns:p14="http://schemas.microsoft.com/office/powerpoint/2010/main" val="1829410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6"/>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Post-Irradiation/Cool-Down Time</a:t>
            </a:r>
            <a:endParaRPr lang="en-GB" dirty="0"/>
          </a:p>
        </p:txBody>
      </p:sp>
      <p:sp>
        <p:nvSpPr>
          <p:cNvPr id="3" name="Content Placeholder 2"/>
          <p:cNvSpPr>
            <a:spLocks noGrp="1"/>
          </p:cNvSpPr>
          <p:nvPr>
            <p:ph idx="1"/>
          </p:nvPr>
        </p:nvSpPr>
        <p:spPr/>
        <p:txBody>
          <a:bodyPr/>
          <a:lstStyle/>
          <a:p>
            <a:r>
              <a:rPr lang="en-US" sz="1800" dirty="0"/>
              <a:t>After irradiation, experiments are moved to the HiRadMat cool-down area (usually 1-2 weeks after beam) to enable the integral dose of the experiment to decrease.  </a:t>
            </a:r>
          </a:p>
          <a:p>
            <a:r>
              <a:rPr lang="en-US" sz="1800" dirty="0"/>
              <a:t>After a sufficient cool-down period, Radiation Protection release the experimental container from HiRadMat.  It is then transported to an appropriate irradiation facility (as arranged by experimental team) for post-irradiation analysis by the users.</a:t>
            </a:r>
            <a:endParaRPr lang="en-GB" sz="1800" dirty="0"/>
          </a:p>
          <a:p>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pic>
        <p:nvPicPr>
          <p:cNvPr id="6" name="Content Placeholder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02374" y="3225787"/>
            <a:ext cx="3685277" cy="2456851"/>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99183" y="3225786"/>
            <a:ext cx="3685278" cy="2456851"/>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595993" y="2994438"/>
            <a:ext cx="2188991" cy="2919546"/>
          </a:xfrm>
          <a:prstGeom prst="rect">
            <a:avLst/>
          </a:prstGeom>
        </p:spPr>
      </p:pic>
      <p:sp>
        <p:nvSpPr>
          <p:cNvPr id="9" name="Slide Number Placeholder 3">
            <a:extLst>
              <a:ext uri="{FF2B5EF4-FFF2-40B4-BE49-F238E27FC236}">
                <a16:creationId xmlns:a16="http://schemas.microsoft.com/office/drawing/2014/main" id="{2804D151-42CB-46CF-AD95-14113BA76928}"/>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16</a:t>
            </a:fld>
            <a:endParaRPr lang="en-US" sz="1400" dirty="0">
              <a:latin typeface="Rockwell" panose="02060603020205020403" pitchFamily="18" charset="0"/>
            </a:endParaRPr>
          </a:p>
        </p:txBody>
      </p:sp>
      <p:sp>
        <p:nvSpPr>
          <p:cNvPr id="10" name="Content Placeholder 2">
            <a:extLst>
              <a:ext uri="{FF2B5EF4-FFF2-40B4-BE49-F238E27FC236}">
                <a16:creationId xmlns:a16="http://schemas.microsoft.com/office/drawing/2014/main" id="{E3735095-8668-4E67-A284-09295CA69ED8}"/>
              </a:ext>
            </a:extLst>
          </p:cNvPr>
          <p:cNvSpPr txBox="1">
            <a:spLocks/>
          </p:cNvSpPr>
          <p:nvPr/>
        </p:nvSpPr>
        <p:spPr>
          <a:xfrm>
            <a:off x="3707540" y="5769194"/>
            <a:ext cx="3316081" cy="645254"/>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1400" b="1" dirty="0"/>
              <a:t>HiRadMat Beam Dump</a:t>
            </a:r>
          </a:p>
          <a:p>
            <a:pPr marL="36576" indent="0">
              <a:buFont typeface="Arial"/>
              <a:buNone/>
            </a:pPr>
            <a:endParaRPr lang="en-US" sz="2000" dirty="0"/>
          </a:p>
        </p:txBody>
      </p:sp>
      <p:sp>
        <p:nvSpPr>
          <p:cNvPr id="11" name="Content Placeholder 2">
            <a:extLst>
              <a:ext uri="{FF2B5EF4-FFF2-40B4-BE49-F238E27FC236}">
                <a16:creationId xmlns:a16="http://schemas.microsoft.com/office/drawing/2014/main" id="{9F03607E-9F63-4C1E-ADC7-DD69CCE0553F}"/>
              </a:ext>
            </a:extLst>
          </p:cNvPr>
          <p:cNvSpPr txBox="1">
            <a:spLocks/>
          </p:cNvSpPr>
          <p:nvPr/>
        </p:nvSpPr>
        <p:spPr>
          <a:xfrm>
            <a:off x="8484461" y="5951756"/>
            <a:ext cx="3316081" cy="645254"/>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1400" b="1" dirty="0"/>
              <a:t>HiRadMat Cool-Down Area</a:t>
            </a:r>
          </a:p>
          <a:p>
            <a:pPr marL="36576" indent="0">
              <a:buFont typeface="Arial"/>
              <a:buNone/>
            </a:pPr>
            <a:endParaRPr lang="en-US" sz="2000" dirty="0"/>
          </a:p>
        </p:txBody>
      </p:sp>
    </p:spTree>
    <p:extLst>
      <p:ext uri="{BB962C8B-B14F-4D97-AF65-F5344CB8AC3E}">
        <p14:creationId xmlns:p14="http://schemas.microsoft.com/office/powerpoint/2010/main" val="2919756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0E819-D77C-41D3-BD21-FA9D31993FCA}"/>
              </a:ext>
            </a:extLst>
          </p:cNvPr>
          <p:cNvSpPr>
            <a:spLocks noGrp="1"/>
          </p:cNvSpPr>
          <p:nvPr>
            <p:ph type="title"/>
          </p:nvPr>
        </p:nvSpPr>
        <p:spPr/>
        <p:txBody>
          <a:bodyPr>
            <a:normAutofit fontScale="90000"/>
          </a:bodyPr>
          <a:lstStyle/>
          <a:p>
            <a:r>
              <a:rPr lang="en-GB" dirty="0"/>
              <a:t>Proven Track Record and Future Planning</a:t>
            </a:r>
          </a:p>
        </p:txBody>
      </p:sp>
      <p:sp>
        <p:nvSpPr>
          <p:cNvPr id="3" name="Content Placeholder 2">
            <a:extLst>
              <a:ext uri="{FF2B5EF4-FFF2-40B4-BE49-F238E27FC236}">
                <a16:creationId xmlns:a16="http://schemas.microsoft.com/office/drawing/2014/main" id="{6D2991A7-6AA5-4B8D-BAF7-77E68E355492}"/>
              </a:ext>
            </a:extLst>
          </p:cNvPr>
          <p:cNvSpPr>
            <a:spLocks noGrp="1"/>
          </p:cNvSpPr>
          <p:nvPr>
            <p:ph idx="1"/>
          </p:nvPr>
        </p:nvSpPr>
        <p:spPr/>
        <p:txBody>
          <a:bodyPr>
            <a:normAutofit fontScale="77500" lnSpcReduction="20000"/>
          </a:bodyPr>
          <a:lstStyle/>
          <a:p>
            <a:r>
              <a:rPr lang="en-US" sz="3200" dirty="0"/>
              <a:t>Since its commissioning in 2012, HiRadMat has proven its state-of-the-art facilities can be used outside its design remit, with a multitude of novel experiments completed. </a:t>
            </a:r>
          </a:p>
          <a:p>
            <a:endParaRPr lang="en-US" sz="3200" dirty="0"/>
          </a:p>
          <a:p>
            <a:r>
              <a:rPr lang="en-US" sz="3200" dirty="0"/>
              <a:t>The facility has continued to advance to meet user requirements and to provide its facilities to global researchers.</a:t>
            </a:r>
          </a:p>
          <a:p>
            <a:endParaRPr lang="en-US" sz="3200" dirty="0"/>
          </a:p>
          <a:p>
            <a:r>
              <a:rPr lang="en-GB" sz="3200" dirty="0"/>
              <a:t>During LS2, HiRadMat will continue to develop with improvements to the following areas:</a:t>
            </a:r>
          </a:p>
          <a:p>
            <a:pPr lvl="1"/>
            <a:r>
              <a:rPr lang="en-GB" sz="2800" dirty="0"/>
              <a:t>Renovation of TNC/TJ7/TT61.</a:t>
            </a:r>
          </a:p>
          <a:p>
            <a:pPr lvl="1"/>
            <a:r>
              <a:rPr lang="en-GB" sz="2800" dirty="0"/>
              <a:t>Electrical Patch Panel installation and cabling checks.</a:t>
            </a:r>
          </a:p>
          <a:p>
            <a:pPr lvl="1"/>
            <a:r>
              <a:rPr lang="en-GB" sz="2800" dirty="0"/>
              <a:t>Renovation of Surface Lab and HRM-Control Room.</a:t>
            </a:r>
          </a:p>
          <a:p>
            <a:pPr lvl="1"/>
            <a:r>
              <a:rPr lang="en-GB" sz="2800" dirty="0"/>
              <a:t>Modifications to HiRadMat Operations Support for better user experience.  </a:t>
            </a:r>
          </a:p>
          <a:p>
            <a:pPr lvl="1"/>
            <a:endParaRPr lang="en-GB" sz="2800" dirty="0"/>
          </a:p>
        </p:txBody>
      </p:sp>
      <p:sp>
        <p:nvSpPr>
          <p:cNvPr id="4" name="Footer Placeholder 3">
            <a:extLst>
              <a:ext uri="{FF2B5EF4-FFF2-40B4-BE49-F238E27FC236}">
                <a16:creationId xmlns:a16="http://schemas.microsoft.com/office/drawing/2014/main" id="{B03665D7-4648-4444-B4F7-81F199AD2881}"/>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a:extLst>
              <a:ext uri="{FF2B5EF4-FFF2-40B4-BE49-F238E27FC236}">
                <a16:creationId xmlns:a16="http://schemas.microsoft.com/office/drawing/2014/main" id="{9D6BC199-B8B8-4094-866D-28EB108BE517}"/>
              </a:ext>
            </a:extLst>
          </p:cNvPr>
          <p:cNvSpPr>
            <a:spLocks noGrp="1"/>
          </p:cNvSpPr>
          <p:nvPr>
            <p:ph type="dt" sz="half" idx="11"/>
          </p:nvPr>
        </p:nvSpPr>
        <p:spPr/>
        <p:txBody>
          <a:bodyPr/>
          <a:lstStyle/>
          <a:p>
            <a:r>
              <a:rPr lang="en-US"/>
              <a:t>F. Harden</a:t>
            </a:r>
            <a:endParaRPr lang="en-US" dirty="0"/>
          </a:p>
        </p:txBody>
      </p:sp>
      <p:sp>
        <p:nvSpPr>
          <p:cNvPr id="6" name="Slide Number Placeholder 3">
            <a:extLst>
              <a:ext uri="{FF2B5EF4-FFF2-40B4-BE49-F238E27FC236}">
                <a16:creationId xmlns:a16="http://schemas.microsoft.com/office/drawing/2014/main" id="{2369210F-6EC3-402E-8D66-AB8963F0F52C}"/>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17</a:t>
            </a:fld>
            <a:endParaRPr lang="en-US" sz="1400" dirty="0">
              <a:latin typeface="Rockwell" panose="02060603020205020403" pitchFamily="18" charset="0"/>
            </a:endParaRPr>
          </a:p>
        </p:txBody>
      </p:sp>
    </p:spTree>
    <p:extLst>
      <p:ext uri="{BB962C8B-B14F-4D97-AF65-F5344CB8AC3E}">
        <p14:creationId xmlns:p14="http://schemas.microsoft.com/office/powerpoint/2010/main" val="2484977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
        <p:nvSpPr>
          <p:cNvPr id="7" name="Slide Number Placeholder 3">
            <a:extLst>
              <a:ext uri="{FF2B5EF4-FFF2-40B4-BE49-F238E27FC236}">
                <a16:creationId xmlns:a16="http://schemas.microsoft.com/office/drawing/2014/main" id="{967E1C66-69D6-4220-8096-CECA25A175F1}"/>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18</a:t>
            </a:fld>
            <a:endParaRPr lang="en-US" sz="1400" dirty="0">
              <a:latin typeface="Rockwell" panose="02060603020205020403" pitchFamily="18" charset="0"/>
            </a:endParaRPr>
          </a:p>
        </p:txBody>
      </p:sp>
      <p:sp>
        <p:nvSpPr>
          <p:cNvPr id="8" name="Title 1">
            <a:extLst>
              <a:ext uri="{FF2B5EF4-FFF2-40B4-BE49-F238E27FC236}">
                <a16:creationId xmlns:a16="http://schemas.microsoft.com/office/drawing/2014/main" id="{F5CB0717-052C-47AA-8930-056BE5A543A2}"/>
              </a:ext>
            </a:extLst>
          </p:cNvPr>
          <p:cNvSpPr txBox="1">
            <a:spLocks/>
          </p:cNvSpPr>
          <p:nvPr/>
        </p:nvSpPr>
        <p:spPr>
          <a:xfrm>
            <a:off x="609600" y="233493"/>
            <a:ext cx="10969139"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Rockwell" panose="02060603020205020403" pitchFamily="18" charset="0"/>
                <a:ea typeface="+mj-ea"/>
                <a:cs typeface="+mj-cs"/>
              </a:defRPr>
            </a:lvl1pPr>
          </a:lstStyle>
          <a:p>
            <a:r>
              <a:rPr lang="en-US" dirty="0"/>
              <a:t>Facility Expectations and Requirements</a:t>
            </a:r>
            <a:endParaRPr lang="en-GB" dirty="0"/>
          </a:p>
        </p:txBody>
      </p:sp>
      <p:sp>
        <p:nvSpPr>
          <p:cNvPr id="10" name="Content Placeholder 2">
            <a:extLst>
              <a:ext uri="{FF2B5EF4-FFF2-40B4-BE49-F238E27FC236}">
                <a16:creationId xmlns:a16="http://schemas.microsoft.com/office/drawing/2014/main" id="{1749D704-D539-4749-B3D8-DFD830A8A680}"/>
              </a:ext>
            </a:extLst>
          </p:cNvPr>
          <p:cNvSpPr txBox="1">
            <a:spLocks/>
          </p:cNvSpPr>
          <p:nvPr/>
        </p:nvSpPr>
        <p:spPr>
          <a:xfrm>
            <a:off x="609600" y="1325607"/>
            <a:ext cx="10969139" cy="4667421"/>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500" dirty="0"/>
              <a:t>HiRadMat is a unique irradiation facility</a:t>
            </a:r>
            <a:r>
              <a:rPr lang="en-GB" sz="2500" dirty="0"/>
              <a:t>.</a:t>
            </a:r>
          </a:p>
          <a:p>
            <a:r>
              <a:rPr lang="en-US" sz="2500" dirty="0"/>
              <a:t>Feedback from users regarding requirements, for example: </a:t>
            </a:r>
          </a:p>
          <a:p>
            <a:pPr lvl="1"/>
            <a:r>
              <a:rPr lang="en-US" sz="2200" dirty="0"/>
              <a:t>HL-LHC type beams?</a:t>
            </a:r>
          </a:p>
          <a:p>
            <a:pPr lvl="1"/>
            <a:r>
              <a:rPr lang="en-US" sz="2200" dirty="0"/>
              <a:t>Data Acquisition Upgrades?</a:t>
            </a:r>
          </a:p>
          <a:p>
            <a:pPr lvl="1"/>
            <a:r>
              <a:rPr lang="en-US" sz="2200" dirty="0"/>
              <a:t>Proton/Ion requests?</a:t>
            </a:r>
          </a:p>
          <a:p>
            <a:pPr lvl="1"/>
            <a:r>
              <a:rPr lang="en-US" sz="2200" dirty="0"/>
              <a:t>Interest beyond accelerator physics?</a:t>
            </a:r>
          </a:p>
          <a:p>
            <a:r>
              <a:rPr lang="en-US" sz="2500" dirty="0"/>
              <a:t>Goal:  To make HiRadMat a world-renowned facility.</a:t>
            </a:r>
          </a:p>
          <a:p>
            <a:endParaRPr lang="en-US" sz="2500" dirty="0"/>
          </a:p>
          <a:p>
            <a:endParaRPr lang="en-US" sz="2500" dirty="0"/>
          </a:p>
          <a:p>
            <a:pPr marL="36576" indent="0">
              <a:buNone/>
            </a:pPr>
            <a:r>
              <a:rPr lang="en-US" sz="2500" dirty="0"/>
              <a:t>BUT..........</a:t>
            </a:r>
          </a:p>
          <a:p>
            <a:pPr lvl="1"/>
            <a:endParaRPr lang="en-GB" sz="2800" dirty="0"/>
          </a:p>
        </p:txBody>
      </p:sp>
    </p:spTree>
    <p:extLst>
      <p:ext uri="{BB962C8B-B14F-4D97-AF65-F5344CB8AC3E}">
        <p14:creationId xmlns:p14="http://schemas.microsoft.com/office/powerpoint/2010/main" val="10036563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0325D8B-5101-4D34-81C6-DDC20834C05D}"/>
              </a:ext>
            </a:extLst>
          </p:cNvPr>
          <p:cNvSpPr>
            <a:spLocks noGrp="1"/>
          </p:cNvSpPr>
          <p:nvPr>
            <p:ph type="dt" sz="half" idx="2"/>
          </p:nvPr>
        </p:nvSpPr>
        <p:spPr/>
        <p:txBody>
          <a:bodyPr/>
          <a:lstStyle/>
          <a:p>
            <a:r>
              <a:rPr lang="en-US"/>
              <a:t>F. Harden</a:t>
            </a:r>
            <a:endParaRPr lang="en-US" dirty="0"/>
          </a:p>
        </p:txBody>
      </p:sp>
      <p:sp>
        <p:nvSpPr>
          <p:cNvPr id="3" name="Footer Placeholder 2">
            <a:extLst>
              <a:ext uri="{FF2B5EF4-FFF2-40B4-BE49-F238E27FC236}">
                <a16:creationId xmlns:a16="http://schemas.microsoft.com/office/drawing/2014/main" id="{21DC594B-C451-40F8-9BAE-6F66B1921C4F}"/>
              </a:ext>
            </a:extLst>
          </p:cNvPr>
          <p:cNvSpPr>
            <a:spLocks noGrp="1"/>
          </p:cNvSpPr>
          <p:nvPr>
            <p:ph type="ftr" sz="quarter" idx="3"/>
          </p:nvPr>
        </p:nvSpPr>
        <p:spPr/>
        <p:txBody>
          <a:bodyPr/>
          <a:lstStyle/>
          <a:p>
            <a:r>
              <a:rPr lang="en-US"/>
              <a:t>5th RaDIATE Collaboration Meeting </a:t>
            </a:r>
            <a:endParaRPr lang="en-US" dirty="0"/>
          </a:p>
        </p:txBody>
      </p:sp>
      <p:sp>
        <p:nvSpPr>
          <p:cNvPr id="5" name="Slide Number Placeholder 3">
            <a:extLst>
              <a:ext uri="{FF2B5EF4-FFF2-40B4-BE49-F238E27FC236}">
                <a16:creationId xmlns:a16="http://schemas.microsoft.com/office/drawing/2014/main" id="{03E9ADB8-6966-4CE4-B958-90ED59F86B6E}"/>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19</a:t>
            </a:fld>
            <a:endParaRPr lang="en-US" sz="1400" dirty="0">
              <a:latin typeface="Rockwell" panose="02060603020205020403" pitchFamily="18" charset="0"/>
            </a:endParaRPr>
          </a:p>
        </p:txBody>
      </p:sp>
      <p:sp>
        <p:nvSpPr>
          <p:cNvPr id="6" name="TextBox 5">
            <a:extLst>
              <a:ext uri="{FF2B5EF4-FFF2-40B4-BE49-F238E27FC236}">
                <a16:creationId xmlns:a16="http://schemas.microsoft.com/office/drawing/2014/main" id="{90A9B116-9C74-4283-87B1-7B5F4EE98D1D}"/>
              </a:ext>
            </a:extLst>
          </p:cNvPr>
          <p:cNvSpPr txBox="1"/>
          <p:nvPr/>
        </p:nvSpPr>
        <p:spPr>
          <a:xfrm>
            <a:off x="3466309" y="2567226"/>
            <a:ext cx="5374432" cy="861774"/>
          </a:xfrm>
          <a:prstGeom prst="rect">
            <a:avLst/>
          </a:prstGeom>
          <a:noFill/>
        </p:spPr>
        <p:txBody>
          <a:bodyPr wrap="square" rtlCol="0">
            <a:spAutoFit/>
          </a:bodyPr>
          <a:lstStyle/>
          <a:p>
            <a:r>
              <a:rPr lang="en-GB" sz="5000" dirty="0">
                <a:latin typeface="Garamond" panose="02020404030301010803" pitchFamily="18" charset="0"/>
              </a:rPr>
              <a:t>WE NEED YOU!</a:t>
            </a:r>
          </a:p>
        </p:txBody>
      </p:sp>
      <p:sp>
        <p:nvSpPr>
          <p:cNvPr id="7" name="Slide Number Placeholder 6">
            <a:extLst>
              <a:ext uri="{FF2B5EF4-FFF2-40B4-BE49-F238E27FC236}">
                <a16:creationId xmlns:a16="http://schemas.microsoft.com/office/drawing/2014/main" id="{D43553CD-D593-40E6-8C65-6833676E807D}"/>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77787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HiRadMat at a Glance</a:t>
            </a:r>
            <a:endParaRPr lang="en-GB" dirty="0"/>
          </a:p>
        </p:txBody>
      </p:sp>
      <p:sp>
        <p:nvSpPr>
          <p:cNvPr id="3" name="Content Placeholder 2"/>
          <p:cNvSpPr>
            <a:spLocks noGrp="1"/>
          </p:cNvSpPr>
          <p:nvPr>
            <p:ph idx="1"/>
          </p:nvPr>
        </p:nvSpPr>
        <p:spPr>
          <a:xfrm>
            <a:off x="97033" y="1156314"/>
            <a:ext cx="5306568" cy="3114872"/>
          </a:xfrm>
        </p:spPr>
        <p:txBody>
          <a:bodyPr>
            <a:normAutofit/>
          </a:bodyPr>
          <a:lstStyle/>
          <a:p>
            <a:r>
              <a:rPr lang="en-US" sz="1800" dirty="0"/>
              <a:t>Originated from the LHC Collimation Project, due to requirements for a facility capable for “testing accelerator equipment with beam shock impacts</a:t>
            </a:r>
            <a:r>
              <a:rPr lang="en-US" sz="1800" b="1" baseline="30000" dirty="0"/>
              <a:t>1</a:t>
            </a:r>
            <a:r>
              <a:rPr lang="en-US" sz="1800" dirty="0"/>
              <a:t> using high power LHC type beams</a:t>
            </a:r>
            <a:r>
              <a:rPr lang="en-US" sz="1800" b="1" baseline="30000" dirty="0"/>
              <a:t>2</a:t>
            </a:r>
            <a:r>
              <a:rPr lang="en-US" sz="1800" dirty="0"/>
              <a:t>”. </a:t>
            </a:r>
          </a:p>
          <a:p>
            <a:endParaRPr lang="en-US" sz="1800" dirty="0"/>
          </a:p>
          <a:p>
            <a:r>
              <a:rPr lang="en-US" sz="1800" dirty="0"/>
              <a:t>The High Radiation to Materials (HiRadMat) testing facility took its first beam in 2012 and has continued to deliver pulsed, high intensity, LHC-type beam to over 40 experiments.</a:t>
            </a:r>
          </a:p>
          <a:p>
            <a:endParaRPr lang="en-US" sz="500" dirty="0"/>
          </a:p>
        </p:txBody>
      </p:sp>
      <p:sp>
        <p:nvSpPr>
          <p:cNvPr id="4" name="Footer Placeholder 3"/>
          <p:cNvSpPr>
            <a:spLocks noGrp="1"/>
          </p:cNvSpPr>
          <p:nvPr>
            <p:ph type="ftr" sz="quarter" idx="3"/>
          </p:nvPr>
        </p:nvSpPr>
        <p:spPr/>
        <p:txBody>
          <a:bodyPr/>
          <a:lstStyle/>
          <a:p>
            <a:r>
              <a:rPr lang="en-US" dirty="0"/>
              <a:t>5</a:t>
            </a:r>
            <a:r>
              <a:rPr lang="en-US" baseline="30000" dirty="0"/>
              <a:t>th</a:t>
            </a:r>
            <a:r>
              <a:rPr lang="en-US" dirty="0"/>
              <a:t> </a:t>
            </a:r>
            <a:r>
              <a:rPr lang="en-US" dirty="0" err="1"/>
              <a:t>RaDIATE</a:t>
            </a:r>
            <a:r>
              <a:rPr lang="en-US" dirty="0"/>
              <a:t> Collaboration Meeting </a:t>
            </a:r>
          </a:p>
        </p:txBody>
      </p:sp>
      <p:sp>
        <p:nvSpPr>
          <p:cNvPr id="5" name="Date Placeholder 4"/>
          <p:cNvSpPr>
            <a:spLocks noGrp="1"/>
          </p:cNvSpPr>
          <p:nvPr>
            <p:ph type="dt" sz="half" idx="11"/>
          </p:nvPr>
        </p:nvSpPr>
        <p:spPr/>
        <p:txBody>
          <a:bodyPr/>
          <a:lstStyle/>
          <a:p>
            <a:r>
              <a:rPr lang="en-US"/>
              <a:t>F. Harden</a:t>
            </a:r>
            <a:endParaRPr lang="en-US" dirty="0"/>
          </a:p>
        </p:txBody>
      </p:sp>
      <p:sp>
        <p:nvSpPr>
          <p:cNvPr id="6" name="TextBox 5"/>
          <p:cNvSpPr txBox="1"/>
          <p:nvPr/>
        </p:nvSpPr>
        <p:spPr>
          <a:xfrm>
            <a:off x="0" y="5762195"/>
            <a:ext cx="10356951" cy="461665"/>
          </a:xfrm>
          <a:prstGeom prst="rect">
            <a:avLst/>
          </a:prstGeom>
          <a:noFill/>
        </p:spPr>
        <p:txBody>
          <a:bodyPr wrap="square" rtlCol="0">
            <a:spAutoFit/>
          </a:bodyPr>
          <a:lstStyle/>
          <a:p>
            <a:r>
              <a:rPr lang="en-GB" sz="1200" b="1" baseline="30000" dirty="0"/>
              <a:t>1 </a:t>
            </a:r>
            <a:r>
              <a:rPr lang="en-GB" sz="1200" b="1" dirty="0">
                <a:hlinkClick r:id="rId2"/>
              </a:rPr>
              <a:t>http://lhc-collimation-project.web.cern.ch/lhc-collimation-project/HiRadMat.htm</a:t>
            </a:r>
            <a:r>
              <a:rPr lang="en-GB" sz="1200" b="1" dirty="0"/>
              <a:t> </a:t>
            </a:r>
          </a:p>
          <a:p>
            <a:r>
              <a:rPr lang="en-US" sz="1200" b="1" baseline="30000" dirty="0"/>
              <a:t>2 </a:t>
            </a:r>
            <a:r>
              <a:rPr lang="en-US" sz="1200" b="1" dirty="0"/>
              <a:t>R. </a:t>
            </a:r>
            <a:r>
              <a:rPr lang="en-US" sz="1200" b="1" dirty="0" err="1"/>
              <a:t>Assmann</a:t>
            </a:r>
            <a:r>
              <a:rPr lang="en-US" sz="1200" b="1" dirty="0"/>
              <a:t> et al., “User Requirements for a Test Facility with High Power LHC Type Beam”, 2009, EDMS No: 1130296</a:t>
            </a:r>
            <a:endParaRPr lang="en-GB" sz="1200" b="1" baseline="30000" dirty="0"/>
          </a:p>
        </p:txBody>
      </p:sp>
      <p:pic>
        <p:nvPicPr>
          <p:cNvPr id="8" name="Picture 2"/>
          <p:cNvPicPr/>
          <p:nvPr/>
        </p:nvPicPr>
        <p:blipFill>
          <a:blip r:embed="rId3"/>
          <a:stretch/>
        </p:blipFill>
        <p:spPr>
          <a:xfrm>
            <a:off x="5538828" y="1181207"/>
            <a:ext cx="2986705" cy="2386780"/>
          </a:xfrm>
          <a:prstGeom prst="rect">
            <a:avLst/>
          </a:prstGeom>
          <a:ln>
            <a:noFill/>
          </a:ln>
        </p:spPr>
      </p:pic>
      <p:sp>
        <p:nvSpPr>
          <p:cNvPr id="9" name="Content Placeholder 2"/>
          <p:cNvSpPr txBox="1">
            <a:spLocks/>
          </p:cNvSpPr>
          <p:nvPr/>
        </p:nvSpPr>
        <p:spPr>
          <a:xfrm>
            <a:off x="8481452" y="658348"/>
            <a:ext cx="2913887" cy="879749"/>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500" b="1" dirty="0" err="1"/>
              <a:t>SextSc</a:t>
            </a:r>
            <a:r>
              <a:rPr lang="en-US" sz="1500" b="1" dirty="0"/>
              <a:t> investigated damage limits of superconducting magnets, via use of cryostat to reach temperatures ~4K.  </a:t>
            </a:r>
            <a:endParaRPr lang="en-GB" sz="1500" b="1" dirty="0"/>
          </a:p>
        </p:txBody>
      </p:sp>
      <p:pic>
        <p:nvPicPr>
          <p:cNvPr id="10" name="Picture 6"/>
          <p:cNvPicPr/>
          <p:nvPr/>
        </p:nvPicPr>
        <p:blipFill>
          <a:blip r:embed="rId4"/>
          <a:srcRect l="22055" t="12231" r="8588" b="11190"/>
          <a:stretch/>
        </p:blipFill>
        <p:spPr>
          <a:xfrm rot="5400000">
            <a:off x="9586958" y="1644164"/>
            <a:ext cx="1801070" cy="1815691"/>
          </a:xfrm>
          <a:prstGeom prst="rect">
            <a:avLst/>
          </a:prstGeom>
          <a:ln>
            <a:noFill/>
          </a:ln>
        </p:spPr>
      </p:pic>
      <p:pic>
        <p:nvPicPr>
          <p:cNvPr id="12" name="Picture 11"/>
          <p:cNvPicPr>
            <a:picLocks noChangeAspect="1"/>
          </p:cNvPicPr>
          <p:nvPr/>
        </p:nvPicPr>
        <p:blipFill>
          <a:blip r:embed="rId5"/>
          <a:stretch>
            <a:fillRect/>
          </a:stretch>
        </p:blipFill>
        <p:spPr>
          <a:xfrm>
            <a:off x="8583942" y="3540335"/>
            <a:ext cx="3371443" cy="2372990"/>
          </a:xfrm>
          <a:prstGeom prst="rect">
            <a:avLst/>
          </a:prstGeom>
        </p:spPr>
      </p:pic>
      <p:sp>
        <p:nvSpPr>
          <p:cNvPr id="13" name="Content Placeholder 2"/>
          <p:cNvSpPr txBox="1">
            <a:spLocks/>
          </p:cNvSpPr>
          <p:nvPr/>
        </p:nvSpPr>
        <p:spPr>
          <a:xfrm>
            <a:off x="5807062" y="3939420"/>
            <a:ext cx="2776880" cy="879749"/>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r">
              <a:buNone/>
            </a:pPr>
            <a:r>
              <a:rPr lang="en-US" sz="1500" b="1" dirty="0"/>
              <a:t>ATLAS investigated radiation hardness and damage threshold of pixel tracker detectors.</a:t>
            </a:r>
            <a:endParaRPr lang="en-GB" sz="1500" b="1" dirty="0"/>
          </a:p>
        </p:txBody>
      </p:sp>
      <p:sp>
        <p:nvSpPr>
          <p:cNvPr id="15" name="Content Placeholder 2"/>
          <p:cNvSpPr txBox="1">
            <a:spLocks/>
          </p:cNvSpPr>
          <p:nvPr/>
        </p:nvSpPr>
        <p:spPr>
          <a:xfrm>
            <a:off x="77396" y="4226253"/>
            <a:ext cx="2776880" cy="879749"/>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500" b="1" dirty="0"/>
              <a:t>BLM2 studied the signal linearity and response, calibration, saturation and comparison of different types of Beam Loss Monitors</a:t>
            </a:r>
            <a:endParaRPr lang="en-GB" sz="1500" b="1" dirty="0"/>
          </a:p>
        </p:txBody>
      </p:sp>
      <p:pic>
        <p:nvPicPr>
          <p:cNvPr id="16" name="Picture 1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724644" y="3894388"/>
            <a:ext cx="2466082" cy="1849561"/>
          </a:xfrm>
          <a:prstGeom prst="rect">
            <a:avLst/>
          </a:prstGeom>
        </p:spPr>
      </p:pic>
      <p:sp>
        <p:nvSpPr>
          <p:cNvPr id="17" name="Slide Number Placeholder 3">
            <a:extLst>
              <a:ext uri="{FF2B5EF4-FFF2-40B4-BE49-F238E27FC236}">
                <a16:creationId xmlns:a16="http://schemas.microsoft.com/office/drawing/2014/main" id="{E59AEC8B-BF84-4C32-A8BC-A8CC0AC81781}"/>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2</a:t>
            </a:fld>
            <a:endParaRPr lang="en-US" sz="1400" dirty="0">
              <a:latin typeface="Rockwell" panose="02060603020205020403" pitchFamily="18" charset="0"/>
            </a:endParaRPr>
          </a:p>
        </p:txBody>
      </p:sp>
    </p:spTree>
    <p:extLst>
      <p:ext uri="{BB962C8B-B14F-4D97-AF65-F5344CB8AC3E}">
        <p14:creationId xmlns:p14="http://schemas.microsoft.com/office/powerpoint/2010/main" val="4194302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E9090-F3B4-42BD-ADA5-D581001730E1}"/>
              </a:ext>
            </a:extLst>
          </p:cNvPr>
          <p:cNvSpPr>
            <a:spLocks noGrp="1"/>
          </p:cNvSpPr>
          <p:nvPr>
            <p:ph type="title"/>
          </p:nvPr>
        </p:nvSpPr>
        <p:spPr/>
        <p:txBody>
          <a:bodyPr/>
          <a:lstStyle/>
          <a:p>
            <a:r>
              <a:rPr lang="en-GB" dirty="0"/>
              <a:t>Request for Letters of Intent</a:t>
            </a:r>
          </a:p>
        </p:txBody>
      </p:sp>
      <p:sp>
        <p:nvSpPr>
          <p:cNvPr id="3" name="Content Placeholder 2">
            <a:extLst>
              <a:ext uri="{FF2B5EF4-FFF2-40B4-BE49-F238E27FC236}">
                <a16:creationId xmlns:a16="http://schemas.microsoft.com/office/drawing/2014/main" id="{68BA63C0-84EC-4B37-9575-EDDA711CC82F}"/>
              </a:ext>
            </a:extLst>
          </p:cNvPr>
          <p:cNvSpPr>
            <a:spLocks noGrp="1"/>
          </p:cNvSpPr>
          <p:nvPr>
            <p:ph idx="1"/>
          </p:nvPr>
        </p:nvSpPr>
        <p:spPr/>
        <p:txBody>
          <a:bodyPr>
            <a:normAutofit/>
          </a:bodyPr>
          <a:lstStyle/>
          <a:p>
            <a:r>
              <a:rPr lang="en-GB" dirty="0"/>
              <a:t>Request deadline </a:t>
            </a:r>
            <a:r>
              <a:rPr lang="en-GB" b="1" dirty="0"/>
              <a:t>28</a:t>
            </a:r>
            <a:r>
              <a:rPr lang="en-GB" b="1" baseline="30000" dirty="0"/>
              <a:t>th</a:t>
            </a:r>
            <a:r>
              <a:rPr lang="en-GB" b="1" dirty="0"/>
              <a:t> February 2019</a:t>
            </a:r>
            <a:r>
              <a:rPr lang="en-GB" dirty="0"/>
              <a:t>.</a:t>
            </a:r>
          </a:p>
          <a:p>
            <a:endParaRPr lang="en-GB" dirty="0"/>
          </a:p>
          <a:p>
            <a:r>
              <a:rPr lang="en-GB" dirty="0"/>
              <a:t>LOI to include:</a:t>
            </a:r>
          </a:p>
          <a:p>
            <a:pPr lvl="1"/>
            <a:r>
              <a:rPr lang="en-GB" dirty="0"/>
              <a:t>Scientific Description (executive summary, scientific motivation).</a:t>
            </a:r>
          </a:p>
          <a:p>
            <a:pPr lvl="1"/>
            <a:r>
              <a:rPr lang="en-GB" dirty="0"/>
              <a:t>Technical Description (measurement methods, materials inventory).</a:t>
            </a:r>
          </a:p>
          <a:p>
            <a:pPr lvl="1"/>
            <a:r>
              <a:rPr lang="en-GB" dirty="0"/>
              <a:t>Requests for HiRadMat Support (DAQ systems, in situ monitoring requirements).</a:t>
            </a:r>
          </a:p>
          <a:p>
            <a:pPr lvl="1"/>
            <a:r>
              <a:rPr lang="en-GB" dirty="0"/>
              <a:t>Operational Description (protons/ions, intensity, spot size, etc.)</a:t>
            </a:r>
          </a:p>
        </p:txBody>
      </p:sp>
      <p:sp>
        <p:nvSpPr>
          <p:cNvPr id="4" name="Footer Placeholder 3">
            <a:extLst>
              <a:ext uri="{FF2B5EF4-FFF2-40B4-BE49-F238E27FC236}">
                <a16:creationId xmlns:a16="http://schemas.microsoft.com/office/drawing/2014/main" id="{FE634593-AC69-4285-9039-AF0D95E25E22}"/>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a:extLst>
              <a:ext uri="{FF2B5EF4-FFF2-40B4-BE49-F238E27FC236}">
                <a16:creationId xmlns:a16="http://schemas.microsoft.com/office/drawing/2014/main" id="{47DBA01F-5054-488B-AE4A-2B8FAC09688B}"/>
              </a:ext>
            </a:extLst>
          </p:cNvPr>
          <p:cNvSpPr>
            <a:spLocks noGrp="1"/>
          </p:cNvSpPr>
          <p:nvPr>
            <p:ph type="dt" sz="half" idx="11"/>
          </p:nvPr>
        </p:nvSpPr>
        <p:spPr/>
        <p:txBody>
          <a:bodyPr/>
          <a:lstStyle/>
          <a:p>
            <a:r>
              <a:rPr lang="en-US"/>
              <a:t>F. Harden</a:t>
            </a:r>
            <a:endParaRPr lang="en-US" dirty="0"/>
          </a:p>
        </p:txBody>
      </p:sp>
      <p:sp>
        <p:nvSpPr>
          <p:cNvPr id="6" name="Slide Number Placeholder 3">
            <a:extLst>
              <a:ext uri="{FF2B5EF4-FFF2-40B4-BE49-F238E27FC236}">
                <a16:creationId xmlns:a16="http://schemas.microsoft.com/office/drawing/2014/main" id="{0DE37FF5-58EA-48E3-8E6C-392CEE28C15C}"/>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20</a:t>
            </a:fld>
            <a:endParaRPr lang="en-US" sz="1400" dirty="0">
              <a:latin typeface="Rockwell" panose="02060603020205020403" pitchFamily="18" charset="0"/>
            </a:endParaRPr>
          </a:p>
        </p:txBody>
      </p:sp>
    </p:spTree>
    <p:extLst>
      <p:ext uri="{BB962C8B-B14F-4D97-AF65-F5344CB8AC3E}">
        <p14:creationId xmlns:p14="http://schemas.microsoft.com/office/powerpoint/2010/main" val="2921698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0600" y="447783"/>
            <a:ext cx="6421523" cy="4667421"/>
          </a:xfrm>
        </p:spPr>
        <p:txBody>
          <a:bodyPr/>
          <a:lstStyle/>
          <a:p>
            <a:pPr marL="36576" indent="0">
              <a:buNone/>
            </a:pPr>
            <a:r>
              <a:rPr lang="en-US" sz="2800" b="1" u="sng" dirty="0"/>
              <a:t>Purpose</a:t>
            </a:r>
          </a:p>
          <a:p>
            <a:r>
              <a:rPr lang="en-US" sz="2500" dirty="0"/>
              <a:t>Determine interest in HiRadMat for post-LS2 experiments.</a:t>
            </a:r>
          </a:p>
          <a:p>
            <a:r>
              <a:rPr lang="en-US" sz="2500" dirty="0"/>
              <a:t>Extend collaboration beyond Accelerator Physics Community.</a:t>
            </a:r>
          </a:p>
          <a:p>
            <a:r>
              <a:rPr lang="en-US" sz="2500" dirty="0"/>
              <a:t>Determine what necessary upgrades are needed to reach out to different communities.</a:t>
            </a:r>
          </a:p>
          <a:p>
            <a:r>
              <a:rPr lang="en-US" sz="2500" dirty="0"/>
              <a:t>Potential upgrades of the facility if deemed appropriate.</a:t>
            </a:r>
          </a:p>
          <a:p>
            <a:endParaRPr lang="en-US" dirty="0"/>
          </a:p>
          <a:p>
            <a:endParaRPr lang="en-US" dirty="0"/>
          </a:p>
          <a:p>
            <a:endParaRPr lang="en-US" dirty="0"/>
          </a:p>
          <a:p>
            <a:endParaRPr lang="en-US" dirty="0"/>
          </a:p>
          <a:p>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
        <p:nvSpPr>
          <p:cNvPr id="7" name="Rectangle 6"/>
          <p:cNvSpPr/>
          <p:nvPr/>
        </p:nvSpPr>
        <p:spPr>
          <a:xfrm>
            <a:off x="4800600" y="4853129"/>
            <a:ext cx="5406929" cy="477054"/>
          </a:xfrm>
          <a:prstGeom prst="rect">
            <a:avLst/>
          </a:prstGeom>
        </p:spPr>
        <p:txBody>
          <a:bodyPr wrap="none">
            <a:spAutoFit/>
          </a:bodyPr>
          <a:lstStyle/>
          <a:p>
            <a:r>
              <a:rPr lang="en-GB" sz="2500" b="1" dirty="0">
                <a:solidFill>
                  <a:srgbClr val="FF0000"/>
                </a:solidFill>
                <a:latin typeface="Garamond" panose="02020404030301010803" pitchFamily="18" charset="0"/>
              </a:rPr>
              <a:t>https://indico.cern.ch/event/767689/</a:t>
            </a:r>
          </a:p>
        </p:txBody>
      </p:sp>
      <p:pic>
        <p:nvPicPr>
          <p:cNvPr id="2" name="Picture 1">
            <a:extLst>
              <a:ext uri="{FF2B5EF4-FFF2-40B4-BE49-F238E27FC236}">
                <a16:creationId xmlns:a16="http://schemas.microsoft.com/office/drawing/2014/main" id="{F4837A5E-03E5-4FC0-9ADD-C6B02F43A9E9}"/>
              </a:ext>
            </a:extLst>
          </p:cNvPr>
          <p:cNvPicPr>
            <a:picLocks noChangeAspect="1"/>
          </p:cNvPicPr>
          <p:nvPr/>
        </p:nvPicPr>
        <p:blipFill>
          <a:blip r:embed="rId2"/>
          <a:stretch>
            <a:fillRect/>
          </a:stretch>
        </p:blipFill>
        <p:spPr>
          <a:xfrm>
            <a:off x="94181" y="46084"/>
            <a:ext cx="4525688" cy="6186765"/>
          </a:xfrm>
          <a:prstGeom prst="rect">
            <a:avLst/>
          </a:prstGeom>
        </p:spPr>
      </p:pic>
      <p:sp>
        <p:nvSpPr>
          <p:cNvPr id="8" name="Slide Number Placeholder 3">
            <a:extLst>
              <a:ext uri="{FF2B5EF4-FFF2-40B4-BE49-F238E27FC236}">
                <a16:creationId xmlns:a16="http://schemas.microsoft.com/office/drawing/2014/main" id="{FB65EF1E-AF22-4898-8B96-CAF43AB68AD2}"/>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21</a:t>
            </a:fld>
            <a:endParaRPr lang="en-US" sz="1400" dirty="0">
              <a:latin typeface="Rockwell" panose="02060603020205020403" pitchFamily="18" charset="0"/>
            </a:endParaRPr>
          </a:p>
        </p:txBody>
      </p:sp>
    </p:spTree>
    <p:extLst>
      <p:ext uri="{BB962C8B-B14F-4D97-AF65-F5344CB8AC3E}">
        <p14:creationId xmlns:p14="http://schemas.microsoft.com/office/powerpoint/2010/main" val="24519959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A42FB-E9B4-40BF-9D1F-78288347C50C}"/>
              </a:ext>
            </a:extLst>
          </p:cNvPr>
          <p:cNvSpPr>
            <a:spLocks noGrp="1"/>
          </p:cNvSpPr>
          <p:nvPr>
            <p:ph type="title"/>
          </p:nvPr>
        </p:nvSpPr>
        <p:spPr/>
        <p:txBody>
          <a:bodyPr/>
          <a:lstStyle/>
          <a:p>
            <a:r>
              <a:rPr lang="en-GB" dirty="0"/>
              <a:t>Further Discussion</a:t>
            </a:r>
          </a:p>
        </p:txBody>
      </p:sp>
      <p:sp>
        <p:nvSpPr>
          <p:cNvPr id="3" name="Content Placeholder 2">
            <a:extLst>
              <a:ext uri="{FF2B5EF4-FFF2-40B4-BE49-F238E27FC236}">
                <a16:creationId xmlns:a16="http://schemas.microsoft.com/office/drawing/2014/main" id="{52920B77-3B07-4BEB-B900-16B81B5B5DE7}"/>
              </a:ext>
            </a:extLst>
          </p:cNvPr>
          <p:cNvSpPr>
            <a:spLocks noGrp="1"/>
          </p:cNvSpPr>
          <p:nvPr>
            <p:ph idx="1"/>
          </p:nvPr>
        </p:nvSpPr>
        <p:spPr/>
        <p:txBody>
          <a:bodyPr/>
          <a:lstStyle/>
          <a:p>
            <a:endParaRPr lang="en-GB" dirty="0"/>
          </a:p>
        </p:txBody>
      </p:sp>
      <p:sp>
        <p:nvSpPr>
          <p:cNvPr id="4" name="Footer Placeholder 3">
            <a:extLst>
              <a:ext uri="{FF2B5EF4-FFF2-40B4-BE49-F238E27FC236}">
                <a16:creationId xmlns:a16="http://schemas.microsoft.com/office/drawing/2014/main" id="{569E1C37-37FD-4EF6-AB42-46D6DF6C9C03}"/>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a:extLst>
              <a:ext uri="{FF2B5EF4-FFF2-40B4-BE49-F238E27FC236}">
                <a16:creationId xmlns:a16="http://schemas.microsoft.com/office/drawing/2014/main" id="{818E9AFA-2AC7-410E-8C78-6B459D24D10C}"/>
              </a:ext>
            </a:extLst>
          </p:cNvPr>
          <p:cNvSpPr>
            <a:spLocks noGrp="1"/>
          </p:cNvSpPr>
          <p:nvPr>
            <p:ph type="dt" sz="half" idx="11"/>
          </p:nvPr>
        </p:nvSpPr>
        <p:spPr/>
        <p:txBody>
          <a:bodyPr/>
          <a:lstStyle/>
          <a:p>
            <a:r>
              <a:rPr lang="en-US"/>
              <a:t>F. Harden</a:t>
            </a:r>
            <a:endParaRPr lang="en-US" dirty="0"/>
          </a:p>
        </p:txBody>
      </p:sp>
      <p:pic>
        <p:nvPicPr>
          <p:cNvPr id="6" name="Picture 5">
            <a:extLst>
              <a:ext uri="{FF2B5EF4-FFF2-40B4-BE49-F238E27FC236}">
                <a16:creationId xmlns:a16="http://schemas.microsoft.com/office/drawing/2014/main" id="{86561644-4067-400A-8E92-A875EAE9457D}"/>
              </a:ext>
            </a:extLst>
          </p:cNvPr>
          <p:cNvPicPr>
            <a:picLocks noChangeAspect="1"/>
          </p:cNvPicPr>
          <p:nvPr/>
        </p:nvPicPr>
        <p:blipFill>
          <a:blip r:embed="rId2"/>
          <a:stretch>
            <a:fillRect/>
          </a:stretch>
        </p:blipFill>
        <p:spPr>
          <a:xfrm>
            <a:off x="2737936" y="1091681"/>
            <a:ext cx="6712465" cy="5458408"/>
          </a:xfrm>
          <a:prstGeom prst="rect">
            <a:avLst/>
          </a:prstGeom>
        </p:spPr>
      </p:pic>
      <p:sp>
        <p:nvSpPr>
          <p:cNvPr id="7" name="Oval 6">
            <a:extLst>
              <a:ext uri="{FF2B5EF4-FFF2-40B4-BE49-F238E27FC236}">
                <a16:creationId xmlns:a16="http://schemas.microsoft.com/office/drawing/2014/main" id="{05453347-A95E-4B90-B51D-105358B6CB4E}"/>
              </a:ext>
            </a:extLst>
          </p:cNvPr>
          <p:cNvSpPr/>
          <p:nvPr/>
        </p:nvSpPr>
        <p:spPr>
          <a:xfrm>
            <a:off x="2030686" y="4786320"/>
            <a:ext cx="7791062" cy="2025596"/>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65647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36576" indent="0" algn="ctr">
              <a:buNone/>
            </a:pPr>
            <a:endParaRPr lang="en-US" dirty="0"/>
          </a:p>
          <a:p>
            <a:pPr marL="36576" indent="0" algn="ctr">
              <a:buNone/>
            </a:pPr>
            <a:endParaRPr lang="en-US" dirty="0"/>
          </a:p>
          <a:p>
            <a:pPr marL="36576" indent="0" algn="ctr">
              <a:buNone/>
            </a:pPr>
            <a:r>
              <a:rPr lang="en-US" dirty="0"/>
              <a:t>Thank you to all teams &amp; groups involved with the HiRadMat operation:  </a:t>
            </a:r>
          </a:p>
          <a:p>
            <a:pPr marL="36576" indent="0" algn="ctr">
              <a:buNone/>
            </a:pPr>
            <a:r>
              <a:rPr lang="en-US" dirty="0"/>
              <a:t>BE/BI, BE/OP, EN/CV, EN/EA, EN/HE, </a:t>
            </a:r>
          </a:p>
          <a:p>
            <a:pPr marL="36576" indent="0" algn="ctr">
              <a:buNone/>
            </a:pPr>
            <a:r>
              <a:rPr lang="en-US" dirty="0"/>
              <a:t>EN/MME, EN/SMM, EN/STI, HSE/RP, TE/MPE</a:t>
            </a:r>
          </a:p>
          <a:p>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4409" y="5131837"/>
            <a:ext cx="7903181" cy="1012862"/>
          </a:xfrm>
          <a:prstGeom prst="rect">
            <a:avLst/>
          </a:prstGeom>
        </p:spPr>
      </p:pic>
      <p:sp>
        <p:nvSpPr>
          <p:cNvPr id="8" name="Slide Number Placeholder 3">
            <a:extLst>
              <a:ext uri="{FF2B5EF4-FFF2-40B4-BE49-F238E27FC236}">
                <a16:creationId xmlns:a16="http://schemas.microsoft.com/office/drawing/2014/main" id="{AF37EC67-132D-4036-AD6C-9424E32CAE47}"/>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23</a:t>
            </a:fld>
            <a:endParaRPr lang="en-US" sz="1400" dirty="0">
              <a:latin typeface="Rockwell" panose="02060603020205020403" pitchFamily="18" charset="0"/>
            </a:endParaRPr>
          </a:p>
        </p:txBody>
      </p:sp>
    </p:spTree>
    <p:extLst>
      <p:ext uri="{BB962C8B-B14F-4D97-AF65-F5344CB8AC3E}">
        <p14:creationId xmlns:p14="http://schemas.microsoft.com/office/powerpoint/2010/main" val="14459780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11081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Back-Up Slides</a:t>
            </a:r>
            <a:endParaRPr lang="en-GB" dirty="0"/>
          </a:p>
        </p:txBody>
      </p:sp>
      <p:sp>
        <p:nvSpPr>
          <p:cNvPr id="3" name="Text Placeholder 2"/>
          <p:cNvSpPr>
            <a:spLocks noGrp="1"/>
          </p:cNvSpPr>
          <p:nvPr>
            <p:ph type="body" idx="10"/>
          </p:nvPr>
        </p:nvSpPr>
        <p:spPr/>
        <p:txBody>
          <a:bodyPr/>
          <a:lstStyle/>
          <a:p>
            <a:endParaRPr lang="en-GB"/>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Tree>
    <p:extLst>
      <p:ext uri="{BB962C8B-B14F-4D97-AF65-F5344CB8AC3E}">
        <p14:creationId xmlns:p14="http://schemas.microsoft.com/office/powerpoint/2010/main" val="35412304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HiRadMat Super Cycle Information</a:t>
            </a:r>
            <a:endParaRPr lang="en-GB" dirty="0"/>
          </a:p>
        </p:txBody>
      </p:sp>
      <p:sp>
        <p:nvSpPr>
          <p:cNvPr id="3" name="Content Placeholder 2"/>
          <p:cNvSpPr>
            <a:spLocks noGrp="1"/>
          </p:cNvSpPr>
          <p:nvPr>
            <p:ph idx="1"/>
          </p:nvPr>
        </p:nvSpPr>
        <p:spPr/>
        <p:txBody>
          <a:bodyPr/>
          <a:lstStyle/>
          <a:p>
            <a:r>
              <a:rPr lang="en-US" dirty="0"/>
              <a:t>HiRadMat ‘Long’ Super Cycle:</a:t>
            </a:r>
          </a:p>
          <a:p>
            <a:pPr lvl="1"/>
            <a:r>
              <a:rPr lang="en-US" dirty="0"/>
              <a:t>HRM_LS = 22.8 s, SFTPRO = 10.8 s, MD cycle = 7.2 s (3.6 s potentially depending on planning).</a:t>
            </a:r>
          </a:p>
          <a:p>
            <a:pPr lvl="1"/>
            <a:r>
              <a:rPr lang="en-US" dirty="0"/>
              <a:t>TOTAL = 40.8 s (or 37.2 s).</a:t>
            </a:r>
          </a:p>
          <a:p>
            <a:endParaRPr lang="en-US" dirty="0"/>
          </a:p>
          <a:p>
            <a:r>
              <a:rPr lang="en-US" dirty="0"/>
              <a:t>HiRadMat ‘Short’ Super Cycle:</a:t>
            </a:r>
          </a:p>
          <a:p>
            <a:pPr lvl="1"/>
            <a:r>
              <a:rPr lang="en-US" dirty="0"/>
              <a:t>HRM_SS = 8.4 s, SFTPRO = 10.8 s, MD cycle = 7.2 s (3.6 s potentially depending on planning).</a:t>
            </a:r>
          </a:p>
          <a:p>
            <a:pPr lvl="1"/>
            <a:r>
              <a:rPr lang="en-US" dirty="0"/>
              <a:t>TOTAL = 26.4 s (or 22.8 s).</a:t>
            </a:r>
          </a:p>
          <a:p>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Tree>
    <p:extLst>
      <p:ext uri="{BB962C8B-B14F-4D97-AF65-F5344CB8AC3E}">
        <p14:creationId xmlns:p14="http://schemas.microsoft.com/office/powerpoint/2010/main" val="456284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BTV-BLM-TT66 Line</a:t>
            </a:r>
            <a:endParaRPr lang="en-GB" dirty="0"/>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pic>
        <p:nvPicPr>
          <p:cNvPr id="6" name="Content Placeholder 4"/>
          <p:cNvPicPr>
            <a:picLocks noChangeAspect="1"/>
          </p:cNvPicPr>
          <p:nvPr/>
        </p:nvPicPr>
        <p:blipFill>
          <a:blip r:embed="rId2"/>
          <a:stretch>
            <a:fillRect/>
          </a:stretch>
        </p:blipFill>
        <p:spPr>
          <a:xfrm rot="20492614">
            <a:off x="1227487" y="1944008"/>
            <a:ext cx="9515094" cy="2999459"/>
          </a:xfrm>
          <a:prstGeom prst="rect">
            <a:avLst/>
          </a:prstGeom>
        </p:spPr>
      </p:pic>
    </p:spTree>
    <p:extLst>
      <p:ext uri="{BB962C8B-B14F-4D97-AF65-F5344CB8AC3E}">
        <p14:creationId xmlns:p14="http://schemas.microsoft.com/office/powerpoint/2010/main" val="1538332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HRM facility layout and access</a:t>
            </a:r>
          </a:p>
        </p:txBody>
      </p:sp>
      <p:sp>
        <p:nvSpPr>
          <p:cNvPr id="3" name="Content Placeholder 2"/>
          <p:cNvSpPr>
            <a:spLocks noGrp="1"/>
          </p:cNvSpPr>
          <p:nvPr>
            <p:ph idx="1"/>
          </p:nvPr>
        </p:nvSpPr>
        <p:spPr/>
        <p:txBody>
          <a:bodyPr/>
          <a:lstStyle/>
          <a:p>
            <a:endParaRPr lang="en-GB" dirty="0"/>
          </a:p>
        </p:txBody>
      </p:sp>
      <p:pic>
        <p:nvPicPr>
          <p:cNvPr id="5" name="Picture 4"/>
          <p:cNvPicPr>
            <a:picLocks noChangeAspect="1"/>
          </p:cNvPicPr>
          <p:nvPr/>
        </p:nvPicPr>
        <p:blipFill>
          <a:blip r:embed="rId3"/>
          <a:stretch>
            <a:fillRect/>
          </a:stretch>
        </p:blipFill>
        <p:spPr>
          <a:xfrm>
            <a:off x="3215681" y="1340769"/>
            <a:ext cx="5441239" cy="2846707"/>
          </a:xfrm>
          <a:prstGeom prst="rect">
            <a:avLst/>
          </a:prstGeom>
        </p:spPr>
      </p:pic>
      <p:sp>
        <p:nvSpPr>
          <p:cNvPr id="6" name="Content Placeholder 10"/>
          <p:cNvSpPr txBox="1">
            <a:spLocks/>
          </p:cNvSpPr>
          <p:nvPr/>
        </p:nvSpPr>
        <p:spPr>
          <a:xfrm>
            <a:off x="1981200" y="4149081"/>
            <a:ext cx="8229600" cy="1977083"/>
          </a:xfrm>
          <a:prstGeom prst="rect">
            <a:avLst/>
          </a:prstGeom>
        </p:spPr>
        <p:txBody>
          <a:bodyPr vert="horz">
            <a:normAutofit fontScale="47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a:t>Access to HiRadMat</a:t>
            </a:r>
          </a:p>
          <a:p>
            <a:pPr lvl="1"/>
            <a:r>
              <a:rPr lang="en-GB" dirty="0"/>
              <a:t>Only without extraction to  TCC6 (=TI2 and HRM)</a:t>
            </a:r>
          </a:p>
          <a:p>
            <a:pPr lvl="1"/>
            <a:r>
              <a:rPr lang="en-GB" dirty="0"/>
              <a:t>SPS can continue cycling.</a:t>
            </a:r>
          </a:p>
          <a:p>
            <a:pPr lvl="1"/>
            <a:endParaRPr lang="en-GB" dirty="0"/>
          </a:p>
          <a:p>
            <a:r>
              <a:rPr lang="en-GB" dirty="0"/>
              <a:t>Since 2014: TT61 is used for placing DAQ equipment only 10 m from the impact centre</a:t>
            </a:r>
          </a:p>
          <a:p>
            <a:pPr lvl="1"/>
            <a:endParaRPr lang="en-GB" dirty="0"/>
          </a:p>
          <a:p>
            <a:r>
              <a:rPr lang="en-GB" dirty="0"/>
              <a:t>Access coordinated with BE/OP, particularly in view of LHC operation</a:t>
            </a:r>
          </a:p>
          <a:p>
            <a:pPr lvl="1"/>
            <a:r>
              <a:rPr lang="en-GB" dirty="0"/>
              <a:t>Often stand-by for access during several days</a:t>
            </a:r>
          </a:p>
          <a:p>
            <a:pPr lvl="1"/>
            <a:r>
              <a:rPr lang="en-GB" dirty="0"/>
              <a:t>Great flexibility by RP and TRANSPORT (HE) is highly appreciated.</a:t>
            </a:r>
          </a:p>
        </p:txBody>
      </p:sp>
      <p:sp>
        <p:nvSpPr>
          <p:cNvPr id="7" name="Date Placeholder 3"/>
          <p:cNvSpPr>
            <a:spLocks noGrp="1"/>
          </p:cNvSpPr>
          <p:nvPr>
            <p:ph type="dt" sz="half" idx="11"/>
          </p:nvPr>
        </p:nvSpPr>
        <p:spPr>
          <a:xfrm>
            <a:off x="5573636" y="6446792"/>
            <a:ext cx="2844800" cy="365125"/>
          </a:xfrm>
        </p:spPr>
        <p:txBody>
          <a:bodyPr/>
          <a:lstStyle/>
          <a:p>
            <a:r>
              <a:rPr lang="en-US"/>
              <a:t>F. Harden</a:t>
            </a:r>
            <a:endParaRPr lang="en-US" dirty="0"/>
          </a:p>
        </p:txBody>
      </p:sp>
      <p:sp>
        <p:nvSpPr>
          <p:cNvPr id="4" name="Footer Placeholder 3">
            <a:extLst>
              <a:ext uri="{FF2B5EF4-FFF2-40B4-BE49-F238E27FC236}">
                <a16:creationId xmlns:a16="http://schemas.microsoft.com/office/drawing/2014/main" id="{882B7897-614C-423D-9661-7390ED08CCD9}"/>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Tree>
    <p:extLst>
      <p:ext uri="{BB962C8B-B14F-4D97-AF65-F5344CB8AC3E}">
        <p14:creationId xmlns:p14="http://schemas.microsoft.com/office/powerpoint/2010/main" val="2064618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Access to V0-V7</a:t>
            </a:r>
          </a:p>
        </p:txBody>
      </p:sp>
      <p:sp>
        <p:nvSpPr>
          <p:cNvPr id="3" name="Content Placeholder 2"/>
          <p:cNvSpPr>
            <a:spLocks noGrp="1"/>
          </p:cNvSpPr>
          <p:nvPr>
            <p:ph idx="1"/>
          </p:nvPr>
        </p:nvSpPr>
        <p:spPr/>
        <p:txBody>
          <a:bodyPr>
            <a:normAutofit fontScale="47500" lnSpcReduction="20000"/>
          </a:bodyPr>
          <a:lstStyle/>
          <a:p>
            <a:pPr marL="0" indent="0">
              <a:buNone/>
            </a:pPr>
            <a:r>
              <a:rPr lang="en-GB" dirty="0"/>
              <a:t>Muon pits of former WANF</a:t>
            </a:r>
          </a:p>
          <a:p>
            <a:r>
              <a:rPr lang="en-GB" dirty="0"/>
              <a:t>Exposed to muon beam in forward direction of HiRadMat target area</a:t>
            </a:r>
          </a:p>
          <a:p>
            <a:r>
              <a:rPr lang="en-GB" dirty="0"/>
              <a:t>Access to be restricted upon RP request</a:t>
            </a:r>
          </a:p>
          <a:p>
            <a:r>
              <a:rPr lang="en-GB" dirty="0"/>
              <a:t>Access to VO needed about twice a year for intervention by CV</a:t>
            </a:r>
          </a:p>
          <a:p>
            <a:endParaRPr lang="en-GB" dirty="0"/>
          </a:p>
          <a:p>
            <a:endParaRPr lang="en-GB" dirty="0"/>
          </a:p>
          <a:p>
            <a:endParaRPr lang="en-GB" dirty="0"/>
          </a:p>
          <a:p>
            <a:endParaRPr lang="en-GB" dirty="0"/>
          </a:p>
          <a:p>
            <a:endParaRPr lang="en-GB" dirty="0"/>
          </a:p>
          <a:p>
            <a:endParaRPr lang="en-GB" dirty="0"/>
          </a:p>
          <a:p>
            <a:endParaRPr lang="en-GB" dirty="0"/>
          </a:p>
          <a:p>
            <a:endParaRPr lang="en-US" dirty="0"/>
          </a:p>
          <a:p>
            <a:endParaRPr lang="en-US" dirty="0"/>
          </a:p>
          <a:p>
            <a:endParaRPr lang="en-GB" dirty="0"/>
          </a:p>
          <a:p>
            <a:r>
              <a:rPr lang="en-GB" dirty="0"/>
              <a:t>Skipping installation of full-fletched access control system (SPS)</a:t>
            </a:r>
          </a:p>
          <a:p>
            <a:r>
              <a:rPr lang="en-GB" dirty="0"/>
              <a:t>Padlocks with manual veto system like in the North Area</a:t>
            </a:r>
          </a:p>
          <a:p>
            <a:pPr lvl="1"/>
            <a:r>
              <a:rPr lang="en-GB" dirty="0"/>
              <a:t>Agreed by EN, BE and RP (EDMS 1578411)</a:t>
            </a:r>
          </a:p>
          <a:p>
            <a:pPr lvl="1"/>
            <a:r>
              <a:rPr lang="en-GB" dirty="0"/>
              <a:t>Installed by BE/ICS</a:t>
            </a:r>
          </a:p>
          <a:p>
            <a:pPr lvl="1"/>
            <a:r>
              <a:rPr lang="en-GB" dirty="0"/>
              <a:t>Manual veto held by EN/EA</a:t>
            </a:r>
          </a:p>
          <a:p>
            <a:endParaRPr lang="en-GB" dirty="0"/>
          </a:p>
          <a:p>
            <a:r>
              <a:rPr lang="en-GB" dirty="0"/>
              <a:t>Installation completed, operational from 2016</a:t>
            </a:r>
          </a:p>
          <a:p>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grpSp>
        <p:nvGrpSpPr>
          <p:cNvPr id="7" name="Group 6"/>
          <p:cNvGrpSpPr/>
          <p:nvPr/>
        </p:nvGrpSpPr>
        <p:grpSpPr>
          <a:xfrm>
            <a:off x="2741909" y="2528140"/>
            <a:ext cx="5229325" cy="1614880"/>
            <a:chOff x="1187624" y="2564904"/>
            <a:chExt cx="5229325" cy="1614880"/>
          </a:xfrm>
        </p:grpSpPr>
        <p:pic>
          <p:nvPicPr>
            <p:cNvPr id="8" name="Picture 7"/>
            <p:cNvPicPr>
              <a:picLocks noChangeAspect="1"/>
            </p:cNvPicPr>
            <p:nvPr/>
          </p:nvPicPr>
          <p:blipFill>
            <a:blip r:embed="rId2"/>
            <a:stretch>
              <a:fillRect/>
            </a:stretch>
          </p:blipFill>
          <p:spPr>
            <a:xfrm>
              <a:off x="1187624" y="2564904"/>
              <a:ext cx="5229325" cy="1614880"/>
            </a:xfrm>
            <a:prstGeom prst="rect">
              <a:avLst/>
            </a:prstGeom>
          </p:spPr>
        </p:pic>
        <p:sp>
          <p:nvSpPr>
            <p:cNvPr id="9" name="TextBox 8"/>
            <p:cNvSpPr txBox="1"/>
            <p:nvPr/>
          </p:nvSpPr>
          <p:spPr>
            <a:xfrm>
              <a:off x="2843808" y="3707740"/>
              <a:ext cx="569387" cy="369332"/>
            </a:xfrm>
            <a:prstGeom prst="rect">
              <a:avLst/>
            </a:prstGeom>
            <a:noFill/>
          </p:spPr>
          <p:txBody>
            <a:bodyPr wrap="none" rtlCol="0">
              <a:spAutoFit/>
            </a:bodyPr>
            <a:lstStyle/>
            <a:p>
              <a:r>
                <a:rPr lang="en-GB" b="1" dirty="0">
                  <a:solidFill>
                    <a:schemeClr val="bg1"/>
                  </a:solidFill>
                </a:rPr>
                <a:t>ISR</a:t>
              </a:r>
            </a:p>
          </p:txBody>
        </p:sp>
        <p:sp>
          <p:nvSpPr>
            <p:cNvPr id="10" name="TextBox 9"/>
            <p:cNvSpPr txBox="1"/>
            <p:nvPr/>
          </p:nvSpPr>
          <p:spPr>
            <a:xfrm>
              <a:off x="5076056" y="3573016"/>
              <a:ext cx="1249060" cy="369332"/>
            </a:xfrm>
            <a:prstGeom prst="rect">
              <a:avLst/>
            </a:prstGeom>
            <a:noFill/>
          </p:spPr>
          <p:txBody>
            <a:bodyPr wrap="none" rtlCol="0">
              <a:spAutoFit/>
            </a:bodyPr>
            <a:lstStyle/>
            <a:p>
              <a:r>
                <a:rPr lang="en-GB" b="1" dirty="0">
                  <a:solidFill>
                    <a:schemeClr val="bg1"/>
                  </a:solidFill>
                </a:rPr>
                <a:t>HiRadMat</a:t>
              </a:r>
            </a:p>
          </p:txBody>
        </p:sp>
        <p:sp>
          <p:nvSpPr>
            <p:cNvPr id="11" name="TextBox 10"/>
            <p:cNvSpPr txBox="1"/>
            <p:nvPr/>
          </p:nvSpPr>
          <p:spPr>
            <a:xfrm>
              <a:off x="2616614" y="2856056"/>
              <a:ext cx="466794" cy="369332"/>
            </a:xfrm>
            <a:prstGeom prst="rect">
              <a:avLst/>
            </a:prstGeom>
            <a:noFill/>
          </p:spPr>
          <p:txBody>
            <a:bodyPr wrap="none" rtlCol="0">
              <a:spAutoFit/>
            </a:bodyPr>
            <a:lstStyle/>
            <a:p>
              <a:r>
                <a:rPr lang="en-GB" b="1" dirty="0">
                  <a:solidFill>
                    <a:schemeClr val="bg1"/>
                  </a:solidFill>
                </a:rPr>
                <a:t>V0</a:t>
              </a:r>
            </a:p>
          </p:txBody>
        </p:sp>
        <p:sp>
          <p:nvSpPr>
            <p:cNvPr id="12" name="TextBox 11"/>
            <p:cNvSpPr txBox="1"/>
            <p:nvPr/>
          </p:nvSpPr>
          <p:spPr>
            <a:xfrm>
              <a:off x="1683149" y="2636912"/>
              <a:ext cx="466794" cy="369332"/>
            </a:xfrm>
            <a:prstGeom prst="rect">
              <a:avLst/>
            </a:prstGeom>
            <a:noFill/>
          </p:spPr>
          <p:txBody>
            <a:bodyPr wrap="none" rtlCol="0">
              <a:spAutoFit/>
            </a:bodyPr>
            <a:lstStyle/>
            <a:p>
              <a:r>
                <a:rPr lang="en-GB" b="1" dirty="0">
                  <a:solidFill>
                    <a:schemeClr val="bg1"/>
                  </a:solidFill>
                </a:rPr>
                <a:t>V6</a:t>
              </a:r>
            </a:p>
          </p:txBody>
        </p:sp>
      </p:grpSp>
    </p:spTree>
    <p:extLst>
      <p:ext uri="{BB962C8B-B14F-4D97-AF65-F5344CB8AC3E}">
        <p14:creationId xmlns:p14="http://schemas.microsoft.com/office/powerpoint/2010/main" val="775446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Fundamental Details</a:t>
            </a:r>
            <a:endParaRPr lang="en-GB" dirty="0"/>
          </a:p>
        </p:txBody>
      </p:sp>
      <p:sp>
        <p:nvSpPr>
          <p:cNvPr id="3" name="Content Placeholder 2"/>
          <p:cNvSpPr>
            <a:spLocks noGrp="1"/>
          </p:cNvSpPr>
          <p:nvPr>
            <p:ph idx="1"/>
          </p:nvPr>
        </p:nvSpPr>
        <p:spPr>
          <a:xfrm>
            <a:off x="609600" y="1325608"/>
            <a:ext cx="10861141" cy="1200310"/>
          </a:xfrm>
        </p:spPr>
        <p:txBody>
          <a:bodyPr>
            <a:normAutofit fontScale="85000" lnSpcReduction="10000"/>
          </a:bodyPr>
          <a:lstStyle/>
          <a:p>
            <a:r>
              <a:rPr lang="en-US" sz="2600" dirty="0"/>
              <a:t>Irradiation Facility for R&amp;D using pulsed high energy, high intensity, proton (&amp; ion beams).</a:t>
            </a:r>
          </a:p>
          <a:p>
            <a:r>
              <a:rPr lang="en-US" sz="2600" dirty="0"/>
              <a:t>Facility has, so far, completed experiments on materials, equipment, prototype, detectors, instrumentation and cryogenic testing.  </a:t>
            </a:r>
          </a:p>
          <a:p>
            <a:endParaRPr lang="en-US" dirty="0"/>
          </a:p>
          <a:p>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740136865"/>
              </p:ext>
            </p:extLst>
          </p:nvPr>
        </p:nvGraphicFramePr>
        <p:xfrm>
          <a:off x="1987420" y="2400372"/>
          <a:ext cx="8854752" cy="3949807"/>
        </p:xfrm>
        <a:graphic>
          <a:graphicData uri="http://schemas.openxmlformats.org/drawingml/2006/table">
            <a:tbl>
              <a:tblPr firstRow="1" bandRow="1">
                <a:tableStyleId>{073A0DAA-6AF3-43AB-8588-CEC1D06C72B9}</a:tableStyleId>
              </a:tblPr>
              <a:tblGrid>
                <a:gridCol w="3182718">
                  <a:extLst>
                    <a:ext uri="{9D8B030D-6E8A-4147-A177-3AD203B41FA5}">
                      <a16:colId xmlns:a16="http://schemas.microsoft.com/office/drawing/2014/main" val="1270899290"/>
                    </a:ext>
                  </a:extLst>
                </a:gridCol>
                <a:gridCol w="5672034">
                  <a:extLst>
                    <a:ext uri="{9D8B030D-6E8A-4147-A177-3AD203B41FA5}">
                      <a16:colId xmlns:a16="http://schemas.microsoft.com/office/drawing/2014/main" val="1560708457"/>
                    </a:ext>
                  </a:extLst>
                </a:gridCol>
              </a:tblGrid>
              <a:tr h="293161">
                <a:tc gridSpan="2">
                  <a:txBody>
                    <a:bodyPr/>
                    <a:lstStyle/>
                    <a:p>
                      <a:r>
                        <a:rPr lang="en-US" sz="1600" dirty="0"/>
                        <a:t>HiRadMat Proton Beam</a:t>
                      </a:r>
                      <a:endParaRPr lang="en-GB" sz="1600" dirty="0"/>
                    </a:p>
                  </a:txBody>
                  <a:tcPr/>
                </a:tc>
                <a:tc hMerge="1">
                  <a:txBody>
                    <a:bodyPr/>
                    <a:lstStyle/>
                    <a:p>
                      <a:endParaRPr lang="en-GB" dirty="0"/>
                    </a:p>
                  </a:txBody>
                  <a:tcPr/>
                </a:tc>
                <a:extLst>
                  <a:ext uri="{0D108BD9-81ED-4DB2-BD59-A6C34878D82A}">
                    <a16:rowId xmlns:a16="http://schemas.microsoft.com/office/drawing/2014/main" val="3642564317"/>
                  </a:ext>
                </a:extLst>
              </a:tr>
              <a:tr h="279836">
                <a:tc>
                  <a:txBody>
                    <a:bodyPr/>
                    <a:lstStyle/>
                    <a:p>
                      <a:r>
                        <a:rPr lang="en-US" sz="1500" dirty="0"/>
                        <a:t>Beam Energy</a:t>
                      </a:r>
                      <a:endParaRPr lang="en-GB" sz="1500" dirty="0"/>
                    </a:p>
                  </a:txBody>
                  <a:tcPr/>
                </a:tc>
                <a:tc>
                  <a:txBody>
                    <a:bodyPr/>
                    <a:lstStyle/>
                    <a:p>
                      <a:r>
                        <a:rPr lang="en-US" sz="1500" dirty="0"/>
                        <a:t>440 GeV</a:t>
                      </a:r>
                      <a:endParaRPr lang="en-GB" sz="1500" dirty="0"/>
                    </a:p>
                  </a:txBody>
                  <a:tcPr/>
                </a:tc>
                <a:extLst>
                  <a:ext uri="{0D108BD9-81ED-4DB2-BD59-A6C34878D82A}">
                    <a16:rowId xmlns:a16="http://schemas.microsoft.com/office/drawing/2014/main" val="3501490340"/>
                  </a:ext>
                </a:extLst>
              </a:tr>
              <a:tr h="279836">
                <a:tc>
                  <a:txBody>
                    <a:bodyPr/>
                    <a:lstStyle/>
                    <a:p>
                      <a:r>
                        <a:rPr lang="en-US" sz="1500" dirty="0"/>
                        <a:t>Pulse Energy (max)</a:t>
                      </a:r>
                      <a:endParaRPr lang="en-GB" sz="1500" dirty="0"/>
                    </a:p>
                  </a:txBody>
                  <a:tcPr/>
                </a:tc>
                <a:tc>
                  <a:txBody>
                    <a:bodyPr/>
                    <a:lstStyle/>
                    <a:p>
                      <a:r>
                        <a:rPr lang="en-US" sz="1500" dirty="0"/>
                        <a:t>2.4 MJ</a:t>
                      </a:r>
                      <a:endParaRPr lang="en-GB" sz="1500" dirty="0"/>
                    </a:p>
                  </a:txBody>
                  <a:tcPr/>
                </a:tc>
                <a:extLst>
                  <a:ext uri="{0D108BD9-81ED-4DB2-BD59-A6C34878D82A}">
                    <a16:rowId xmlns:a16="http://schemas.microsoft.com/office/drawing/2014/main" val="205948474"/>
                  </a:ext>
                </a:extLst>
              </a:tr>
              <a:tr h="279836">
                <a:tc>
                  <a:txBody>
                    <a:bodyPr/>
                    <a:lstStyle/>
                    <a:p>
                      <a:r>
                        <a:rPr lang="en-US" sz="1500" dirty="0"/>
                        <a:t>Bunch Intensity</a:t>
                      </a:r>
                      <a:endParaRPr lang="en-GB" sz="1500" dirty="0"/>
                    </a:p>
                  </a:txBody>
                  <a:tcPr/>
                </a:tc>
                <a:tc>
                  <a:txBody>
                    <a:bodyPr/>
                    <a:lstStyle/>
                    <a:p>
                      <a:r>
                        <a:rPr lang="en-US" sz="1500" baseline="0" dirty="0"/>
                        <a:t>5.0×10</a:t>
                      </a:r>
                      <a:r>
                        <a:rPr lang="en-US" sz="1500" baseline="30000" dirty="0"/>
                        <a:t>9 </a:t>
                      </a:r>
                      <a:r>
                        <a:rPr lang="en-US" sz="1500" baseline="0" dirty="0"/>
                        <a:t>to 1.2×10</a:t>
                      </a:r>
                      <a:r>
                        <a:rPr lang="en-US" sz="1500" baseline="30000" dirty="0"/>
                        <a:t>11</a:t>
                      </a:r>
                      <a:r>
                        <a:rPr lang="en-US" sz="1500" baseline="0" dirty="0"/>
                        <a:t> protons</a:t>
                      </a:r>
                      <a:endParaRPr lang="en-GB" sz="1500" dirty="0"/>
                    </a:p>
                  </a:txBody>
                  <a:tcPr/>
                </a:tc>
                <a:extLst>
                  <a:ext uri="{0D108BD9-81ED-4DB2-BD59-A6C34878D82A}">
                    <a16:rowId xmlns:a16="http://schemas.microsoft.com/office/drawing/2014/main" val="41446557"/>
                  </a:ext>
                </a:extLst>
              </a:tr>
              <a:tr h="279836">
                <a:tc>
                  <a:txBody>
                    <a:bodyPr/>
                    <a:lstStyle/>
                    <a:p>
                      <a:r>
                        <a:rPr lang="en-US" sz="1500" dirty="0"/>
                        <a:t>Number of Bunches</a:t>
                      </a:r>
                      <a:endParaRPr lang="en-GB" sz="1500" dirty="0"/>
                    </a:p>
                  </a:txBody>
                  <a:tcPr/>
                </a:tc>
                <a:tc>
                  <a:txBody>
                    <a:bodyPr/>
                    <a:lstStyle/>
                    <a:p>
                      <a:r>
                        <a:rPr lang="en-US" sz="1500" dirty="0"/>
                        <a:t>1 to 288</a:t>
                      </a:r>
                      <a:endParaRPr lang="en-GB" sz="1500" dirty="0"/>
                    </a:p>
                  </a:txBody>
                  <a:tcPr/>
                </a:tc>
                <a:extLst>
                  <a:ext uri="{0D108BD9-81ED-4DB2-BD59-A6C34878D82A}">
                    <a16:rowId xmlns:a16="http://schemas.microsoft.com/office/drawing/2014/main" val="1238858597"/>
                  </a:ext>
                </a:extLst>
              </a:tr>
              <a:tr h="461692">
                <a:tc>
                  <a:txBody>
                    <a:bodyPr/>
                    <a:lstStyle/>
                    <a:p>
                      <a:r>
                        <a:rPr lang="en-US" sz="1500" dirty="0"/>
                        <a:t>Minimum Pulse</a:t>
                      </a:r>
                      <a:r>
                        <a:rPr lang="en-US" sz="1500" baseline="0" dirty="0"/>
                        <a:t> Intensity</a:t>
                      </a:r>
                      <a:endParaRPr lang="en-GB"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dirty="0"/>
                        <a:t>5.0×10</a:t>
                      </a:r>
                      <a:r>
                        <a:rPr lang="en-US" sz="1500" baseline="30000" dirty="0"/>
                        <a:t>9 </a:t>
                      </a:r>
                      <a:r>
                        <a:rPr lang="en-US" sz="1500" baseline="0" dirty="0"/>
                        <a:t>protons (1b at 5.0×10</a:t>
                      </a:r>
                      <a:r>
                        <a:rPr lang="en-US" sz="1500" baseline="30000" dirty="0"/>
                        <a:t>9</a:t>
                      </a:r>
                      <a:r>
                        <a:rPr lang="en-US" sz="1500" baseline="0" dirty="0"/>
                        <a:t> ppb)</a:t>
                      </a:r>
                      <a:endParaRPr lang="en-GB" sz="1500" dirty="0"/>
                    </a:p>
                  </a:txBody>
                  <a:tcPr/>
                </a:tc>
                <a:extLst>
                  <a:ext uri="{0D108BD9-81ED-4DB2-BD59-A6C34878D82A}">
                    <a16:rowId xmlns:a16="http://schemas.microsoft.com/office/drawing/2014/main" val="3218351414"/>
                  </a:ext>
                </a:extLst>
              </a:tr>
              <a:tr h="461692">
                <a:tc>
                  <a:txBody>
                    <a:bodyPr/>
                    <a:lstStyle/>
                    <a:p>
                      <a:r>
                        <a:rPr lang="en-US" sz="1500" dirty="0"/>
                        <a:t>Maximum Pulse Intensity</a:t>
                      </a:r>
                      <a:endParaRPr lang="en-GB" sz="1500" dirty="0"/>
                    </a:p>
                  </a:txBody>
                  <a:tcPr/>
                </a:tc>
                <a:tc>
                  <a:txBody>
                    <a:bodyPr/>
                    <a:lstStyle/>
                    <a:p>
                      <a:r>
                        <a:rPr lang="en-US" sz="1500" dirty="0"/>
                        <a:t>3.5×10</a:t>
                      </a:r>
                      <a:r>
                        <a:rPr lang="en-US" sz="1500" baseline="30000" dirty="0"/>
                        <a:t>13</a:t>
                      </a:r>
                      <a:r>
                        <a:rPr lang="en-US" sz="1500" baseline="0" dirty="0"/>
                        <a:t> protons (288b at 1.2×10</a:t>
                      </a:r>
                      <a:r>
                        <a:rPr lang="en-US" sz="1500" baseline="30000" dirty="0"/>
                        <a:t>11</a:t>
                      </a:r>
                      <a:r>
                        <a:rPr lang="en-US" sz="1500" baseline="0" dirty="0"/>
                        <a:t> ppb)</a:t>
                      </a:r>
                      <a:endParaRPr lang="en-GB" sz="1500" dirty="0"/>
                    </a:p>
                  </a:txBody>
                  <a:tcPr/>
                </a:tc>
                <a:extLst>
                  <a:ext uri="{0D108BD9-81ED-4DB2-BD59-A6C34878D82A}">
                    <a16:rowId xmlns:a16="http://schemas.microsoft.com/office/drawing/2014/main" val="1979946505"/>
                  </a:ext>
                </a:extLst>
              </a:tr>
              <a:tr h="279836">
                <a:tc>
                  <a:txBody>
                    <a:bodyPr/>
                    <a:lstStyle/>
                    <a:p>
                      <a:r>
                        <a:rPr lang="en-US" sz="1500" dirty="0"/>
                        <a:t>Pulse Length (max)</a:t>
                      </a:r>
                      <a:endParaRPr lang="en-GB" sz="1500" dirty="0"/>
                    </a:p>
                  </a:txBody>
                  <a:tcPr/>
                </a:tc>
                <a:tc>
                  <a:txBody>
                    <a:bodyPr/>
                    <a:lstStyle/>
                    <a:p>
                      <a:r>
                        <a:rPr lang="en-US" sz="1500" dirty="0"/>
                        <a:t>7.95 µs</a:t>
                      </a:r>
                      <a:endParaRPr lang="en-GB" sz="1500" dirty="0"/>
                    </a:p>
                  </a:txBody>
                  <a:tcPr/>
                </a:tc>
                <a:extLst>
                  <a:ext uri="{0D108BD9-81ED-4DB2-BD59-A6C34878D82A}">
                    <a16:rowId xmlns:a16="http://schemas.microsoft.com/office/drawing/2014/main" val="1500167342"/>
                  </a:ext>
                </a:extLst>
              </a:tr>
              <a:tr h="279836">
                <a:tc>
                  <a:txBody>
                    <a:bodyPr/>
                    <a:lstStyle/>
                    <a:p>
                      <a:r>
                        <a:rPr lang="en-US" sz="1500" dirty="0"/>
                        <a:t>1 </a:t>
                      </a:r>
                      <a:r>
                        <a:rPr lang="el-GR" sz="1500" dirty="0"/>
                        <a:t>σ</a:t>
                      </a:r>
                      <a:r>
                        <a:rPr lang="en-US" sz="1500" baseline="0" dirty="0"/>
                        <a:t> </a:t>
                      </a:r>
                      <a:r>
                        <a:rPr lang="en-US" sz="1500" baseline="0" dirty="0" err="1"/>
                        <a:t>r.m.s</a:t>
                      </a:r>
                      <a:r>
                        <a:rPr lang="en-US" sz="1500" baseline="0" dirty="0"/>
                        <a:t>. beam radius</a:t>
                      </a:r>
                      <a:endParaRPr lang="en-GB" sz="1500" dirty="0"/>
                    </a:p>
                  </a:txBody>
                  <a:tcPr/>
                </a:tc>
                <a:tc>
                  <a:txBody>
                    <a:bodyPr/>
                    <a:lstStyle/>
                    <a:p>
                      <a:r>
                        <a:rPr lang="en-US" sz="1500" dirty="0"/>
                        <a:t>0.5 to 2.0 mm (standard) [0.25 to 4.0 mm currently upon request]</a:t>
                      </a:r>
                      <a:endParaRPr lang="en-GB" sz="1500" dirty="0"/>
                    </a:p>
                  </a:txBody>
                  <a:tcPr/>
                </a:tc>
                <a:extLst>
                  <a:ext uri="{0D108BD9-81ED-4DB2-BD59-A6C34878D82A}">
                    <a16:rowId xmlns:a16="http://schemas.microsoft.com/office/drawing/2014/main" val="2330086915"/>
                  </a:ext>
                </a:extLst>
              </a:tr>
              <a:tr h="0">
                <a:tc gridSpan="2">
                  <a:txBody>
                    <a:bodyPr/>
                    <a:lstStyle/>
                    <a:p>
                      <a:endParaRPr lang="en-GB" sz="100" dirty="0"/>
                    </a:p>
                  </a:txBody>
                  <a:tcPr>
                    <a:solidFill>
                      <a:srgbClr val="000000"/>
                    </a:solidFill>
                  </a:tcPr>
                </a:tc>
                <a:tc hMerge="1">
                  <a:txBody>
                    <a:bodyPr/>
                    <a:lstStyle/>
                    <a:p>
                      <a:endParaRPr lang="en-GB" sz="1500" dirty="0"/>
                    </a:p>
                  </a:txBody>
                  <a:tcPr>
                    <a:solidFill>
                      <a:srgbClr val="000000"/>
                    </a:solidFill>
                  </a:tcPr>
                </a:tc>
                <a:extLst>
                  <a:ext uri="{0D108BD9-81ED-4DB2-BD59-A6C34878D82A}">
                    <a16:rowId xmlns:a16="http://schemas.microsoft.com/office/drawing/2014/main" val="2836227761"/>
                  </a:ext>
                </a:extLst>
              </a:tr>
              <a:tr h="654063">
                <a:tc>
                  <a:txBody>
                    <a:bodyPr/>
                    <a:lstStyle/>
                    <a:p>
                      <a:r>
                        <a:rPr lang="en-US" sz="1500" dirty="0"/>
                        <a:t>Total allocated</a:t>
                      </a:r>
                      <a:r>
                        <a:rPr lang="en-US" sz="1500" baseline="0" dirty="0"/>
                        <a:t> protons/year into facility</a:t>
                      </a:r>
                      <a:endParaRPr lang="en-GB" sz="1500" dirty="0"/>
                    </a:p>
                  </a:txBody>
                  <a:tcPr/>
                </a:tc>
                <a:tc>
                  <a:txBody>
                    <a:bodyPr/>
                    <a:lstStyle/>
                    <a:p>
                      <a:r>
                        <a:rPr lang="en-US" sz="1500" dirty="0"/>
                        <a:t>1.0×10</a:t>
                      </a:r>
                      <a:r>
                        <a:rPr lang="en-US" sz="1500" baseline="30000" dirty="0"/>
                        <a:t>16</a:t>
                      </a:r>
                      <a:r>
                        <a:rPr lang="en-US" sz="1500" baseline="0" dirty="0"/>
                        <a:t> protons (equivalent to approx. 10 experiments per year)</a:t>
                      </a:r>
                      <a:endParaRPr lang="en-GB" sz="1500" dirty="0"/>
                    </a:p>
                  </a:txBody>
                  <a:tcPr/>
                </a:tc>
                <a:extLst>
                  <a:ext uri="{0D108BD9-81ED-4DB2-BD59-A6C34878D82A}">
                    <a16:rowId xmlns:a16="http://schemas.microsoft.com/office/drawing/2014/main" val="3253566041"/>
                  </a:ext>
                </a:extLst>
              </a:tr>
            </a:tbl>
          </a:graphicData>
        </a:graphic>
      </p:graphicFrame>
      <p:sp>
        <p:nvSpPr>
          <p:cNvPr id="7" name="Slide Number Placeholder 3">
            <a:extLst>
              <a:ext uri="{FF2B5EF4-FFF2-40B4-BE49-F238E27FC236}">
                <a16:creationId xmlns:a16="http://schemas.microsoft.com/office/drawing/2014/main" id="{214E7FC2-D2AD-4D18-9E81-4187F5E35FF5}"/>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3</a:t>
            </a:fld>
            <a:endParaRPr lang="en-US" sz="1400" dirty="0">
              <a:latin typeface="Rockwell" panose="02060603020205020403" pitchFamily="18" charset="0"/>
            </a:endParaRPr>
          </a:p>
        </p:txBody>
      </p:sp>
    </p:spTree>
    <p:extLst>
      <p:ext uri="{BB962C8B-B14F-4D97-AF65-F5344CB8AC3E}">
        <p14:creationId xmlns:p14="http://schemas.microsoft.com/office/powerpoint/2010/main" val="39709790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BTV Optical Path</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pic>
        <p:nvPicPr>
          <p:cNvPr id="6" name="Content Placeholder 4"/>
          <p:cNvPicPr>
            <a:picLocks noGrp="1" noChangeAspect="1"/>
          </p:cNvPicPr>
          <p:nvPr>
            <p:ph idx="1"/>
          </p:nvPr>
        </p:nvPicPr>
        <p:blipFill>
          <a:blip r:embed="rId2"/>
          <a:stretch>
            <a:fillRect/>
          </a:stretch>
        </p:blipFill>
        <p:spPr>
          <a:xfrm>
            <a:off x="1909423" y="1325563"/>
            <a:ext cx="8369978" cy="4667250"/>
          </a:xfrm>
          <a:prstGeom prst="rect">
            <a:avLst/>
          </a:prstGeom>
        </p:spPr>
      </p:pic>
    </p:spTree>
    <p:extLst>
      <p:ext uri="{BB962C8B-B14F-4D97-AF65-F5344CB8AC3E}">
        <p14:creationId xmlns:p14="http://schemas.microsoft.com/office/powerpoint/2010/main" val="391797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 Diagnostic Instrumentation</a:t>
            </a:r>
            <a:endParaRPr lang="en-GB" dirty="0"/>
          </a:p>
        </p:txBody>
      </p:sp>
      <p:sp>
        <p:nvSpPr>
          <p:cNvPr id="4" name="Date Placeholder 3"/>
          <p:cNvSpPr>
            <a:spLocks noGrp="1"/>
          </p:cNvSpPr>
          <p:nvPr>
            <p:ph type="dt" sz="half" idx="11"/>
          </p:nvPr>
        </p:nvSpPr>
        <p:spPr>
          <a:xfrm>
            <a:off x="5573636" y="6446792"/>
            <a:ext cx="2844800" cy="365125"/>
          </a:xfrm>
        </p:spPr>
        <p:txBody>
          <a:bodyPr/>
          <a:lstStyle/>
          <a:p>
            <a:r>
              <a:rPr lang="en-US"/>
              <a:t>F. Harden</a:t>
            </a:r>
            <a:endParaRPr lang="en-US" dirty="0"/>
          </a:p>
        </p:txBody>
      </p:sp>
      <p:grpSp>
        <p:nvGrpSpPr>
          <p:cNvPr id="11" name="Group 10"/>
          <p:cNvGrpSpPr/>
          <p:nvPr/>
        </p:nvGrpSpPr>
        <p:grpSpPr>
          <a:xfrm>
            <a:off x="580678" y="1273133"/>
            <a:ext cx="3347552" cy="2930865"/>
            <a:chOff x="12310355" y="3374659"/>
            <a:chExt cx="2973737" cy="2549995"/>
          </a:xfrm>
        </p:grpSpPr>
        <p:pic>
          <p:nvPicPr>
            <p:cNvPr id="12" name="Picture 11"/>
            <p:cNvPicPr>
              <a:picLocks noChangeAspect="1"/>
            </p:cNvPicPr>
            <p:nvPr/>
          </p:nvPicPr>
          <p:blipFill rotWithShape="1">
            <a:blip r:embed="rId2" cstate="email">
              <a:extLst>
                <a:ext uri="{28A0092B-C50C-407E-A947-70E740481C1C}">
                  <a14:useLocalDpi xmlns:a14="http://schemas.microsoft.com/office/drawing/2010/main" val="0"/>
                </a:ext>
              </a:extLst>
            </a:blip>
            <a:srcRect l="12518" t="30666" r="7481" b="17889"/>
            <a:stretch/>
          </p:blipFill>
          <p:spPr>
            <a:xfrm>
              <a:off x="12382420" y="3374659"/>
              <a:ext cx="2901672" cy="2487914"/>
            </a:xfrm>
            <a:prstGeom prst="rect">
              <a:avLst/>
            </a:prstGeom>
          </p:spPr>
        </p:pic>
        <p:cxnSp>
          <p:nvCxnSpPr>
            <p:cNvPr id="13" name="Straight Arrow Connector 12"/>
            <p:cNvCxnSpPr/>
            <p:nvPr/>
          </p:nvCxnSpPr>
          <p:spPr>
            <a:xfrm flipV="1">
              <a:off x="13833256" y="5141691"/>
              <a:ext cx="0" cy="670560"/>
            </a:xfrm>
            <a:prstGeom prst="straightConnector1">
              <a:avLst/>
            </a:prstGeom>
            <a:ln w="2857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13649026" y="4959794"/>
              <a:ext cx="1533828" cy="395892"/>
            </a:xfrm>
            <a:prstGeom prst="rect">
              <a:avLst/>
            </a:prstGeom>
            <a:noFill/>
          </p:spPr>
          <p:txBody>
            <a:bodyPr wrap="none" rtlCol="0">
              <a:spAutoFit/>
            </a:bodyPr>
            <a:lstStyle/>
            <a:p>
              <a:r>
                <a:rPr lang="en-GB" sz="1200" b="1" dirty="0">
                  <a:solidFill>
                    <a:srgbClr val="FFFF00"/>
                  </a:solidFill>
                </a:rPr>
                <a:t> </a:t>
              </a:r>
              <a:r>
                <a:rPr lang="en-GB" sz="2400" b="1" dirty="0">
                  <a:solidFill>
                    <a:srgbClr val="FFFF00"/>
                  </a:solidFill>
                  <a:latin typeface="Garamond" panose="02020404030301010803" pitchFamily="18" charset="0"/>
                </a:rPr>
                <a:t>Proton Beam</a:t>
              </a:r>
            </a:p>
          </p:txBody>
        </p:sp>
        <p:cxnSp>
          <p:nvCxnSpPr>
            <p:cNvPr id="15" name="Straight Arrow Connector 14"/>
            <p:cNvCxnSpPr/>
            <p:nvPr/>
          </p:nvCxnSpPr>
          <p:spPr>
            <a:xfrm flipH="1">
              <a:off x="12382420" y="4919724"/>
              <a:ext cx="837851" cy="0"/>
            </a:xfrm>
            <a:prstGeom prst="straightConnector1">
              <a:avLst/>
            </a:prstGeom>
            <a:ln w="28575">
              <a:solidFill>
                <a:srgbClr val="00FF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2310355" y="4482244"/>
              <a:ext cx="1248448" cy="401671"/>
            </a:xfrm>
            <a:prstGeom prst="rect">
              <a:avLst/>
            </a:prstGeom>
            <a:noFill/>
            <a:ln>
              <a:noFill/>
            </a:ln>
          </p:spPr>
          <p:txBody>
            <a:bodyPr wrap="square" rtlCol="0">
              <a:spAutoFit/>
            </a:bodyPr>
            <a:lstStyle/>
            <a:p>
              <a:r>
                <a:rPr lang="en-GB" sz="2400" b="1" dirty="0">
                  <a:solidFill>
                    <a:srgbClr val="00FF00"/>
                  </a:solidFill>
                  <a:latin typeface="Garamond" panose="02020404030301010803" pitchFamily="18" charset="0"/>
                </a:rPr>
                <a:t>Photons</a:t>
              </a:r>
            </a:p>
          </p:txBody>
        </p:sp>
      </p:grpSp>
      <p:grpSp>
        <p:nvGrpSpPr>
          <p:cNvPr id="17" name="Group 16"/>
          <p:cNvGrpSpPr/>
          <p:nvPr/>
        </p:nvGrpSpPr>
        <p:grpSpPr>
          <a:xfrm>
            <a:off x="4359413" y="1273134"/>
            <a:ext cx="3556320" cy="2859512"/>
            <a:chOff x="7667667" y="381281"/>
            <a:chExt cx="3737605" cy="2664774"/>
          </a:xfrm>
        </p:grpSpPr>
        <p:pic>
          <p:nvPicPr>
            <p:cNvPr id="18" name="Picture 17"/>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t="29444" b="17083"/>
            <a:stretch/>
          </p:blipFill>
          <p:spPr>
            <a:xfrm>
              <a:off x="7667667" y="381281"/>
              <a:ext cx="3737605" cy="2664774"/>
            </a:xfrm>
            <a:prstGeom prst="rect">
              <a:avLst/>
            </a:prstGeom>
          </p:spPr>
        </p:pic>
        <p:cxnSp>
          <p:nvCxnSpPr>
            <p:cNvPr id="19" name="Straight Arrow Connector 18"/>
            <p:cNvCxnSpPr/>
            <p:nvPr/>
          </p:nvCxnSpPr>
          <p:spPr>
            <a:xfrm>
              <a:off x="7897955" y="1157288"/>
              <a:ext cx="473804" cy="320740"/>
            </a:xfrm>
            <a:prstGeom prst="straightConnector1">
              <a:avLst/>
            </a:prstGeom>
            <a:ln w="28575">
              <a:solidFill>
                <a:srgbClr val="00FF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292643" y="752910"/>
              <a:ext cx="2070566" cy="415270"/>
            </a:xfrm>
            <a:prstGeom prst="rect">
              <a:avLst/>
            </a:prstGeom>
            <a:noFill/>
            <a:ln>
              <a:noFill/>
            </a:ln>
          </p:spPr>
          <p:txBody>
            <a:bodyPr wrap="square" rtlCol="0">
              <a:spAutoFit/>
            </a:bodyPr>
            <a:lstStyle/>
            <a:p>
              <a:r>
                <a:rPr lang="en-GB" sz="2500" b="1" dirty="0">
                  <a:solidFill>
                    <a:srgbClr val="00FF00"/>
                  </a:solidFill>
                  <a:latin typeface="Garamond" panose="02020404030301010803" pitchFamily="18" charset="0"/>
                </a:rPr>
                <a:t>Photons</a:t>
              </a:r>
              <a:endParaRPr lang="en-GB" sz="1200" b="1" dirty="0">
                <a:solidFill>
                  <a:srgbClr val="00FF00"/>
                </a:solidFill>
                <a:latin typeface="Garamond" panose="02020404030301010803" pitchFamily="18" charset="0"/>
              </a:endParaRPr>
            </a:p>
          </p:txBody>
        </p:sp>
        <p:cxnSp>
          <p:nvCxnSpPr>
            <p:cNvPr id="21" name="Straight Arrow Connector 20"/>
            <p:cNvCxnSpPr/>
            <p:nvPr/>
          </p:nvCxnSpPr>
          <p:spPr>
            <a:xfrm flipV="1">
              <a:off x="9073207" y="873554"/>
              <a:ext cx="1016943" cy="754018"/>
            </a:xfrm>
            <a:prstGeom prst="straightConnector1">
              <a:avLst/>
            </a:prstGeom>
            <a:ln w="28575">
              <a:solidFill>
                <a:srgbClr val="00FF00"/>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779317" y="4646016"/>
            <a:ext cx="3262264" cy="830997"/>
          </a:xfrm>
          <a:prstGeom prst="rect">
            <a:avLst/>
          </a:prstGeom>
          <a:noFill/>
        </p:spPr>
        <p:txBody>
          <a:bodyPr wrap="square" rtlCol="0" anchor="t" anchorCtr="0">
            <a:spAutoFit/>
          </a:bodyPr>
          <a:lstStyle/>
          <a:p>
            <a:r>
              <a:rPr lang="en-US" sz="2400" b="1" dirty="0">
                <a:latin typeface="Garamond" panose="02020404030301010803" pitchFamily="18" charset="0"/>
              </a:rPr>
              <a:t>Beam diagnostic &amp; monitoring equipment</a:t>
            </a:r>
          </a:p>
        </p:txBody>
      </p:sp>
      <p:sp>
        <p:nvSpPr>
          <p:cNvPr id="23" name="Content Placeholder 22"/>
          <p:cNvSpPr txBox="1">
            <a:spLocks noGrp="1"/>
          </p:cNvSpPr>
          <p:nvPr>
            <p:ph idx="1"/>
          </p:nvPr>
        </p:nvSpPr>
        <p:spPr>
          <a:xfrm>
            <a:off x="4470258" y="4645473"/>
            <a:ext cx="3334631" cy="1200329"/>
          </a:xfrm>
          <a:prstGeom prst="rect">
            <a:avLst/>
          </a:prstGeom>
          <a:noFill/>
        </p:spPr>
        <p:txBody>
          <a:bodyPr wrap="square" rtlCol="0" anchor="t" anchorCtr="0">
            <a:spAutoFit/>
          </a:bodyPr>
          <a:lstStyle/>
          <a:p>
            <a:pPr marL="36576" indent="0">
              <a:buNone/>
            </a:pPr>
            <a:r>
              <a:rPr lang="en-US" sz="2400" b="1" dirty="0">
                <a:latin typeface="Garamond" panose="02020404030301010803" pitchFamily="18" charset="0"/>
              </a:rPr>
              <a:t>Optical path relating to beam profile capture in adjacent tunnel</a:t>
            </a:r>
          </a:p>
        </p:txBody>
      </p:sp>
      <p:sp>
        <p:nvSpPr>
          <p:cNvPr id="25" name="TextBox 24"/>
          <p:cNvSpPr txBox="1"/>
          <p:nvPr/>
        </p:nvSpPr>
        <p:spPr>
          <a:xfrm>
            <a:off x="8666922" y="4645473"/>
            <a:ext cx="3331596" cy="1569660"/>
          </a:xfrm>
          <a:prstGeom prst="rect">
            <a:avLst/>
          </a:prstGeom>
          <a:noFill/>
        </p:spPr>
        <p:txBody>
          <a:bodyPr wrap="square" rtlCol="0">
            <a:spAutoFit/>
          </a:bodyPr>
          <a:lstStyle/>
          <a:p>
            <a:r>
              <a:rPr lang="en-US" sz="2400" b="1" dirty="0">
                <a:latin typeface="Garamond" panose="02020404030301010803" pitchFamily="18" charset="0"/>
              </a:rPr>
              <a:t>Image/Data acquired from the HiRadMat beam diagnostic and monitoring system</a:t>
            </a:r>
          </a:p>
        </p:txBody>
      </p:sp>
      <p:pic>
        <p:nvPicPr>
          <p:cNvPr id="26" name="Picture 2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8261580" y="1273135"/>
            <a:ext cx="3511942" cy="2859512"/>
          </a:xfrm>
          <a:prstGeom prst="rect">
            <a:avLst/>
          </a:prstGeom>
        </p:spPr>
      </p:pic>
      <p:sp>
        <p:nvSpPr>
          <p:cNvPr id="3" name="Footer Placeholder 2">
            <a:extLst>
              <a:ext uri="{FF2B5EF4-FFF2-40B4-BE49-F238E27FC236}">
                <a16:creationId xmlns:a16="http://schemas.microsoft.com/office/drawing/2014/main" id="{4AF7E8F5-A1D3-4E7A-8706-D4675DE86000}"/>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Tree>
    <p:extLst>
      <p:ext uri="{BB962C8B-B14F-4D97-AF65-F5344CB8AC3E}">
        <p14:creationId xmlns:p14="http://schemas.microsoft.com/office/powerpoint/2010/main" val="7039654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500" dirty="0"/>
              <a:t>Optics updated.</a:t>
            </a:r>
          </a:p>
          <a:p>
            <a:endParaRPr lang="en-US" sz="1500" dirty="0"/>
          </a:p>
          <a:p>
            <a:endParaRPr lang="en-US" sz="1500" dirty="0"/>
          </a:p>
          <a:p>
            <a:endParaRPr lang="en-US" sz="1500" dirty="0"/>
          </a:p>
          <a:p>
            <a:endParaRPr lang="en-US" sz="1500" dirty="0"/>
          </a:p>
          <a:p>
            <a:endParaRPr lang="en-US" sz="1500" dirty="0"/>
          </a:p>
          <a:p>
            <a:endParaRPr lang="en-US" sz="1500" dirty="0"/>
          </a:p>
          <a:p>
            <a:endParaRPr lang="en-US" sz="1500" dirty="0"/>
          </a:p>
          <a:p>
            <a:pPr marL="36576" indent="0">
              <a:buNone/>
            </a:pPr>
            <a:endParaRPr lang="en-US" sz="1500" dirty="0"/>
          </a:p>
          <a:p>
            <a:pPr marL="36576" indent="0">
              <a:buNone/>
            </a:pPr>
            <a:endParaRPr lang="en-US" sz="1500" dirty="0"/>
          </a:p>
          <a:p>
            <a:pPr marL="36576" indent="0">
              <a:buNone/>
            </a:pPr>
            <a:endParaRPr lang="en-US" sz="1500" dirty="0"/>
          </a:p>
          <a:p>
            <a:endParaRPr lang="en-US" sz="1500" dirty="0"/>
          </a:p>
          <a:p>
            <a:r>
              <a:rPr lang="en-US" sz="1500" dirty="0"/>
              <a:t>Optics currently calculated for beam radii of </a:t>
            </a:r>
            <a:r>
              <a:rPr lang="el-GR" sz="1500" dirty="0"/>
              <a:t>σ</a:t>
            </a:r>
            <a:r>
              <a:rPr lang="en-US" sz="1500" dirty="0"/>
              <a:t> = 0.25 – 4 mm.  </a:t>
            </a:r>
          </a:p>
          <a:p>
            <a:r>
              <a:rPr lang="en-US" sz="1500" dirty="0"/>
              <a:t>HRM beam optics standards 0.5 – 2 mm Table B and Table C (FP2 and FP3 respectively).  </a:t>
            </a:r>
          </a:p>
          <a:p>
            <a:r>
              <a:rPr lang="en-US" sz="1500" dirty="0"/>
              <a:t>Table B (FP2) can achieve optics to as low as </a:t>
            </a:r>
            <a:r>
              <a:rPr lang="el-GR" sz="1500" dirty="0"/>
              <a:t>σ</a:t>
            </a:r>
            <a:r>
              <a:rPr lang="en-US" sz="1500" dirty="0"/>
              <a:t> = 0.25 mm.</a:t>
            </a:r>
          </a:p>
          <a:p>
            <a:pPr marL="36576" indent="0">
              <a:buNone/>
            </a:pPr>
            <a:endParaRPr lang="en-US" sz="1500" dirty="0"/>
          </a:p>
        </p:txBody>
      </p:sp>
      <p:pic>
        <p:nvPicPr>
          <p:cNvPr id="5" name="Picture 4"/>
          <p:cNvPicPr>
            <a:picLocks noChangeAspect="1"/>
          </p:cNvPicPr>
          <p:nvPr/>
        </p:nvPicPr>
        <p:blipFill>
          <a:blip r:embed="rId3"/>
          <a:stretch>
            <a:fillRect/>
          </a:stretch>
        </p:blipFill>
        <p:spPr>
          <a:xfrm>
            <a:off x="3248348" y="1633090"/>
            <a:ext cx="5052778" cy="2254861"/>
          </a:xfrm>
          <a:prstGeom prst="rect">
            <a:avLst/>
          </a:prstGeom>
        </p:spPr>
      </p:pic>
      <p:sp>
        <p:nvSpPr>
          <p:cNvPr id="6" name="TextBox 5"/>
          <p:cNvSpPr txBox="1"/>
          <p:nvPr/>
        </p:nvSpPr>
        <p:spPr>
          <a:xfrm>
            <a:off x="4087537" y="3817265"/>
            <a:ext cx="3374400" cy="646331"/>
          </a:xfrm>
          <a:prstGeom prst="rect">
            <a:avLst/>
          </a:prstGeom>
          <a:noFill/>
        </p:spPr>
        <p:txBody>
          <a:bodyPr wrap="square" rtlCol="0">
            <a:spAutoFit/>
          </a:bodyPr>
          <a:lstStyle/>
          <a:p>
            <a:r>
              <a:rPr lang="en-US" sz="1200" dirty="0">
                <a:solidFill>
                  <a:schemeClr val="accent6"/>
                </a:solidFill>
              </a:rPr>
              <a:t>C. Hessler et al. “The Final Beam Line Design for the HiRadMat Test Facility”, IPAC’10, Kyoto (2010)</a:t>
            </a:r>
            <a:endParaRPr lang="en-GB" sz="1200" dirty="0">
              <a:solidFill>
                <a:schemeClr val="accent6"/>
              </a:solidFill>
            </a:endParaRPr>
          </a:p>
        </p:txBody>
      </p:sp>
      <p:sp>
        <p:nvSpPr>
          <p:cNvPr id="4" name="Title 3"/>
          <p:cNvSpPr>
            <a:spLocks noGrp="1"/>
          </p:cNvSpPr>
          <p:nvPr>
            <p:ph type="title"/>
          </p:nvPr>
        </p:nvSpPr>
        <p:spPr/>
        <p:txBody>
          <a:bodyPr/>
          <a:lstStyle/>
          <a:p>
            <a:r>
              <a:rPr lang="en-US" dirty="0"/>
              <a:t>Variable Beam Optics</a:t>
            </a:r>
            <a:endParaRPr lang="en-GB" dirty="0"/>
          </a:p>
        </p:txBody>
      </p:sp>
      <p:sp>
        <p:nvSpPr>
          <p:cNvPr id="9" name="Date Placeholder 3"/>
          <p:cNvSpPr>
            <a:spLocks noGrp="1"/>
          </p:cNvSpPr>
          <p:nvPr>
            <p:ph type="dt" sz="half" idx="11"/>
          </p:nvPr>
        </p:nvSpPr>
        <p:spPr>
          <a:xfrm>
            <a:off x="5573636" y="6446792"/>
            <a:ext cx="2844800" cy="365125"/>
          </a:xfrm>
        </p:spPr>
        <p:txBody>
          <a:bodyPr/>
          <a:lstStyle/>
          <a:p>
            <a:r>
              <a:rPr lang="en-US"/>
              <a:t>F. Harden</a:t>
            </a:r>
            <a:endParaRPr lang="en-US" dirty="0"/>
          </a:p>
        </p:txBody>
      </p:sp>
      <p:sp>
        <p:nvSpPr>
          <p:cNvPr id="2" name="Footer Placeholder 1">
            <a:extLst>
              <a:ext uri="{FF2B5EF4-FFF2-40B4-BE49-F238E27FC236}">
                <a16:creationId xmlns:a16="http://schemas.microsoft.com/office/drawing/2014/main" id="{384059BE-CD2D-4757-A351-EB651C21E287}"/>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Tree>
    <p:extLst>
      <p:ext uri="{BB962C8B-B14F-4D97-AF65-F5344CB8AC3E}">
        <p14:creationId xmlns:p14="http://schemas.microsoft.com/office/powerpoint/2010/main" val="34460821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HRM Optics</a:t>
            </a:r>
            <a:endParaRPr lang="en-GB" dirty="0"/>
          </a:p>
        </p:txBody>
      </p:sp>
      <p:sp>
        <p:nvSpPr>
          <p:cNvPr id="5" name="Content Placeholder 5"/>
          <p:cNvSpPr>
            <a:spLocks noGrp="1"/>
          </p:cNvSpPr>
          <p:nvPr>
            <p:ph idx="1"/>
          </p:nvPr>
        </p:nvSpPr>
        <p:spPr/>
        <p:txBody>
          <a:bodyPr>
            <a:normAutofit/>
          </a:bodyPr>
          <a:lstStyle/>
          <a:p>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endParaRPr lang="en-GB" dirty="0"/>
          </a:p>
        </p:txBody>
      </p:sp>
      <p:pic>
        <p:nvPicPr>
          <p:cNvPr id="3" name="Picture 2"/>
          <p:cNvPicPr>
            <a:picLocks noChangeAspect="1"/>
          </p:cNvPicPr>
          <p:nvPr/>
        </p:nvPicPr>
        <p:blipFill>
          <a:blip r:embed="rId3"/>
          <a:stretch>
            <a:fillRect/>
          </a:stretch>
        </p:blipFill>
        <p:spPr>
          <a:xfrm>
            <a:off x="409775" y="1071333"/>
            <a:ext cx="7430629" cy="3980330"/>
          </a:xfrm>
          <a:prstGeom prst="rect">
            <a:avLst/>
          </a:prstGeom>
        </p:spPr>
      </p:pic>
      <p:sp>
        <p:nvSpPr>
          <p:cNvPr id="6" name="TextBox 5"/>
          <p:cNvSpPr txBox="1"/>
          <p:nvPr/>
        </p:nvSpPr>
        <p:spPr>
          <a:xfrm rot="20937506">
            <a:off x="6784698" y="382454"/>
            <a:ext cx="3354705" cy="369332"/>
          </a:xfrm>
          <a:prstGeom prst="rect">
            <a:avLst/>
          </a:prstGeom>
          <a:noFill/>
        </p:spPr>
        <p:txBody>
          <a:bodyPr wrap="square" rtlCol="0">
            <a:spAutoFit/>
          </a:bodyPr>
          <a:lstStyle/>
          <a:p>
            <a:r>
              <a:rPr lang="en-US" dirty="0"/>
              <a:t>Courtesy of V. Clerc (EN/EA)</a:t>
            </a:r>
            <a:endParaRPr lang="en-GB" dirty="0"/>
          </a:p>
        </p:txBody>
      </p:sp>
      <p:pic>
        <p:nvPicPr>
          <p:cNvPr id="7" name="Content Placeholder 4"/>
          <p:cNvPicPr>
            <a:picLocks noChangeAspect="1"/>
          </p:cNvPicPr>
          <p:nvPr/>
        </p:nvPicPr>
        <p:blipFill>
          <a:blip r:embed="rId4"/>
          <a:stretch>
            <a:fillRect/>
          </a:stretch>
        </p:blipFill>
        <p:spPr>
          <a:xfrm>
            <a:off x="1297327" y="4035385"/>
            <a:ext cx="8226425" cy="2335898"/>
          </a:xfrm>
          <a:prstGeom prst="rect">
            <a:avLst/>
          </a:prstGeom>
        </p:spPr>
      </p:pic>
      <p:sp>
        <p:nvSpPr>
          <p:cNvPr id="8" name="Date Placeholder 3"/>
          <p:cNvSpPr>
            <a:spLocks noGrp="1"/>
          </p:cNvSpPr>
          <p:nvPr>
            <p:ph type="dt" sz="half" idx="11"/>
          </p:nvPr>
        </p:nvSpPr>
        <p:spPr>
          <a:xfrm>
            <a:off x="5573636" y="6446792"/>
            <a:ext cx="2844800" cy="365125"/>
          </a:xfrm>
        </p:spPr>
        <p:txBody>
          <a:bodyPr/>
          <a:lstStyle/>
          <a:p>
            <a:r>
              <a:rPr lang="en-US"/>
              <a:t>F. Harden</a:t>
            </a:r>
            <a:endParaRPr lang="en-US" dirty="0"/>
          </a:p>
        </p:txBody>
      </p:sp>
      <p:sp>
        <p:nvSpPr>
          <p:cNvPr id="4" name="Footer Placeholder 3">
            <a:extLst>
              <a:ext uri="{FF2B5EF4-FFF2-40B4-BE49-F238E27FC236}">
                <a16:creationId xmlns:a16="http://schemas.microsoft.com/office/drawing/2014/main" id="{6C465BA1-FEDB-4915-B520-360E9C4F4E66}"/>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Tree>
    <p:extLst>
      <p:ext uri="{BB962C8B-B14F-4D97-AF65-F5344CB8AC3E}">
        <p14:creationId xmlns:p14="http://schemas.microsoft.com/office/powerpoint/2010/main" val="1802108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HRM Optics</a:t>
            </a:r>
            <a:endParaRPr lang="en-GB" dirty="0"/>
          </a:p>
        </p:txBody>
      </p:sp>
      <p:sp>
        <p:nvSpPr>
          <p:cNvPr id="5" name="Content Placeholder 5"/>
          <p:cNvSpPr>
            <a:spLocks noGrp="1"/>
          </p:cNvSpPr>
          <p:nvPr>
            <p:ph idx="1"/>
          </p:nvPr>
        </p:nvSpPr>
        <p:spPr/>
        <p:txBody>
          <a:bodyPr>
            <a:normAutofit/>
          </a:bodyPr>
          <a:lstStyle/>
          <a:p>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pPr lvl="1"/>
            <a:endParaRPr lang="en-GB" dirty="0"/>
          </a:p>
          <a:p>
            <a:endParaRPr lang="en-GB" dirty="0"/>
          </a:p>
        </p:txBody>
      </p:sp>
      <p:sp>
        <p:nvSpPr>
          <p:cNvPr id="6" name="TextBox 5"/>
          <p:cNvSpPr txBox="1"/>
          <p:nvPr/>
        </p:nvSpPr>
        <p:spPr>
          <a:xfrm rot="20937506">
            <a:off x="6784698" y="382454"/>
            <a:ext cx="3354705" cy="369332"/>
          </a:xfrm>
          <a:prstGeom prst="rect">
            <a:avLst/>
          </a:prstGeom>
          <a:noFill/>
        </p:spPr>
        <p:txBody>
          <a:bodyPr wrap="square" rtlCol="0">
            <a:spAutoFit/>
          </a:bodyPr>
          <a:lstStyle/>
          <a:p>
            <a:r>
              <a:rPr lang="en-US" dirty="0"/>
              <a:t>Courtesy of V. Clerc (EN/EA)</a:t>
            </a:r>
            <a:endParaRPr lang="en-GB" dirty="0"/>
          </a:p>
        </p:txBody>
      </p:sp>
      <p:pic>
        <p:nvPicPr>
          <p:cNvPr id="7" name="Content Placeholder 4"/>
          <p:cNvPicPr>
            <a:picLocks noChangeAspect="1"/>
          </p:cNvPicPr>
          <p:nvPr/>
        </p:nvPicPr>
        <p:blipFill>
          <a:blip r:embed="rId3"/>
          <a:stretch>
            <a:fillRect/>
          </a:stretch>
        </p:blipFill>
        <p:spPr>
          <a:xfrm>
            <a:off x="2089277" y="1069616"/>
            <a:ext cx="8226425" cy="2335898"/>
          </a:xfrm>
          <a:prstGeom prst="rect">
            <a:avLst/>
          </a:prstGeom>
        </p:spPr>
      </p:pic>
      <p:pic>
        <p:nvPicPr>
          <p:cNvPr id="8" name="Picture 7"/>
          <p:cNvPicPr>
            <a:picLocks noChangeAspect="1"/>
          </p:cNvPicPr>
          <p:nvPr/>
        </p:nvPicPr>
        <p:blipFill>
          <a:blip r:embed="rId4"/>
          <a:stretch>
            <a:fillRect/>
          </a:stretch>
        </p:blipFill>
        <p:spPr>
          <a:xfrm>
            <a:off x="2461297" y="3213985"/>
            <a:ext cx="7266660" cy="2186517"/>
          </a:xfrm>
          <a:prstGeom prst="rect">
            <a:avLst/>
          </a:prstGeom>
        </p:spPr>
      </p:pic>
      <p:grpSp>
        <p:nvGrpSpPr>
          <p:cNvPr id="10" name="Group 9"/>
          <p:cNvGrpSpPr/>
          <p:nvPr/>
        </p:nvGrpSpPr>
        <p:grpSpPr>
          <a:xfrm>
            <a:off x="3866595" y="2028078"/>
            <a:ext cx="4493588" cy="2068470"/>
            <a:chOff x="3609122" y="4500361"/>
            <a:chExt cx="4493588" cy="2068470"/>
          </a:xfrm>
        </p:grpSpPr>
        <p:pic>
          <p:nvPicPr>
            <p:cNvPr id="11" name="Picture 10"/>
            <p:cNvPicPr>
              <a:picLocks noChangeAspect="1"/>
            </p:cNvPicPr>
            <p:nvPr/>
          </p:nvPicPr>
          <p:blipFill>
            <a:blip r:embed="rId5"/>
            <a:stretch>
              <a:fillRect/>
            </a:stretch>
          </p:blipFill>
          <p:spPr>
            <a:xfrm>
              <a:off x="3609122" y="4500361"/>
              <a:ext cx="4493588" cy="2068470"/>
            </a:xfrm>
            <a:prstGeom prst="rect">
              <a:avLst/>
            </a:prstGeom>
          </p:spPr>
        </p:pic>
        <p:cxnSp>
          <p:nvCxnSpPr>
            <p:cNvPr id="12" name="Straight Arrow Connector 11"/>
            <p:cNvCxnSpPr/>
            <p:nvPr/>
          </p:nvCxnSpPr>
          <p:spPr>
            <a:xfrm flipV="1">
              <a:off x="6049108" y="5916246"/>
              <a:ext cx="656492" cy="2344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986862" y="6069595"/>
              <a:ext cx="830677" cy="307777"/>
            </a:xfrm>
            <a:prstGeom prst="rect">
              <a:avLst/>
            </a:prstGeom>
            <a:solidFill>
              <a:schemeClr val="bg1"/>
            </a:solidFill>
          </p:spPr>
          <p:txBody>
            <a:bodyPr wrap="none" rtlCol="0">
              <a:spAutoFit/>
            </a:bodyPr>
            <a:lstStyle/>
            <a:p>
              <a:r>
                <a:rPr lang="en-GB" sz="1400" dirty="0"/>
                <a:t>300 mm</a:t>
              </a:r>
              <a:endParaRPr lang="fr-FR" sz="1400" dirty="0"/>
            </a:p>
          </p:txBody>
        </p:sp>
      </p:grpSp>
      <p:sp>
        <p:nvSpPr>
          <p:cNvPr id="14" name="Date Placeholder 3"/>
          <p:cNvSpPr>
            <a:spLocks noGrp="1"/>
          </p:cNvSpPr>
          <p:nvPr>
            <p:ph type="dt" sz="half" idx="11"/>
          </p:nvPr>
        </p:nvSpPr>
        <p:spPr>
          <a:xfrm>
            <a:off x="5573636" y="6446792"/>
            <a:ext cx="2844800" cy="365125"/>
          </a:xfrm>
        </p:spPr>
        <p:txBody>
          <a:bodyPr/>
          <a:lstStyle/>
          <a:p>
            <a:r>
              <a:rPr lang="en-US"/>
              <a:t>F. Harden</a:t>
            </a:r>
            <a:endParaRPr lang="en-US" dirty="0"/>
          </a:p>
        </p:txBody>
      </p:sp>
      <p:sp>
        <p:nvSpPr>
          <p:cNvPr id="3" name="Footer Placeholder 2">
            <a:extLst>
              <a:ext uri="{FF2B5EF4-FFF2-40B4-BE49-F238E27FC236}">
                <a16:creationId xmlns:a16="http://schemas.microsoft.com/office/drawing/2014/main" id="{6EF18C46-FD5E-4B29-B35C-FF2FC79F9789}"/>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Tree>
    <p:extLst>
      <p:ext uri="{BB962C8B-B14F-4D97-AF65-F5344CB8AC3E}">
        <p14:creationId xmlns:p14="http://schemas.microsoft.com/office/powerpoint/2010/main" val="236688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HRM Optics Distance Info</a:t>
            </a:r>
            <a:endParaRPr lang="en-GB" dirty="0"/>
          </a:p>
        </p:txBody>
      </p:sp>
      <p:sp>
        <p:nvSpPr>
          <p:cNvPr id="6" name="TextBox 5"/>
          <p:cNvSpPr txBox="1"/>
          <p:nvPr/>
        </p:nvSpPr>
        <p:spPr>
          <a:xfrm rot="20937506">
            <a:off x="7514681" y="884950"/>
            <a:ext cx="3354705" cy="369332"/>
          </a:xfrm>
          <a:prstGeom prst="rect">
            <a:avLst/>
          </a:prstGeom>
          <a:noFill/>
        </p:spPr>
        <p:txBody>
          <a:bodyPr wrap="square" rtlCol="0">
            <a:spAutoFit/>
          </a:bodyPr>
          <a:lstStyle/>
          <a:p>
            <a:r>
              <a:rPr lang="en-US" dirty="0"/>
              <a:t>Courtesy of V. Clerc (EN/EA)</a:t>
            </a:r>
            <a:endParaRPr lang="en-GB" dirty="0"/>
          </a:p>
        </p:txBody>
      </p:sp>
      <p:sp>
        <p:nvSpPr>
          <p:cNvPr id="7" name="Content Placeholder 6"/>
          <p:cNvSpPr>
            <a:spLocks noGrp="1"/>
          </p:cNvSpPr>
          <p:nvPr>
            <p:ph idx="1"/>
          </p:nvPr>
        </p:nvSpPr>
        <p:spPr>
          <a:xfrm>
            <a:off x="609600" y="1560697"/>
            <a:ext cx="11295887" cy="4667421"/>
          </a:xfrm>
        </p:spPr>
        <p:txBody>
          <a:bodyPr>
            <a:normAutofit fontScale="47500" lnSpcReduction="20000"/>
          </a:bodyPr>
          <a:lstStyle/>
          <a:p>
            <a:pPr lvl="0"/>
            <a:endParaRPr lang="en-US" dirty="0"/>
          </a:p>
          <a:p>
            <a:pPr lvl="0"/>
            <a:r>
              <a:rPr lang="en-US" sz="3200" dirty="0"/>
              <a:t>1 - Exit point of QTLF660504 to start point of table A with respect to an experimental table being installed  =&gt;  13028.081 mm</a:t>
            </a:r>
            <a:endParaRPr lang="fr-FR" sz="3200" dirty="0"/>
          </a:p>
          <a:p>
            <a:pPr lvl="0"/>
            <a:endParaRPr lang="en-US" sz="3200" dirty="0"/>
          </a:p>
          <a:p>
            <a:pPr lvl="0"/>
            <a:r>
              <a:rPr lang="en-US" sz="3200" dirty="0"/>
              <a:t>2 - Exit point of QTLF660504 to end point of table A with respect to an experimental table being installed  =&gt;  14979.85 mm</a:t>
            </a:r>
            <a:endParaRPr lang="fr-FR" sz="3200" dirty="0"/>
          </a:p>
          <a:p>
            <a:pPr lvl="0"/>
            <a:endParaRPr lang="en-US" sz="3200" dirty="0"/>
          </a:p>
          <a:p>
            <a:pPr lvl="0"/>
            <a:r>
              <a:rPr lang="en-US" sz="3200" dirty="0"/>
              <a:t>3 - Exit point of QTLF660504 to start point of table B with respect to an experimental table being installed  =&gt;  15523.081 mm</a:t>
            </a:r>
            <a:endParaRPr lang="fr-FR" sz="3200" dirty="0"/>
          </a:p>
          <a:p>
            <a:pPr lvl="0"/>
            <a:endParaRPr lang="en-US" sz="3200" dirty="0"/>
          </a:p>
          <a:p>
            <a:pPr lvl="0"/>
            <a:r>
              <a:rPr lang="en-US" sz="3200" dirty="0"/>
              <a:t>4 - Exit point of QTLF660504 to end point of table B with respect to an experimental table being installed  =&gt;  17474.85 mm</a:t>
            </a:r>
            <a:endParaRPr lang="fr-FR" sz="3200" dirty="0"/>
          </a:p>
          <a:p>
            <a:pPr lvl="0"/>
            <a:endParaRPr lang="en-US" sz="3200" dirty="0"/>
          </a:p>
          <a:p>
            <a:pPr lvl="0"/>
            <a:r>
              <a:rPr lang="en-US" sz="3200" dirty="0"/>
              <a:t>5 - Exit point of QTLF660504 to start point of table C with respect to an experimental table being installed  =&gt;  18259.082 mm</a:t>
            </a:r>
            <a:endParaRPr lang="fr-FR" sz="3200" dirty="0"/>
          </a:p>
          <a:p>
            <a:pPr lvl="0"/>
            <a:endParaRPr lang="en-US" sz="3200" dirty="0"/>
          </a:p>
          <a:p>
            <a:pPr lvl="0"/>
            <a:r>
              <a:rPr lang="en-US" sz="3200" dirty="0"/>
              <a:t>6 - Exit point of QTLF660504 to end point of table C with respect to an experimental table being installed  =&gt;  20210.85 mm</a:t>
            </a:r>
          </a:p>
          <a:p>
            <a:pPr marL="36576" indent="0">
              <a:buNone/>
            </a:pPr>
            <a:endParaRPr lang="en-US" sz="3200" dirty="0"/>
          </a:p>
          <a:p>
            <a:r>
              <a:rPr lang="en-US" sz="3200" dirty="0"/>
              <a:t>7 - Exit point of QTLF660504 to the BPKG STARTING POINT on table A  =&gt;  14072.544 mm</a:t>
            </a:r>
            <a:endParaRPr lang="en-GB" sz="3200" dirty="0"/>
          </a:p>
          <a:p>
            <a:endParaRPr lang="en-US" sz="3200" dirty="0"/>
          </a:p>
          <a:p>
            <a:r>
              <a:rPr lang="en-US" sz="3200" dirty="0"/>
              <a:t>8 - Exit point of QTLF660504 to the HRM-BTV screen on table A  =&gt;  14762 mm </a:t>
            </a:r>
            <a:endParaRPr lang="fr-FR" sz="3200" dirty="0"/>
          </a:p>
          <a:p>
            <a:endParaRPr lang="en-GB" sz="3200" dirty="0"/>
          </a:p>
          <a:p>
            <a:r>
              <a:rPr lang="en-GB" sz="3200" dirty="0"/>
              <a:t>9 -</a:t>
            </a:r>
            <a:r>
              <a:rPr lang="en-US" sz="3200" dirty="0"/>
              <a:t> Exit point of QTLF660504 to the HRM-BTV screen on table B  =&gt;  15238.427 mm</a:t>
            </a:r>
            <a:br>
              <a:rPr lang="en-US" sz="3200" dirty="0"/>
            </a:br>
            <a:endParaRPr lang="en-US" sz="3200" dirty="0"/>
          </a:p>
          <a:p>
            <a:pPr>
              <a:buFont typeface="Arial" panose="020B0604020202020204" pitchFamily="34" charset="0"/>
              <a:buChar char="•"/>
            </a:pPr>
            <a:r>
              <a:rPr lang="en-US" sz="3200" dirty="0"/>
              <a:t>10 - Exit point of QTLF660504 to the HRM-BTV screen on table C  =&gt;  17974.402 mm</a:t>
            </a:r>
            <a:endParaRPr lang="en-GB" sz="3200" dirty="0"/>
          </a:p>
        </p:txBody>
      </p:sp>
      <p:sp>
        <p:nvSpPr>
          <p:cNvPr id="8" name="Date Placeholder 3"/>
          <p:cNvSpPr>
            <a:spLocks noGrp="1"/>
          </p:cNvSpPr>
          <p:nvPr>
            <p:ph type="dt" sz="half" idx="11"/>
          </p:nvPr>
        </p:nvSpPr>
        <p:spPr>
          <a:xfrm>
            <a:off x="5573636" y="6446792"/>
            <a:ext cx="2844800" cy="365125"/>
          </a:xfrm>
        </p:spPr>
        <p:txBody>
          <a:bodyPr/>
          <a:lstStyle/>
          <a:p>
            <a:r>
              <a:rPr lang="en-US"/>
              <a:t>F. Harden</a:t>
            </a:r>
            <a:endParaRPr lang="en-US" dirty="0"/>
          </a:p>
        </p:txBody>
      </p:sp>
      <p:sp>
        <p:nvSpPr>
          <p:cNvPr id="3" name="Footer Placeholder 2">
            <a:extLst>
              <a:ext uri="{FF2B5EF4-FFF2-40B4-BE49-F238E27FC236}">
                <a16:creationId xmlns:a16="http://schemas.microsoft.com/office/drawing/2014/main" id="{FF9FD484-EBB0-408A-8836-F6D94CC5D1A0}"/>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Tree>
    <p:extLst>
      <p:ext uri="{BB962C8B-B14F-4D97-AF65-F5344CB8AC3E}">
        <p14:creationId xmlns:p14="http://schemas.microsoft.com/office/powerpoint/2010/main" val="34238427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Ions </a:t>
            </a:r>
            <a:endParaRPr lang="en-GB" dirty="0"/>
          </a:p>
        </p:txBody>
      </p:sp>
      <p:sp>
        <p:nvSpPr>
          <p:cNvPr id="3" name="Content Placeholder 2"/>
          <p:cNvSpPr>
            <a:spLocks noGrp="1"/>
          </p:cNvSpPr>
          <p:nvPr>
            <p:ph idx="1"/>
          </p:nvPr>
        </p:nvSpPr>
        <p:spPr/>
        <p:txBody>
          <a:bodyPr/>
          <a:lstStyle/>
          <a:p>
            <a:pPr marL="36576" indent="0">
              <a:buNone/>
            </a:pP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graphicFrame>
        <p:nvGraphicFramePr>
          <p:cNvPr id="6" name="Table 5"/>
          <p:cNvGraphicFramePr>
            <a:graphicFrameLocks noGrp="1"/>
          </p:cNvGraphicFramePr>
          <p:nvPr/>
        </p:nvGraphicFramePr>
        <p:xfrm>
          <a:off x="609600" y="1414288"/>
          <a:ext cx="6660975" cy="3904036"/>
        </p:xfrm>
        <a:graphic>
          <a:graphicData uri="http://schemas.openxmlformats.org/drawingml/2006/table">
            <a:tbl>
              <a:tblPr firstRow="1" bandRow="1">
                <a:tableStyleId>{073A0DAA-6AF3-43AB-8588-CEC1D06C72B9}</a:tableStyleId>
              </a:tblPr>
              <a:tblGrid>
                <a:gridCol w="1893677">
                  <a:extLst>
                    <a:ext uri="{9D8B030D-6E8A-4147-A177-3AD203B41FA5}">
                      <a16:colId xmlns:a16="http://schemas.microsoft.com/office/drawing/2014/main" val="443937118"/>
                    </a:ext>
                  </a:extLst>
                </a:gridCol>
                <a:gridCol w="4767298">
                  <a:extLst>
                    <a:ext uri="{9D8B030D-6E8A-4147-A177-3AD203B41FA5}">
                      <a16:colId xmlns:a16="http://schemas.microsoft.com/office/drawing/2014/main" val="2358468153"/>
                    </a:ext>
                  </a:extLst>
                </a:gridCol>
              </a:tblGrid>
              <a:tr h="363745">
                <a:tc gridSpan="2">
                  <a:txBody>
                    <a:bodyPr/>
                    <a:lstStyle/>
                    <a:p>
                      <a:r>
                        <a:rPr lang="en-US" sz="1600" dirty="0"/>
                        <a:t>HiRadMat Ion Beam (data</a:t>
                      </a:r>
                      <a:r>
                        <a:rPr lang="en-US" sz="1600" baseline="0" dirty="0"/>
                        <a:t> from 2015)</a:t>
                      </a:r>
                      <a:endParaRPr lang="en-GB" sz="1600" dirty="0"/>
                    </a:p>
                  </a:txBody>
                  <a:tcPr/>
                </a:tc>
                <a:tc hMerge="1">
                  <a:txBody>
                    <a:bodyPr/>
                    <a:lstStyle/>
                    <a:p>
                      <a:endParaRPr lang="en-GB" sz="1600" dirty="0"/>
                    </a:p>
                  </a:txBody>
                  <a:tcPr/>
                </a:tc>
                <a:extLst>
                  <a:ext uri="{0D108BD9-81ED-4DB2-BD59-A6C34878D82A}">
                    <a16:rowId xmlns:a16="http://schemas.microsoft.com/office/drawing/2014/main" val="3642564317"/>
                  </a:ext>
                </a:extLst>
              </a:tr>
              <a:tr h="347211">
                <a:tc>
                  <a:txBody>
                    <a:bodyPr/>
                    <a:lstStyle/>
                    <a:p>
                      <a:r>
                        <a:rPr lang="en-US" sz="1500" dirty="0"/>
                        <a:t>Beam Energy</a:t>
                      </a:r>
                      <a:endParaRPr lang="en-GB" sz="1500" dirty="0"/>
                    </a:p>
                  </a:txBody>
                  <a:tcPr/>
                </a:tc>
                <a:tc>
                  <a:txBody>
                    <a:bodyPr/>
                    <a:lstStyle/>
                    <a:p>
                      <a:r>
                        <a:rPr lang="en-US" sz="1500" dirty="0"/>
                        <a:t>173.5 GeV/nucleon (36.1 </a:t>
                      </a:r>
                      <a:r>
                        <a:rPr lang="en-US" sz="1500" dirty="0" err="1"/>
                        <a:t>TeV</a:t>
                      </a:r>
                      <a:r>
                        <a:rPr lang="en-US" sz="1500" dirty="0"/>
                        <a:t> per ion)</a:t>
                      </a:r>
                      <a:endParaRPr lang="en-GB" sz="1500" dirty="0"/>
                    </a:p>
                  </a:txBody>
                  <a:tcPr/>
                </a:tc>
                <a:extLst>
                  <a:ext uri="{0D108BD9-81ED-4DB2-BD59-A6C34878D82A}">
                    <a16:rowId xmlns:a16="http://schemas.microsoft.com/office/drawing/2014/main" val="3501490340"/>
                  </a:ext>
                </a:extLst>
              </a:tr>
              <a:tr h="353405">
                <a:tc>
                  <a:txBody>
                    <a:bodyPr/>
                    <a:lstStyle/>
                    <a:p>
                      <a:r>
                        <a:rPr lang="en-US" sz="1500" dirty="0"/>
                        <a:t>Pulse Energy (max)</a:t>
                      </a:r>
                      <a:endParaRPr lang="en-GB" sz="1500" dirty="0"/>
                    </a:p>
                  </a:txBody>
                  <a:tcPr/>
                </a:tc>
                <a:tc>
                  <a:txBody>
                    <a:bodyPr/>
                    <a:lstStyle/>
                    <a:p>
                      <a:r>
                        <a:rPr lang="en-US" sz="1500" dirty="0"/>
                        <a:t>21 kJ</a:t>
                      </a:r>
                      <a:endParaRPr lang="en-GB" sz="1500" dirty="0"/>
                    </a:p>
                  </a:txBody>
                  <a:tcPr/>
                </a:tc>
                <a:extLst>
                  <a:ext uri="{0D108BD9-81ED-4DB2-BD59-A6C34878D82A}">
                    <a16:rowId xmlns:a16="http://schemas.microsoft.com/office/drawing/2014/main" val="205948474"/>
                  </a:ext>
                </a:extLst>
              </a:tr>
              <a:tr h="347211">
                <a:tc>
                  <a:txBody>
                    <a:bodyPr/>
                    <a:lstStyle/>
                    <a:p>
                      <a:r>
                        <a:rPr lang="en-US" sz="1500" dirty="0"/>
                        <a:t>Bunch Intensity</a:t>
                      </a:r>
                      <a:endParaRPr lang="en-GB"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baseline="0" dirty="0"/>
                        <a:t>3.0×10</a:t>
                      </a:r>
                      <a:r>
                        <a:rPr lang="en-US" sz="1500" baseline="30000" dirty="0"/>
                        <a:t>7 </a:t>
                      </a:r>
                      <a:r>
                        <a:rPr lang="en-US" sz="1500" baseline="0" dirty="0"/>
                        <a:t>to 7.0×10</a:t>
                      </a:r>
                      <a:r>
                        <a:rPr lang="en-US" sz="1500" baseline="30000" dirty="0"/>
                        <a:t>7</a:t>
                      </a:r>
                      <a:r>
                        <a:rPr lang="en-US" sz="1500" baseline="0" dirty="0"/>
                        <a:t> ions</a:t>
                      </a:r>
                      <a:endParaRPr lang="en-GB" sz="1500" dirty="0"/>
                    </a:p>
                  </a:txBody>
                  <a:tcPr/>
                </a:tc>
                <a:extLst>
                  <a:ext uri="{0D108BD9-81ED-4DB2-BD59-A6C34878D82A}">
                    <a16:rowId xmlns:a16="http://schemas.microsoft.com/office/drawing/2014/main" val="41446557"/>
                  </a:ext>
                </a:extLst>
              </a:tr>
              <a:tr h="353405">
                <a:tc>
                  <a:txBody>
                    <a:bodyPr/>
                    <a:lstStyle/>
                    <a:p>
                      <a:r>
                        <a:rPr lang="en-US" sz="1500" dirty="0"/>
                        <a:t>Number of Bunches</a:t>
                      </a:r>
                      <a:endParaRPr lang="en-GB" sz="1500" dirty="0"/>
                    </a:p>
                  </a:txBody>
                  <a:tcPr/>
                </a:tc>
                <a:tc>
                  <a:txBody>
                    <a:bodyPr/>
                    <a:lstStyle/>
                    <a:p>
                      <a:r>
                        <a:rPr lang="en-US" sz="1500" dirty="0"/>
                        <a:t>52</a:t>
                      </a:r>
                      <a:endParaRPr lang="en-GB" sz="1500" dirty="0"/>
                    </a:p>
                  </a:txBody>
                  <a:tcPr/>
                </a:tc>
                <a:extLst>
                  <a:ext uri="{0D108BD9-81ED-4DB2-BD59-A6C34878D82A}">
                    <a16:rowId xmlns:a16="http://schemas.microsoft.com/office/drawing/2014/main" val="1238858597"/>
                  </a:ext>
                </a:extLst>
              </a:tr>
              <a:tr h="595218">
                <a:tc>
                  <a:txBody>
                    <a:bodyPr/>
                    <a:lstStyle/>
                    <a:p>
                      <a:r>
                        <a:rPr lang="en-US" sz="1500" dirty="0"/>
                        <a:t>Minimum Pulse</a:t>
                      </a:r>
                      <a:r>
                        <a:rPr lang="en-US" sz="1500" baseline="0" dirty="0"/>
                        <a:t> Intensity</a:t>
                      </a:r>
                      <a:endParaRPr lang="en-GB"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dirty="0"/>
                        <a:t>3.0×10</a:t>
                      </a:r>
                      <a:r>
                        <a:rPr lang="en-US" sz="1500" baseline="30000" dirty="0"/>
                        <a:t>7 </a:t>
                      </a:r>
                      <a:r>
                        <a:rPr lang="en-US" sz="1500" baseline="0" dirty="0"/>
                        <a:t>ions (1b at 3.0</a:t>
                      </a:r>
                      <a:r>
                        <a:rPr lang="en-US" sz="1500" dirty="0"/>
                        <a:t>×10</a:t>
                      </a:r>
                      <a:r>
                        <a:rPr lang="en-US" sz="1500" baseline="30000" dirty="0"/>
                        <a:t>7 </a:t>
                      </a:r>
                      <a:r>
                        <a:rPr lang="en-US" sz="1500" baseline="0" dirty="0"/>
                        <a:t>ions)  </a:t>
                      </a:r>
                      <a:endParaRPr lang="en-GB" sz="1500" dirty="0"/>
                    </a:p>
                  </a:txBody>
                  <a:tcPr/>
                </a:tc>
                <a:extLst>
                  <a:ext uri="{0D108BD9-81ED-4DB2-BD59-A6C34878D82A}">
                    <a16:rowId xmlns:a16="http://schemas.microsoft.com/office/drawing/2014/main" val="3218351414"/>
                  </a:ext>
                </a:extLst>
              </a:tr>
              <a:tr h="595218">
                <a:tc>
                  <a:txBody>
                    <a:bodyPr/>
                    <a:lstStyle/>
                    <a:p>
                      <a:r>
                        <a:rPr lang="en-US" sz="1500" dirty="0"/>
                        <a:t>Maximum Pulse Intensity</a:t>
                      </a:r>
                      <a:endParaRPr lang="en-GB"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dirty="0"/>
                        <a:t>3.64×10</a:t>
                      </a:r>
                      <a:r>
                        <a:rPr lang="en-US" sz="1500" baseline="30000" dirty="0"/>
                        <a:t>9 </a:t>
                      </a:r>
                      <a:r>
                        <a:rPr lang="en-US" sz="1500" baseline="0" dirty="0"/>
                        <a:t>ions (52b at 7.0</a:t>
                      </a:r>
                      <a:r>
                        <a:rPr lang="en-US" sz="1500" dirty="0"/>
                        <a:t>×10</a:t>
                      </a:r>
                      <a:r>
                        <a:rPr lang="en-US" sz="1500" baseline="30000" dirty="0"/>
                        <a:t>7 </a:t>
                      </a:r>
                      <a:r>
                        <a:rPr lang="en-US" sz="1500" baseline="0" dirty="0"/>
                        <a:t>ions)  </a:t>
                      </a:r>
                      <a:endParaRPr lang="en-GB" sz="1500" dirty="0"/>
                    </a:p>
                    <a:p>
                      <a:endParaRPr lang="en-GB" sz="1500" dirty="0"/>
                    </a:p>
                  </a:txBody>
                  <a:tcPr/>
                </a:tc>
                <a:extLst>
                  <a:ext uri="{0D108BD9-81ED-4DB2-BD59-A6C34878D82A}">
                    <a16:rowId xmlns:a16="http://schemas.microsoft.com/office/drawing/2014/main" val="1979946505"/>
                  </a:ext>
                </a:extLst>
              </a:tr>
              <a:tr h="595218">
                <a:tc>
                  <a:txBody>
                    <a:bodyPr/>
                    <a:lstStyle/>
                    <a:p>
                      <a:r>
                        <a:rPr lang="en-US" sz="1500" dirty="0"/>
                        <a:t>Pulse Length (max)</a:t>
                      </a:r>
                      <a:endParaRPr lang="en-GB"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500" dirty="0"/>
                        <a:t>5.2 µs</a:t>
                      </a:r>
                      <a:endParaRPr lang="en-GB" sz="1500" dirty="0"/>
                    </a:p>
                    <a:p>
                      <a:endParaRPr lang="en-GB" sz="1500" dirty="0"/>
                    </a:p>
                  </a:txBody>
                  <a:tcPr/>
                </a:tc>
                <a:extLst>
                  <a:ext uri="{0D108BD9-81ED-4DB2-BD59-A6C34878D82A}">
                    <a16:rowId xmlns:a16="http://schemas.microsoft.com/office/drawing/2014/main" val="1500167342"/>
                  </a:ext>
                </a:extLst>
              </a:tr>
              <a:tr h="353405">
                <a:tc>
                  <a:txBody>
                    <a:bodyPr/>
                    <a:lstStyle/>
                    <a:p>
                      <a:r>
                        <a:rPr lang="en-US" sz="1500" dirty="0"/>
                        <a:t>Beam size at target</a:t>
                      </a:r>
                      <a:endParaRPr lang="en-GB" sz="1500" dirty="0"/>
                    </a:p>
                  </a:txBody>
                  <a:tcPr/>
                </a:tc>
                <a:tc>
                  <a:txBody>
                    <a:bodyPr/>
                    <a:lstStyle/>
                    <a:p>
                      <a:r>
                        <a:rPr lang="en-US" sz="1500" dirty="0"/>
                        <a:t>Variable around 1 mm</a:t>
                      </a:r>
                      <a:r>
                        <a:rPr lang="en-US" sz="1500" baseline="30000" dirty="0"/>
                        <a:t>2</a:t>
                      </a:r>
                      <a:endParaRPr lang="en-GB" sz="1500" dirty="0"/>
                    </a:p>
                  </a:txBody>
                  <a:tcPr/>
                </a:tc>
                <a:extLst>
                  <a:ext uri="{0D108BD9-81ED-4DB2-BD59-A6C34878D82A}">
                    <a16:rowId xmlns:a16="http://schemas.microsoft.com/office/drawing/2014/main" val="2330086915"/>
                  </a:ext>
                </a:extLst>
              </a:tr>
            </a:tbl>
          </a:graphicData>
        </a:graphic>
      </p:graphicFrame>
    </p:spTree>
    <p:extLst>
      <p:ext uri="{BB962C8B-B14F-4D97-AF65-F5344CB8AC3E}">
        <p14:creationId xmlns:p14="http://schemas.microsoft.com/office/powerpoint/2010/main" val="26550040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Superconducting wires/ tapes</a:t>
            </a:r>
            <a:endParaRPr lang="en-GB" dirty="0"/>
          </a:p>
        </p:txBody>
      </p:sp>
      <p:sp>
        <p:nvSpPr>
          <p:cNvPr id="3" name="Content Placeholder 2"/>
          <p:cNvSpPr>
            <a:spLocks noGrp="1"/>
          </p:cNvSpPr>
          <p:nvPr>
            <p:ph idx="1"/>
          </p:nvPr>
        </p:nvSpPr>
        <p:spPr>
          <a:xfrm>
            <a:off x="578288" y="1219202"/>
            <a:ext cx="5517712" cy="2593841"/>
          </a:xfrm>
        </p:spPr>
        <p:txBody>
          <a:bodyPr>
            <a:normAutofit fontScale="92500"/>
          </a:bodyPr>
          <a:lstStyle/>
          <a:p>
            <a:r>
              <a:rPr lang="en-US" dirty="0" err="1"/>
              <a:t>Nb-Ti</a:t>
            </a:r>
            <a:r>
              <a:rPr lang="en-US" dirty="0"/>
              <a:t> strand (LHC)</a:t>
            </a:r>
          </a:p>
          <a:p>
            <a:endParaRPr lang="en-US" dirty="0"/>
          </a:p>
          <a:p>
            <a:r>
              <a:rPr lang="en-US" dirty="0"/>
              <a:t>Nb</a:t>
            </a:r>
            <a:r>
              <a:rPr lang="en-US" baseline="-25000" dirty="0"/>
              <a:t>3</a:t>
            </a:r>
            <a:r>
              <a:rPr lang="en-US" dirty="0"/>
              <a:t>Sn strand (HL-LHC)</a:t>
            </a:r>
          </a:p>
          <a:p>
            <a:pPr marL="0" indent="0">
              <a:buNone/>
            </a:pPr>
            <a:endParaRPr lang="en-US" dirty="0"/>
          </a:p>
          <a:p>
            <a:r>
              <a:rPr lang="en-US" dirty="0"/>
              <a:t>HTS tapes (future acc. magnets..?)</a:t>
            </a:r>
            <a:endParaRPr lang="en-GB" dirty="0"/>
          </a:p>
          <a:p>
            <a:endParaRPr lang="en-GB" dirty="0"/>
          </a:p>
        </p:txBody>
      </p:sp>
      <p:sp>
        <p:nvSpPr>
          <p:cNvPr id="5" name="Slide Number Placeholder 4"/>
          <p:cNvSpPr>
            <a:spLocks noGrp="1"/>
          </p:cNvSpPr>
          <p:nvPr>
            <p:ph type="sldNum" sz="quarter" idx="4294967295"/>
          </p:nvPr>
        </p:nvSpPr>
        <p:spPr/>
        <p:txBody>
          <a:bodyPr/>
          <a:lstStyle/>
          <a:p>
            <a:endParaRPr lang="fr-FR" dirty="0"/>
          </a:p>
        </p:txBody>
      </p:sp>
      <p:pic>
        <p:nvPicPr>
          <p:cNvPr id="6" name="Picture 5"/>
          <p:cNvPicPr/>
          <p:nvPr/>
        </p:nvPicPr>
        <p:blipFill>
          <a:blip r:embed="rId2"/>
          <a:stretch/>
        </p:blipFill>
        <p:spPr>
          <a:xfrm>
            <a:off x="562898" y="4069515"/>
            <a:ext cx="5266969" cy="1951772"/>
          </a:xfrm>
          <a:prstGeom prst="rect">
            <a:avLst/>
          </a:prstGeom>
          <a:ln>
            <a:noFill/>
          </a:ln>
        </p:spPr>
      </p:pic>
      <p:sp>
        <p:nvSpPr>
          <p:cNvPr id="8" name="CustomShape 6"/>
          <p:cNvSpPr/>
          <p:nvPr/>
        </p:nvSpPr>
        <p:spPr>
          <a:xfrm>
            <a:off x="2199652" y="6053504"/>
            <a:ext cx="192132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067" dirty="0">
                <a:ln w="0"/>
                <a:solidFill>
                  <a:schemeClr val="accent1"/>
                </a:solidFill>
                <a:uFill>
                  <a:solidFill>
                    <a:srgbClr val="FFFFFF"/>
                  </a:solidFill>
                </a:uFill>
                <a:latin typeface="Calibri"/>
              </a:rPr>
              <a:t>Image from C. </a:t>
            </a:r>
            <a:r>
              <a:rPr lang="en-US" sz="1067" dirty="0" err="1">
                <a:ln w="0"/>
                <a:solidFill>
                  <a:schemeClr val="accent1"/>
                </a:solidFill>
                <a:uFill>
                  <a:solidFill>
                    <a:srgbClr val="FFFFFF"/>
                  </a:solidFill>
                </a:uFill>
                <a:latin typeface="Calibri"/>
              </a:rPr>
              <a:t>Senatore</a:t>
            </a:r>
            <a:r>
              <a:rPr lang="en-US" sz="1067" dirty="0">
                <a:ln w="0"/>
                <a:solidFill>
                  <a:schemeClr val="accent1"/>
                </a:solidFill>
                <a:uFill>
                  <a:solidFill>
                    <a:srgbClr val="FFFFFF"/>
                  </a:solidFill>
                </a:uFill>
                <a:latin typeface="Calibri"/>
              </a:rPr>
              <a:t>, CAS </a:t>
            </a:r>
            <a:r>
              <a:rPr lang="en-US" sz="1067" dirty="0" err="1">
                <a:ln w="0"/>
                <a:solidFill>
                  <a:schemeClr val="accent1"/>
                </a:solidFill>
                <a:uFill>
                  <a:solidFill>
                    <a:srgbClr val="FFFFFF"/>
                  </a:solidFill>
                </a:uFill>
                <a:latin typeface="Calibri"/>
              </a:rPr>
              <a:t>Zuerich</a:t>
            </a:r>
            <a:r>
              <a:rPr lang="en-US" sz="1067" dirty="0">
                <a:ln w="0"/>
                <a:solidFill>
                  <a:schemeClr val="accent1"/>
                </a:solidFill>
                <a:uFill>
                  <a:solidFill>
                    <a:srgbClr val="FFFFFF"/>
                  </a:solidFill>
                </a:uFill>
                <a:latin typeface="Calibri"/>
              </a:rPr>
              <a:t> 2018</a:t>
            </a:r>
            <a:endParaRPr lang="en-US" sz="1067" dirty="0">
              <a:ln w="0"/>
              <a:solidFill>
                <a:schemeClr val="accent1"/>
              </a:solidFill>
              <a:uFill>
                <a:solidFill>
                  <a:srgbClr val="FFFFFF"/>
                </a:solidFill>
              </a:uFill>
              <a:latin typeface="Arial"/>
            </a:endParaRPr>
          </a:p>
        </p:txBody>
      </p:sp>
      <p:grpSp>
        <p:nvGrpSpPr>
          <p:cNvPr id="9" name="Group 8"/>
          <p:cNvGrpSpPr/>
          <p:nvPr/>
        </p:nvGrpSpPr>
        <p:grpSpPr>
          <a:xfrm>
            <a:off x="6989029" y="991015"/>
            <a:ext cx="4859220" cy="2499780"/>
            <a:chOff x="5619668" y="945854"/>
            <a:chExt cx="3471106" cy="1758740"/>
          </a:xfrm>
        </p:grpSpPr>
        <p:pic>
          <p:nvPicPr>
            <p:cNvPr id="10" name="Picture 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619668" y="945854"/>
              <a:ext cx="2344762" cy="1756882"/>
            </a:xfrm>
            <a:prstGeom prst="rect">
              <a:avLst/>
            </a:prstGeom>
          </p:spPr>
        </p:pic>
        <p:pic>
          <p:nvPicPr>
            <p:cNvPr id="11" name="Picture 10"/>
            <p:cNvPicPr>
              <a:picLocks noChangeAspect="1"/>
            </p:cNvPicPr>
            <p:nvPr/>
          </p:nvPicPr>
          <p:blipFill rotWithShape="1">
            <a:blip r:embed="rId4" cstate="email">
              <a:extLst>
                <a:ext uri="{28A0092B-C50C-407E-A947-70E740481C1C}">
                  <a14:useLocalDpi xmlns:a14="http://schemas.microsoft.com/office/drawing/2010/main" val="0"/>
                </a:ext>
              </a:extLst>
            </a:blip>
            <a:srcRect l="13333" t="7408" r="18222" b="3407"/>
            <a:stretch/>
          </p:blipFill>
          <p:spPr>
            <a:xfrm>
              <a:off x="7291133" y="945854"/>
              <a:ext cx="1799641" cy="1758740"/>
            </a:xfrm>
            <a:prstGeom prst="rect">
              <a:avLst/>
            </a:prstGeom>
          </p:spPr>
        </p:pic>
      </p:grpSp>
      <p:grpSp>
        <p:nvGrpSpPr>
          <p:cNvPr id="4" name="Group 3"/>
          <p:cNvGrpSpPr/>
          <p:nvPr/>
        </p:nvGrpSpPr>
        <p:grpSpPr>
          <a:xfrm>
            <a:off x="7003496" y="3702290"/>
            <a:ext cx="4874517" cy="2831941"/>
            <a:chOff x="5252622" y="2776717"/>
            <a:chExt cx="3655888" cy="2123956"/>
          </a:xfrm>
        </p:grpSpPr>
        <p:sp>
          <p:nvSpPr>
            <p:cNvPr id="7" name="CustomShape 5"/>
            <p:cNvSpPr/>
            <p:nvPr/>
          </p:nvSpPr>
          <p:spPr>
            <a:xfrm>
              <a:off x="6372200" y="4741643"/>
              <a:ext cx="1128060" cy="15903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200" spc="-1" dirty="0">
                  <a:solidFill>
                    <a:schemeClr val="tx2">
                      <a:lumMod val="40000"/>
                      <a:lumOff val="60000"/>
                    </a:schemeClr>
                  </a:solidFill>
                  <a:uFill>
                    <a:solidFill>
                      <a:srgbClr val="FFFFFF"/>
                    </a:solidFill>
                  </a:uFill>
                  <a:latin typeface="Calibri"/>
                </a:rPr>
                <a:t>Image courtesy M. Meyer, CERN</a:t>
              </a:r>
              <a:endParaRPr lang="en-US" sz="1200" spc="-1" dirty="0">
                <a:solidFill>
                  <a:schemeClr val="tx2">
                    <a:lumMod val="40000"/>
                    <a:lumOff val="60000"/>
                  </a:schemeClr>
                </a:solidFill>
                <a:uFill>
                  <a:solidFill>
                    <a:srgbClr val="FFFFFF"/>
                  </a:solidFill>
                </a:uFill>
                <a:latin typeface="Arial"/>
              </a:endParaRPr>
            </a:p>
          </p:txBody>
        </p:sp>
        <p:grpSp>
          <p:nvGrpSpPr>
            <p:cNvPr id="12" name="Group 11"/>
            <p:cNvGrpSpPr/>
            <p:nvPr/>
          </p:nvGrpSpPr>
          <p:grpSpPr>
            <a:xfrm>
              <a:off x="5252622" y="2776717"/>
              <a:ext cx="3655888" cy="1922441"/>
              <a:chOff x="5619668" y="2937212"/>
              <a:chExt cx="3471105" cy="1739770"/>
            </a:xfrm>
          </p:grpSpPr>
          <p:pic>
            <p:nvPicPr>
              <p:cNvPr id="13" name="Picture 1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619668" y="2937212"/>
                <a:ext cx="2321924" cy="1739770"/>
              </a:xfrm>
              <a:prstGeom prst="rect">
                <a:avLst/>
              </a:prstGeom>
            </p:spPr>
          </p:pic>
          <p:pic>
            <p:nvPicPr>
              <p:cNvPr id="14" name="Picture 13"/>
              <p:cNvPicPr>
                <a:picLocks noChangeAspect="1"/>
              </p:cNvPicPr>
              <p:nvPr/>
            </p:nvPicPr>
            <p:blipFill rotWithShape="1">
              <a:blip r:embed="rId6" cstate="email">
                <a:extLst>
                  <a:ext uri="{28A0092B-C50C-407E-A947-70E740481C1C}">
                    <a14:useLocalDpi xmlns:a14="http://schemas.microsoft.com/office/drawing/2010/main" val="0"/>
                  </a:ext>
                </a:extLst>
              </a:blip>
              <a:srcRect l="7000" t="12593" r="36222" b="14222"/>
              <a:stretch/>
            </p:blipFill>
            <p:spPr>
              <a:xfrm>
                <a:off x="7291132" y="2937212"/>
                <a:ext cx="1799641" cy="1739770"/>
              </a:xfrm>
              <a:prstGeom prst="rect">
                <a:avLst/>
              </a:prstGeom>
            </p:spPr>
          </p:pic>
        </p:grpSp>
      </p:grpSp>
      <p:cxnSp>
        <p:nvCxnSpPr>
          <p:cNvPr id="16" name="Straight Arrow Connector 15"/>
          <p:cNvCxnSpPr>
            <a:endCxn id="10" idx="1"/>
          </p:cNvCxnSpPr>
          <p:nvPr/>
        </p:nvCxnSpPr>
        <p:spPr>
          <a:xfrm>
            <a:off x="4271798" y="1412776"/>
            <a:ext cx="2717231" cy="82680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5135894" y="2347083"/>
            <a:ext cx="1853135" cy="25220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Content Placeholder 2"/>
          <p:cNvSpPr txBox="1">
            <a:spLocks/>
          </p:cNvSpPr>
          <p:nvPr/>
        </p:nvSpPr>
        <p:spPr>
          <a:xfrm>
            <a:off x="-88553" y="-40069"/>
            <a:ext cx="2795177" cy="406307"/>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2000" dirty="0"/>
              <a:t>Courtesy of A. Will</a:t>
            </a:r>
            <a:endParaRPr lang="en-GB" sz="2000" dirty="0"/>
          </a:p>
        </p:txBody>
      </p:sp>
      <p:sp>
        <p:nvSpPr>
          <p:cNvPr id="15" name="Date Placeholder 14">
            <a:extLst>
              <a:ext uri="{FF2B5EF4-FFF2-40B4-BE49-F238E27FC236}">
                <a16:creationId xmlns:a16="http://schemas.microsoft.com/office/drawing/2014/main" id="{4D1FE586-2836-4C8D-BC63-D3172A1B1F5D}"/>
              </a:ext>
            </a:extLst>
          </p:cNvPr>
          <p:cNvSpPr>
            <a:spLocks noGrp="1"/>
          </p:cNvSpPr>
          <p:nvPr>
            <p:ph type="dt" sz="half" idx="11"/>
          </p:nvPr>
        </p:nvSpPr>
        <p:spPr/>
        <p:txBody>
          <a:bodyPr/>
          <a:lstStyle/>
          <a:p>
            <a:r>
              <a:rPr lang="en-US"/>
              <a:t>F. Harden</a:t>
            </a:r>
            <a:endParaRPr lang="en-US" dirty="0"/>
          </a:p>
        </p:txBody>
      </p:sp>
      <p:sp>
        <p:nvSpPr>
          <p:cNvPr id="19" name="Footer Placeholder 18">
            <a:extLst>
              <a:ext uri="{FF2B5EF4-FFF2-40B4-BE49-F238E27FC236}">
                <a16:creationId xmlns:a16="http://schemas.microsoft.com/office/drawing/2014/main" id="{CF18FC17-FEE2-4768-BF37-D907BC68ACFC}"/>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Tree>
    <p:extLst>
      <p:ext uri="{BB962C8B-B14F-4D97-AF65-F5344CB8AC3E}">
        <p14:creationId xmlns:p14="http://schemas.microsoft.com/office/powerpoint/2010/main" val="220009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1" y="180000"/>
            <a:ext cx="4052097" cy="720000"/>
          </a:xfrm>
        </p:spPr>
        <p:txBody>
          <a:bodyPr>
            <a:normAutofit fontScale="90000"/>
          </a:bodyPr>
          <a:lstStyle/>
          <a:p>
            <a:r>
              <a:rPr lang="en-US" dirty="0"/>
              <a:t>Sample Holders</a:t>
            </a:r>
            <a:endParaRPr lang="en-GB" dirty="0"/>
          </a:p>
        </p:txBody>
      </p:sp>
      <p:sp>
        <p:nvSpPr>
          <p:cNvPr id="3" name="Content Placeholder 2"/>
          <p:cNvSpPr>
            <a:spLocks noGrp="1"/>
          </p:cNvSpPr>
          <p:nvPr>
            <p:ph idx="1"/>
          </p:nvPr>
        </p:nvSpPr>
        <p:spPr>
          <a:xfrm>
            <a:off x="231152" y="1456921"/>
            <a:ext cx="4924873" cy="4424379"/>
          </a:xfrm>
        </p:spPr>
        <p:txBody>
          <a:bodyPr>
            <a:normAutofit fontScale="85000" lnSpcReduction="10000"/>
          </a:bodyPr>
          <a:lstStyle/>
          <a:p>
            <a:r>
              <a:rPr lang="en-US" dirty="0" err="1"/>
              <a:t>Nb-Ti</a:t>
            </a:r>
            <a:r>
              <a:rPr lang="en-US" dirty="0"/>
              <a:t>:  20 short strand samples</a:t>
            </a:r>
          </a:p>
          <a:p>
            <a:pPr lvl="1"/>
            <a:r>
              <a:rPr lang="en-US" dirty="0"/>
              <a:t>50 mm, </a:t>
            </a:r>
            <a:r>
              <a:rPr lang="en-US" spc="-1" dirty="0">
                <a:solidFill>
                  <a:schemeClr val="tx1">
                    <a:lumMod val="65000"/>
                    <a:lumOff val="35000"/>
                  </a:schemeClr>
                </a:solidFill>
                <a:uFill>
                  <a:solidFill>
                    <a:srgbClr val="FFFFFF"/>
                  </a:solidFill>
                </a:uFill>
              </a:rPr>
              <a:t>Ø 0.825 mm</a:t>
            </a:r>
          </a:p>
          <a:p>
            <a:pPr lvl="1"/>
            <a:endParaRPr lang="en-US" spc="-1" dirty="0">
              <a:solidFill>
                <a:schemeClr val="tx1">
                  <a:lumMod val="65000"/>
                  <a:lumOff val="35000"/>
                </a:schemeClr>
              </a:solidFill>
              <a:uFill>
                <a:solidFill>
                  <a:srgbClr val="FFFFFF"/>
                </a:solidFill>
              </a:uFill>
            </a:endParaRPr>
          </a:p>
          <a:p>
            <a:pPr lvl="1"/>
            <a:endParaRPr lang="en-US" spc="-1" dirty="0">
              <a:solidFill>
                <a:schemeClr val="tx1">
                  <a:lumMod val="65000"/>
                  <a:lumOff val="35000"/>
                </a:schemeClr>
              </a:solidFill>
              <a:uFill>
                <a:solidFill>
                  <a:srgbClr val="FFFFFF"/>
                </a:solidFill>
              </a:uFill>
            </a:endParaRPr>
          </a:p>
          <a:p>
            <a:r>
              <a:rPr lang="en-US" spc="-1" dirty="0">
                <a:solidFill>
                  <a:schemeClr val="tx1">
                    <a:lumMod val="65000"/>
                    <a:lumOff val="35000"/>
                  </a:schemeClr>
                </a:solidFill>
                <a:uFill>
                  <a:solidFill>
                    <a:srgbClr val="FFFFFF"/>
                  </a:solidFill>
                </a:uFill>
              </a:rPr>
              <a:t>Nb</a:t>
            </a:r>
            <a:r>
              <a:rPr lang="en-US" spc="-1" baseline="-25000" dirty="0">
                <a:solidFill>
                  <a:schemeClr val="tx1">
                    <a:lumMod val="65000"/>
                    <a:lumOff val="35000"/>
                  </a:schemeClr>
                </a:solidFill>
                <a:uFill>
                  <a:solidFill>
                    <a:srgbClr val="FFFFFF"/>
                  </a:solidFill>
                </a:uFill>
              </a:rPr>
              <a:t>3</a:t>
            </a:r>
            <a:r>
              <a:rPr lang="en-US" spc="-1" dirty="0">
                <a:solidFill>
                  <a:schemeClr val="tx1">
                    <a:lumMod val="65000"/>
                    <a:lumOff val="35000"/>
                  </a:schemeClr>
                </a:solidFill>
                <a:uFill>
                  <a:solidFill>
                    <a:srgbClr val="FFFFFF"/>
                  </a:solidFill>
                </a:uFill>
              </a:rPr>
              <a:t>Sn:  30 short strand samples</a:t>
            </a:r>
          </a:p>
          <a:p>
            <a:pPr lvl="1"/>
            <a:r>
              <a:rPr lang="en-US" dirty="0"/>
              <a:t>50 mm, </a:t>
            </a:r>
            <a:r>
              <a:rPr lang="en-US" spc="-1" dirty="0">
                <a:solidFill>
                  <a:schemeClr val="tx1">
                    <a:lumMod val="65000"/>
                    <a:lumOff val="35000"/>
                  </a:schemeClr>
                </a:solidFill>
                <a:uFill>
                  <a:solidFill>
                    <a:srgbClr val="FFFFFF"/>
                  </a:solidFill>
                </a:uFill>
              </a:rPr>
              <a:t>Ø 0.85 mm</a:t>
            </a:r>
          </a:p>
          <a:p>
            <a:pPr lvl="1"/>
            <a:endParaRPr lang="en-US" spc="-1" dirty="0">
              <a:solidFill>
                <a:schemeClr val="tx1">
                  <a:lumMod val="65000"/>
                  <a:lumOff val="35000"/>
                </a:schemeClr>
              </a:solidFill>
              <a:uFill>
                <a:solidFill>
                  <a:srgbClr val="FFFFFF"/>
                </a:solidFill>
              </a:uFill>
            </a:endParaRPr>
          </a:p>
          <a:p>
            <a:pPr lvl="1"/>
            <a:endParaRPr lang="en-US" spc="-1" dirty="0">
              <a:solidFill>
                <a:schemeClr val="tx1">
                  <a:lumMod val="65000"/>
                  <a:lumOff val="35000"/>
                </a:schemeClr>
              </a:solidFill>
              <a:uFill>
                <a:solidFill>
                  <a:srgbClr val="FFFFFF"/>
                </a:solidFill>
              </a:uFill>
            </a:endParaRPr>
          </a:p>
          <a:p>
            <a:r>
              <a:rPr lang="en-US" dirty="0">
                <a:solidFill>
                  <a:schemeClr val="tx1">
                    <a:lumMod val="65000"/>
                    <a:lumOff val="35000"/>
                  </a:schemeClr>
                </a:solidFill>
              </a:rPr>
              <a:t>YBCO tapes:  40 samples</a:t>
            </a:r>
          </a:p>
          <a:p>
            <a:pPr lvl="1"/>
            <a:r>
              <a:rPr lang="en-US" dirty="0">
                <a:solidFill>
                  <a:schemeClr val="tx1">
                    <a:lumMod val="65000"/>
                    <a:lumOff val="35000"/>
                  </a:schemeClr>
                </a:solidFill>
              </a:rPr>
              <a:t>60 mm </a:t>
            </a:r>
            <a:r>
              <a:rPr lang="en-US" sz="2533" dirty="0">
                <a:solidFill>
                  <a:schemeClr val="tx1">
                    <a:lumMod val="65000"/>
                    <a:lumOff val="35000"/>
                  </a:schemeClr>
                </a:solidFill>
              </a:rPr>
              <a:t>x</a:t>
            </a:r>
            <a:r>
              <a:rPr lang="en-US" dirty="0">
                <a:solidFill>
                  <a:schemeClr val="tx1">
                    <a:lumMod val="65000"/>
                    <a:lumOff val="35000"/>
                  </a:schemeClr>
                </a:solidFill>
              </a:rPr>
              <a:t> 4 mm </a:t>
            </a:r>
            <a:r>
              <a:rPr lang="en-US" sz="2533" dirty="0">
                <a:solidFill>
                  <a:schemeClr val="tx1">
                    <a:lumMod val="65000"/>
                    <a:lumOff val="35000"/>
                  </a:schemeClr>
                </a:solidFill>
              </a:rPr>
              <a:t>x</a:t>
            </a:r>
            <a:r>
              <a:rPr lang="en-US" dirty="0">
                <a:solidFill>
                  <a:schemeClr val="tx1">
                    <a:lumMod val="65000"/>
                    <a:lumOff val="35000"/>
                  </a:schemeClr>
                </a:solidFill>
              </a:rPr>
              <a:t> 0.2 mm</a:t>
            </a:r>
            <a:endParaRPr lang="en-GB" dirty="0">
              <a:solidFill>
                <a:schemeClr val="tx1">
                  <a:lumMod val="65000"/>
                  <a:lumOff val="35000"/>
                </a:schemeClr>
              </a:solidFill>
            </a:endParaRPr>
          </a:p>
        </p:txBody>
      </p:sp>
      <p:sp>
        <p:nvSpPr>
          <p:cNvPr id="5" name="Slide Number Placeholder 4"/>
          <p:cNvSpPr>
            <a:spLocks noGrp="1"/>
          </p:cNvSpPr>
          <p:nvPr>
            <p:ph type="sldNum" sz="quarter" idx="4294967295"/>
          </p:nvPr>
        </p:nvSpPr>
        <p:spPr/>
        <p:txBody>
          <a:bodyPr/>
          <a:lstStyle/>
          <a:p>
            <a:endParaRPr lang="fr-FR" dirty="0"/>
          </a:p>
        </p:txBody>
      </p:sp>
      <p:pic>
        <p:nvPicPr>
          <p:cNvPr id="6" name="Picture 3"/>
          <p:cNvPicPr/>
          <p:nvPr/>
        </p:nvPicPr>
        <p:blipFill>
          <a:blip r:embed="rId2"/>
          <a:srcRect l="7709" r="5729"/>
          <a:stretch/>
        </p:blipFill>
        <p:spPr>
          <a:xfrm>
            <a:off x="4880932" y="4419783"/>
            <a:ext cx="3494880" cy="2269440"/>
          </a:xfrm>
          <a:prstGeom prst="rect">
            <a:avLst/>
          </a:prstGeom>
          <a:ln>
            <a:noFill/>
          </a:ln>
        </p:spPr>
      </p:pic>
      <p:pic>
        <p:nvPicPr>
          <p:cNvPr id="10" name="Picture 9"/>
          <p:cNvPicPr>
            <a:picLocks noChangeAspect="1"/>
          </p:cNvPicPr>
          <p:nvPr/>
        </p:nvPicPr>
        <p:blipFill rotWithShape="1">
          <a:blip r:embed="rId3" cstate="email">
            <a:extLst>
              <a:ext uri="{28A0092B-C50C-407E-A947-70E740481C1C}">
                <a14:useLocalDpi xmlns:a14="http://schemas.microsoft.com/office/drawing/2010/main" val="0"/>
              </a:ext>
            </a:extLst>
          </a:blip>
          <a:srcRect l="42783" t="26177" r="43272" b="41896"/>
          <a:stretch/>
        </p:blipFill>
        <p:spPr>
          <a:xfrm>
            <a:off x="8560761" y="57405"/>
            <a:ext cx="2477003" cy="4253275"/>
          </a:xfrm>
          <a:prstGeom prst="rect">
            <a:avLst/>
          </a:prstGeom>
        </p:spPr>
      </p:pic>
      <p:pic>
        <p:nvPicPr>
          <p:cNvPr id="11" name="Picture 10"/>
          <p:cNvPicPr>
            <a:picLocks noChangeAspect="1"/>
          </p:cNvPicPr>
          <p:nvPr/>
        </p:nvPicPr>
        <p:blipFill rotWithShape="1">
          <a:blip r:embed="rId4" cstate="email">
            <a:extLst>
              <a:ext uri="{28A0092B-C50C-407E-A947-70E740481C1C}">
                <a14:useLocalDpi xmlns:a14="http://schemas.microsoft.com/office/drawing/2010/main" val="0"/>
              </a:ext>
            </a:extLst>
          </a:blip>
          <a:srcRect l="13900" t="2046" r="17363" b="38218"/>
          <a:stretch/>
        </p:blipFill>
        <p:spPr>
          <a:xfrm rot="5400000">
            <a:off x="3780533" y="1144971"/>
            <a:ext cx="4252359" cy="2077228"/>
          </a:xfrm>
          <a:prstGeom prst="rect">
            <a:avLst/>
          </a:prstGeom>
        </p:spPr>
      </p:pic>
      <p:sp>
        <p:nvSpPr>
          <p:cNvPr id="12" name="Rectangle 11"/>
          <p:cNvSpPr/>
          <p:nvPr/>
        </p:nvSpPr>
        <p:spPr>
          <a:xfrm>
            <a:off x="10339795" y="812757"/>
            <a:ext cx="770788" cy="369332"/>
          </a:xfrm>
          <a:prstGeom prst="rect">
            <a:avLst/>
          </a:prstGeom>
        </p:spPr>
        <p:txBody>
          <a:bodyPr wrap="none">
            <a:spAutoFit/>
          </a:bodyPr>
          <a:lstStyle/>
          <a:p>
            <a:r>
              <a:rPr lang="en-US" b="1" spc="-1" dirty="0">
                <a:solidFill>
                  <a:srgbClr val="000000"/>
                </a:solidFill>
                <a:uFill>
                  <a:solidFill>
                    <a:srgbClr val="FFFFFF"/>
                  </a:solidFill>
                </a:uFill>
                <a:latin typeface="Calibri"/>
              </a:rPr>
              <a:t>Nb</a:t>
            </a:r>
            <a:r>
              <a:rPr lang="en-US" b="1" spc="-1" baseline="-25000" dirty="0">
                <a:solidFill>
                  <a:srgbClr val="000000"/>
                </a:solidFill>
                <a:uFill>
                  <a:solidFill>
                    <a:srgbClr val="FFFFFF"/>
                  </a:solidFill>
                </a:uFill>
                <a:latin typeface="Calibri"/>
              </a:rPr>
              <a:t>3</a:t>
            </a:r>
            <a:r>
              <a:rPr lang="en-US" b="1" spc="-1" dirty="0">
                <a:solidFill>
                  <a:srgbClr val="000000"/>
                </a:solidFill>
                <a:uFill>
                  <a:solidFill>
                    <a:srgbClr val="FFFFFF"/>
                  </a:solidFill>
                </a:uFill>
                <a:latin typeface="Calibri"/>
              </a:rPr>
              <a:t>Sn</a:t>
            </a:r>
            <a:endParaRPr lang="en-GB" dirty="0"/>
          </a:p>
        </p:txBody>
      </p:sp>
      <p:sp>
        <p:nvSpPr>
          <p:cNvPr id="13" name="Rectangle 12"/>
          <p:cNvSpPr/>
          <p:nvPr/>
        </p:nvSpPr>
        <p:spPr>
          <a:xfrm>
            <a:off x="10398155" y="1359273"/>
            <a:ext cx="770788" cy="369332"/>
          </a:xfrm>
          <a:prstGeom prst="rect">
            <a:avLst/>
          </a:prstGeom>
        </p:spPr>
        <p:txBody>
          <a:bodyPr wrap="none">
            <a:spAutoFit/>
          </a:bodyPr>
          <a:lstStyle/>
          <a:p>
            <a:r>
              <a:rPr lang="en-US" b="1" spc="-1" dirty="0">
                <a:solidFill>
                  <a:srgbClr val="000000"/>
                </a:solidFill>
                <a:uFill>
                  <a:solidFill>
                    <a:srgbClr val="FFFFFF"/>
                  </a:solidFill>
                </a:uFill>
                <a:latin typeface="Calibri"/>
              </a:rPr>
              <a:t>Nb</a:t>
            </a:r>
            <a:r>
              <a:rPr lang="en-US" b="1" spc="-1" baseline="-25000" dirty="0">
                <a:solidFill>
                  <a:srgbClr val="000000"/>
                </a:solidFill>
                <a:uFill>
                  <a:solidFill>
                    <a:srgbClr val="FFFFFF"/>
                  </a:solidFill>
                </a:uFill>
                <a:latin typeface="Calibri"/>
              </a:rPr>
              <a:t>3</a:t>
            </a:r>
            <a:r>
              <a:rPr lang="en-US" b="1" spc="-1" dirty="0">
                <a:solidFill>
                  <a:srgbClr val="000000"/>
                </a:solidFill>
                <a:uFill>
                  <a:solidFill>
                    <a:srgbClr val="FFFFFF"/>
                  </a:solidFill>
                </a:uFill>
                <a:latin typeface="Calibri"/>
              </a:rPr>
              <a:t>Sn</a:t>
            </a:r>
            <a:endParaRPr lang="en-GB" dirty="0"/>
          </a:p>
        </p:txBody>
      </p:sp>
      <p:sp>
        <p:nvSpPr>
          <p:cNvPr id="14" name="Rectangle 13"/>
          <p:cNvSpPr/>
          <p:nvPr/>
        </p:nvSpPr>
        <p:spPr>
          <a:xfrm>
            <a:off x="10398155" y="1905791"/>
            <a:ext cx="770788" cy="369332"/>
          </a:xfrm>
          <a:prstGeom prst="rect">
            <a:avLst/>
          </a:prstGeom>
        </p:spPr>
        <p:txBody>
          <a:bodyPr wrap="none">
            <a:spAutoFit/>
          </a:bodyPr>
          <a:lstStyle/>
          <a:p>
            <a:r>
              <a:rPr lang="en-US" b="1" spc="-1" dirty="0">
                <a:solidFill>
                  <a:srgbClr val="000000"/>
                </a:solidFill>
                <a:uFill>
                  <a:solidFill>
                    <a:srgbClr val="FFFFFF"/>
                  </a:solidFill>
                </a:uFill>
                <a:latin typeface="Calibri"/>
              </a:rPr>
              <a:t>Nb</a:t>
            </a:r>
            <a:r>
              <a:rPr lang="en-US" b="1" spc="-1" baseline="-25000" dirty="0">
                <a:solidFill>
                  <a:srgbClr val="000000"/>
                </a:solidFill>
                <a:uFill>
                  <a:solidFill>
                    <a:srgbClr val="FFFFFF"/>
                  </a:solidFill>
                </a:uFill>
                <a:latin typeface="Calibri"/>
              </a:rPr>
              <a:t>3</a:t>
            </a:r>
            <a:r>
              <a:rPr lang="en-US" b="1" spc="-1" dirty="0">
                <a:solidFill>
                  <a:srgbClr val="000000"/>
                </a:solidFill>
                <a:uFill>
                  <a:solidFill>
                    <a:srgbClr val="FFFFFF"/>
                  </a:solidFill>
                </a:uFill>
                <a:latin typeface="Calibri"/>
              </a:rPr>
              <a:t>Sn</a:t>
            </a:r>
            <a:endParaRPr lang="en-GB" dirty="0"/>
          </a:p>
        </p:txBody>
      </p:sp>
      <p:sp>
        <p:nvSpPr>
          <p:cNvPr id="15" name="Rectangle 14"/>
          <p:cNvSpPr/>
          <p:nvPr/>
        </p:nvSpPr>
        <p:spPr>
          <a:xfrm>
            <a:off x="10474127" y="2492891"/>
            <a:ext cx="700192" cy="369332"/>
          </a:xfrm>
          <a:prstGeom prst="rect">
            <a:avLst/>
          </a:prstGeom>
        </p:spPr>
        <p:txBody>
          <a:bodyPr wrap="none">
            <a:spAutoFit/>
          </a:bodyPr>
          <a:lstStyle/>
          <a:p>
            <a:r>
              <a:rPr lang="en-US" b="1" spc="-1">
                <a:solidFill>
                  <a:srgbClr val="000000"/>
                </a:solidFill>
                <a:uFill>
                  <a:solidFill>
                    <a:srgbClr val="FFFFFF"/>
                  </a:solidFill>
                </a:uFill>
                <a:latin typeface="Calibri"/>
              </a:rPr>
              <a:t>Nb-Ti</a:t>
            </a:r>
            <a:endParaRPr lang="en-GB" dirty="0"/>
          </a:p>
        </p:txBody>
      </p:sp>
      <p:sp>
        <p:nvSpPr>
          <p:cNvPr id="16" name="Rectangle 15"/>
          <p:cNvSpPr/>
          <p:nvPr/>
        </p:nvSpPr>
        <p:spPr>
          <a:xfrm>
            <a:off x="10483163" y="3057257"/>
            <a:ext cx="700192" cy="369332"/>
          </a:xfrm>
          <a:prstGeom prst="rect">
            <a:avLst/>
          </a:prstGeom>
        </p:spPr>
        <p:txBody>
          <a:bodyPr wrap="none">
            <a:spAutoFit/>
          </a:bodyPr>
          <a:lstStyle/>
          <a:p>
            <a:r>
              <a:rPr lang="en-US" b="1" spc="-1" dirty="0" err="1">
                <a:solidFill>
                  <a:srgbClr val="000000"/>
                </a:solidFill>
                <a:uFill>
                  <a:solidFill>
                    <a:srgbClr val="FFFFFF"/>
                  </a:solidFill>
                </a:uFill>
                <a:latin typeface="Calibri"/>
              </a:rPr>
              <a:t>Nb-Ti</a:t>
            </a:r>
            <a:endParaRPr lang="en-GB" dirty="0"/>
          </a:p>
        </p:txBody>
      </p:sp>
      <p:sp>
        <p:nvSpPr>
          <p:cNvPr id="17" name="Rectangle 16"/>
          <p:cNvSpPr/>
          <p:nvPr/>
        </p:nvSpPr>
        <p:spPr>
          <a:xfrm>
            <a:off x="5946104" y="1251247"/>
            <a:ext cx="709874" cy="369332"/>
          </a:xfrm>
          <a:prstGeom prst="rect">
            <a:avLst/>
          </a:prstGeom>
        </p:spPr>
        <p:txBody>
          <a:bodyPr wrap="none">
            <a:spAutoFit/>
          </a:bodyPr>
          <a:lstStyle/>
          <a:p>
            <a:r>
              <a:rPr lang="en-US" b="1" spc="-1" dirty="0">
                <a:solidFill>
                  <a:srgbClr val="000000"/>
                </a:solidFill>
                <a:uFill>
                  <a:solidFill>
                    <a:srgbClr val="FFFFFF"/>
                  </a:solidFill>
                </a:uFill>
                <a:latin typeface="Calibri"/>
              </a:rPr>
              <a:t>YBCO</a:t>
            </a:r>
            <a:endParaRPr lang="en-GB" dirty="0"/>
          </a:p>
        </p:txBody>
      </p:sp>
      <p:pic>
        <p:nvPicPr>
          <p:cNvPr id="18" name="Picture 17"/>
          <p:cNvPicPr>
            <a:picLocks noChangeAspect="1"/>
          </p:cNvPicPr>
          <p:nvPr/>
        </p:nvPicPr>
        <p:blipFill rotWithShape="1">
          <a:blip r:embed="rId5" cstate="email">
            <a:extLst>
              <a:ext uri="{28A0092B-C50C-407E-A947-70E740481C1C}">
                <a14:useLocalDpi xmlns:a14="http://schemas.microsoft.com/office/drawing/2010/main" val="0"/>
              </a:ext>
            </a:extLst>
          </a:blip>
          <a:srcRect l="10392" t="11329" r="3988" b="11982"/>
          <a:stretch/>
        </p:blipFill>
        <p:spPr>
          <a:xfrm>
            <a:off x="8539278" y="4367550"/>
            <a:ext cx="3533889" cy="2373911"/>
          </a:xfrm>
          <a:prstGeom prst="rect">
            <a:avLst/>
          </a:prstGeom>
        </p:spPr>
      </p:pic>
      <p:sp>
        <p:nvSpPr>
          <p:cNvPr id="19" name="Rectangle 18"/>
          <p:cNvSpPr/>
          <p:nvPr/>
        </p:nvSpPr>
        <p:spPr>
          <a:xfrm>
            <a:off x="10654965" y="5369837"/>
            <a:ext cx="486800" cy="369332"/>
          </a:xfrm>
          <a:prstGeom prst="rect">
            <a:avLst/>
          </a:prstGeom>
        </p:spPr>
        <p:txBody>
          <a:bodyPr wrap="none">
            <a:spAutoFit/>
          </a:bodyPr>
          <a:lstStyle/>
          <a:p>
            <a:r>
              <a:rPr lang="en-US" b="1" spc="-1" dirty="0">
                <a:solidFill>
                  <a:srgbClr val="000000"/>
                </a:solidFill>
                <a:uFill>
                  <a:solidFill>
                    <a:srgbClr val="FFFFFF"/>
                  </a:solidFill>
                </a:uFill>
                <a:latin typeface="Calibri"/>
              </a:rPr>
              <a:t>LTS</a:t>
            </a:r>
            <a:endParaRPr lang="en-GB" dirty="0"/>
          </a:p>
        </p:txBody>
      </p:sp>
      <p:sp>
        <p:nvSpPr>
          <p:cNvPr id="20" name="Rectangle 19"/>
          <p:cNvSpPr/>
          <p:nvPr/>
        </p:nvSpPr>
        <p:spPr>
          <a:xfrm>
            <a:off x="10000111" y="5426613"/>
            <a:ext cx="551818" cy="369332"/>
          </a:xfrm>
          <a:prstGeom prst="rect">
            <a:avLst/>
          </a:prstGeom>
        </p:spPr>
        <p:txBody>
          <a:bodyPr wrap="none">
            <a:spAutoFit/>
          </a:bodyPr>
          <a:lstStyle/>
          <a:p>
            <a:r>
              <a:rPr lang="en-US" b="1" spc="-1" dirty="0">
                <a:solidFill>
                  <a:srgbClr val="000000"/>
                </a:solidFill>
                <a:uFill>
                  <a:solidFill>
                    <a:srgbClr val="FFFFFF"/>
                  </a:solidFill>
                </a:uFill>
                <a:latin typeface="Calibri"/>
              </a:rPr>
              <a:t>HTS</a:t>
            </a:r>
            <a:endParaRPr lang="en-GB" dirty="0"/>
          </a:p>
        </p:txBody>
      </p:sp>
      <p:cxnSp>
        <p:nvCxnSpPr>
          <p:cNvPr id="23" name="Straight Arrow Connector 22"/>
          <p:cNvCxnSpPr/>
          <p:nvPr/>
        </p:nvCxnSpPr>
        <p:spPr>
          <a:xfrm>
            <a:off x="5474163" y="3848101"/>
            <a:ext cx="90619" cy="827007"/>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grpSp>
        <p:nvGrpSpPr>
          <p:cNvPr id="24" name="Group 23"/>
          <p:cNvGrpSpPr/>
          <p:nvPr/>
        </p:nvGrpSpPr>
        <p:grpSpPr>
          <a:xfrm>
            <a:off x="6901574" y="4599079"/>
            <a:ext cx="1387841" cy="221375"/>
            <a:chOff x="5902344" y="1307965"/>
            <a:chExt cx="1387842" cy="221374"/>
          </a:xfrm>
        </p:grpSpPr>
        <p:cxnSp>
          <p:nvCxnSpPr>
            <p:cNvPr id="25" name="Straight Arrow Connector 24"/>
            <p:cNvCxnSpPr/>
            <p:nvPr/>
          </p:nvCxnSpPr>
          <p:spPr>
            <a:xfrm flipH="1">
              <a:off x="5902344" y="1424911"/>
              <a:ext cx="1387842" cy="0"/>
            </a:xfrm>
            <a:prstGeom prst="straightConnector1">
              <a:avLst/>
            </a:prstGeom>
            <a:ln w="2857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6" name="CustomShape 5"/>
            <p:cNvSpPr/>
            <p:nvPr/>
          </p:nvSpPr>
          <p:spPr>
            <a:xfrm>
              <a:off x="6357320" y="1307965"/>
              <a:ext cx="507693" cy="221374"/>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lIns="90000" tIns="45000" rIns="90000" bIns="45000" anchor="ctr"/>
            <a:lstStyle/>
            <a:p>
              <a:pPr algn="ctr">
                <a:lnSpc>
                  <a:spcPct val="100000"/>
                </a:lnSpc>
              </a:pPr>
              <a:r>
                <a:rPr lang="en-US" sz="1100" spc="-1" dirty="0">
                  <a:solidFill>
                    <a:srgbClr val="FFFFFF"/>
                  </a:solidFill>
                  <a:uFill>
                    <a:solidFill>
                      <a:srgbClr val="FFFFFF"/>
                    </a:solidFill>
                  </a:uFill>
                  <a:latin typeface="Calibri"/>
                </a:rPr>
                <a:t>p+</a:t>
              </a:r>
              <a:endParaRPr lang="en-US" sz="1100" spc="-1" dirty="0">
                <a:solidFill>
                  <a:srgbClr val="000000"/>
                </a:solidFill>
                <a:uFill>
                  <a:solidFill>
                    <a:srgbClr val="FFFFFF"/>
                  </a:solidFill>
                </a:uFill>
                <a:latin typeface="Arial"/>
              </a:endParaRPr>
            </a:p>
          </p:txBody>
        </p:sp>
      </p:grpSp>
      <p:sp>
        <p:nvSpPr>
          <p:cNvPr id="21" name="Content Placeholder 2"/>
          <p:cNvSpPr txBox="1">
            <a:spLocks/>
          </p:cNvSpPr>
          <p:nvPr/>
        </p:nvSpPr>
        <p:spPr>
          <a:xfrm>
            <a:off x="-88553" y="-40069"/>
            <a:ext cx="2795177" cy="406307"/>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2000" dirty="0"/>
              <a:t>Courtesy of A. Will</a:t>
            </a:r>
            <a:endParaRPr lang="en-GB" sz="2000" dirty="0"/>
          </a:p>
        </p:txBody>
      </p:sp>
      <p:sp>
        <p:nvSpPr>
          <p:cNvPr id="4" name="Date Placeholder 3">
            <a:extLst>
              <a:ext uri="{FF2B5EF4-FFF2-40B4-BE49-F238E27FC236}">
                <a16:creationId xmlns:a16="http://schemas.microsoft.com/office/drawing/2014/main" id="{7AF58108-0722-4BF5-A68D-F03C91633A98}"/>
              </a:ext>
            </a:extLst>
          </p:cNvPr>
          <p:cNvSpPr>
            <a:spLocks noGrp="1"/>
          </p:cNvSpPr>
          <p:nvPr>
            <p:ph type="dt" sz="half" idx="11"/>
          </p:nvPr>
        </p:nvSpPr>
        <p:spPr/>
        <p:txBody>
          <a:bodyPr/>
          <a:lstStyle/>
          <a:p>
            <a:r>
              <a:rPr lang="en-US"/>
              <a:t>F. Harden</a:t>
            </a:r>
            <a:endParaRPr lang="en-US" dirty="0"/>
          </a:p>
        </p:txBody>
      </p:sp>
      <p:sp>
        <p:nvSpPr>
          <p:cNvPr id="7" name="Footer Placeholder 6">
            <a:extLst>
              <a:ext uri="{FF2B5EF4-FFF2-40B4-BE49-F238E27FC236}">
                <a16:creationId xmlns:a16="http://schemas.microsoft.com/office/drawing/2014/main" id="{5DE1EE60-FDF8-440B-86BD-21C48BAD71B6}"/>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Tree>
    <p:extLst>
      <p:ext uri="{BB962C8B-B14F-4D97-AF65-F5344CB8AC3E}">
        <p14:creationId xmlns:p14="http://schemas.microsoft.com/office/powerpoint/2010/main" val="4098557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ARIES – Transnational Access</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
        <p:nvSpPr>
          <p:cNvPr id="7" name="Content Placeholder 6"/>
          <p:cNvSpPr>
            <a:spLocks noGrp="1"/>
          </p:cNvSpPr>
          <p:nvPr>
            <p:ph idx="1"/>
          </p:nvPr>
        </p:nvSpPr>
        <p:spPr>
          <a:xfrm>
            <a:off x="609601" y="1325607"/>
            <a:ext cx="10227398" cy="4667421"/>
          </a:xfrm>
        </p:spPr>
        <p:txBody>
          <a:bodyPr>
            <a:normAutofit/>
          </a:bodyPr>
          <a:lstStyle/>
          <a:p>
            <a:r>
              <a:rPr lang="en-US" sz="2000" dirty="0"/>
              <a:t>Provides funding as part of the European Union’s Horizon 2020 Research and Innovation </a:t>
            </a:r>
            <a:r>
              <a:rPr lang="en-US" sz="2000" dirty="0" err="1"/>
              <a:t>Programme</a:t>
            </a:r>
            <a:r>
              <a:rPr lang="en-US" sz="2000" dirty="0"/>
              <a:t>.</a:t>
            </a:r>
          </a:p>
          <a:p>
            <a:r>
              <a:rPr lang="en-US" sz="2000" dirty="0"/>
              <a:t>Part of WP10 (Materials Testing).</a:t>
            </a:r>
          </a:p>
          <a:p>
            <a:r>
              <a:rPr lang="en-US" sz="2000" dirty="0"/>
              <a:t>Project started in 2017.</a:t>
            </a:r>
          </a:p>
          <a:p>
            <a:r>
              <a:rPr lang="en-US" sz="2000" dirty="0"/>
              <a:t>4000 Transnational Access hours completed (2700 during EuCARD-2).</a:t>
            </a:r>
            <a:endParaRPr lang="en-GB" sz="2000" dirty="0"/>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533613" y="1750713"/>
            <a:ext cx="2385680" cy="1337158"/>
          </a:xfrm>
          <a:prstGeom prst="rect">
            <a:avLst/>
          </a:prstGeom>
        </p:spPr>
      </p:pic>
      <p:sp>
        <p:nvSpPr>
          <p:cNvPr id="9" name="Rectangle 8"/>
          <p:cNvSpPr/>
          <p:nvPr/>
        </p:nvSpPr>
        <p:spPr>
          <a:xfrm>
            <a:off x="147875" y="3317262"/>
            <a:ext cx="6096000" cy="3077766"/>
          </a:xfrm>
          <a:prstGeom prst="rect">
            <a:avLst/>
          </a:prstGeom>
        </p:spPr>
        <p:txBody>
          <a:bodyPr>
            <a:spAutoFit/>
          </a:bodyPr>
          <a:lstStyle/>
          <a:p>
            <a:pPr lvl="1"/>
            <a:r>
              <a:rPr lang="en-US" sz="2200" b="1" u="sng" dirty="0">
                <a:latin typeface="Garamond" panose="02020404030301010803" pitchFamily="18" charset="0"/>
              </a:rPr>
              <a:t>2017</a:t>
            </a:r>
          </a:p>
          <a:p>
            <a:pPr lvl="1"/>
            <a:endParaRPr lang="en-US" sz="1600" b="1" u="sng" dirty="0">
              <a:latin typeface="Garamond" panose="02020404030301010803" pitchFamily="18" charset="0"/>
            </a:endParaRPr>
          </a:p>
          <a:p>
            <a:pPr lvl="1"/>
            <a:r>
              <a:rPr lang="en-US" sz="2000" dirty="0">
                <a:latin typeface="Garamond" panose="02020404030301010803" pitchFamily="18" charset="0"/>
              </a:rPr>
              <a:t>50% of 2017 experiments applied for TNA:</a:t>
            </a:r>
          </a:p>
          <a:p>
            <a:pPr marL="742950" lvl="1" indent="-285750">
              <a:buFont typeface="Arial" panose="020B0604020202020204" pitchFamily="34" charset="0"/>
              <a:buChar char="•"/>
            </a:pPr>
            <a:r>
              <a:rPr lang="en-US" sz="2000" dirty="0">
                <a:latin typeface="Garamond" panose="02020404030301010803" pitchFamily="18" charset="0"/>
              </a:rPr>
              <a:t>HRMT19:  BLM2 (ESS, Lund, Sweden).</a:t>
            </a:r>
          </a:p>
          <a:p>
            <a:pPr marL="742950" lvl="1" indent="-285750">
              <a:buFont typeface="Arial" panose="020B0604020202020204" pitchFamily="34" charset="0"/>
              <a:buChar char="•"/>
            </a:pPr>
            <a:r>
              <a:rPr lang="en-US" sz="2000" dirty="0">
                <a:latin typeface="Garamond" panose="02020404030301010803" pitchFamily="18" charset="0"/>
              </a:rPr>
              <a:t>HRMT41:  ATLAS pixel (INFN Genova, IFIC Valencia, CAS China, PNPI Russia).</a:t>
            </a:r>
          </a:p>
          <a:p>
            <a:pPr marL="742950" lvl="1" indent="-285750">
              <a:buFont typeface="Arial" panose="020B0604020202020204" pitchFamily="34" charset="0"/>
              <a:buChar char="•"/>
            </a:pPr>
            <a:r>
              <a:rPr lang="en-US" sz="2000" dirty="0">
                <a:latin typeface="Garamond" panose="02020404030301010803" pitchFamily="18" charset="0"/>
              </a:rPr>
              <a:t>HRMT21:  </a:t>
            </a:r>
            <a:r>
              <a:rPr lang="en-US" sz="2000" dirty="0" err="1">
                <a:latin typeface="Garamond" panose="02020404030301010803" pitchFamily="18" charset="0"/>
              </a:rPr>
              <a:t>RotColl</a:t>
            </a:r>
            <a:r>
              <a:rPr lang="en-US" sz="2000" dirty="0">
                <a:latin typeface="Garamond" panose="02020404030301010803" pitchFamily="18" charset="0"/>
              </a:rPr>
              <a:t> (SLAC USA, U. Malta).</a:t>
            </a:r>
          </a:p>
          <a:p>
            <a:pPr marL="742950" lvl="1" indent="-285750">
              <a:buFont typeface="Arial" panose="020B0604020202020204" pitchFamily="34" charset="0"/>
              <a:buChar char="•"/>
            </a:pPr>
            <a:r>
              <a:rPr lang="en-US" sz="2000" dirty="0">
                <a:latin typeface="Garamond" panose="02020404030301010803" pitchFamily="18" charset="0"/>
              </a:rPr>
              <a:t>HRMT36:  </a:t>
            </a:r>
            <a:r>
              <a:rPr lang="en-US" sz="2000" dirty="0" err="1">
                <a:latin typeface="Garamond" panose="02020404030301010803" pitchFamily="18" charset="0"/>
              </a:rPr>
              <a:t>MultiMat</a:t>
            </a:r>
            <a:r>
              <a:rPr lang="en-US" sz="2000" dirty="0">
                <a:latin typeface="Garamond" panose="02020404030301010803" pitchFamily="18" charset="0"/>
              </a:rPr>
              <a:t> (U. Malta, </a:t>
            </a:r>
            <a:r>
              <a:rPr lang="en-US" sz="2000" dirty="0" err="1">
                <a:latin typeface="Garamond" panose="02020404030301010803" pitchFamily="18" charset="0"/>
              </a:rPr>
              <a:t>Brevetti-Bizz</a:t>
            </a:r>
            <a:r>
              <a:rPr lang="en-US" sz="2000" dirty="0">
                <a:latin typeface="Garamond" panose="02020404030301010803" pitchFamily="18" charset="0"/>
              </a:rPr>
              <a:t> SME Italy).</a:t>
            </a:r>
          </a:p>
          <a:p>
            <a:pPr lvl="2"/>
            <a:endParaRPr lang="en-US" sz="1600" dirty="0">
              <a:latin typeface="Garamond" panose="02020404030301010803" pitchFamily="18" charset="0"/>
            </a:endParaRPr>
          </a:p>
        </p:txBody>
      </p:sp>
      <p:sp>
        <p:nvSpPr>
          <p:cNvPr id="10" name="Rectangle 9"/>
          <p:cNvSpPr/>
          <p:nvPr/>
        </p:nvSpPr>
        <p:spPr>
          <a:xfrm>
            <a:off x="6021143" y="3320359"/>
            <a:ext cx="6096000" cy="3139321"/>
          </a:xfrm>
          <a:prstGeom prst="rect">
            <a:avLst/>
          </a:prstGeom>
        </p:spPr>
        <p:txBody>
          <a:bodyPr>
            <a:spAutoFit/>
          </a:bodyPr>
          <a:lstStyle/>
          <a:p>
            <a:pPr lvl="1"/>
            <a:r>
              <a:rPr lang="en-US" sz="2200" b="1" u="sng" dirty="0">
                <a:latin typeface="Garamond" panose="02020404030301010803" pitchFamily="18" charset="0"/>
              </a:rPr>
              <a:t>2018</a:t>
            </a:r>
          </a:p>
          <a:p>
            <a:pPr lvl="1"/>
            <a:endParaRPr lang="en-US" sz="1600" b="1" u="sng" dirty="0">
              <a:latin typeface="Garamond" panose="02020404030301010803" pitchFamily="18" charset="0"/>
            </a:endParaRPr>
          </a:p>
          <a:p>
            <a:pPr lvl="1"/>
            <a:r>
              <a:rPr lang="en-US" sz="2000" dirty="0">
                <a:latin typeface="Garamond" panose="02020404030301010803" pitchFamily="18" charset="0"/>
              </a:rPr>
              <a:t>40% of experiments applied for TNA:</a:t>
            </a:r>
          </a:p>
          <a:p>
            <a:pPr marL="742950" lvl="1" indent="-285750">
              <a:buFont typeface="Arial" panose="020B0604020202020204" pitchFamily="34" charset="0"/>
              <a:buChar char="•"/>
            </a:pPr>
            <a:r>
              <a:rPr lang="en-US" sz="2000" dirty="0">
                <a:latin typeface="Garamond" panose="02020404030301010803" pitchFamily="18" charset="0"/>
              </a:rPr>
              <a:t>HRMT19:  BLM2 (ESS, Lund, Sweden).</a:t>
            </a:r>
          </a:p>
          <a:p>
            <a:pPr marL="742950" lvl="1" indent="-285750">
              <a:buFont typeface="Arial" panose="020B0604020202020204" pitchFamily="34" charset="0"/>
              <a:buChar char="•"/>
            </a:pPr>
            <a:r>
              <a:rPr lang="en-US" sz="2000" dirty="0">
                <a:latin typeface="Garamond" panose="02020404030301010803" pitchFamily="18" charset="0"/>
              </a:rPr>
              <a:t>HRMT47:  ATLAS </a:t>
            </a:r>
            <a:r>
              <a:rPr lang="en-US" sz="2000" dirty="0" err="1">
                <a:latin typeface="Garamond" panose="02020404030301010803" pitchFamily="18" charset="0"/>
              </a:rPr>
              <a:t>PixRad</a:t>
            </a:r>
            <a:r>
              <a:rPr lang="en-US" sz="2000" dirty="0">
                <a:latin typeface="Garamond" panose="02020404030301010803" pitchFamily="18" charset="0"/>
              </a:rPr>
              <a:t> (INFN Genova, IFIC Valencia, CAS China, PNPI Russia).  Linked with HRMT41.</a:t>
            </a:r>
          </a:p>
          <a:p>
            <a:pPr marL="742950" lvl="1" indent="-285750">
              <a:buFont typeface="Arial" panose="020B0604020202020204" pitchFamily="34" charset="0"/>
              <a:buChar char="•"/>
            </a:pPr>
            <a:r>
              <a:rPr lang="en-US" sz="2000" dirty="0">
                <a:latin typeface="Garamond" panose="02020404030301010803" pitchFamily="18" charset="0"/>
              </a:rPr>
              <a:t>HRMT38:  </a:t>
            </a:r>
            <a:r>
              <a:rPr lang="en-US" sz="2000" dirty="0" err="1">
                <a:latin typeface="Garamond" panose="02020404030301010803" pitchFamily="18" charset="0"/>
              </a:rPr>
              <a:t>FlexMat</a:t>
            </a:r>
            <a:r>
              <a:rPr lang="en-US" sz="2000" dirty="0">
                <a:latin typeface="Garamond" panose="02020404030301010803" pitchFamily="18" charset="0"/>
              </a:rPr>
              <a:t> (GSI Germany).</a:t>
            </a:r>
          </a:p>
          <a:p>
            <a:pPr marL="742950" lvl="1" indent="-285750">
              <a:buFont typeface="Arial" panose="020B0604020202020204" pitchFamily="34" charset="0"/>
              <a:buChar char="•"/>
            </a:pPr>
            <a:r>
              <a:rPr lang="en-US" sz="2000" dirty="0">
                <a:latin typeface="Garamond" panose="02020404030301010803" pitchFamily="18" charset="0"/>
              </a:rPr>
              <a:t>HRMT43:  BeGrid2 (FNAL USA, STFC UK, KEK/JAEA Japan).</a:t>
            </a:r>
          </a:p>
        </p:txBody>
      </p:sp>
      <p:sp>
        <p:nvSpPr>
          <p:cNvPr id="11" name="Rectangle 10"/>
          <p:cNvSpPr/>
          <p:nvPr/>
        </p:nvSpPr>
        <p:spPr>
          <a:xfrm>
            <a:off x="0" y="3142386"/>
            <a:ext cx="12192000" cy="1133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rot="5400000">
            <a:off x="4620950" y="4805615"/>
            <a:ext cx="3252639" cy="15282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Slide Number Placeholder 3">
            <a:extLst>
              <a:ext uri="{FF2B5EF4-FFF2-40B4-BE49-F238E27FC236}">
                <a16:creationId xmlns:a16="http://schemas.microsoft.com/office/drawing/2014/main" id="{DCC634FD-E228-4ACC-95E3-738C266413D2}"/>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4</a:t>
            </a:fld>
            <a:endParaRPr lang="en-US" sz="1400" dirty="0">
              <a:latin typeface="Rockwell" panose="02060603020205020403" pitchFamily="18" charset="0"/>
            </a:endParaRPr>
          </a:p>
        </p:txBody>
      </p:sp>
    </p:spTree>
    <p:extLst>
      <p:ext uri="{BB962C8B-B14F-4D97-AF65-F5344CB8AC3E}">
        <p14:creationId xmlns:p14="http://schemas.microsoft.com/office/powerpoint/2010/main" val="1719231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does HiRadMat fit into the CERN Accelerator Complex?</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pic>
        <p:nvPicPr>
          <p:cNvPr id="7" name="Picture 6"/>
          <p:cNvPicPr>
            <a:picLocks noChangeAspect="1"/>
          </p:cNvPicPr>
          <p:nvPr/>
        </p:nvPicPr>
        <p:blipFill>
          <a:blip r:embed="rId2"/>
          <a:stretch>
            <a:fillRect/>
          </a:stretch>
        </p:blipFill>
        <p:spPr>
          <a:xfrm>
            <a:off x="2216349" y="385766"/>
            <a:ext cx="5144118" cy="5013737"/>
          </a:xfrm>
          <a:prstGeom prst="rect">
            <a:avLst/>
          </a:prstGeom>
        </p:spPr>
      </p:pic>
      <p:sp>
        <p:nvSpPr>
          <p:cNvPr id="14" name="Rectangle 13"/>
          <p:cNvSpPr/>
          <p:nvPr/>
        </p:nvSpPr>
        <p:spPr>
          <a:xfrm>
            <a:off x="3247200" y="4646870"/>
            <a:ext cx="1541208" cy="752633"/>
          </a:xfrm>
          <a:prstGeom prst="rect">
            <a:avLst/>
          </a:prstGeom>
          <a:noFill/>
          <a:ln w="285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a:blip r:embed="rId3"/>
          <a:stretch>
            <a:fillRect/>
          </a:stretch>
        </p:blipFill>
        <p:spPr>
          <a:xfrm>
            <a:off x="2482811" y="4054810"/>
            <a:ext cx="4354402" cy="1344693"/>
          </a:xfrm>
          <a:prstGeom prst="rect">
            <a:avLst/>
          </a:prstGeom>
        </p:spPr>
      </p:pic>
      <p:cxnSp>
        <p:nvCxnSpPr>
          <p:cNvPr id="9" name="Straight Arrow Connector 8"/>
          <p:cNvCxnSpPr/>
          <p:nvPr/>
        </p:nvCxnSpPr>
        <p:spPr>
          <a:xfrm flipH="1" flipV="1">
            <a:off x="5054870" y="4879818"/>
            <a:ext cx="946149" cy="22228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146097" y="4579720"/>
            <a:ext cx="1249060" cy="369332"/>
          </a:xfrm>
          <a:prstGeom prst="rect">
            <a:avLst/>
          </a:prstGeom>
          <a:noFill/>
        </p:spPr>
        <p:txBody>
          <a:bodyPr wrap="none" rtlCol="0">
            <a:spAutoFit/>
          </a:bodyPr>
          <a:lstStyle/>
          <a:p>
            <a:r>
              <a:rPr lang="en-GB" b="1" dirty="0">
                <a:solidFill>
                  <a:srgbClr val="FF0000"/>
                </a:solidFill>
              </a:rPr>
              <a:t>HiRadMat</a:t>
            </a:r>
          </a:p>
        </p:txBody>
      </p:sp>
      <p:pic>
        <p:nvPicPr>
          <p:cNvPr id="17" name="Picture 16"/>
          <p:cNvPicPr>
            <a:picLocks noChangeAspect="1"/>
          </p:cNvPicPr>
          <p:nvPr/>
        </p:nvPicPr>
        <p:blipFill>
          <a:blip r:embed="rId4"/>
          <a:stretch>
            <a:fillRect/>
          </a:stretch>
        </p:blipFill>
        <p:spPr>
          <a:xfrm>
            <a:off x="1672497" y="850419"/>
            <a:ext cx="7710894" cy="5152030"/>
          </a:xfrm>
          <a:prstGeom prst="rect">
            <a:avLst/>
          </a:prstGeom>
        </p:spPr>
      </p:pic>
      <p:sp>
        <p:nvSpPr>
          <p:cNvPr id="19" name="Rectangle 18"/>
          <p:cNvSpPr/>
          <p:nvPr/>
        </p:nvSpPr>
        <p:spPr>
          <a:xfrm>
            <a:off x="2207251" y="3732564"/>
            <a:ext cx="4629962" cy="2063644"/>
          </a:xfrm>
          <a:prstGeom prst="rect">
            <a:avLst/>
          </a:prstGeom>
          <a:noFill/>
          <a:ln w="285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28" name="Picture 4" descr="Image result for cern accelerator complex">
            <a:extLst>
              <a:ext uri="{FF2B5EF4-FFF2-40B4-BE49-F238E27FC236}">
                <a16:creationId xmlns:a16="http://schemas.microsoft.com/office/drawing/2014/main" id="{54342F49-3715-4C6F-8918-D3B588E75D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6591" y="569435"/>
            <a:ext cx="8192598" cy="5816745"/>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10">
            <a:extLst>
              <a:ext uri="{FF2B5EF4-FFF2-40B4-BE49-F238E27FC236}">
                <a16:creationId xmlns:a16="http://schemas.microsoft.com/office/drawing/2014/main" id="{193153BE-9423-48D0-B719-51B34F7C28B3}"/>
              </a:ext>
            </a:extLst>
          </p:cNvPr>
          <p:cNvSpPr>
            <a:spLocks noGrp="1"/>
          </p:cNvSpPr>
          <p:nvPr>
            <p:ph idx="1"/>
          </p:nvPr>
        </p:nvSpPr>
        <p:spPr/>
        <p:txBody>
          <a:bodyPr/>
          <a:lstStyle/>
          <a:p>
            <a:endParaRPr lang="en-GB" dirty="0"/>
          </a:p>
        </p:txBody>
      </p:sp>
      <p:sp>
        <p:nvSpPr>
          <p:cNvPr id="13" name="Rectangle 12"/>
          <p:cNvSpPr/>
          <p:nvPr/>
        </p:nvSpPr>
        <p:spPr>
          <a:xfrm>
            <a:off x="2940891" y="2250352"/>
            <a:ext cx="1847517" cy="1019663"/>
          </a:xfrm>
          <a:prstGeom prst="rect">
            <a:avLst/>
          </a:prstGeom>
          <a:noFill/>
          <a:ln w="285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Slide Number Placeholder 3">
            <a:extLst>
              <a:ext uri="{FF2B5EF4-FFF2-40B4-BE49-F238E27FC236}">
                <a16:creationId xmlns:a16="http://schemas.microsoft.com/office/drawing/2014/main" id="{1DBBF9CB-4881-4E3F-9A53-EC4481D0BE7C}"/>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5</a:t>
            </a:fld>
            <a:endParaRPr lang="en-US" sz="1400" dirty="0">
              <a:latin typeface="Rockwell" panose="02060603020205020403" pitchFamily="18" charset="0"/>
            </a:endParaRPr>
          </a:p>
        </p:txBody>
      </p:sp>
    </p:spTree>
    <p:extLst>
      <p:ext uri="{BB962C8B-B14F-4D97-AF65-F5344CB8AC3E}">
        <p14:creationId xmlns:p14="http://schemas.microsoft.com/office/powerpoint/2010/main" val="2452454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0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heel(1)">
                                      <p:cBhvr>
                                        <p:cTn id="13" dur="500"/>
                                        <p:tgtEl>
                                          <p:spTgt spid="13"/>
                                        </p:tgtEl>
                                      </p:cBhvr>
                                    </p:animEffect>
                                  </p:childTnLst>
                                </p:cTn>
                              </p:par>
                            </p:childTnLst>
                          </p:cTn>
                        </p:par>
                        <p:par>
                          <p:cTn id="14" fill="hold">
                            <p:stCondLst>
                              <p:cond delay="500"/>
                            </p:stCondLst>
                            <p:childTnLst>
                              <p:par>
                                <p:cTn id="15" presetID="26" presetClass="emph" presetSubtype="0" fill="hold" grpId="1" nodeType="afterEffect">
                                  <p:stCondLst>
                                    <p:cond delay="0"/>
                                  </p:stCondLst>
                                  <p:childTnLst>
                                    <p:animEffect transition="out" filter="fade">
                                      <p:cBhvr>
                                        <p:cTn id="16" dur="500" tmFilter="0, 0; .2, .5; .8, .5; 1, 0"/>
                                        <p:tgtEl>
                                          <p:spTgt spid="13"/>
                                        </p:tgtEl>
                                      </p:cBhvr>
                                    </p:animEffect>
                                    <p:animScale>
                                      <p:cBhvr>
                                        <p:cTn id="17" dur="250" autoRev="1" fill="hold"/>
                                        <p:tgtEl>
                                          <p:spTgt spid="13"/>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nodeType="clickEffect">
                                  <p:stCondLst>
                                    <p:cond delay="0"/>
                                  </p:stCondLst>
                                  <p:childTnLst>
                                    <p:set>
                                      <p:cBhvr>
                                        <p:cTn id="21" dur="1" fill="hold">
                                          <p:stCondLst>
                                            <p:cond delay="0"/>
                                          </p:stCondLst>
                                        </p:cTn>
                                        <p:tgtEl>
                                          <p:spTgt spid="1028"/>
                                        </p:tgtEl>
                                        <p:attrNameLst>
                                          <p:attrName>style.visibility</p:attrName>
                                        </p:attrNameLst>
                                      </p:cBhvr>
                                      <p:to>
                                        <p:strVal val="hidden"/>
                                      </p:to>
                                    </p:set>
                                  </p:childTnLst>
                                </p:cTn>
                              </p:par>
                              <p:par>
                                <p:cTn id="22" presetID="1" presetClass="exit" presetSubtype="0" fill="hold" grpId="2" nodeType="withEffect">
                                  <p:stCondLst>
                                    <p:cond delay="0"/>
                                  </p:stCondLst>
                                  <p:childTnLst>
                                    <p:set>
                                      <p:cBhvr>
                                        <p:cTn id="23" dur="1" fill="hold">
                                          <p:stCondLst>
                                            <p:cond delay="0"/>
                                          </p:stCondLst>
                                        </p:cTn>
                                        <p:tgtEl>
                                          <p:spTgt spid="13"/>
                                        </p:tgtEl>
                                        <p:attrNameLst>
                                          <p:attrName>style.visibility</p:attrName>
                                        </p:attrNameLst>
                                      </p:cBhvr>
                                      <p:to>
                                        <p:strVal val="hidden"/>
                                      </p:to>
                                    </p:set>
                                  </p:childTnLst>
                                </p:cTn>
                              </p:par>
                              <p:par>
                                <p:cTn id="24" presetID="1" presetClass="entr" presetSubtype="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heel(1)">
                                      <p:cBhvr>
                                        <p:cTn id="30" dur="500"/>
                                        <p:tgtEl>
                                          <p:spTgt spid="14"/>
                                        </p:tgtEl>
                                      </p:cBhvr>
                                    </p:animEffect>
                                  </p:childTnLst>
                                </p:cTn>
                              </p:par>
                            </p:childTnLst>
                          </p:cTn>
                        </p:par>
                        <p:par>
                          <p:cTn id="31" fill="hold">
                            <p:stCondLst>
                              <p:cond delay="500"/>
                            </p:stCondLst>
                            <p:childTnLst>
                              <p:par>
                                <p:cTn id="32" presetID="26" presetClass="emph" presetSubtype="0" fill="hold" grpId="1" nodeType="afterEffect">
                                  <p:stCondLst>
                                    <p:cond delay="0"/>
                                  </p:stCondLst>
                                  <p:childTnLst>
                                    <p:animEffect transition="out" filter="fade">
                                      <p:cBhvr>
                                        <p:cTn id="33" dur="500" tmFilter="0, 0; .2, .5; .8, .5; 1, 0"/>
                                        <p:tgtEl>
                                          <p:spTgt spid="14"/>
                                        </p:tgtEl>
                                      </p:cBhvr>
                                    </p:animEffect>
                                    <p:animScale>
                                      <p:cBhvr>
                                        <p:cTn id="34" dur="250" autoRev="1" fill="hold"/>
                                        <p:tgtEl>
                                          <p:spTgt spid="14"/>
                                        </p:tgtEl>
                                      </p:cBhvr>
                                      <p:by x="105000" y="105000"/>
                                    </p:animScale>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par>
                                <p:cTn id="39" presetID="1" presetClass="exit" presetSubtype="0" fill="hold" grpId="2" nodeType="withEffect">
                                  <p:stCondLst>
                                    <p:cond delay="0"/>
                                  </p:stCondLst>
                                  <p:childTnLst>
                                    <p:set>
                                      <p:cBhvr>
                                        <p:cTn id="40" dur="1" fill="hold">
                                          <p:stCondLst>
                                            <p:cond delay="0"/>
                                          </p:stCondLst>
                                        </p:cTn>
                                        <p:tgtEl>
                                          <p:spTgt spid="14"/>
                                        </p:tgtEl>
                                        <p:attrNameLst>
                                          <p:attrName>style.visibility</p:attrName>
                                        </p:attrNameLst>
                                      </p:cBhvr>
                                      <p:to>
                                        <p:strVal val="hidden"/>
                                      </p:to>
                                    </p:set>
                                  </p:childTnLst>
                                </p:cTn>
                              </p:par>
                            </p:childTnLst>
                          </p:cTn>
                        </p:par>
                        <p:par>
                          <p:cTn id="41" fill="hold">
                            <p:stCondLst>
                              <p:cond delay="0"/>
                            </p:stCondLst>
                            <p:childTnLst>
                              <p:par>
                                <p:cTn id="42" presetID="53" presetClass="entr" presetSubtype="16"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par>
                                <p:cTn id="47" presetID="1"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nodeType="clickEffect">
                                  <p:stCondLst>
                                    <p:cond delay="0"/>
                                  </p:stCondLst>
                                  <p:childTnLst>
                                    <p:set>
                                      <p:cBhvr>
                                        <p:cTn id="52" dur="1" fill="hold">
                                          <p:stCondLst>
                                            <p:cond delay="0"/>
                                          </p:stCondLst>
                                        </p:cTn>
                                        <p:tgtEl>
                                          <p:spTgt spid="7"/>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8"/>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10"/>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9"/>
                                        </p:tgtEl>
                                        <p:attrNameLst>
                                          <p:attrName>style.visibility</p:attrName>
                                        </p:attrNameLst>
                                      </p:cBhvr>
                                      <p:to>
                                        <p:strVal val="hidden"/>
                                      </p:to>
                                    </p:set>
                                  </p:childTnLst>
                                </p:cTn>
                              </p:par>
                              <p:par>
                                <p:cTn id="59" presetID="1" presetClass="exit" presetSubtype="0" fill="hold" grpId="3" nodeType="withEffect">
                                  <p:stCondLst>
                                    <p:cond delay="0"/>
                                  </p:stCondLst>
                                  <p:childTnLst>
                                    <p:set>
                                      <p:cBhvr>
                                        <p:cTn id="60" dur="1" fill="hold">
                                          <p:stCondLst>
                                            <p:cond delay="0"/>
                                          </p:stCondLst>
                                        </p:cTn>
                                        <p:tgtEl>
                                          <p:spTgt spid="14"/>
                                        </p:tgtEl>
                                        <p:attrNameLst>
                                          <p:attrName>style.visibility</p:attrName>
                                        </p:attrNameLst>
                                      </p:cBhvr>
                                      <p:to>
                                        <p:strVal val="hidden"/>
                                      </p:to>
                                    </p:set>
                                  </p:childTnLst>
                                </p:cTn>
                              </p:par>
                              <p:par>
                                <p:cTn id="61" presetID="1" presetClass="entr" presetSubtype="0" fill="hold" nodeType="withEffect">
                                  <p:stCondLst>
                                    <p:cond delay="0"/>
                                  </p:stCondLst>
                                  <p:childTnLst>
                                    <p:set>
                                      <p:cBhvr>
                                        <p:cTn id="62" dur="1" fill="hold">
                                          <p:stCondLst>
                                            <p:cond delay="0"/>
                                          </p:stCondLst>
                                        </p:cTn>
                                        <p:tgtEl>
                                          <p:spTgt spid="1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1" presetClass="entr" presetSubtype="1"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heel(1)">
                                      <p:cBhvr>
                                        <p:cTn id="67" dur="500"/>
                                        <p:tgtEl>
                                          <p:spTgt spid="19"/>
                                        </p:tgtEl>
                                      </p:cBhvr>
                                    </p:animEffect>
                                  </p:childTnLst>
                                </p:cTn>
                              </p:par>
                            </p:childTnLst>
                          </p:cTn>
                        </p:par>
                        <p:par>
                          <p:cTn id="68" fill="hold">
                            <p:stCondLst>
                              <p:cond delay="500"/>
                            </p:stCondLst>
                            <p:childTnLst>
                              <p:par>
                                <p:cTn id="69" presetID="26" presetClass="emph" presetSubtype="0" fill="hold" grpId="1" nodeType="afterEffect">
                                  <p:stCondLst>
                                    <p:cond delay="0"/>
                                  </p:stCondLst>
                                  <p:childTnLst>
                                    <p:animEffect transition="out" filter="fade">
                                      <p:cBhvr>
                                        <p:cTn id="70" dur="500" tmFilter="0, 0; .2, .5; .8, .5; 1, 0"/>
                                        <p:tgtEl>
                                          <p:spTgt spid="19"/>
                                        </p:tgtEl>
                                      </p:cBhvr>
                                    </p:animEffect>
                                    <p:animScale>
                                      <p:cBhvr>
                                        <p:cTn id="71"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animBg="1"/>
      <p:bldP spid="14" grpId="1" animBg="1"/>
      <p:bldP spid="14" grpId="2" animBg="1"/>
      <p:bldP spid="14" grpId="3" animBg="1"/>
      <p:bldP spid="10" grpId="0"/>
      <p:bldP spid="10" grpId="1"/>
      <p:bldP spid="19" grpId="0" animBg="1"/>
      <p:bldP spid="19" grpId="1" animBg="1"/>
      <p:bldP spid="13" grpId="0" animBg="1"/>
      <p:bldP spid="13" grpId="1" animBg="1"/>
      <p:bldP spid="13"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CBF78-F82B-429F-9AEB-302B4308F05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D75B003-539D-41B5-8FEB-3601FCAC1ADD}"/>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D5D3D5DE-C81C-49B3-BADD-BF4D2ED61E16}"/>
              </a:ext>
            </a:extLst>
          </p:cNvPr>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a:extLst>
              <a:ext uri="{FF2B5EF4-FFF2-40B4-BE49-F238E27FC236}">
                <a16:creationId xmlns:a16="http://schemas.microsoft.com/office/drawing/2014/main" id="{2F674152-07EB-4389-BFC1-2B8AF5A8CBD4}"/>
              </a:ext>
            </a:extLst>
          </p:cNvPr>
          <p:cNvSpPr>
            <a:spLocks noGrp="1"/>
          </p:cNvSpPr>
          <p:nvPr>
            <p:ph type="dt" sz="half" idx="11"/>
          </p:nvPr>
        </p:nvSpPr>
        <p:spPr/>
        <p:txBody>
          <a:bodyPr/>
          <a:lstStyle/>
          <a:p>
            <a:r>
              <a:rPr lang="en-US"/>
              <a:t>F. Harden</a:t>
            </a:r>
            <a:endParaRPr lang="en-US" dirty="0"/>
          </a:p>
        </p:txBody>
      </p:sp>
      <p:sp>
        <p:nvSpPr>
          <p:cNvPr id="6" name="Slide Number Placeholder 3">
            <a:extLst>
              <a:ext uri="{FF2B5EF4-FFF2-40B4-BE49-F238E27FC236}">
                <a16:creationId xmlns:a16="http://schemas.microsoft.com/office/drawing/2014/main" id="{C0FE90E8-7A8B-4CA0-B766-D972D8AD2307}"/>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6</a:t>
            </a:fld>
            <a:endParaRPr lang="en-US" sz="1400" dirty="0">
              <a:latin typeface="Rockwell" panose="02060603020205020403" pitchFamily="18" charset="0"/>
            </a:endParaRPr>
          </a:p>
        </p:txBody>
      </p:sp>
      <p:pic>
        <p:nvPicPr>
          <p:cNvPr id="7" name="Picture 6">
            <a:extLst>
              <a:ext uri="{FF2B5EF4-FFF2-40B4-BE49-F238E27FC236}">
                <a16:creationId xmlns:a16="http://schemas.microsoft.com/office/drawing/2014/main" id="{FF55B9CA-110B-46BE-A8F3-B900644BC9D4}"/>
              </a:ext>
            </a:extLst>
          </p:cNvPr>
          <p:cNvPicPr>
            <a:picLocks noChangeAspect="1"/>
          </p:cNvPicPr>
          <p:nvPr/>
        </p:nvPicPr>
        <p:blipFill>
          <a:blip r:embed="rId2"/>
          <a:stretch>
            <a:fillRect/>
          </a:stretch>
        </p:blipFill>
        <p:spPr>
          <a:xfrm>
            <a:off x="1787052" y="1597896"/>
            <a:ext cx="8427934" cy="4409264"/>
          </a:xfrm>
          <a:prstGeom prst="rect">
            <a:avLst/>
          </a:prstGeom>
        </p:spPr>
      </p:pic>
      <p:sp>
        <p:nvSpPr>
          <p:cNvPr id="8" name="Rectangle 7">
            <a:extLst>
              <a:ext uri="{FF2B5EF4-FFF2-40B4-BE49-F238E27FC236}">
                <a16:creationId xmlns:a16="http://schemas.microsoft.com/office/drawing/2014/main" id="{76CD0571-8FFB-4855-A118-8DF2B1C04C8C}"/>
              </a:ext>
            </a:extLst>
          </p:cNvPr>
          <p:cNvSpPr/>
          <p:nvPr/>
        </p:nvSpPr>
        <p:spPr>
          <a:xfrm>
            <a:off x="7876785" y="2760182"/>
            <a:ext cx="2636542" cy="1867801"/>
          </a:xfrm>
          <a:prstGeom prst="rect">
            <a:avLst/>
          </a:prstGeom>
          <a:noFill/>
          <a:ln w="285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60495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Surface Infrastructure</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sp>
        <p:nvSpPr>
          <p:cNvPr id="6" name="Content Placeholder 2"/>
          <p:cNvSpPr txBox="1">
            <a:spLocks/>
          </p:cNvSpPr>
          <p:nvPr/>
        </p:nvSpPr>
        <p:spPr>
          <a:xfrm>
            <a:off x="3742863" y="4507380"/>
            <a:ext cx="4135232" cy="1872136"/>
          </a:xfrm>
          <a:prstGeom prst="rect">
            <a:avLst/>
          </a:prstGeom>
        </p:spPr>
        <p:txBody>
          <a:bodyPr vert="horz">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US" sz="1900" b="1" u="sng" dirty="0"/>
              <a:t>HiRadMat Control Room</a:t>
            </a:r>
          </a:p>
          <a:p>
            <a:r>
              <a:rPr lang="en-US" sz="1900" dirty="0"/>
              <a:t>Located in bldg. 876/R-003.</a:t>
            </a:r>
          </a:p>
          <a:p>
            <a:pPr marL="36576" indent="0">
              <a:buFont typeface="Arial"/>
              <a:buNone/>
            </a:pPr>
            <a:endParaRPr lang="en-US" sz="1900" dirty="0"/>
          </a:p>
          <a:p>
            <a:r>
              <a:rPr lang="en-US" sz="1900" dirty="0"/>
              <a:t>DAQ and offline monitoring systems can be set-up for each experiment.  </a:t>
            </a:r>
          </a:p>
          <a:p>
            <a:endParaRPr lang="en-US" dirty="0"/>
          </a:p>
          <a:p>
            <a:endParaRPr lang="en-GB" dirty="0"/>
          </a:p>
        </p:txBody>
      </p:sp>
      <p:grpSp>
        <p:nvGrpSpPr>
          <p:cNvPr id="7" name="Group 6"/>
          <p:cNvGrpSpPr/>
          <p:nvPr/>
        </p:nvGrpSpPr>
        <p:grpSpPr>
          <a:xfrm>
            <a:off x="75302" y="3443563"/>
            <a:ext cx="5971428" cy="2389275"/>
            <a:chOff x="-393220" y="0"/>
            <a:chExt cx="7835789" cy="3093606"/>
          </a:xfrm>
        </p:grpSpPr>
        <p:pic>
          <p:nvPicPr>
            <p:cNvPr id="8" name="Picture 7"/>
            <p:cNvPicPr>
              <a:picLocks noChangeAspect="1"/>
            </p:cNvPicPr>
            <p:nvPr/>
          </p:nvPicPr>
          <p:blipFill>
            <a:blip r:embed="rId2"/>
            <a:stretch>
              <a:fillRect/>
            </a:stretch>
          </p:blipFill>
          <p:spPr>
            <a:xfrm>
              <a:off x="1200150" y="0"/>
              <a:ext cx="2651760" cy="2730500"/>
            </a:xfrm>
            <a:prstGeom prst="rect">
              <a:avLst/>
            </a:prstGeom>
          </p:spPr>
        </p:pic>
        <p:sp>
          <p:nvSpPr>
            <p:cNvPr id="9" name="Rectangle 8"/>
            <p:cNvSpPr/>
            <p:nvPr/>
          </p:nvSpPr>
          <p:spPr>
            <a:xfrm rot="2133818">
              <a:off x="2971800" y="876300"/>
              <a:ext cx="533377" cy="489456"/>
            </a:xfrm>
            <a:prstGeom prst="rect">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0" name="5-Point Star 9"/>
            <p:cNvSpPr/>
            <p:nvPr/>
          </p:nvSpPr>
          <p:spPr>
            <a:xfrm>
              <a:off x="1466850" y="755650"/>
              <a:ext cx="408163" cy="382113"/>
            </a:xfrm>
            <a:prstGeom prst="star5">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cxnSp>
          <p:nvCxnSpPr>
            <p:cNvPr id="11" name="Straight Connector 10"/>
            <p:cNvCxnSpPr/>
            <p:nvPr/>
          </p:nvCxnSpPr>
          <p:spPr>
            <a:xfrm>
              <a:off x="3302000" y="1536700"/>
              <a:ext cx="450850" cy="342900"/>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2717800" y="1860550"/>
              <a:ext cx="1048327" cy="1233056"/>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346200" y="1898650"/>
              <a:ext cx="1368425" cy="1151890"/>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1339850" y="1155700"/>
              <a:ext cx="301782" cy="744097"/>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939800" y="730250"/>
              <a:ext cx="539750" cy="21082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3270250" y="895719"/>
              <a:ext cx="755419" cy="164731"/>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7" name="Text Box 2"/>
            <p:cNvSpPr txBox="1">
              <a:spLocks noChangeArrowheads="1"/>
            </p:cNvSpPr>
            <p:nvPr/>
          </p:nvSpPr>
          <p:spPr bwMode="auto">
            <a:xfrm>
              <a:off x="3889670" y="296644"/>
              <a:ext cx="3552899" cy="717668"/>
            </a:xfrm>
            <a:prstGeom prst="rect">
              <a:avLst/>
            </a:prstGeom>
            <a:noFill/>
            <a:ln w="9525">
              <a:noFill/>
              <a:miter lim="800000"/>
              <a:headEnd/>
              <a:tailEnd/>
            </a:ln>
          </p:spPr>
          <p:txBody>
            <a:bodyPr rot="0" vert="horz" wrap="square" lIns="91440" tIns="45720" rIns="91440" bIns="45720" anchor="t" anchorCtr="0">
              <a:noAutofit/>
            </a:bodyPr>
            <a:lstStyle/>
            <a:p>
              <a:pPr>
                <a:lnSpc>
                  <a:spcPct val="110000"/>
                </a:lnSpc>
              </a:pPr>
              <a:r>
                <a:rPr lang="fr-FR" sz="1200" dirty="0">
                  <a:latin typeface="Tahoma" panose="020B0604030504040204" pitchFamily="34" charset="0"/>
                  <a:ea typeface="Times New Roman" panose="02020603050405020304" pitchFamily="18" charset="0"/>
                  <a:cs typeface="Times New Roman" panose="02020603050405020304" pitchFamily="18" charset="0"/>
                </a:rPr>
                <a:t>HiRadMat </a:t>
              </a:r>
              <a:r>
                <a:rPr lang="en-GB" sz="1200" dirty="0">
                  <a:latin typeface="Tahoma" panose="020B0604030504040204" pitchFamily="34" charset="0"/>
                  <a:ea typeface="Times New Roman" panose="02020603050405020304" pitchFamily="18" charset="0"/>
                  <a:cs typeface="Times New Roman" panose="02020603050405020304" pitchFamily="18" charset="0"/>
                </a:rPr>
                <a:t>Surface Lab (~10 m</a:t>
              </a:r>
              <a:r>
                <a:rPr lang="en-GB" sz="1200" baseline="30000" dirty="0">
                  <a:latin typeface="Tahoma" panose="020B0604030504040204" pitchFamily="34" charset="0"/>
                  <a:ea typeface="Times New Roman" panose="02020603050405020304" pitchFamily="18" charset="0"/>
                  <a:cs typeface="Times New Roman" panose="02020603050405020304" pitchFamily="18" charset="0"/>
                </a:rPr>
                <a:t>2</a:t>
              </a:r>
              <a:r>
                <a:rPr lang="en-GB" sz="1200" dirty="0">
                  <a:latin typeface="Tahoma" panose="020B0604030504040204" pitchFamily="34" charset="0"/>
                  <a:ea typeface="Times New Roman" panose="02020603050405020304" pitchFamily="18" charset="0"/>
                  <a:cs typeface="Times New Roman" panose="02020603050405020304" pitchFamily="18" charset="0"/>
                </a:rPr>
                <a:t>)</a:t>
              </a:r>
            </a:p>
            <a:p>
              <a:pPr>
                <a:lnSpc>
                  <a:spcPct val="110000"/>
                </a:lnSpc>
              </a:pPr>
              <a:r>
                <a:rPr lang="en-GB" sz="1200" dirty="0">
                  <a:latin typeface="Tahoma" panose="020B0604030504040204" pitchFamily="34" charset="0"/>
                  <a:ea typeface="Times New Roman" panose="02020603050405020304" pitchFamily="18" charset="0"/>
                  <a:cs typeface="Times New Roman" panose="02020603050405020304" pitchFamily="18" charset="0"/>
                </a:rPr>
                <a:t>Not to scale – for illustration only)</a:t>
              </a:r>
            </a:p>
          </p:txBody>
        </p:sp>
        <p:sp>
          <p:nvSpPr>
            <p:cNvPr id="18" name="Text Box 2"/>
            <p:cNvSpPr txBox="1">
              <a:spLocks noChangeArrowheads="1"/>
            </p:cNvSpPr>
            <p:nvPr/>
          </p:nvSpPr>
          <p:spPr bwMode="auto">
            <a:xfrm>
              <a:off x="-393220" y="391065"/>
              <a:ext cx="1621295" cy="698500"/>
            </a:xfrm>
            <a:prstGeom prst="rect">
              <a:avLst/>
            </a:prstGeom>
            <a:noFill/>
            <a:ln w="9525">
              <a:noFill/>
              <a:miter lim="800000"/>
              <a:headEnd/>
              <a:tailEnd/>
            </a:ln>
          </p:spPr>
          <p:txBody>
            <a:bodyPr rot="0" vert="horz" wrap="square" lIns="91440" tIns="45720" rIns="91440" bIns="45720" anchor="t" anchorCtr="0">
              <a:noAutofit/>
            </a:bodyPr>
            <a:lstStyle/>
            <a:p>
              <a:pPr>
                <a:lnSpc>
                  <a:spcPct val="110000"/>
                </a:lnSpc>
              </a:pPr>
              <a:r>
                <a:rPr lang="fr-FR" sz="1200" dirty="0">
                  <a:latin typeface="Tahoma" panose="020B0604030504040204" pitchFamily="34" charset="0"/>
                  <a:ea typeface="Times New Roman" panose="02020603050405020304" pitchFamily="18" charset="0"/>
                  <a:cs typeface="Times New Roman" panose="02020603050405020304" pitchFamily="18" charset="0"/>
                </a:rPr>
                <a:t>Entrance to </a:t>
              </a:r>
              <a:r>
                <a:rPr lang="en-GB" sz="1200" dirty="0">
                  <a:latin typeface="Tahoma" panose="020B0604030504040204" pitchFamily="34" charset="0"/>
                  <a:ea typeface="Times New Roman" panose="02020603050405020304" pitchFamily="18" charset="0"/>
                  <a:cs typeface="Times New Roman" panose="02020603050405020304" pitchFamily="18" charset="0"/>
                </a:rPr>
                <a:t>materials lift shaft to</a:t>
              </a:r>
              <a:r>
                <a:rPr lang="fr-FR" sz="1200" dirty="0">
                  <a:latin typeface="Tahoma" panose="020B0604030504040204" pitchFamily="34" charset="0"/>
                  <a:ea typeface="Times New Roman" panose="02020603050405020304" pitchFamily="18" charset="0"/>
                  <a:cs typeface="Times New Roman" panose="02020603050405020304" pitchFamily="18" charset="0"/>
                </a:rPr>
                <a:t> </a:t>
              </a:r>
              <a:r>
                <a:rPr lang="fr-FR" sz="1000" dirty="0">
                  <a:latin typeface="Tahoma" panose="020B0604030504040204" pitchFamily="34" charset="0"/>
                  <a:ea typeface="Times New Roman" panose="02020603050405020304" pitchFamily="18" charset="0"/>
                  <a:cs typeface="Times New Roman" panose="02020603050405020304" pitchFamily="18" charset="0"/>
                </a:rPr>
                <a:t>TNC</a:t>
              </a:r>
              <a:endParaRPr lang="en-GB" sz="1000" dirty="0">
                <a:latin typeface="Tahoma" panose="020B0604030504040204" pitchFamily="34" charset="0"/>
                <a:ea typeface="Times New Roman" panose="02020603050405020304" pitchFamily="18" charset="0"/>
                <a:cs typeface="Times New Roman" panose="02020603050405020304" pitchFamily="18" charset="0"/>
              </a:endParaRPr>
            </a:p>
          </p:txBody>
        </p:sp>
      </p:grpSp>
      <p:pic>
        <p:nvPicPr>
          <p:cNvPr id="19" name="Picture 1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97175" y="1171529"/>
            <a:ext cx="3020118" cy="2013412"/>
          </a:xfrm>
          <a:prstGeom prst="rect">
            <a:avLst/>
          </a:prstGeom>
        </p:spPr>
      </p:pic>
      <p:sp>
        <p:nvSpPr>
          <p:cNvPr id="20" name="Content Placeholder 2"/>
          <p:cNvSpPr txBox="1">
            <a:spLocks/>
          </p:cNvSpPr>
          <p:nvPr/>
        </p:nvSpPr>
        <p:spPr>
          <a:xfrm>
            <a:off x="96922" y="1203548"/>
            <a:ext cx="3604183" cy="2112214"/>
          </a:xfrm>
          <a:prstGeom prst="rect">
            <a:avLst/>
          </a:prstGeom>
        </p:spPr>
        <p:txBody>
          <a:bodyPr vert="horz">
            <a:normAutofit fontScale="70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Garamond" panose="02020404030301010803" pitchFamily="18" charset="0"/>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Garamond" panose="02020404030301010803" pitchFamily="18" charset="0"/>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Garamond" panose="02020404030301010803" pitchFamily="18" charset="0"/>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Garamond" panose="02020404030301010803" pitchFamily="18" charset="0"/>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Garamond" panose="02020404030301010803" pitchFamily="18" charset="0"/>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2500" b="1" u="sng" dirty="0"/>
              <a:t>HiRadMat Surface Lab</a:t>
            </a:r>
          </a:p>
          <a:p>
            <a:r>
              <a:rPr lang="en-US" sz="2500" dirty="0"/>
              <a:t>Located in bldg. 876/R-017.</a:t>
            </a:r>
          </a:p>
          <a:p>
            <a:pPr marL="36576" indent="0">
              <a:buFont typeface="Arial"/>
              <a:buNone/>
            </a:pPr>
            <a:endParaRPr lang="en-US" sz="1000" dirty="0"/>
          </a:p>
          <a:p>
            <a:r>
              <a:rPr lang="en-US" sz="2500" dirty="0"/>
              <a:t>Supervised Radiation Area.</a:t>
            </a:r>
          </a:p>
          <a:p>
            <a:pPr marL="36576" indent="0">
              <a:buFont typeface="Arial"/>
              <a:buNone/>
            </a:pPr>
            <a:endParaRPr lang="en-US" sz="1000" dirty="0"/>
          </a:p>
          <a:p>
            <a:r>
              <a:rPr lang="en-US" sz="2500" dirty="0"/>
              <a:t>Contains laboratory fixed tables enabling pre-commissioning tests on experiments before final installation in experimental area.</a:t>
            </a:r>
          </a:p>
          <a:p>
            <a:endParaRPr lang="en-US" dirty="0"/>
          </a:p>
          <a:p>
            <a:endParaRPr lang="en-GB" dirty="0"/>
          </a:p>
        </p:txBody>
      </p:sp>
      <p:pic>
        <p:nvPicPr>
          <p:cNvPr id="21" name="Content Placeholder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258134" y="4009304"/>
            <a:ext cx="3665585" cy="2443723"/>
          </a:xfrm>
          <a:prstGeom prst="rect">
            <a:avLst/>
          </a:prstGeom>
        </p:spPr>
      </p:pic>
      <p:pic>
        <p:nvPicPr>
          <p:cNvPr id="3" name="Picture 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846068" y="1162139"/>
            <a:ext cx="2762676" cy="2072007"/>
          </a:xfrm>
          <a:prstGeom prst="rect">
            <a:avLst/>
          </a:prstGeom>
        </p:spPr>
      </p:pic>
      <p:pic>
        <p:nvPicPr>
          <p:cNvPr id="23" name="Picture 2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9637520" y="929506"/>
            <a:ext cx="2132195" cy="2844673"/>
          </a:xfrm>
          <a:prstGeom prst="rect">
            <a:avLst/>
          </a:prstGeom>
        </p:spPr>
      </p:pic>
      <p:sp>
        <p:nvSpPr>
          <p:cNvPr id="24" name="Slide Number Placeholder 3">
            <a:extLst>
              <a:ext uri="{FF2B5EF4-FFF2-40B4-BE49-F238E27FC236}">
                <a16:creationId xmlns:a16="http://schemas.microsoft.com/office/drawing/2014/main" id="{6C8E74B9-102B-4753-BD96-56BDD79BAF83}"/>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7</a:t>
            </a:fld>
            <a:endParaRPr lang="en-US" sz="1400" dirty="0">
              <a:latin typeface="Rockwell" panose="02060603020205020403" pitchFamily="18" charset="0"/>
            </a:endParaRPr>
          </a:p>
        </p:txBody>
      </p:sp>
    </p:spTree>
    <p:extLst>
      <p:ext uri="{BB962C8B-B14F-4D97-AF65-F5344CB8AC3E}">
        <p14:creationId xmlns:p14="http://schemas.microsoft.com/office/powerpoint/2010/main" val="696373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233493"/>
            <a:ext cx="5884506" cy="940443"/>
          </a:xfrm>
        </p:spPr>
        <p:txBody>
          <a:bodyPr>
            <a:normAutofit fontScale="90000"/>
          </a:bodyPr>
          <a:lstStyle/>
          <a:p>
            <a:r>
              <a:rPr lang="en-US" dirty="0"/>
              <a:t>SPS Extraction to HiRadMat</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pic>
        <p:nvPicPr>
          <p:cNvPr id="22" name="Picture 21"/>
          <p:cNvPicPr>
            <a:picLocks noChangeAspect="1"/>
          </p:cNvPicPr>
          <p:nvPr/>
        </p:nvPicPr>
        <p:blipFill>
          <a:blip r:embed="rId2"/>
          <a:stretch>
            <a:fillRect/>
          </a:stretch>
        </p:blipFill>
        <p:spPr>
          <a:xfrm>
            <a:off x="1567169" y="2043762"/>
            <a:ext cx="8427934" cy="4409264"/>
          </a:xfrm>
          <a:prstGeom prst="rect">
            <a:avLst/>
          </a:prstGeom>
        </p:spPr>
      </p:pic>
      <p:pic>
        <p:nvPicPr>
          <p:cNvPr id="18" name="Picture 1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300544" y="832103"/>
            <a:ext cx="4212783" cy="5620923"/>
          </a:xfrm>
          <a:prstGeom prst="rect">
            <a:avLst/>
          </a:prstGeom>
        </p:spPr>
      </p:pic>
      <p:cxnSp>
        <p:nvCxnSpPr>
          <p:cNvPr id="12" name="Straight Arrow Connector 11"/>
          <p:cNvCxnSpPr/>
          <p:nvPr/>
        </p:nvCxnSpPr>
        <p:spPr>
          <a:xfrm>
            <a:off x="8842248" y="3867912"/>
            <a:ext cx="1591056" cy="502920"/>
          </a:xfrm>
          <a:prstGeom prst="straightConnector1">
            <a:avLst/>
          </a:prstGeom>
          <a:ln w="76200">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flipH="1">
            <a:off x="6592824" y="3867912"/>
            <a:ext cx="1645920" cy="722376"/>
          </a:xfrm>
          <a:prstGeom prst="straightConnector1">
            <a:avLst/>
          </a:prstGeom>
          <a:ln w="762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9277561" y="4290251"/>
            <a:ext cx="1591056" cy="523220"/>
          </a:xfrm>
          <a:prstGeom prst="rect">
            <a:avLst/>
          </a:prstGeom>
          <a:noFill/>
        </p:spPr>
        <p:txBody>
          <a:bodyPr wrap="square" rtlCol="0">
            <a:spAutoFit/>
          </a:bodyPr>
          <a:lstStyle/>
          <a:p>
            <a:r>
              <a:rPr lang="en-US" sz="2800" b="1" dirty="0">
                <a:solidFill>
                  <a:schemeClr val="tx2">
                    <a:lumMod val="75000"/>
                  </a:schemeClr>
                </a:solidFill>
              </a:rPr>
              <a:t>LHC</a:t>
            </a:r>
            <a:endParaRPr lang="en-GB" sz="2800" b="1" dirty="0">
              <a:solidFill>
                <a:schemeClr val="tx2">
                  <a:lumMod val="75000"/>
                </a:schemeClr>
              </a:solidFill>
            </a:endParaRPr>
          </a:p>
        </p:txBody>
      </p:sp>
      <p:sp>
        <p:nvSpPr>
          <p:cNvPr id="24" name="TextBox 23"/>
          <p:cNvSpPr txBox="1"/>
          <p:nvPr/>
        </p:nvSpPr>
        <p:spPr>
          <a:xfrm>
            <a:off x="6408817" y="4661589"/>
            <a:ext cx="2045297" cy="523220"/>
          </a:xfrm>
          <a:prstGeom prst="rect">
            <a:avLst/>
          </a:prstGeom>
          <a:noFill/>
        </p:spPr>
        <p:txBody>
          <a:bodyPr wrap="square" rtlCol="0">
            <a:spAutoFit/>
          </a:bodyPr>
          <a:lstStyle/>
          <a:p>
            <a:r>
              <a:rPr lang="en-US" sz="2800" b="1" dirty="0">
                <a:solidFill>
                  <a:srgbClr val="00B050"/>
                </a:solidFill>
              </a:rPr>
              <a:t>HiRadMat</a:t>
            </a:r>
            <a:endParaRPr lang="en-GB" sz="2800" b="1" dirty="0">
              <a:solidFill>
                <a:srgbClr val="00B050"/>
              </a:solidFill>
            </a:endParaRPr>
          </a:p>
        </p:txBody>
      </p:sp>
      <p:sp>
        <p:nvSpPr>
          <p:cNvPr id="3" name="TextBox 2">
            <a:extLst>
              <a:ext uri="{FF2B5EF4-FFF2-40B4-BE49-F238E27FC236}">
                <a16:creationId xmlns:a16="http://schemas.microsoft.com/office/drawing/2014/main" id="{5483AF9A-CCF9-47D5-B557-F9439F27A7EE}"/>
              </a:ext>
            </a:extLst>
          </p:cNvPr>
          <p:cNvSpPr txBox="1"/>
          <p:nvPr/>
        </p:nvSpPr>
        <p:spPr>
          <a:xfrm>
            <a:off x="483816" y="1462948"/>
            <a:ext cx="5297320" cy="1477328"/>
          </a:xfrm>
          <a:prstGeom prst="rect">
            <a:avLst/>
          </a:prstGeom>
          <a:noFill/>
        </p:spPr>
        <p:txBody>
          <a:bodyPr wrap="square" rtlCol="0">
            <a:spAutoFit/>
          </a:bodyPr>
          <a:lstStyle/>
          <a:p>
            <a:r>
              <a:rPr lang="en-GB" dirty="0">
                <a:latin typeface="Garamond" panose="02020404030301010803" pitchFamily="18" charset="0"/>
              </a:rPr>
              <a:t>HiRadMat is adjacent to an SPS extraction point to LHC.</a:t>
            </a:r>
          </a:p>
          <a:p>
            <a:endParaRPr lang="en-GB" dirty="0">
              <a:latin typeface="Garamond" panose="02020404030301010803" pitchFamily="18" charset="0"/>
            </a:endParaRPr>
          </a:p>
          <a:p>
            <a:r>
              <a:rPr lang="en-GB" dirty="0">
                <a:latin typeface="Garamond" panose="02020404030301010803" pitchFamily="18" charset="0"/>
              </a:rPr>
              <a:t>All interventions to HiRadMat are dependent upon the LHC schedule resulting in all access being planned, flexible and executed efficiently. </a:t>
            </a:r>
          </a:p>
        </p:txBody>
      </p:sp>
      <p:sp>
        <p:nvSpPr>
          <p:cNvPr id="13" name="Slide Number Placeholder 3">
            <a:extLst>
              <a:ext uri="{FF2B5EF4-FFF2-40B4-BE49-F238E27FC236}">
                <a16:creationId xmlns:a16="http://schemas.microsoft.com/office/drawing/2014/main" id="{5B912FBE-2B5A-4830-A15E-20DAE70F2A43}"/>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8</a:t>
            </a:fld>
            <a:endParaRPr lang="en-US" sz="1400" dirty="0">
              <a:latin typeface="Rockwell" panose="02060603020205020403" pitchFamily="18" charset="0"/>
            </a:endParaRPr>
          </a:p>
        </p:txBody>
      </p:sp>
    </p:spTree>
    <p:extLst>
      <p:ext uri="{BB962C8B-B14F-4D97-AF65-F5344CB8AC3E}">
        <p14:creationId xmlns:p14="http://schemas.microsoft.com/office/powerpoint/2010/main" val="344138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10" presetClass="entr" presetSubtype="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rot="10800000">
            <a:off x="1455359" y="1374630"/>
            <a:ext cx="8427934" cy="4409264"/>
          </a:xfrm>
          <a:prstGeom prst="rect">
            <a:avLst/>
          </a:prstGeom>
        </p:spPr>
      </p:pic>
      <p:pic>
        <p:nvPicPr>
          <p:cNvPr id="20" name="Picture 19"/>
          <p:cNvPicPr>
            <a:picLocks noChangeAspect="1"/>
          </p:cNvPicPr>
          <p:nvPr/>
        </p:nvPicPr>
        <p:blipFill>
          <a:blip r:embed="rId2"/>
          <a:stretch>
            <a:fillRect/>
          </a:stretch>
        </p:blipFill>
        <p:spPr>
          <a:xfrm>
            <a:off x="1455359" y="1370067"/>
            <a:ext cx="8427934" cy="4409264"/>
          </a:xfrm>
          <a:prstGeom prst="rect">
            <a:avLst/>
          </a:prstGeom>
        </p:spPr>
      </p:pic>
      <p:pic>
        <p:nvPicPr>
          <p:cNvPr id="42" name="Picture 41">
            <a:extLst>
              <a:ext uri="{FF2B5EF4-FFF2-40B4-BE49-F238E27FC236}">
                <a16:creationId xmlns:a16="http://schemas.microsoft.com/office/drawing/2014/main" id="{6F58ED89-D0D7-433E-9231-8DFAAC7C9FD7}"/>
              </a:ext>
            </a:extLst>
          </p:cNvPr>
          <p:cNvPicPr>
            <a:picLocks noChangeAspect="1"/>
          </p:cNvPicPr>
          <p:nvPr/>
        </p:nvPicPr>
        <p:blipFill>
          <a:blip r:embed="rId3"/>
          <a:stretch>
            <a:fillRect/>
          </a:stretch>
        </p:blipFill>
        <p:spPr>
          <a:xfrm>
            <a:off x="1866013" y="1429576"/>
            <a:ext cx="9334500" cy="5038725"/>
          </a:xfrm>
          <a:prstGeom prst="rect">
            <a:avLst/>
          </a:prstGeom>
        </p:spPr>
      </p:pic>
      <p:sp>
        <p:nvSpPr>
          <p:cNvPr id="2" name="Title 1"/>
          <p:cNvSpPr>
            <a:spLocks noGrp="1"/>
          </p:cNvSpPr>
          <p:nvPr>
            <p:ph type="title"/>
          </p:nvPr>
        </p:nvSpPr>
        <p:spPr/>
        <p:txBody>
          <a:bodyPr>
            <a:normAutofit/>
          </a:bodyPr>
          <a:lstStyle/>
          <a:p>
            <a:r>
              <a:rPr lang="en-US" dirty="0"/>
              <a:t>Irradiation Area</a:t>
            </a:r>
            <a:endParaRPr lang="en-GB" dirty="0"/>
          </a:p>
        </p:txBody>
      </p:sp>
      <p:sp>
        <p:nvSpPr>
          <p:cNvPr id="4" name="Footer Placeholder 3"/>
          <p:cNvSpPr>
            <a:spLocks noGrp="1"/>
          </p:cNvSpPr>
          <p:nvPr>
            <p:ph type="ftr" sz="quarter" idx="3"/>
          </p:nvPr>
        </p:nvSpPr>
        <p:spPr/>
        <p:txBody>
          <a:bodyPr/>
          <a:lstStyle/>
          <a:p>
            <a:r>
              <a:rPr lang="en-US"/>
              <a:t>5</a:t>
            </a:r>
            <a:r>
              <a:rPr lang="en-US" baseline="30000"/>
              <a:t>th</a:t>
            </a:r>
            <a:r>
              <a:rPr lang="en-US"/>
              <a:t> RaDIATE Collaboration Meeting </a:t>
            </a:r>
            <a:endParaRPr lang="en-US" dirty="0"/>
          </a:p>
        </p:txBody>
      </p:sp>
      <p:sp>
        <p:nvSpPr>
          <p:cNvPr id="5" name="Date Placeholder 4"/>
          <p:cNvSpPr>
            <a:spLocks noGrp="1"/>
          </p:cNvSpPr>
          <p:nvPr>
            <p:ph type="dt" sz="half" idx="11"/>
          </p:nvPr>
        </p:nvSpPr>
        <p:spPr/>
        <p:txBody>
          <a:bodyPr/>
          <a:lstStyle/>
          <a:p>
            <a:r>
              <a:rPr lang="en-US"/>
              <a:t>F. Harden</a:t>
            </a:r>
            <a:endParaRPr lang="en-US" dirty="0"/>
          </a:p>
        </p:txBody>
      </p:sp>
      <p:cxnSp>
        <p:nvCxnSpPr>
          <p:cNvPr id="18" name="Straight Arrow Connector 17">
            <a:extLst>
              <a:ext uri="{FF2B5EF4-FFF2-40B4-BE49-F238E27FC236}">
                <a16:creationId xmlns:a16="http://schemas.microsoft.com/office/drawing/2014/main" id="{C3E16A84-5557-4A44-B82F-5B69329531E2}"/>
              </a:ext>
            </a:extLst>
          </p:cNvPr>
          <p:cNvCxnSpPr>
            <a:cxnSpLocks/>
          </p:cNvCxnSpPr>
          <p:nvPr/>
        </p:nvCxnSpPr>
        <p:spPr>
          <a:xfrm>
            <a:off x="3813262" y="2156324"/>
            <a:ext cx="2205196" cy="181573"/>
          </a:xfrm>
          <a:prstGeom prst="straightConnector1">
            <a:avLst/>
          </a:prstGeom>
          <a:ln w="76200">
            <a:tailEnd type="triangle"/>
          </a:ln>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8D74F010-D4EE-4B1E-9F10-FC22EC2B2EBA}"/>
              </a:ext>
            </a:extLst>
          </p:cNvPr>
          <p:cNvSpPr txBox="1"/>
          <p:nvPr/>
        </p:nvSpPr>
        <p:spPr>
          <a:xfrm rot="296575">
            <a:off x="6106617" y="2177178"/>
            <a:ext cx="1862549" cy="369332"/>
          </a:xfrm>
          <a:prstGeom prst="rect">
            <a:avLst/>
          </a:prstGeom>
          <a:solidFill>
            <a:schemeClr val="bg1"/>
          </a:solidFill>
        </p:spPr>
        <p:txBody>
          <a:bodyPr wrap="square" rtlCol="0">
            <a:spAutoFit/>
          </a:bodyPr>
          <a:lstStyle/>
          <a:p>
            <a:r>
              <a:rPr lang="en-GB" b="1" dirty="0">
                <a:solidFill>
                  <a:srgbClr val="0C377B"/>
                </a:solidFill>
                <a:latin typeface="Garamond" panose="02020404030301010803" pitchFamily="18" charset="0"/>
              </a:rPr>
              <a:t>LHC Extraction</a:t>
            </a:r>
          </a:p>
        </p:txBody>
      </p:sp>
      <p:sp>
        <p:nvSpPr>
          <p:cNvPr id="21" name="TextBox 20">
            <a:extLst>
              <a:ext uri="{FF2B5EF4-FFF2-40B4-BE49-F238E27FC236}">
                <a16:creationId xmlns:a16="http://schemas.microsoft.com/office/drawing/2014/main" id="{87E050BD-C4B2-42C8-BC37-5B9841628979}"/>
              </a:ext>
            </a:extLst>
          </p:cNvPr>
          <p:cNvSpPr txBox="1"/>
          <p:nvPr/>
        </p:nvSpPr>
        <p:spPr>
          <a:xfrm rot="296575">
            <a:off x="4442780" y="2557480"/>
            <a:ext cx="2025872" cy="369332"/>
          </a:xfrm>
          <a:prstGeom prst="rect">
            <a:avLst/>
          </a:prstGeom>
          <a:solidFill>
            <a:schemeClr val="bg1"/>
          </a:solidFill>
        </p:spPr>
        <p:txBody>
          <a:bodyPr wrap="square" rtlCol="0">
            <a:spAutoFit/>
          </a:bodyPr>
          <a:lstStyle/>
          <a:p>
            <a:r>
              <a:rPr lang="en-GB" b="1" dirty="0">
                <a:solidFill>
                  <a:srgbClr val="0C377B"/>
                </a:solidFill>
                <a:latin typeface="Garamond" panose="02020404030301010803" pitchFamily="18" charset="0"/>
              </a:rPr>
              <a:t>TT61 – HiRadMat </a:t>
            </a:r>
          </a:p>
        </p:txBody>
      </p:sp>
      <p:sp>
        <p:nvSpPr>
          <p:cNvPr id="22" name="TextBox 21">
            <a:extLst>
              <a:ext uri="{FF2B5EF4-FFF2-40B4-BE49-F238E27FC236}">
                <a16:creationId xmlns:a16="http://schemas.microsoft.com/office/drawing/2014/main" id="{D69460A9-F4F6-4B95-843D-4F0DDD48DE03}"/>
              </a:ext>
            </a:extLst>
          </p:cNvPr>
          <p:cNvSpPr txBox="1"/>
          <p:nvPr/>
        </p:nvSpPr>
        <p:spPr>
          <a:xfrm rot="296575">
            <a:off x="5796506" y="3747495"/>
            <a:ext cx="3625165" cy="369332"/>
          </a:xfrm>
          <a:prstGeom prst="rect">
            <a:avLst/>
          </a:prstGeom>
          <a:solidFill>
            <a:schemeClr val="bg1"/>
          </a:solidFill>
        </p:spPr>
        <p:txBody>
          <a:bodyPr wrap="square" rtlCol="0">
            <a:spAutoFit/>
          </a:bodyPr>
          <a:lstStyle/>
          <a:p>
            <a:r>
              <a:rPr lang="en-GB" b="1" dirty="0">
                <a:solidFill>
                  <a:srgbClr val="0C377B"/>
                </a:solidFill>
                <a:latin typeface="Garamond" panose="02020404030301010803" pitchFamily="18" charset="0"/>
              </a:rPr>
              <a:t>TNC – HiRadMat Irradiation area </a:t>
            </a:r>
          </a:p>
        </p:txBody>
      </p:sp>
      <p:sp>
        <p:nvSpPr>
          <p:cNvPr id="23" name="TextBox 22">
            <a:extLst>
              <a:ext uri="{FF2B5EF4-FFF2-40B4-BE49-F238E27FC236}">
                <a16:creationId xmlns:a16="http://schemas.microsoft.com/office/drawing/2014/main" id="{1B47B44B-497E-43B1-9360-7B932D9FB8B5}"/>
              </a:ext>
            </a:extLst>
          </p:cNvPr>
          <p:cNvSpPr txBox="1"/>
          <p:nvPr/>
        </p:nvSpPr>
        <p:spPr>
          <a:xfrm rot="296575">
            <a:off x="4687930" y="3390031"/>
            <a:ext cx="669757" cy="369332"/>
          </a:xfrm>
          <a:prstGeom prst="rect">
            <a:avLst/>
          </a:prstGeom>
          <a:solidFill>
            <a:schemeClr val="bg1"/>
          </a:solidFill>
        </p:spPr>
        <p:txBody>
          <a:bodyPr wrap="square" rtlCol="0">
            <a:spAutoFit/>
          </a:bodyPr>
          <a:lstStyle/>
          <a:p>
            <a:r>
              <a:rPr lang="en-GB" b="1" dirty="0">
                <a:solidFill>
                  <a:srgbClr val="0C377B"/>
                </a:solidFill>
                <a:latin typeface="Garamond" panose="02020404030301010803" pitchFamily="18" charset="0"/>
              </a:rPr>
              <a:t>TJ7</a:t>
            </a:r>
          </a:p>
        </p:txBody>
      </p:sp>
      <p:sp>
        <p:nvSpPr>
          <p:cNvPr id="24" name="Slide Number Placeholder 3">
            <a:extLst>
              <a:ext uri="{FF2B5EF4-FFF2-40B4-BE49-F238E27FC236}">
                <a16:creationId xmlns:a16="http://schemas.microsoft.com/office/drawing/2014/main" id="{3FA055AC-ACAC-483A-8E3A-B5BA0E854C6B}"/>
              </a:ext>
            </a:extLst>
          </p:cNvPr>
          <p:cNvSpPr txBox="1">
            <a:spLocks/>
          </p:cNvSpPr>
          <p:nvPr/>
        </p:nvSpPr>
        <p:spPr>
          <a:xfrm>
            <a:off x="-27062" y="6414448"/>
            <a:ext cx="668565"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z="1400" smtClean="0">
                <a:latin typeface="Rockwell" panose="02060603020205020403" pitchFamily="18" charset="0"/>
              </a:rPr>
              <a:pPr/>
              <a:t>9</a:t>
            </a:fld>
            <a:endParaRPr lang="en-US" sz="1400" dirty="0">
              <a:latin typeface="Rockwell" panose="02060603020205020403" pitchFamily="18" charset="0"/>
            </a:endParaRPr>
          </a:p>
        </p:txBody>
      </p:sp>
      <p:cxnSp>
        <p:nvCxnSpPr>
          <p:cNvPr id="25" name="Straight Arrow Connector 24">
            <a:extLst>
              <a:ext uri="{FF2B5EF4-FFF2-40B4-BE49-F238E27FC236}">
                <a16:creationId xmlns:a16="http://schemas.microsoft.com/office/drawing/2014/main" id="{1550B269-13A6-4B9F-8B11-CB5332D1C30B}"/>
              </a:ext>
            </a:extLst>
          </p:cNvPr>
          <p:cNvCxnSpPr>
            <a:cxnSpLocks/>
          </p:cNvCxnSpPr>
          <p:nvPr/>
        </p:nvCxnSpPr>
        <p:spPr>
          <a:xfrm>
            <a:off x="5216289" y="3204506"/>
            <a:ext cx="2198872" cy="199007"/>
          </a:xfrm>
          <a:prstGeom prst="straightConnector1">
            <a:avLst/>
          </a:prstGeom>
          <a:ln w="762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B72BC24F-FF33-4E0B-BD4C-43C117D91AC0}"/>
              </a:ext>
            </a:extLst>
          </p:cNvPr>
          <p:cNvSpPr txBox="1"/>
          <p:nvPr/>
        </p:nvSpPr>
        <p:spPr>
          <a:xfrm rot="296575">
            <a:off x="7535158" y="3377583"/>
            <a:ext cx="1868635" cy="369332"/>
          </a:xfrm>
          <a:prstGeom prst="rect">
            <a:avLst/>
          </a:prstGeom>
          <a:solidFill>
            <a:schemeClr val="bg1"/>
          </a:solidFill>
        </p:spPr>
        <p:txBody>
          <a:bodyPr wrap="square" rtlCol="0">
            <a:spAutoFit/>
          </a:bodyPr>
          <a:lstStyle/>
          <a:p>
            <a:r>
              <a:rPr lang="en-GB" b="1" dirty="0">
                <a:solidFill>
                  <a:srgbClr val="0C377B"/>
                </a:solidFill>
                <a:latin typeface="Garamond" panose="02020404030301010803" pitchFamily="18" charset="0"/>
              </a:rPr>
              <a:t>HRM Extraction</a:t>
            </a:r>
          </a:p>
        </p:txBody>
      </p:sp>
    </p:spTree>
    <p:extLst>
      <p:ext uri="{BB962C8B-B14F-4D97-AF65-F5344CB8AC3E}">
        <p14:creationId xmlns:p14="http://schemas.microsoft.com/office/powerpoint/2010/main" val="47339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0"/>
                                        </p:tgtEl>
                                      </p:cBhvr>
                                    </p:animEffect>
                                    <p:set>
                                      <p:cBhvr>
                                        <p:cTn id="7" dur="1" fill="hold">
                                          <p:stCondLst>
                                            <p:cond delay="499"/>
                                          </p:stCondLst>
                                        </p:cTn>
                                        <p:tgtEl>
                                          <p:spTgt spid="20"/>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9"/>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26"/>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1" grpId="0" animBg="1"/>
      <p:bldP spid="22" grpId="0" animBg="1"/>
      <p:bldP spid="23" grpId="0" animBg="1"/>
      <p:bldP spid="26" grpId="0" animBg="1"/>
      <p:bldP spid="26" grpId="1" animBg="1"/>
    </p:bld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6006</TotalTime>
  <Words>2517</Words>
  <Application>Microsoft Office PowerPoint</Application>
  <PresentationFormat>Widescreen</PresentationFormat>
  <Paragraphs>449</Paragraphs>
  <Slides>38</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Calibri</vt:lpstr>
      <vt:lpstr>Garamond</vt:lpstr>
      <vt:lpstr>Optima</vt:lpstr>
      <vt:lpstr>Rockwell</vt:lpstr>
      <vt:lpstr>Tahoma</vt:lpstr>
      <vt:lpstr>Times New Roman</vt:lpstr>
      <vt:lpstr>CERNCobranding4-3</vt:lpstr>
      <vt:lpstr>The HiRadMat Facility Overview and Perspectives for Post LS2</vt:lpstr>
      <vt:lpstr>HiRadMat at a Glance</vt:lpstr>
      <vt:lpstr>Fundamental Details</vt:lpstr>
      <vt:lpstr>ARIES – Transnational Access</vt:lpstr>
      <vt:lpstr>How does HiRadMat fit into the CERN Accelerator Complex?</vt:lpstr>
      <vt:lpstr>PowerPoint Presentation</vt:lpstr>
      <vt:lpstr>Surface Infrastructure</vt:lpstr>
      <vt:lpstr>SPS Extraction to HiRadMat</vt:lpstr>
      <vt:lpstr>Irradiation Area</vt:lpstr>
      <vt:lpstr>Irradiation Area</vt:lpstr>
      <vt:lpstr>Irradiation Area</vt:lpstr>
      <vt:lpstr>Irradiation Area</vt:lpstr>
      <vt:lpstr>Support for Users </vt:lpstr>
      <vt:lpstr>Support for Users</vt:lpstr>
      <vt:lpstr>Support for Users</vt:lpstr>
      <vt:lpstr>Post-Irradiation/Cool-Down Time</vt:lpstr>
      <vt:lpstr>Proven Track Record and Future Planning</vt:lpstr>
      <vt:lpstr>PowerPoint Presentation</vt:lpstr>
      <vt:lpstr>PowerPoint Presentation</vt:lpstr>
      <vt:lpstr>Request for Letters of Intent</vt:lpstr>
      <vt:lpstr>PowerPoint Presentation</vt:lpstr>
      <vt:lpstr>Further Discussion</vt:lpstr>
      <vt:lpstr>PowerPoint Presentation</vt:lpstr>
      <vt:lpstr>PowerPoint Presentation</vt:lpstr>
      <vt:lpstr>Back-Up Slides</vt:lpstr>
      <vt:lpstr>HiRadMat Super Cycle Information</vt:lpstr>
      <vt:lpstr>BTV-BLM-TT66 Line</vt:lpstr>
      <vt:lpstr>HRM facility layout and access</vt:lpstr>
      <vt:lpstr>Access to V0-V7</vt:lpstr>
      <vt:lpstr>BTV Optical Path</vt:lpstr>
      <vt:lpstr>Beam Diagnostic Instrumentation</vt:lpstr>
      <vt:lpstr>Variable Beam Optics</vt:lpstr>
      <vt:lpstr>HRM Optics</vt:lpstr>
      <vt:lpstr>HRM Optics</vt:lpstr>
      <vt:lpstr>HRM Optics Distance Info</vt:lpstr>
      <vt:lpstr>Ions </vt:lpstr>
      <vt:lpstr>Superconducting wires/ tapes</vt:lpstr>
      <vt:lpstr>Sample Holders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Fiona Jacqueline Harden</cp:lastModifiedBy>
  <cp:revision>314</cp:revision>
  <cp:lastPrinted>2018-04-18T15:06:08Z</cp:lastPrinted>
  <dcterms:created xsi:type="dcterms:W3CDTF">2012-11-30T11:04:26Z</dcterms:created>
  <dcterms:modified xsi:type="dcterms:W3CDTF">2018-12-20T09:18:40Z</dcterms:modified>
</cp:coreProperties>
</file>