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2" r:id="rId3"/>
    <p:sldId id="270" r:id="rId4"/>
    <p:sldId id="277" r:id="rId5"/>
    <p:sldId id="286" r:id="rId6"/>
    <p:sldId id="271" r:id="rId7"/>
    <p:sldId id="278" r:id="rId8"/>
    <p:sldId id="279" r:id="rId9"/>
    <p:sldId id="284" r:id="rId10"/>
    <p:sldId id="272" r:id="rId11"/>
    <p:sldId id="280" r:id="rId12"/>
    <p:sldId id="281" r:id="rId13"/>
    <p:sldId id="282" r:id="rId14"/>
    <p:sldId id="283" r:id="rId15"/>
    <p:sldId id="287" r:id="rId16"/>
    <p:sldId id="288" r:id="rId17"/>
    <p:sldId id="269" r:id="rId18"/>
    <p:sldId id="28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5" autoAdjust="0"/>
    <p:restoredTop sz="94660"/>
  </p:normalViewPr>
  <p:slideViewPr>
    <p:cSldViewPr snapToGrid="0">
      <p:cViewPr varScale="1">
        <p:scale>
          <a:sx n="86" d="100"/>
          <a:sy n="86" d="100"/>
        </p:scale>
        <p:origin x="228" y="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2772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95FFAD3-0C97-4330-8CB1-55CAF5C085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AA099F-8A2E-43C3-BBAF-47E428EC12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68AA4-0912-4F4C-9B15-ED7A3A124AD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A32597-978B-4CF2-B31E-79BA1DD3314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10965F-E855-4CB0-B1D9-2956C48D3A7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D233F1-6534-4FD9-8FFC-9403BD83A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73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06492-4AC5-42A6-9AA9-F44523CCE13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59AA7-A2EC-44F1-B282-8E3385861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149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FAF9-8667-4544-8CDF-1A033C579A9C}" type="datetime1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RaDIATE Collaboration Meeting -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99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FEF8-F141-4573-A98B-772180012E54}" type="datetime1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RaDIATE Collaboration Meeting -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23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F8E9-4CA7-42B1-8EC0-6A2235595177}" type="datetime1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RaDIATE Collaboration Meeting -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773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EDE98-9596-4430-8791-5BD18150890F}" type="datetime1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RaDIATE Collaboration Meeting -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562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4F8A8-D644-462D-9FF3-1AE537B234C1}" type="datetime1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RaDIATE Collaboration Meeting -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54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9DBD-F967-48FD-B64A-737CD1661D41}" type="datetime1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RaDIATE Collaboration Meeting -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864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FE52-EA63-45FD-B180-DA2AE7A2A2A2}" type="datetime1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RaDIATE Collaboration Meeting - CERN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981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4392-0087-4AAD-992F-7225B909CCCC}" type="datetime1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RaDIATE Collaboration Meeting -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842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23825" y="6356351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04F169-E78C-4716-ABD0-C063CB959E4C}" type="datetime1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47899" y="6356351"/>
            <a:ext cx="4619625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K. Ammigan - 5th </a:t>
            </a:r>
            <a:r>
              <a:rPr lang="en-US" dirty="0" err="1"/>
              <a:t>RaDIATE</a:t>
            </a:r>
            <a:r>
              <a:rPr lang="en-US" dirty="0"/>
              <a:t> Collaboration Meeting – CERN, Switzerland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34200" y="6356351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D290CCE-30D1-4C29-A357-DC236F2C24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469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2433-9F61-4FD1-BE41-21A89D484DD3}" type="datetime1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RaDIATE Collaboration Meeting -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092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7198-30F9-434C-B6E9-4087CFA2A19E}" type="datetime1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RaDIATE Collaboration Meeting -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4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5BFFB-8FE9-4951-A36A-CC1D293BFCB5}" type="datetime1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5th RaDIATE Collaboration Meeting -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90CCE-30D1-4C29-A357-DC236F2C2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446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jpeg"/><Relationship Id="rId7" Type="http://schemas.openxmlformats.org/officeDocument/2006/relationships/image" Target="../media/image48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4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png"/><Relationship Id="rId7" Type="http://schemas.openxmlformats.org/officeDocument/2006/relationships/image" Target="../media/image55.e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64.jpg"/><Relationship Id="rId4" Type="http://schemas.openxmlformats.org/officeDocument/2006/relationships/image" Target="../media/image6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G"/><Relationship Id="rId5" Type="http://schemas.openxmlformats.org/officeDocument/2006/relationships/image" Target="../media/image69.JPG"/><Relationship Id="rId4" Type="http://schemas.openxmlformats.org/officeDocument/2006/relationships/image" Target="../media/image6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jp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JPG"/><Relationship Id="rId5" Type="http://schemas.openxmlformats.org/officeDocument/2006/relationships/image" Target="../media/image9.emf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tif"/><Relationship Id="rId7" Type="http://schemas.openxmlformats.org/officeDocument/2006/relationships/image" Target="../media/image22.png"/><Relationship Id="rId12" Type="http://schemas.openxmlformats.org/officeDocument/2006/relationships/image" Target="../media/image27.jpe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11" Type="http://schemas.openxmlformats.org/officeDocument/2006/relationships/image" Target="../media/image26.tiff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G"/><Relationship Id="rId3" Type="http://schemas.openxmlformats.org/officeDocument/2006/relationships/image" Target="../media/image34.jpeg"/><Relationship Id="rId7" Type="http://schemas.openxmlformats.org/officeDocument/2006/relationships/image" Target="../media/image38.emf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emf"/><Relationship Id="rId11" Type="http://schemas.openxmlformats.org/officeDocument/2006/relationships/image" Target="../media/image42.png"/><Relationship Id="rId5" Type="http://schemas.openxmlformats.org/officeDocument/2006/relationships/image" Target="../media/image36.emf"/><Relationship Id="rId10" Type="http://schemas.openxmlformats.org/officeDocument/2006/relationships/image" Target="../media/image41.png"/><Relationship Id="rId4" Type="http://schemas.openxmlformats.org/officeDocument/2006/relationships/image" Target="../media/image35.emf"/><Relationship Id="rId9" Type="http://schemas.openxmlformats.org/officeDocument/2006/relationships/image" Target="../media/image4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213E695-5597-4CB1-A78D-1A9D47EC1C39}"/>
              </a:ext>
            </a:extLst>
          </p:cNvPr>
          <p:cNvSpPr txBox="1"/>
          <p:nvPr/>
        </p:nvSpPr>
        <p:spPr>
          <a:xfrm>
            <a:off x="802640" y="1076960"/>
            <a:ext cx="75387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Overview of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</a:rPr>
              <a:t>RaDIATE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-organized BLIP irradiations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386913-0C9B-41BC-9535-339EE0310D59}"/>
              </a:ext>
            </a:extLst>
          </p:cNvPr>
          <p:cNvSpPr txBox="1"/>
          <p:nvPr/>
        </p:nvSpPr>
        <p:spPr>
          <a:xfrm>
            <a:off x="802640" y="2753360"/>
            <a:ext cx="499835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K. Ammigan </a:t>
            </a:r>
            <a:r>
              <a:rPr lang="en-US" dirty="0"/>
              <a:t>on behalf of the </a:t>
            </a:r>
            <a:r>
              <a:rPr lang="en-US" dirty="0" err="1"/>
              <a:t>RaDIATE</a:t>
            </a:r>
            <a:r>
              <a:rPr lang="en-US" dirty="0"/>
              <a:t> collaborators</a:t>
            </a:r>
          </a:p>
          <a:p>
            <a:endParaRPr lang="en-US" sz="1600" dirty="0"/>
          </a:p>
          <a:p>
            <a:r>
              <a:rPr lang="en-US" sz="1600" dirty="0"/>
              <a:t>5</a:t>
            </a:r>
            <a:r>
              <a:rPr lang="en-US" sz="1600" baseline="30000" dirty="0"/>
              <a:t>th</a:t>
            </a:r>
            <a:r>
              <a:rPr lang="en-US" sz="1600" dirty="0"/>
              <a:t> </a:t>
            </a:r>
            <a:r>
              <a:rPr lang="en-US" sz="1600" dirty="0" err="1"/>
              <a:t>RaDIATE</a:t>
            </a:r>
            <a:r>
              <a:rPr lang="en-US" sz="1600" dirty="0"/>
              <a:t> Collaboration Meeting</a:t>
            </a:r>
            <a:br>
              <a:rPr lang="en-US" sz="1600" dirty="0"/>
            </a:br>
            <a:r>
              <a:rPr lang="en-US" sz="1600" dirty="0"/>
              <a:t>CERN, Geneva</a:t>
            </a:r>
          </a:p>
        </p:txBody>
      </p:sp>
    </p:spTree>
    <p:extLst>
      <p:ext uri="{BB962C8B-B14F-4D97-AF65-F5344CB8AC3E}">
        <p14:creationId xmlns:p14="http://schemas.microsoft.com/office/powerpoint/2010/main" val="93502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E7E537-5A1D-4618-A019-ABC9D1BEC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4F169-E78C-4716-ABD0-C063CB959E4C}" type="datetime1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EC95BD-84F9-4715-A22C-F37773783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Ammigan - 5th RaDIATE Collaboration Meeting – CERN, Switzerland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D8014-E0AD-4A0F-A4F2-378CC8DB6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4CE531-8966-4625-A88B-77304EDCE040}"/>
              </a:ext>
            </a:extLst>
          </p:cNvPr>
          <p:cNvSpPr txBox="1"/>
          <p:nvPr/>
        </p:nvSpPr>
        <p:spPr>
          <a:xfrm>
            <a:off x="233680" y="136524"/>
            <a:ext cx="3701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Beryllium capsule status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FEB245D-0B46-490B-80AD-049472CFA8ED}"/>
              </a:ext>
            </a:extLst>
          </p:cNvPr>
          <p:cNvCxnSpPr/>
          <p:nvPr/>
        </p:nvCxnSpPr>
        <p:spPr>
          <a:xfrm>
            <a:off x="345440" y="598189"/>
            <a:ext cx="8290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F382BA3B-0239-4BEB-8B15-931FA6B822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000" y="264388"/>
            <a:ext cx="3472000" cy="19066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1A69AF4-4519-4A08-9792-1F3C2F11D8A7}"/>
              </a:ext>
            </a:extLst>
          </p:cNvPr>
          <p:cNvSpPr txBox="1"/>
          <p:nvPr/>
        </p:nvSpPr>
        <p:spPr>
          <a:xfrm>
            <a:off x="438978" y="842074"/>
            <a:ext cx="59202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POT: 4.57E21, Peak DPA: 0.06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Peak irradiation temperature ~520 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Several Be grades: PF-60, S-65F, S-200F, S-200FH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36 bend bars, 42 tensile specimens, 32 HiRadMat specimens, 10 microstructural specimens 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1AC7CBE-9DFA-49F9-BFBA-5ABC2B9655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408" y="2939784"/>
            <a:ext cx="1828246" cy="137104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EFDCA0F-2EC4-4FFE-BE0D-2D1EDFCF2A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654" y="2929575"/>
            <a:ext cx="1828246" cy="137104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287E90F-22A4-4301-81E2-4A78988909F6}"/>
              </a:ext>
            </a:extLst>
          </p:cNvPr>
          <p:cNvSpPr txBox="1"/>
          <p:nvPr/>
        </p:nvSpPr>
        <p:spPr>
          <a:xfrm>
            <a:off x="438979" y="2415110"/>
            <a:ext cx="3701591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Capsule shipped and opened at PNNL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C11D308-0855-4481-86DB-D8A0557F9CF4}"/>
              </a:ext>
            </a:extLst>
          </p:cNvPr>
          <p:cNvSpPr txBox="1"/>
          <p:nvPr/>
        </p:nvSpPr>
        <p:spPr>
          <a:xfrm>
            <a:off x="438978" y="4516535"/>
            <a:ext cx="6944145" cy="33855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HiRadMat specimens shipped to CERN for HRMT43 thermal shock experiment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20A9ED8-7F3F-4FDB-8450-785ACEDB35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446" y="4922605"/>
            <a:ext cx="1668600" cy="12528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686A277-99B5-4262-8E4E-AC39552371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45621" y="4981575"/>
            <a:ext cx="1682505" cy="10996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31A6D34-FE88-4C20-8400-9AE9E9D2DC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7527" y="4829882"/>
            <a:ext cx="1028970" cy="146508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B86C0EE-96A4-46F0-8FA5-3A75433E8EE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7384" y="2927517"/>
            <a:ext cx="2143125" cy="141922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4219839-2621-4275-B53D-E95F1880DF64}"/>
              </a:ext>
            </a:extLst>
          </p:cNvPr>
          <p:cNvSpPr txBox="1"/>
          <p:nvPr/>
        </p:nvSpPr>
        <p:spPr>
          <a:xfrm>
            <a:off x="2711423" y="3043376"/>
            <a:ext cx="11509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Remote handling capsule opener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C1AC694-E2C6-4C4E-B83C-79791D902735}"/>
              </a:ext>
            </a:extLst>
          </p:cNvPr>
          <p:cNvSpPr txBox="1"/>
          <p:nvPr/>
        </p:nvSpPr>
        <p:spPr>
          <a:xfrm>
            <a:off x="6011447" y="5008424"/>
            <a:ext cx="2743351" cy="11079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PIE work at PNNL (2019)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Bend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Tensile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Microstructural analyses</a:t>
            </a:r>
          </a:p>
        </p:txBody>
      </p:sp>
    </p:spTree>
    <p:extLst>
      <p:ext uri="{BB962C8B-B14F-4D97-AF65-F5344CB8AC3E}">
        <p14:creationId xmlns:p14="http://schemas.microsoft.com/office/powerpoint/2010/main" val="1699499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9CBCDF-72C1-4C4D-BC38-763F73973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4F169-E78C-4716-ABD0-C063CB959E4C}" type="datetime1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A5D29D-6172-4C15-A27F-2E6F3C9A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Ammigan - 5th RaDIATE Collaboration Meeting – CERN, Switzerland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77803B-5167-423B-97CF-1A22847E5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A0FADA-F616-4D92-9B73-CD2B53B2A010}"/>
              </a:ext>
            </a:extLst>
          </p:cNvPr>
          <p:cNvSpPr txBox="1"/>
          <p:nvPr/>
        </p:nvSpPr>
        <p:spPr>
          <a:xfrm>
            <a:off x="233680" y="136524"/>
            <a:ext cx="33069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DS </a:t>
            </a:r>
            <a:r>
              <a:rPr lang="en-US" sz="2800" dirty="0" err="1">
                <a:solidFill>
                  <a:schemeClr val="accent1">
                    <a:lumMod val="75000"/>
                  </a:schemeClr>
                </a:solidFill>
              </a:rPr>
              <a:t>Ti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 1 capsule status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61BED1F-C64E-4A96-9562-25ADF9E077DC}"/>
              </a:ext>
            </a:extLst>
          </p:cNvPr>
          <p:cNvCxnSpPr/>
          <p:nvPr/>
        </p:nvCxnSpPr>
        <p:spPr>
          <a:xfrm>
            <a:off x="345440" y="598189"/>
            <a:ext cx="8290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202E8678-1CC7-483C-9CBD-BC2D901163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415" y="136524"/>
            <a:ext cx="2761905" cy="16119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341968F-5287-4B8E-968D-31FBD9971051}"/>
              </a:ext>
            </a:extLst>
          </p:cNvPr>
          <p:cNvSpPr txBox="1"/>
          <p:nvPr/>
        </p:nvSpPr>
        <p:spPr>
          <a:xfrm>
            <a:off x="438978" y="842074"/>
            <a:ext cx="53134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POT: 7.30E20, Peak DPA: 0.25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Peak irradiation temperature ~130 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Several </a:t>
            </a:r>
            <a:r>
              <a:rPr lang="en-US" dirty="0" err="1"/>
              <a:t>Ti</a:t>
            </a:r>
            <a:r>
              <a:rPr lang="en-US" dirty="0"/>
              <a:t> alloys: Gr5, Gr23, Gr9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6 tensile specimens, 5 microstructural specimens, 10 fatigue specimens, 1 meso-scale fatigue foil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940E9E-3FD8-4BA0-B846-0C053C2C36AE}"/>
              </a:ext>
            </a:extLst>
          </p:cNvPr>
          <p:cNvSpPr txBox="1"/>
          <p:nvPr/>
        </p:nvSpPr>
        <p:spPr>
          <a:xfrm>
            <a:off x="438979" y="2415110"/>
            <a:ext cx="3701591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Capsule shipped and opened at PNNL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C06940-BBCD-4413-8AA8-E7CF342434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53" y="3005812"/>
            <a:ext cx="2000881" cy="1539983"/>
          </a:xfrm>
          <a:prstGeom prst="rect">
            <a:avLst/>
          </a:prstGeom>
        </p:spPr>
      </p:pic>
      <p:grpSp>
        <p:nvGrpSpPr>
          <p:cNvPr id="14" name="グループ化 4">
            <a:extLst>
              <a:ext uri="{FF2B5EF4-FFF2-40B4-BE49-F238E27FC236}">
                <a16:creationId xmlns:a16="http://schemas.microsoft.com/office/drawing/2014/main" id="{EF3B44AD-A7EC-4A41-8294-458FD3899742}"/>
              </a:ext>
            </a:extLst>
          </p:cNvPr>
          <p:cNvGrpSpPr>
            <a:grpSpLocks noChangeAspect="1"/>
          </p:cNvGrpSpPr>
          <p:nvPr/>
        </p:nvGrpSpPr>
        <p:grpSpPr>
          <a:xfrm>
            <a:off x="2633558" y="2943366"/>
            <a:ext cx="2360274" cy="1648144"/>
            <a:chOff x="89322" y="3625124"/>
            <a:chExt cx="3892862" cy="2472858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5" name="図 7">
              <a:extLst>
                <a:ext uri="{FF2B5EF4-FFF2-40B4-BE49-F238E27FC236}">
                  <a16:creationId xmlns:a16="http://schemas.microsoft.com/office/drawing/2014/main" id="{F7584313-22B6-4161-8936-E0E79841CA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0304" y="3631778"/>
              <a:ext cx="3701880" cy="2466204"/>
            </a:xfrm>
            <a:prstGeom prst="rect">
              <a:avLst/>
            </a:prstGeom>
          </p:spPr>
        </p:pic>
        <p:pic>
          <p:nvPicPr>
            <p:cNvPr id="16" name="Picture 14" descr="C:\Users\byun372\Desktop\ByunTS\P0B-SP&amp;JIG DRAWINGS &amp; EQUIPMENT\TP-Grips &amp; Specimens\TPB&amp;SS3.bmp">
              <a:extLst>
                <a:ext uri="{FF2B5EF4-FFF2-40B4-BE49-F238E27FC236}">
                  <a16:creationId xmlns:a16="http://schemas.microsoft.com/office/drawing/2014/main" id="{51B26A6C-9605-4445-A15D-9CA4AE4CBE7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9322" y="3625124"/>
              <a:ext cx="644673" cy="232009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右矢印 8">
              <a:extLst>
                <a:ext uri="{FF2B5EF4-FFF2-40B4-BE49-F238E27FC236}">
                  <a16:creationId xmlns:a16="http://schemas.microsoft.com/office/drawing/2014/main" id="{B6007980-7A4C-44E7-8770-21707205C14C}"/>
                </a:ext>
              </a:extLst>
            </p:cNvPr>
            <p:cNvSpPr/>
            <p:nvPr/>
          </p:nvSpPr>
          <p:spPr bwMode="auto">
            <a:xfrm rot="9000000">
              <a:off x="1844182" y="5720825"/>
              <a:ext cx="455812" cy="354521"/>
            </a:xfrm>
            <a:prstGeom prst="rightArrow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pic>
        <p:nvPicPr>
          <p:cNvPr id="18" name="Content Placeholder 3">
            <a:extLst>
              <a:ext uri="{FF2B5EF4-FFF2-40B4-BE49-F238E27FC236}">
                <a16:creationId xmlns:a16="http://schemas.microsoft.com/office/drawing/2014/main" id="{49FFA10F-8555-4591-BCD8-3C4FC45033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7026" y="2066596"/>
            <a:ext cx="3493294" cy="222027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1E7351C-A19F-4FAB-8D37-1DED42CB6CFF}"/>
              </a:ext>
            </a:extLst>
          </p:cNvPr>
          <p:cNvSpPr txBox="1"/>
          <p:nvPr/>
        </p:nvSpPr>
        <p:spPr>
          <a:xfrm>
            <a:off x="5990747" y="4274338"/>
            <a:ext cx="2570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Preliminary tensile tests indicate hardening at relatively low dose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D6C0E8-FBBE-4E7A-894D-A1EA77C65E9E}"/>
              </a:ext>
            </a:extLst>
          </p:cNvPr>
          <p:cNvSpPr txBox="1"/>
          <p:nvPr/>
        </p:nvSpPr>
        <p:spPr>
          <a:xfrm>
            <a:off x="4749681" y="5035906"/>
            <a:ext cx="3306932" cy="11079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PIE work (2019)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Fatigue specimens to FNAL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Meso-scale foils to Oxford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Microstructural analyses at PNNL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60B18AF-5645-4551-B624-1A8EA9A782B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899" t="34845"/>
          <a:stretch/>
        </p:blipFill>
        <p:spPr>
          <a:xfrm>
            <a:off x="572415" y="5298071"/>
            <a:ext cx="1386962" cy="94081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656B7A0-0E64-4C25-8C13-7CB088F2D09F}"/>
              </a:ext>
            </a:extLst>
          </p:cNvPr>
          <p:cNvSpPr txBox="1"/>
          <p:nvPr/>
        </p:nvSpPr>
        <p:spPr>
          <a:xfrm>
            <a:off x="82417" y="4660323"/>
            <a:ext cx="2366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Two specimens shipped to CERN for HRMT43 experiment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4B63C92-6B6A-4372-850F-0E5B1759F5B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4429" y="5070329"/>
            <a:ext cx="902208" cy="12021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A3FC66E-4AD1-4E3A-8933-0DA904EAECE4}"/>
              </a:ext>
            </a:extLst>
          </p:cNvPr>
          <p:cNvSpPr txBox="1"/>
          <p:nvPr/>
        </p:nvSpPr>
        <p:spPr>
          <a:xfrm>
            <a:off x="2496233" y="4762552"/>
            <a:ext cx="1929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Meso-scale fatigue foil</a:t>
            </a:r>
          </a:p>
        </p:txBody>
      </p:sp>
    </p:spTree>
    <p:extLst>
      <p:ext uri="{BB962C8B-B14F-4D97-AF65-F5344CB8AC3E}">
        <p14:creationId xmlns:p14="http://schemas.microsoft.com/office/powerpoint/2010/main" val="2570093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13BF38-C247-4F37-9092-AA06CE4CC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4F169-E78C-4716-ABD0-C063CB959E4C}" type="datetime1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18C8E7-D7E0-460B-AE30-B85A8CAE3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Ammigan - 5th RaDIATE Collaboration Meeting – CERN, Switzerland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9EE47C-D24F-4BCD-9CBF-72222F457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0B20D-431B-4D32-B452-16941F10CEE6}"/>
              </a:ext>
            </a:extLst>
          </p:cNvPr>
          <p:cNvSpPr txBox="1"/>
          <p:nvPr/>
        </p:nvSpPr>
        <p:spPr>
          <a:xfrm>
            <a:off x="233680" y="136524"/>
            <a:ext cx="32604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High-Z capsule status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D49EE92-1735-4351-97A0-9A4EE01C49B9}"/>
              </a:ext>
            </a:extLst>
          </p:cNvPr>
          <p:cNvCxnSpPr/>
          <p:nvPr/>
        </p:nvCxnSpPr>
        <p:spPr>
          <a:xfrm>
            <a:off x="345440" y="598189"/>
            <a:ext cx="8290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761DDD70-B6A8-48F7-AE55-91F1AD8BF3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836" y="2890947"/>
            <a:ext cx="2883048" cy="16955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173D84F-2C98-416E-A053-6BF0EC6312D8}"/>
              </a:ext>
            </a:extLst>
          </p:cNvPr>
          <p:cNvSpPr txBox="1"/>
          <p:nvPr/>
        </p:nvSpPr>
        <p:spPr>
          <a:xfrm>
            <a:off x="438978" y="842074"/>
            <a:ext cx="53134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POT: 1.03E21, Peak DPA: 2.75 (</a:t>
            </a:r>
            <a:r>
              <a:rPr lang="en-US" dirty="0" err="1"/>
              <a:t>Ir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Peak irradiation temperature ~860 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40 bend bars each for </a:t>
            </a:r>
            <a:r>
              <a:rPr lang="en-US" b="1" dirty="0" err="1"/>
              <a:t>CuCrZr</a:t>
            </a:r>
            <a:r>
              <a:rPr lang="en-US" b="1" dirty="0"/>
              <a:t>, </a:t>
            </a:r>
            <a:r>
              <a:rPr lang="en-US" b="1" dirty="0" err="1"/>
              <a:t>Ir</a:t>
            </a:r>
            <a:r>
              <a:rPr lang="en-US" b="1" dirty="0"/>
              <a:t>, TZM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1 flexible graphite sheet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43DFA1-CCF4-44FF-AA25-C5B5B80846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2698" y="847814"/>
            <a:ext cx="3743325" cy="19030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A75410D-8755-4CEA-92AD-5E86DF40AC3E}"/>
              </a:ext>
            </a:extLst>
          </p:cNvPr>
          <p:cNvSpPr txBox="1"/>
          <p:nvPr/>
        </p:nvSpPr>
        <p:spPr>
          <a:xfrm>
            <a:off x="454149" y="2042403"/>
            <a:ext cx="2624052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Capsule currently at PNNL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0556A9F-A9AA-4BD8-8BC6-EF73B7B5B6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39" y="2530748"/>
            <a:ext cx="1542011" cy="205573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DE9348C-9326-4E12-B434-472A39CC3A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197" y="2530747"/>
            <a:ext cx="1542011" cy="205573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778419C-3E3F-4248-AF30-B1A374AC1678}"/>
              </a:ext>
            </a:extLst>
          </p:cNvPr>
          <p:cNvSpPr txBox="1"/>
          <p:nvPr/>
        </p:nvSpPr>
        <p:spPr>
          <a:xfrm>
            <a:off x="345440" y="5047680"/>
            <a:ext cx="3594895" cy="8617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PIE work (2019)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4-point bending test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PIE location yet to be confirmed</a:t>
            </a:r>
          </a:p>
        </p:txBody>
      </p:sp>
    </p:spTree>
    <p:extLst>
      <p:ext uri="{BB962C8B-B14F-4D97-AF65-F5344CB8AC3E}">
        <p14:creationId xmlns:p14="http://schemas.microsoft.com/office/powerpoint/2010/main" val="961590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B5DD85-CF96-4E00-A3A2-144023BEF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4F169-E78C-4716-ABD0-C063CB959E4C}" type="datetime1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4B493A-F9EC-40F2-9705-ABE733A07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Ammigan - 5th RaDIATE Collaboration Meeting – CERN, Switzerland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EBACA-3C18-4427-854D-7D68FD3A5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04C9FF-42E1-4AB0-BA11-E82707AAACCE}"/>
              </a:ext>
            </a:extLst>
          </p:cNvPr>
          <p:cNvSpPr txBox="1"/>
          <p:nvPr/>
        </p:nvSpPr>
        <p:spPr>
          <a:xfrm>
            <a:off x="233680" y="136524"/>
            <a:ext cx="3404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CERN-2 capsule status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DB58C80-3078-43E4-BD15-C0A37F4103CC}"/>
              </a:ext>
            </a:extLst>
          </p:cNvPr>
          <p:cNvCxnSpPr/>
          <p:nvPr/>
        </p:nvCxnSpPr>
        <p:spPr>
          <a:xfrm>
            <a:off x="345440" y="598189"/>
            <a:ext cx="8290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16EA2A94-343B-4140-91FC-47326A2E94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4506" y="3235069"/>
            <a:ext cx="2048256" cy="1536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B3C54BA-732E-4E5B-BB47-861FAA99CA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97487" y="3241279"/>
            <a:ext cx="2048256" cy="1536192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FBA12330-09DF-4E51-B19D-35587636493B}"/>
              </a:ext>
            </a:extLst>
          </p:cNvPr>
          <p:cNvGrpSpPr>
            <a:grpSpLocks noChangeAspect="1"/>
          </p:cNvGrpSpPr>
          <p:nvPr/>
        </p:nvGrpSpPr>
        <p:grpSpPr>
          <a:xfrm>
            <a:off x="4676938" y="821955"/>
            <a:ext cx="4139840" cy="2343948"/>
            <a:chOff x="6156775" y="210566"/>
            <a:chExt cx="5947079" cy="336719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094E7C0-060E-4336-BC29-AE685DB791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96" b="9275"/>
            <a:stretch/>
          </p:blipFill>
          <p:spPr>
            <a:xfrm>
              <a:off x="6156775" y="225495"/>
              <a:ext cx="5918607" cy="333043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9F8EB3D-D30D-4665-AD25-EF109B1EA7B0}"/>
                </a:ext>
              </a:extLst>
            </p:cNvPr>
            <p:cNvSpPr/>
            <p:nvPr/>
          </p:nvSpPr>
          <p:spPr>
            <a:xfrm>
              <a:off x="8321187" y="210566"/>
              <a:ext cx="99219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0.5 TaW 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311F1CC-0300-488D-B868-B2EA3F14272A}"/>
                </a:ext>
              </a:extLst>
            </p:cNvPr>
            <p:cNvSpPr/>
            <p:nvPr/>
          </p:nvSpPr>
          <p:spPr>
            <a:xfrm>
              <a:off x="9556617" y="536115"/>
              <a:ext cx="5661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 Si 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0EF8FF4-312D-4222-B51E-ADACD7248364}"/>
                </a:ext>
              </a:extLst>
            </p:cNvPr>
            <p:cNvSpPr/>
            <p:nvPr/>
          </p:nvSpPr>
          <p:spPr>
            <a:xfrm>
              <a:off x="10002993" y="765144"/>
              <a:ext cx="1460431" cy="5305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1.35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CfC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AFBD821-A5C7-4F06-AF61-CDB9F1FF86BA}"/>
                </a:ext>
              </a:extLst>
            </p:cNvPr>
            <p:cNvSpPr/>
            <p:nvPr/>
          </p:nvSpPr>
          <p:spPr>
            <a:xfrm>
              <a:off x="10311822" y="1056156"/>
              <a:ext cx="1792032" cy="5305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1.35 MoGr 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4D305E5-37A5-4DB6-9EED-101DDB463A55}"/>
                </a:ext>
              </a:extLst>
            </p:cNvPr>
            <p:cNvSpPr/>
            <p:nvPr/>
          </p:nvSpPr>
          <p:spPr>
            <a:xfrm>
              <a:off x="9195192" y="3208428"/>
              <a:ext cx="9957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0.1 PNG 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64A5AC0-FAED-4C75-86A5-EB82472D253F}"/>
                </a:ext>
              </a:extLst>
            </p:cNvPr>
            <p:cNvSpPr/>
            <p:nvPr/>
          </p:nvSpPr>
          <p:spPr>
            <a:xfrm>
              <a:off x="7311141" y="2852428"/>
              <a:ext cx="6527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4.5 C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endParaRP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28C4DAFA-08C8-4BA8-9694-6673440EF1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954" y="3485618"/>
            <a:ext cx="2255520" cy="169164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6AD1D27-30F5-4038-A44D-D3B6FDA42C12}"/>
              </a:ext>
            </a:extLst>
          </p:cNvPr>
          <p:cNvSpPr txBox="1"/>
          <p:nvPr/>
        </p:nvSpPr>
        <p:spPr>
          <a:xfrm>
            <a:off x="438978" y="842074"/>
            <a:ext cx="46013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POT: 2.80E21, Peak DPA: 4.77 (</a:t>
            </a:r>
            <a:r>
              <a:rPr lang="en-US" dirty="0" err="1"/>
              <a:t>TaW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Peak irradiation temperature ~230 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TaW</a:t>
            </a:r>
            <a:r>
              <a:rPr lang="en-US" dirty="0"/>
              <a:t>, Si, </a:t>
            </a:r>
            <a:r>
              <a:rPr lang="en-US" dirty="0" err="1"/>
              <a:t>CfC</a:t>
            </a:r>
            <a:r>
              <a:rPr lang="en-US" dirty="0"/>
              <a:t>, </a:t>
            </a:r>
            <a:r>
              <a:rPr lang="en-US" dirty="0" err="1"/>
              <a:t>MoGr</a:t>
            </a:r>
            <a:r>
              <a:rPr lang="en-US" dirty="0"/>
              <a:t>, PNG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Bend bars (40 </a:t>
            </a:r>
            <a:r>
              <a:rPr lang="en-US" b="1" dirty="0" err="1"/>
              <a:t>TaW</a:t>
            </a:r>
            <a:r>
              <a:rPr lang="en-US" b="1" dirty="0"/>
              <a:t>, 40 Si) and foils/plates for microstructural analyses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56227B-4739-470E-84EC-EC14322E014A}"/>
              </a:ext>
            </a:extLst>
          </p:cNvPr>
          <p:cNvSpPr txBox="1"/>
          <p:nvPr/>
        </p:nvSpPr>
        <p:spPr>
          <a:xfrm>
            <a:off x="438979" y="2415110"/>
            <a:ext cx="3454151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Capsule currently in storage at BNL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6F95C5-F379-42D5-99A3-E7E7356545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5341" y="3217855"/>
            <a:ext cx="1811049" cy="169164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3A371A0-AC96-45A7-8473-2321961442CF}"/>
              </a:ext>
            </a:extLst>
          </p:cNvPr>
          <p:cNvSpPr txBox="1"/>
          <p:nvPr/>
        </p:nvSpPr>
        <p:spPr>
          <a:xfrm>
            <a:off x="345440" y="5289056"/>
            <a:ext cx="4572983" cy="8617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PIE work (2019)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4-point bending test, optical and SEM microscopy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PIE location yet to be confirmed</a:t>
            </a:r>
          </a:p>
        </p:txBody>
      </p:sp>
    </p:spTree>
    <p:extLst>
      <p:ext uri="{BB962C8B-B14F-4D97-AF65-F5344CB8AC3E}">
        <p14:creationId xmlns:p14="http://schemas.microsoft.com/office/powerpoint/2010/main" val="1134465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E937A1-B248-4AB7-81FA-A14CD57BC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4F169-E78C-4716-ABD0-C063CB959E4C}" type="datetime1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63E6BB-F05C-48ED-ACAE-2418B2144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K. Ammigan - 5th </a:t>
            </a:r>
            <a:r>
              <a:rPr lang="en-US" dirty="0" err="1"/>
              <a:t>RaDIATE</a:t>
            </a:r>
            <a:r>
              <a:rPr lang="en-US" dirty="0"/>
              <a:t> Collaboration Meeting – CERN, Switzerland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295F4E-3010-48BA-9B13-E5CDFAAD9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5502E3-B53E-4556-B4B2-D67D9F3568AA}"/>
              </a:ext>
            </a:extLst>
          </p:cNvPr>
          <p:cNvSpPr txBox="1"/>
          <p:nvPr/>
        </p:nvSpPr>
        <p:spPr>
          <a:xfrm>
            <a:off x="233680" y="136524"/>
            <a:ext cx="33069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DS </a:t>
            </a:r>
            <a:r>
              <a:rPr lang="en-US" sz="2800" dirty="0" err="1">
                <a:solidFill>
                  <a:schemeClr val="accent1">
                    <a:lumMod val="75000"/>
                  </a:schemeClr>
                </a:solidFill>
              </a:rPr>
              <a:t>Ti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 2 capsule status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BCB0961-7319-45B2-B045-97B854A6D1C6}"/>
              </a:ext>
            </a:extLst>
          </p:cNvPr>
          <p:cNvCxnSpPr/>
          <p:nvPr/>
        </p:nvCxnSpPr>
        <p:spPr>
          <a:xfrm>
            <a:off x="345440" y="598189"/>
            <a:ext cx="8290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78D2D920-7D70-4FDB-996D-633BA80EC5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2170" y="3192438"/>
            <a:ext cx="2048256" cy="15361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0A575E7-E2AD-4933-9177-C6598FE272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77439" y="3192438"/>
            <a:ext cx="2048256" cy="15361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8A79F2E-1DA8-4CA7-9EFD-C929256006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877" y="860560"/>
            <a:ext cx="3571429" cy="187142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C1D6E90-FC1E-4F15-A81F-38713ED6CB4B}"/>
              </a:ext>
            </a:extLst>
          </p:cNvPr>
          <p:cNvSpPr txBox="1"/>
          <p:nvPr/>
        </p:nvSpPr>
        <p:spPr>
          <a:xfrm>
            <a:off x="345440" y="845513"/>
            <a:ext cx="53134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POT: 2.81E21, Peak DPA: 0.95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Peak irradiation temperature ~130 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Several </a:t>
            </a:r>
            <a:r>
              <a:rPr lang="en-US" dirty="0" err="1"/>
              <a:t>Ti</a:t>
            </a:r>
            <a:r>
              <a:rPr lang="en-US" dirty="0"/>
              <a:t> alloys: Gr5, Gr6, Gr2, Gr23, Ti-15-3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18 tensile specimens, 15 microstructural specimens, 4 meso-scale fatigue foils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2B8211-47BA-4D74-AC77-C948D400E5BF}"/>
              </a:ext>
            </a:extLst>
          </p:cNvPr>
          <p:cNvSpPr txBox="1"/>
          <p:nvPr/>
        </p:nvSpPr>
        <p:spPr>
          <a:xfrm>
            <a:off x="438979" y="2415110"/>
            <a:ext cx="2555187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Capsule in storage at BNL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63C5540-8784-4A7A-BA2A-F10DAB2EE9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13524" y="3190405"/>
            <a:ext cx="2032000" cy="1524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A9554C1-5052-4CE1-B412-8F8930E850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14776" y="3192437"/>
            <a:ext cx="2048257" cy="153619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C64FF41-6046-4AEB-9BCD-722605E6821D}"/>
              </a:ext>
            </a:extLst>
          </p:cNvPr>
          <p:cNvSpPr txBox="1"/>
          <p:nvPr/>
        </p:nvSpPr>
        <p:spPr>
          <a:xfrm>
            <a:off x="438979" y="5282308"/>
            <a:ext cx="4816444" cy="8617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PIE work (2019)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Meso-scale foils will be shipped to Oxford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Tensile tests and microstructural analyses at PNNL</a:t>
            </a:r>
          </a:p>
        </p:txBody>
      </p:sp>
    </p:spTree>
    <p:extLst>
      <p:ext uri="{BB962C8B-B14F-4D97-AF65-F5344CB8AC3E}">
        <p14:creationId xmlns:p14="http://schemas.microsoft.com/office/powerpoint/2010/main" val="30786735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763A83-3ACB-4865-897A-E52C7C513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4F169-E78C-4716-ABD0-C063CB959E4C}" type="datetime1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5BE149-946A-4B29-B009-FA3566DFF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Ammigan - 5th RaDIATE Collaboration Meeting – CERN, Switzerland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9CE588-5F5F-48EA-8A9B-6E5AC0F36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6C79AF-78D0-4378-843A-8B2FE218D527}"/>
              </a:ext>
            </a:extLst>
          </p:cNvPr>
          <p:cNvSpPr txBox="1"/>
          <p:nvPr/>
        </p:nvSpPr>
        <p:spPr>
          <a:xfrm>
            <a:off x="233680" y="136524"/>
            <a:ext cx="1707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Next steps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8BEB5E-CF87-4B80-90C7-351189BCB8A1}"/>
              </a:ext>
            </a:extLst>
          </p:cNvPr>
          <p:cNvCxnSpPr/>
          <p:nvPr/>
        </p:nvCxnSpPr>
        <p:spPr>
          <a:xfrm>
            <a:off x="345440" y="598189"/>
            <a:ext cx="8290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9998C02-D8B7-4F2D-B606-D6F25D992B6D}"/>
              </a:ext>
            </a:extLst>
          </p:cNvPr>
          <p:cNvSpPr txBox="1"/>
          <p:nvPr/>
        </p:nvSpPr>
        <p:spPr>
          <a:xfrm>
            <a:off x="288529" y="951571"/>
            <a:ext cx="834747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Capsule shipment and PIE work prioritization</a:t>
            </a:r>
            <a:br>
              <a:rPr lang="en-US" b="1" dirty="0"/>
            </a:b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Coordination and logistics of shipping capsules and specimens to various institutions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BNL &gt; PNNL &gt; Oxford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BNL &gt; CERN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PNNL &gt; FNAL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PNNL &gt;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Timeline and priority for PIE need to be established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Additional Type A container for shipment?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B6E5CF-D236-4D2C-9B91-17859B7B23FF}"/>
              </a:ext>
            </a:extLst>
          </p:cNvPr>
          <p:cNvSpPr txBox="1"/>
          <p:nvPr/>
        </p:nvSpPr>
        <p:spPr>
          <a:xfrm>
            <a:off x="233680" y="3520943"/>
            <a:ext cx="83474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BLIP irradiation scheme (discussed at yesterday’s working meeting)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Investigate capsule failure root causes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Overheating, beam position, weld quality, water flow characteristics, capsule handling,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 can we improve design of next irradiation campaign at BLIP?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Better control/understanding of irradiation environment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CFD analyses to confirm flow/cooling characteristics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More robust capsule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Handling procedures and installation/beam checks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D4DB023-9D85-4F1F-9158-DDD3B49D139E}"/>
              </a:ext>
            </a:extLst>
          </p:cNvPr>
          <p:cNvSpPr/>
          <p:nvPr/>
        </p:nvSpPr>
        <p:spPr>
          <a:xfrm>
            <a:off x="5724293" y="2132098"/>
            <a:ext cx="3055433" cy="74341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Working meeting this afternoon (13:00)</a:t>
            </a:r>
          </a:p>
        </p:txBody>
      </p:sp>
    </p:spTree>
    <p:extLst>
      <p:ext uri="{BB962C8B-B14F-4D97-AF65-F5344CB8AC3E}">
        <p14:creationId xmlns:p14="http://schemas.microsoft.com/office/powerpoint/2010/main" val="166122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C5563D-E8CD-49A7-845C-67A8BACBD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4F169-E78C-4716-ABD0-C063CB959E4C}" type="datetime1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1306F-59E2-4D25-A78F-5022F1733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Ammigan - 5th RaDIATE Collaboration Meeting – CERN, Switzerland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FFC1D-8BBE-4856-B93F-5C540DC85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8075C7-C8D3-461A-A75D-8DD67116D947}"/>
              </a:ext>
            </a:extLst>
          </p:cNvPr>
          <p:cNvSpPr txBox="1"/>
          <p:nvPr/>
        </p:nvSpPr>
        <p:spPr>
          <a:xfrm>
            <a:off x="233680" y="136524"/>
            <a:ext cx="1919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Conclusions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ED39E59-B383-4AFC-BFF5-CCB23F6DE068}"/>
              </a:ext>
            </a:extLst>
          </p:cNvPr>
          <p:cNvCxnSpPr/>
          <p:nvPr/>
        </p:nvCxnSpPr>
        <p:spPr>
          <a:xfrm>
            <a:off x="345440" y="598189"/>
            <a:ext cx="8290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E7EA475-94AC-4CC7-A297-6BC1E2EBD047}"/>
              </a:ext>
            </a:extLst>
          </p:cNvPr>
          <p:cNvSpPr txBox="1"/>
          <p:nvPr/>
        </p:nvSpPr>
        <p:spPr>
          <a:xfrm>
            <a:off x="345440" y="966439"/>
            <a:ext cx="829056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RaDIATE</a:t>
            </a:r>
            <a:r>
              <a:rPr lang="en-US" dirty="0"/>
              <a:t> BLIP irradiation achieved desired beam time on capsules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8-week irradiation with 4.57E21 POT (154 µA average)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Unfortunately, 4 out of a total of 9 capsules were breached/damaged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Hope to still get some PIE data out of salvaged specimens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PIE of specimens from 5 intact capsules will generate valuable results for multiple materials over the next two years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81078E-F5BD-430C-A1FD-6B2CDCA11660}"/>
              </a:ext>
            </a:extLst>
          </p:cNvPr>
          <p:cNvSpPr txBox="1"/>
          <p:nvPr/>
        </p:nvSpPr>
        <p:spPr>
          <a:xfrm>
            <a:off x="345440" y="3519902"/>
            <a:ext cx="829056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Next BLIP irradiation (2021?)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BLIP one of the very few facilities currently accessible to perform HE proton material irradiations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Provides baseline radiation damage data to compare and correlate with other irradiation methods (LE ions)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Before the next irradiation, the goal is to better understand BLIP irradiation conditions and have more beam/instrumentation diagnostics along with a robust experimental design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4922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6F600F-926E-45B5-835B-91EC4695A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4F169-E78C-4716-ABD0-C063CB959E4C}" type="datetime1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1555CC-F6F6-4B78-A436-E196EA699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Ammigan - 5th RaDIATE Collaboration Meeting – CERN, Switzerland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ECF0E2-73BE-4862-8EC3-4FFF8B5C33A3}"/>
              </a:ext>
            </a:extLst>
          </p:cNvPr>
          <p:cNvSpPr txBox="1"/>
          <p:nvPr/>
        </p:nvSpPr>
        <p:spPr>
          <a:xfrm>
            <a:off x="233680" y="136524"/>
            <a:ext cx="2905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Acknowledgement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CE2DBF0-95D2-4576-B736-95F9A3236394}"/>
              </a:ext>
            </a:extLst>
          </p:cNvPr>
          <p:cNvCxnSpPr/>
          <p:nvPr/>
        </p:nvCxnSpPr>
        <p:spPr>
          <a:xfrm>
            <a:off x="345440" y="598189"/>
            <a:ext cx="8290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97E3F3D-9832-42B3-B5DD-50F98CFC44B8}"/>
              </a:ext>
            </a:extLst>
          </p:cNvPr>
          <p:cNvSpPr txBox="1"/>
          <p:nvPr/>
        </p:nvSpPr>
        <p:spPr>
          <a:xfrm>
            <a:off x="233680" y="1059855"/>
            <a:ext cx="8559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</a:rPr>
              <a:t>Many thanks to all the </a:t>
            </a:r>
            <a:r>
              <a:rPr lang="en-US" sz="2200" b="1" dirty="0" err="1">
                <a:solidFill>
                  <a:srgbClr val="C00000"/>
                </a:solidFill>
              </a:rPr>
              <a:t>RaDIATE</a:t>
            </a:r>
            <a:r>
              <a:rPr lang="en-US" sz="2200" b="1" dirty="0">
                <a:solidFill>
                  <a:srgbClr val="C00000"/>
                </a:solidFill>
              </a:rPr>
              <a:t> institutions involved in the design and execution of this irradiation run</a:t>
            </a:r>
          </a:p>
          <a:p>
            <a:endParaRPr lang="en-US" dirty="0"/>
          </a:p>
          <a:p>
            <a:r>
              <a:rPr lang="en-US" dirty="0"/>
              <a:t>Special thanks to</a:t>
            </a:r>
          </a:p>
          <a:p>
            <a:r>
              <a:rPr lang="en-US" dirty="0"/>
              <a:t>BNL BLIP colleagues for their support</a:t>
            </a:r>
          </a:p>
          <a:p>
            <a:r>
              <a:rPr lang="en-US" sz="1400" dirty="0"/>
              <a:t>C. Cutler, D. Kim, D. Medvedev, N. Simos, L. </a:t>
            </a:r>
            <a:r>
              <a:rPr lang="en-US" sz="1400" dirty="0" err="1"/>
              <a:t>Mausner</a:t>
            </a:r>
            <a:r>
              <a:rPr lang="en-US" sz="1400" dirty="0"/>
              <a:t> and others at BNL</a:t>
            </a:r>
          </a:p>
          <a:p>
            <a:r>
              <a:rPr lang="en-US" dirty="0"/>
              <a:t>Oakridge National Laboratory for providing a Type a container for capsule shipment</a:t>
            </a:r>
          </a:p>
          <a:p>
            <a:r>
              <a:rPr lang="en-US" sz="1400" dirty="0"/>
              <a:t>B. Reimer, D. McClintock</a:t>
            </a:r>
          </a:p>
        </p:txBody>
      </p:sp>
    </p:spTree>
    <p:extLst>
      <p:ext uri="{BB962C8B-B14F-4D97-AF65-F5344CB8AC3E}">
        <p14:creationId xmlns:p14="http://schemas.microsoft.com/office/powerpoint/2010/main" val="35909729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F0C74A-8BF0-482C-A51D-A8F98F48B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4F169-E78C-4716-ABD0-C063CB959E4C}" type="datetime1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88E878-45CB-4479-9932-F7C00AFEC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Ammigan - 5th RaDIATE Collaboration Meeting – CERN, Switzerland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9A5D8D-24AC-403C-A3B4-F377DC61B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5E9FEA-D8B2-4557-8F18-681010378759}"/>
              </a:ext>
            </a:extLst>
          </p:cNvPr>
          <p:cNvSpPr txBox="1"/>
          <p:nvPr/>
        </p:nvSpPr>
        <p:spPr>
          <a:xfrm>
            <a:off x="2078089" y="2844225"/>
            <a:ext cx="49592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084820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2BE56C-8D13-4D46-9E8B-45EFF3BF6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4F169-E78C-4716-ABD0-C063CB959E4C}" type="datetime1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B314E9-D0D9-4357-BFB5-2E6BEAEDB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Ammigan - 5th RaDIATE Collaboration Meeting – CERN, Switzerland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B3FE8F-95A3-4896-A1B4-3ADC9FB7D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34200" y="6371219"/>
            <a:ext cx="2057400" cy="365125"/>
          </a:xfrm>
        </p:spPr>
        <p:txBody>
          <a:bodyPr/>
          <a:lstStyle/>
          <a:p>
            <a:fld id="{DD290CCE-30D1-4C29-A357-DC236F2C24F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528F70-7C60-4E85-A685-995AA4FCB126}"/>
              </a:ext>
            </a:extLst>
          </p:cNvPr>
          <p:cNvSpPr txBox="1"/>
          <p:nvPr/>
        </p:nvSpPr>
        <p:spPr>
          <a:xfrm>
            <a:off x="233680" y="136524"/>
            <a:ext cx="1999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Introduction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5959E6-0992-4F58-AB54-1F481E98E844}"/>
              </a:ext>
            </a:extLst>
          </p:cNvPr>
          <p:cNvCxnSpPr/>
          <p:nvPr/>
        </p:nvCxnSpPr>
        <p:spPr>
          <a:xfrm>
            <a:off x="345440" y="598189"/>
            <a:ext cx="8290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74A18F6-CBCC-4E5D-895B-F3E4106889A4}"/>
              </a:ext>
            </a:extLst>
          </p:cNvPr>
          <p:cNvSpPr txBox="1"/>
          <p:nvPr/>
        </p:nvSpPr>
        <p:spPr>
          <a:xfrm>
            <a:off x="345440" y="875188"/>
            <a:ext cx="13663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Motivation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5EA5CE-8410-48BB-98D8-3877B7CB75DA}"/>
              </a:ext>
            </a:extLst>
          </p:cNvPr>
          <p:cNvSpPr txBox="1"/>
          <p:nvPr/>
        </p:nvSpPr>
        <p:spPr>
          <a:xfrm>
            <a:off x="345440" y="2360394"/>
            <a:ext cx="118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Objectives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C42519-71A6-4D1B-B1D8-083AD236D10B}"/>
              </a:ext>
            </a:extLst>
          </p:cNvPr>
          <p:cNvSpPr txBox="1"/>
          <p:nvPr/>
        </p:nvSpPr>
        <p:spPr>
          <a:xfrm>
            <a:off x="345441" y="1267494"/>
            <a:ext cx="81740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Radiation damage study of various critical accelerator component materials using high energy protons, relevant to current and future high-energy high-intensity accelerator facilities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BFC8C9-2640-4C23-8967-8C92E085DE71}"/>
              </a:ext>
            </a:extLst>
          </p:cNvPr>
          <p:cNvSpPr txBox="1"/>
          <p:nvPr/>
        </p:nvSpPr>
        <p:spPr>
          <a:xfrm>
            <a:off x="345440" y="2808261"/>
            <a:ext cx="829056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Long-term irradiation of several materials of interest relevant to various </a:t>
            </a:r>
            <a:r>
              <a:rPr lang="en-US" sz="1600" dirty="0" err="1"/>
              <a:t>RaDIATE</a:t>
            </a:r>
            <a:r>
              <a:rPr lang="en-US" sz="1600" dirty="0"/>
              <a:t> participants at the Brookhaven </a:t>
            </a:r>
            <a:r>
              <a:rPr lang="en-US" sz="1600" dirty="0" err="1"/>
              <a:t>Linac</a:t>
            </a:r>
            <a:r>
              <a:rPr lang="en-US" sz="1600" dirty="0"/>
              <a:t> Isotope Production facility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Perform Post-Irradiation-Examination (PIE) to characterize radiation-induced property changes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Strength properties (tensile, bend, fatigue) and micro-mechanics (</a:t>
            </a:r>
            <a:r>
              <a:rPr lang="en-US" sz="1400" dirty="0" err="1"/>
              <a:t>nano</a:t>
            </a:r>
            <a:r>
              <a:rPr lang="en-US" sz="1400" dirty="0"/>
              <a:t>-indentation, micro-cantilevers)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Thermal properties (CTE, thermal conductivity) and annealing effects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Microstructural analysis (SEM, TEM, EBSD)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Use HE proton irradiation data to compare/correlate with LE ion irradiation effects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Generate irradiated specimens for thermal shock testing at the HiRadMat facility</a:t>
            </a:r>
          </a:p>
        </p:txBody>
      </p:sp>
    </p:spTree>
    <p:extLst>
      <p:ext uri="{BB962C8B-B14F-4D97-AF65-F5344CB8AC3E}">
        <p14:creationId xmlns:p14="http://schemas.microsoft.com/office/powerpoint/2010/main" val="695811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3815D7-1BAD-4395-8EAC-805F70E70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4F169-E78C-4716-ABD0-C063CB959E4C}" type="datetime1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6F3C86-BB15-4DF8-847E-A4902DF66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Ammigan - 5th RaDIATE Collaboration Meeting – CERN, Switzerland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4F65A7-FDFA-4682-9C6A-8112D7EA5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970446-3182-4033-98CB-65D09724A87F}"/>
              </a:ext>
            </a:extLst>
          </p:cNvPr>
          <p:cNvSpPr txBox="1"/>
          <p:nvPr/>
        </p:nvSpPr>
        <p:spPr>
          <a:xfrm>
            <a:off x="233680" y="136524"/>
            <a:ext cx="2872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BLIP facility at BNL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701DCF1-FD60-44A5-92E9-E6D71D01D868}"/>
              </a:ext>
            </a:extLst>
          </p:cNvPr>
          <p:cNvCxnSpPr/>
          <p:nvPr/>
        </p:nvCxnSpPr>
        <p:spPr>
          <a:xfrm>
            <a:off x="345440" y="598189"/>
            <a:ext cx="8290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54849A7-500E-471E-BE87-139882B7CF5B}"/>
              </a:ext>
            </a:extLst>
          </p:cNvPr>
          <p:cNvSpPr txBox="1"/>
          <p:nvPr/>
        </p:nvSpPr>
        <p:spPr>
          <a:xfrm>
            <a:off x="2831982" y="5720343"/>
            <a:ext cx="13642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FF0000"/>
                </a:solidFill>
              </a:rPr>
              <a:t>RaDIATE</a:t>
            </a:r>
            <a:r>
              <a:rPr lang="en-US" sz="1400" b="1" dirty="0">
                <a:solidFill>
                  <a:srgbClr val="FF0000"/>
                </a:solidFill>
              </a:rPr>
              <a:t> targets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DC16A10-9268-42A5-87AB-54752EAF5B18}"/>
              </a:ext>
            </a:extLst>
          </p:cNvPr>
          <p:cNvSpPr txBox="1"/>
          <p:nvPr/>
        </p:nvSpPr>
        <p:spPr>
          <a:xfrm>
            <a:off x="4130493" y="5720342"/>
            <a:ext cx="13012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Isotope targets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D1E8EF0-598C-44E9-AA9D-AFA071E49E7A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936712"/>
            <a:ext cx="5441592" cy="4802303"/>
            <a:chOff x="502897" y="938893"/>
            <a:chExt cx="5809067" cy="5126606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65EB434-7052-46B6-AF21-2701FFA23182}"/>
                </a:ext>
              </a:extLst>
            </p:cNvPr>
            <p:cNvGrpSpPr/>
            <p:nvPr/>
          </p:nvGrpSpPr>
          <p:grpSpPr>
            <a:xfrm>
              <a:off x="502897" y="938893"/>
              <a:ext cx="3518708" cy="5002399"/>
              <a:chOff x="502897" y="938893"/>
              <a:chExt cx="3518708" cy="5002399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4E1DED4B-C89D-4495-9D50-F3C1F540FD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02897" y="938893"/>
                <a:ext cx="3518708" cy="5002399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B7F594A0-441B-40DB-A3C0-ED57EB8A2EEA}"/>
                  </a:ext>
                </a:extLst>
              </p:cNvPr>
              <p:cNvSpPr/>
              <p:nvPr/>
            </p:nvSpPr>
            <p:spPr>
              <a:xfrm>
                <a:off x="2782746" y="4638895"/>
                <a:ext cx="584363" cy="309716"/>
              </a:xfrm>
              <a:prstGeom prst="rect">
                <a:avLst/>
              </a:prstGeom>
              <a:solidFill>
                <a:schemeClr val="lt1">
                  <a:alpha val="0"/>
                </a:schemeClr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5FB7065-826B-4F13-AC61-F4920A0C37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720" y="4936143"/>
                <a:ext cx="518160" cy="0"/>
              </a:xfrm>
              <a:prstGeom prst="line">
                <a:avLst/>
              </a:prstGeom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7A7D902-DF28-464C-A1E7-18CB108E10B9}"/>
                </a:ext>
              </a:extLst>
            </p:cNvPr>
            <p:cNvGrpSpPr/>
            <p:nvPr/>
          </p:nvGrpSpPr>
          <p:grpSpPr>
            <a:xfrm>
              <a:off x="3632406" y="4595465"/>
              <a:ext cx="2679558" cy="1470034"/>
              <a:chOff x="3722219" y="4783243"/>
              <a:chExt cx="2679558" cy="1470034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D40CDF8C-C620-4355-9F73-517C5374B3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32729" y="4793753"/>
                <a:ext cx="2669048" cy="1459524"/>
              </a:xfrm>
              <a:prstGeom prst="rect">
                <a:avLst/>
              </a:prstGeom>
            </p:spPr>
          </p:pic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8706DB9-FF4D-4A8F-87EB-3CEF107C2806}"/>
                  </a:ext>
                </a:extLst>
              </p:cNvPr>
              <p:cNvSpPr/>
              <p:nvPr/>
            </p:nvSpPr>
            <p:spPr>
              <a:xfrm>
                <a:off x="3722219" y="4783243"/>
                <a:ext cx="2669048" cy="1459524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46EB482-5BA5-4823-A7E7-7036BB16E721}"/>
                </a:ext>
              </a:extLst>
            </p:cNvPr>
            <p:cNvCxnSpPr>
              <a:stCxn id="17" idx="3"/>
            </p:cNvCxnSpPr>
            <p:nvPr/>
          </p:nvCxnSpPr>
          <p:spPr>
            <a:xfrm>
              <a:off x="3367109" y="4793753"/>
              <a:ext cx="254787" cy="0"/>
            </a:xfrm>
            <a:prstGeom prst="line">
              <a:avLst/>
            </a:prstGeom>
            <a:ln w="2857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38546CE3-1EB0-467C-AE14-CC0EB729E6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119" y="789470"/>
            <a:ext cx="3326130" cy="2025968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1C51FAC-2362-4598-9AE5-5678B3EEA25B}"/>
              </a:ext>
            </a:extLst>
          </p:cNvPr>
          <p:cNvCxnSpPr/>
          <p:nvPr/>
        </p:nvCxnSpPr>
        <p:spPr>
          <a:xfrm>
            <a:off x="2831982" y="1862231"/>
            <a:ext cx="84666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16B4EF6-460C-4221-8596-D366072BCD95}"/>
              </a:ext>
            </a:extLst>
          </p:cNvPr>
          <p:cNvSpPr txBox="1"/>
          <p:nvPr/>
        </p:nvSpPr>
        <p:spPr>
          <a:xfrm>
            <a:off x="6646094" y="789470"/>
            <a:ext cx="2415947" cy="73866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Proton energy: up to 200 MeV</a:t>
            </a:r>
          </a:p>
          <a:p>
            <a:r>
              <a:rPr lang="en-US" sz="1400" dirty="0">
                <a:solidFill>
                  <a:srgbClr val="C00000"/>
                </a:solidFill>
              </a:rPr>
              <a:t>Peak current: 165 µA</a:t>
            </a:r>
          </a:p>
          <a:p>
            <a:r>
              <a:rPr lang="en-US" sz="1400" dirty="0">
                <a:solidFill>
                  <a:srgbClr val="C00000"/>
                </a:solidFill>
              </a:rPr>
              <a:t>Frequency: 6.67 Hz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F6F5E840-B9B5-4C5B-B0C4-75F7A84AFB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0261" y="4139588"/>
            <a:ext cx="3217747" cy="1928942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CF9E4DA6-079D-4C29-97A6-86C61E774E33}"/>
              </a:ext>
            </a:extLst>
          </p:cNvPr>
          <p:cNvSpPr txBox="1"/>
          <p:nvPr/>
        </p:nvSpPr>
        <p:spPr>
          <a:xfrm>
            <a:off x="3225678" y="3051703"/>
            <a:ext cx="5765922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Materials irradiation in tandem and upstream of isotope targets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Optimized materials target array required to deliver uniform and precise beam energy and flux for isotope production</a:t>
            </a:r>
          </a:p>
        </p:txBody>
      </p:sp>
      <p:pic>
        <p:nvPicPr>
          <p:cNvPr id="37" name="Picture 4">
            <a:extLst>
              <a:ext uri="{FF2B5EF4-FFF2-40B4-BE49-F238E27FC236}">
                <a16:creationId xmlns:a16="http://schemas.microsoft.com/office/drawing/2014/main" id="{4DF635A0-9773-4451-BD6C-1C581810E16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4952" y="5526945"/>
            <a:ext cx="1161011" cy="745375"/>
          </a:xfrm>
          <a:prstGeom prst="rect">
            <a:avLst/>
          </a:prstGeom>
          <a:ln w="28575"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7422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8C1B73-965D-4A49-9ADE-97CBE1361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4F169-E78C-4716-ABD0-C063CB959E4C}" type="datetime1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6F9FFC-5ECF-4D5B-A49C-AA6F4EF1B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Ammigan - 5th RaDIATE Collaboration Meeting – CERN, Switzerland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507EED-2934-4A80-AF5F-561ABA525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CC669A-E2B7-479D-A043-9BF593B2395B}"/>
              </a:ext>
            </a:extLst>
          </p:cNvPr>
          <p:cNvSpPr txBox="1"/>
          <p:nvPr/>
        </p:nvSpPr>
        <p:spPr>
          <a:xfrm>
            <a:off x="233680" y="136524"/>
            <a:ext cx="33493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Irradiation test set-up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9F90122-281B-43F7-BAB0-F271B3F048FA}"/>
              </a:ext>
            </a:extLst>
          </p:cNvPr>
          <p:cNvCxnSpPr/>
          <p:nvPr/>
        </p:nvCxnSpPr>
        <p:spPr>
          <a:xfrm>
            <a:off x="345440" y="598189"/>
            <a:ext cx="8290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F9D95374-E506-45E4-A95F-8751D5113C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" y="1121409"/>
            <a:ext cx="1028007" cy="137049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6FC0869-9B5A-4B9C-9056-8B5CB44792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836" y="1107907"/>
            <a:ext cx="1028007" cy="137049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B788136-8A90-4CCB-8237-97DB9D1DFB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6938" y="1159970"/>
            <a:ext cx="2489561" cy="13593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76F576B-928E-45AE-A4F8-1CD65E4FA463}"/>
              </a:ext>
            </a:extLst>
          </p:cNvPr>
          <p:cNvSpPr txBox="1"/>
          <p:nvPr/>
        </p:nvSpPr>
        <p:spPr>
          <a:xfrm>
            <a:off x="233680" y="669205"/>
            <a:ext cx="4706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1. Specimens enclosed in stainless steel capsule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6849A6F-0D0A-4979-B3F3-FDA772B49F1E}"/>
              </a:ext>
            </a:extLst>
          </p:cNvPr>
          <p:cNvSpPr txBox="1"/>
          <p:nvPr/>
        </p:nvSpPr>
        <p:spPr>
          <a:xfrm>
            <a:off x="5654144" y="1391156"/>
            <a:ext cx="31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Aimed to maintain &lt; 50 µm gap between specimens to ensure uniform beam energy degradation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AB2E9E9-2DB6-4650-A430-9D20CAA3A0DA}"/>
              </a:ext>
            </a:extLst>
          </p:cNvPr>
          <p:cNvSpPr txBox="1"/>
          <p:nvPr/>
        </p:nvSpPr>
        <p:spPr>
          <a:xfrm>
            <a:off x="233680" y="2726517"/>
            <a:ext cx="3614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2. Capsule fitted into capsule holder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8AFD77B-EE71-41D9-93BD-6E1E86DB1E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393" y="3438828"/>
            <a:ext cx="1010100" cy="7192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8BF6BC0-4396-4561-A4DB-97C127F5E7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3950" y="3184083"/>
            <a:ext cx="864183" cy="115224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E417CFE-7FD3-4CDD-BE64-812BE46B4A9B}"/>
              </a:ext>
            </a:extLst>
          </p:cNvPr>
          <p:cNvSpPr txBox="1"/>
          <p:nvPr/>
        </p:nvSpPr>
        <p:spPr>
          <a:xfrm>
            <a:off x="3875419" y="2715000"/>
            <a:ext cx="3873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3. Capsule holders inserted into basket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4269D76-81B2-4D41-A1F0-68446E4E0B0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16195" y="3284320"/>
            <a:ext cx="1219200" cy="9144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939B27F-C9DE-44CE-824C-CD60804078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1718" y="3131919"/>
            <a:ext cx="914400" cy="12192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72BE842B-09F2-416E-B39D-0BFCBDA7C94A}"/>
              </a:ext>
            </a:extLst>
          </p:cNvPr>
          <p:cNvSpPr txBox="1"/>
          <p:nvPr/>
        </p:nvSpPr>
        <p:spPr>
          <a:xfrm>
            <a:off x="5223614" y="3409661"/>
            <a:ext cx="3186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6 capsules in basket with 2.5 mm water gap in between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4A15830-1368-4A08-9E6B-12C5A4572480}"/>
              </a:ext>
            </a:extLst>
          </p:cNvPr>
          <p:cNvSpPr txBox="1"/>
          <p:nvPr/>
        </p:nvSpPr>
        <p:spPr>
          <a:xfrm>
            <a:off x="233680" y="4503369"/>
            <a:ext cx="5621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4. Basket inserted in target box and lowered in beam line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19BBFD0D-0AA5-4C9B-8036-08EDC5BCA37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5440" y="4995045"/>
            <a:ext cx="1352550" cy="11811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D87025E-B071-4E3C-9278-FD1263938B6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01718" y="4989916"/>
            <a:ext cx="1074392" cy="1216663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B261060E-5A89-4F2E-99C3-C5BCD4E5186F}"/>
              </a:ext>
            </a:extLst>
          </p:cNvPr>
          <p:cNvSpPr txBox="1"/>
          <p:nvPr/>
        </p:nvSpPr>
        <p:spPr>
          <a:xfrm>
            <a:off x="3125795" y="5127624"/>
            <a:ext cx="2579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box in BLIP hot cell before being lowered into beam line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ABC961D-D7D6-4A8F-81F9-06571A232CCF}"/>
              </a:ext>
            </a:extLst>
          </p:cNvPr>
          <p:cNvSpPr txBox="1"/>
          <p:nvPr/>
        </p:nvSpPr>
        <p:spPr>
          <a:xfrm>
            <a:off x="5924456" y="4503369"/>
            <a:ext cx="2665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5. Targets after irradiation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86D2DEF1-80D3-4240-A75B-17022AB2BAE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512" y="4970712"/>
            <a:ext cx="1021189" cy="1289099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B68DED55-2AF0-4EB9-B3F0-1504D433121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632" y="4913001"/>
            <a:ext cx="1028007" cy="1370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06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2" grpId="0"/>
      <p:bldP spid="37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92FD26-D17B-407A-9C26-F40E9CA36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4F169-E78C-4716-ABD0-C063CB959E4C}" type="datetime1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DCD72C-33A0-4289-B04C-753794FC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Ammigan - 5th RaDIATE Collaboration Meeting – CERN, Switzerland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6F9DDF-D5FD-4032-A22E-FB82A5BB5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949BAD-56F0-4A0C-A310-714DEBEF4AE2}"/>
              </a:ext>
            </a:extLst>
          </p:cNvPr>
          <p:cNvSpPr txBox="1"/>
          <p:nvPr/>
        </p:nvSpPr>
        <p:spPr>
          <a:xfrm>
            <a:off x="233680" y="136524"/>
            <a:ext cx="5139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chemeClr val="accent1">
                    <a:lumMod val="75000"/>
                  </a:schemeClr>
                </a:solidFill>
              </a:rPr>
              <a:t>RaDIATE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 BLIP irradiation summary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E799FB3-6558-4424-8353-0B076EB0E794}"/>
              </a:ext>
            </a:extLst>
          </p:cNvPr>
          <p:cNvCxnSpPr/>
          <p:nvPr/>
        </p:nvCxnSpPr>
        <p:spPr>
          <a:xfrm>
            <a:off x="345440" y="598189"/>
            <a:ext cx="8290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CB33E78C-03A8-4329-A2B1-B5C2B9A86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180" y="2812097"/>
            <a:ext cx="5439001" cy="21967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6356631-7D53-4D62-B592-A1B7B5E880E5}"/>
              </a:ext>
            </a:extLst>
          </p:cNvPr>
          <p:cNvSpPr txBox="1"/>
          <p:nvPr/>
        </p:nvSpPr>
        <p:spPr>
          <a:xfrm>
            <a:off x="291878" y="1544747"/>
            <a:ext cx="81596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181 MeV </a:t>
            </a:r>
            <a:r>
              <a:rPr lang="en-US" dirty="0"/>
              <a:t>incoming protons used for </a:t>
            </a:r>
            <a:r>
              <a:rPr lang="en-US" dirty="0" err="1"/>
              <a:t>RaDIATE</a:t>
            </a:r>
            <a:r>
              <a:rPr lang="en-US" dirty="0"/>
              <a:t> irradiation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Irradiation campaign executed in </a:t>
            </a:r>
            <a:r>
              <a:rPr lang="en-US" b="1" dirty="0"/>
              <a:t>3 phases </a:t>
            </a:r>
            <a:r>
              <a:rPr lang="en-US" dirty="0"/>
              <a:t>with different target box configurations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6 capsules in target box during each irradiation phase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Total protons on target: </a:t>
            </a:r>
            <a:r>
              <a:rPr lang="en-US" b="1" dirty="0"/>
              <a:t>4.57E21 </a:t>
            </a:r>
            <a:r>
              <a:rPr lang="en-US" dirty="0"/>
              <a:t>(154 µA avg)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D888182-17C7-4545-94AB-B76428771170}"/>
              </a:ext>
            </a:extLst>
          </p:cNvPr>
          <p:cNvGrpSpPr/>
          <p:nvPr/>
        </p:nvGrpSpPr>
        <p:grpSpPr>
          <a:xfrm>
            <a:off x="564209" y="5139071"/>
            <a:ext cx="7987004" cy="1217280"/>
            <a:chOff x="559837" y="4823927"/>
            <a:chExt cx="7987004" cy="121728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3157239-1D24-4C07-B5D0-C88713CC7769}"/>
                </a:ext>
              </a:extLst>
            </p:cNvPr>
            <p:cNvGrpSpPr/>
            <p:nvPr/>
          </p:nvGrpSpPr>
          <p:grpSpPr>
            <a:xfrm>
              <a:off x="727281" y="4912093"/>
              <a:ext cx="7689437" cy="1110483"/>
              <a:chOff x="364388" y="4902763"/>
              <a:chExt cx="7689437" cy="1110483"/>
            </a:xfrm>
          </p:grpSpPr>
          <p:pic>
            <p:nvPicPr>
              <p:cNvPr id="15" name="Picture 14" descr="STFC Logo.tif">
                <a:extLst>
                  <a:ext uri="{FF2B5EF4-FFF2-40B4-BE49-F238E27FC236}">
                    <a16:creationId xmlns:a16="http://schemas.microsoft.com/office/drawing/2014/main" id="{F3222F43-2894-4CB7-8A69-7425FEE0D9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394189" y="4905683"/>
                <a:ext cx="1659636" cy="361188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BDA58CF5-3D0B-4E7C-B1EE-6CB69345F1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13181" y="5377626"/>
                <a:ext cx="908685" cy="454343"/>
              </a:xfrm>
              <a:prstGeom prst="rect">
                <a:avLst/>
              </a:prstGeom>
            </p:spPr>
          </p:pic>
          <p:pic>
            <p:nvPicPr>
              <p:cNvPr id="17" name="Picture 16" descr="pnnl image.png">
                <a:extLst>
                  <a:ext uri="{FF2B5EF4-FFF2-40B4-BE49-F238E27FC236}">
                    <a16:creationId xmlns:a16="http://schemas.microsoft.com/office/drawing/2014/main" id="{AE71C0C5-7E99-45D0-85D9-D3B669D67D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46308" y="5363352"/>
                <a:ext cx="1236167" cy="522993"/>
              </a:xfrm>
              <a:prstGeom prst="rect">
                <a:avLst/>
              </a:prstGeom>
            </p:spPr>
          </p:pic>
          <p:pic>
            <p:nvPicPr>
              <p:cNvPr id="18" name="Picture 17" descr="2218_ox_brand1_pos_rect.gif">
                <a:extLst>
                  <a:ext uri="{FF2B5EF4-FFF2-40B4-BE49-F238E27FC236}">
                    <a16:creationId xmlns:a16="http://schemas.microsoft.com/office/drawing/2014/main" id="{1CE19FD5-EF6E-4927-B9CD-13B5ACB012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62639" y="4937692"/>
                <a:ext cx="1314926" cy="408623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9357232A-5763-4007-99C8-44F61A1E3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94692" y="5105413"/>
                <a:ext cx="690086" cy="678656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1F1095E4-D5F9-4757-8C48-7E4DD3EF8D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102764" y="5341363"/>
                <a:ext cx="1112920" cy="597090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016953B8-6A4B-4F21-BCA7-3F3CD52749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19993" y="5086277"/>
                <a:ext cx="787992" cy="732348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6814385A-C952-45D6-B660-FAB1E3869E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155426" y="4902763"/>
                <a:ext cx="1004411" cy="407194"/>
              </a:xfrm>
              <a:prstGeom prst="rect">
                <a:avLst/>
              </a:prstGeom>
            </p:spPr>
          </p:pic>
          <p:pic>
            <p:nvPicPr>
              <p:cNvPr id="23" name="Picture 22" descr="FermiLogo.tif">
                <a:extLst>
                  <a:ext uri="{FF2B5EF4-FFF2-40B4-BE49-F238E27FC236}">
                    <a16:creationId xmlns:a16="http://schemas.microsoft.com/office/drawing/2014/main" id="{B5DD10D3-4C83-430C-8BF4-4B56094E7A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4388" y="5087769"/>
                <a:ext cx="1414577" cy="253594"/>
              </a:xfrm>
              <a:prstGeom prst="rect">
                <a:avLst/>
              </a:prstGeom>
            </p:spPr>
          </p:pic>
          <p:pic>
            <p:nvPicPr>
              <p:cNvPr id="24" name="Picture 23" descr="BNL Logo_Small.jpg">
                <a:extLst>
                  <a:ext uri="{FF2B5EF4-FFF2-40B4-BE49-F238E27FC236}">
                    <a16:creationId xmlns:a16="http://schemas.microsoft.com/office/drawing/2014/main" id="{629BA850-B08B-4045-AAED-E2A2118E18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4862" y="5462168"/>
                <a:ext cx="1506931" cy="551078"/>
              </a:xfrm>
              <a:prstGeom prst="rect">
                <a:avLst/>
              </a:prstGeom>
            </p:spPr>
          </p:pic>
        </p:grp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6C829019-1014-410D-ADDD-0683E4FC7C87}"/>
                </a:ext>
              </a:extLst>
            </p:cNvPr>
            <p:cNvSpPr/>
            <p:nvPr/>
          </p:nvSpPr>
          <p:spPr>
            <a:xfrm>
              <a:off x="559837" y="4823927"/>
              <a:ext cx="7987004" cy="1217280"/>
            </a:xfrm>
            <a:prstGeom prst="round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36AEF969-6726-4E5F-BA7A-C50F7870DD00}"/>
              </a:ext>
            </a:extLst>
          </p:cNvPr>
          <p:cNvSpPr txBox="1"/>
          <p:nvPr/>
        </p:nvSpPr>
        <p:spPr>
          <a:xfrm>
            <a:off x="233680" y="779080"/>
            <a:ext cx="855091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Consisted of </a:t>
            </a:r>
            <a:r>
              <a:rPr lang="en-US" b="1" dirty="0"/>
              <a:t>9 capsules </a:t>
            </a:r>
            <a:r>
              <a:rPr lang="en-US" dirty="0"/>
              <a:t>from 6 </a:t>
            </a:r>
            <a:r>
              <a:rPr lang="en-US" dirty="0" err="1"/>
              <a:t>RaDIATE</a:t>
            </a:r>
            <a:r>
              <a:rPr lang="en-US" dirty="0"/>
              <a:t> institutions with </a:t>
            </a:r>
            <a:r>
              <a:rPr lang="en-US" b="1" dirty="0"/>
              <a:t>over 200 material specimens </a:t>
            </a:r>
            <a:r>
              <a:rPr lang="en-US" dirty="0"/>
              <a:t>relevant to beam intercepting devices in various current/future accelerator facilities</a:t>
            </a:r>
          </a:p>
        </p:txBody>
      </p:sp>
    </p:spTree>
    <p:extLst>
      <p:ext uri="{BB962C8B-B14F-4D97-AF65-F5344CB8AC3E}">
        <p14:creationId xmlns:p14="http://schemas.microsoft.com/office/powerpoint/2010/main" val="1350724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370E76-3661-4430-8531-78EADF67A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4F169-E78C-4716-ABD0-C063CB959E4C}" type="datetime1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7DF807-28DC-4BF9-BCA4-F8DF9103E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Ammigan - 5th RaDIATE Collaboration Meeting – CERN, Switzerland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478AAE-7936-4E20-BC8E-532BFFECF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5F24EF-EACE-49D5-BCD0-E7F6BE3BB906}"/>
              </a:ext>
            </a:extLst>
          </p:cNvPr>
          <p:cNvSpPr txBox="1"/>
          <p:nvPr/>
        </p:nvSpPr>
        <p:spPr>
          <a:xfrm>
            <a:off x="233680" y="136524"/>
            <a:ext cx="5139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chemeClr val="accent1">
                    <a:lumMod val="75000"/>
                  </a:schemeClr>
                </a:solidFill>
              </a:rPr>
              <a:t>RaDIATE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 BLIP irradiation summary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B93B2B-434E-417B-8B58-10C7C93677BE}"/>
              </a:ext>
            </a:extLst>
          </p:cNvPr>
          <p:cNvCxnSpPr/>
          <p:nvPr/>
        </p:nvCxnSpPr>
        <p:spPr>
          <a:xfrm>
            <a:off x="345440" y="598189"/>
            <a:ext cx="8290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451C85D-3A19-4CCA-A961-5BCBFD98EB8F}"/>
              </a:ext>
            </a:extLst>
          </p:cNvPr>
          <p:cNvSpPr txBox="1"/>
          <p:nvPr/>
        </p:nvSpPr>
        <p:spPr>
          <a:xfrm>
            <a:off x="359407" y="1148206"/>
            <a:ext cx="397098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Capsule 1: Beryllium (FNAL)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Targets and beam windows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PF-60, S-65F, S-200F, S-200FH</a:t>
            </a:r>
          </a:p>
          <a:p>
            <a:endParaRPr lang="en-US" dirty="0"/>
          </a:p>
          <a:p>
            <a:r>
              <a:rPr lang="en-US" dirty="0">
                <a:solidFill>
                  <a:srgbClr val="C00000"/>
                </a:solidFill>
              </a:rPr>
              <a:t>Capsule 2: Graphite (FNAL)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Targets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IG-430, ZXF-5Q, GC-20 (glassy carbon)</a:t>
            </a:r>
            <a:br>
              <a:rPr lang="en-US" dirty="0"/>
            </a:br>
            <a:endParaRPr lang="en-US" dirty="0"/>
          </a:p>
          <a:p>
            <a:r>
              <a:rPr lang="en-US" dirty="0">
                <a:solidFill>
                  <a:srgbClr val="C00000"/>
                </a:solidFill>
              </a:rPr>
              <a:t>Capsule 3: Silicon (CERN/KEK)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KEK Muon target, CERN SPS internal dump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Silicon, </a:t>
            </a:r>
            <a:r>
              <a:rPr lang="en-US" sz="1600" dirty="0" err="1"/>
              <a:t>SiC</a:t>
            </a:r>
            <a:r>
              <a:rPr lang="en-US" sz="1600" dirty="0"/>
              <a:t>-coated C, expanded graphite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dirty="0">
                <a:solidFill>
                  <a:srgbClr val="C00000"/>
                </a:solidFill>
              </a:rPr>
              <a:t>Capsule 4: Aluminum (ESS)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Proton beam window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Al 6061, 5754-O, luminescent coatings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DD38A9-813A-4E48-BF79-845A0856DA5F}"/>
              </a:ext>
            </a:extLst>
          </p:cNvPr>
          <p:cNvSpPr txBox="1"/>
          <p:nvPr/>
        </p:nvSpPr>
        <p:spPr>
          <a:xfrm>
            <a:off x="4330388" y="1148206"/>
            <a:ext cx="481361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Capsule 5: Upstream Titanium (FNAL/KEK/FRIB)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T2K target containment window, FRIB beam dump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Gr5, Gr 23, DMLS</a:t>
            </a:r>
            <a:br>
              <a:rPr lang="en-US" sz="1600" dirty="0"/>
            </a:br>
            <a:endParaRPr lang="en-US" dirty="0"/>
          </a:p>
          <a:p>
            <a:r>
              <a:rPr lang="en-US" dirty="0">
                <a:solidFill>
                  <a:srgbClr val="C00000"/>
                </a:solidFill>
              </a:rPr>
              <a:t>Capsule 6: Downstream Titanium 1 (FNAL/KEK)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T2K target containment window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Gr 5, Gr 23, Gr9</a:t>
            </a:r>
            <a:br>
              <a:rPr lang="en-US" dirty="0"/>
            </a:br>
            <a:endParaRPr lang="en-US" dirty="0"/>
          </a:p>
          <a:p>
            <a:r>
              <a:rPr lang="en-US" dirty="0">
                <a:solidFill>
                  <a:srgbClr val="C00000"/>
                </a:solidFill>
              </a:rPr>
              <a:t>Capsule 7: High-Z (CERN)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AD/BDF target, SPS internal dump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TZM, </a:t>
            </a:r>
            <a:r>
              <a:rPr lang="en-US" sz="1600" dirty="0" err="1"/>
              <a:t>CuCrZr</a:t>
            </a:r>
            <a:r>
              <a:rPr lang="en-US" sz="1600" dirty="0"/>
              <a:t>, </a:t>
            </a:r>
            <a:r>
              <a:rPr lang="en-US" sz="1600" dirty="0" err="1"/>
              <a:t>Ir</a:t>
            </a:r>
            <a:r>
              <a:rPr lang="en-US" sz="1600" dirty="0"/>
              <a:t>, flexible graphite (replaced capsule 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dirty="0">
                <a:solidFill>
                  <a:srgbClr val="C00000"/>
                </a:solidFill>
              </a:rPr>
              <a:t>Capsule 8: CERN 2 (CERN)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BDF target cladding, collimators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TaW</a:t>
            </a:r>
            <a:r>
              <a:rPr lang="en-US" sz="1600" dirty="0"/>
              <a:t>, Si, </a:t>
            </a:r>
            <a:r>
              <a:rPr lang="en-US" sz="1600" dirty="0" err="1"/>
              <a:t>CfC</a:t>
            </a:r>
            <a:r>
              <a:rPr lang="en-US" sz="1600" dirty="0"/>
              <a:t>, </a:t>
            </a:r>
            <a:r>
              <a:rPr lang="en-US" sz="1600" dirty="0" err="1"/>
              <a:t>MoGr</a:t>
            </a:r>
            <a:r>
              <a:rPr lang="en-US" sz="1600" dirty="0"/>
              <a:t>, PNG (replaced capsule 3)</a:t>
            </a:r>
          </a:p>
          <a:p>
            <a:endParaRPr lang="en-US" sz="1600" dirty="0"/>
          </a:p>
          <a:p>
            <a:r>
              <a:rPr lang="en-US" dirty="0">
                <a:solidFill>
                  <a:srgbClr val="C00000"/>
                </a:solidFill>
              </a:rPr>
              <a:t>Capsule 9: Downstream Titanium 2 (FNAL/KEK)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T2K target containment window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Gr 5, Gr 23, Gr 6, Gr 2, </a:t>
            </a:r>
            <a:r>
              <a:rPr lang="en-US" sz="1600" dirty="0" err="1"/>
              <a:t>Ti</a:t>
            </a:r>
            <a:r>
              <a:rPr lang="en-US" sz="1600" dirty="0"/>
              <a:t> 15-3 (replaced capsule 7)</a:t>
            </a:r>
          </a:p>
        </p:txBody>
      </p:sp>
    </p:spTree>
    <p:extLst>
      <p:ext uri="{BB962C8B-B14F-4D97-AF65-F5344CB8AC3E}">
        <p14:creationId xmlns:p14="http://schemas.microsoft.com/office/powerpoint/2010/main" val="1397912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3179CC-EBA4-488D-A81C-E532F061E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4F169-E78C-4716-ABD0-C063CB959E4C}" type="datetime1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F64CE2-CCEB-4D72-B460-B088C37E8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Ammigan - 5th RaDIATE Collaboration Meeting – CERN, Switzerland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FBB62C-DE5E-484A-AE96-AB061E816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6B9BFB-072F-402B-B703-0BDF251DD90B}"/>
              </a:ext>
            </a:extLst>
          </p:cNvPr>
          <p:cNvSpPr txBox="1"/>
          <p:nvPr/>
        </p:nvSpPr>
        <p:spPr>
          <a:xfrm>
            <a:off x="233680" y="136524"/>
            <a:ext cx="5139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chemeClr val="accent1">
                    <a:lumMod val="75000"/>
                  </a:schemeClr>
                </a:solidFill>
              </a:rPr>
              <a:t>RaDIATE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 BLIP irradiation summary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F266508-80A8-4BA8-A3FF-A71255E73A3C}"/>
              </a:ext>
            </a:extLst>
          </p:cNvPr>
          <p:cNvCxnSpPr/>
          <p:nvPr/>
        </p:nvCxnSpPr>
        <p:spPr>
          <a:xfrm>
            <a:off x="345440" y="598189"/>
            <a:ext cx="8290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584C04AD-FBBC-4BE3-9A68-DA93B5C21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607" y="989724"/>
            <a:ext cx="7578226" cy="509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891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796BD0-47EE-4DAA-B2A1-815400507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4F169-E78C-4716-ABD0-C063CB959E4C}" type="datetime1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2F27D1-CF70-47B8-94FB-DD7AB1768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Ammigan - 5th RaDIATE Collaboration Meeting – CERN, Switzerland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546E6-1F4D-44B6-9B23-479AE6A5E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E6FEE6-E964-46C2-89E4-630DFEDB054B}"/>
              </a:ext>
            </a:extLst>
          </p:cNvPr>
          <p:cNvSpPr txBox="1"/>
          <p:nvPr/>
        </p:nvSpPr>
        <p:spPr>
          <a:xfrm>
            <a:off x="233680" y="136524"/>
            <a:ext cx="5139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chemeClr val="accent1">
                    <a:lumMod val="75000"/>
                  </a:schemeClr>
                </a:solidFill>
              </a:rPr>
              <a:t>RaDIATE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 BLIP irradiation summary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0B24781-47AC-48F7-9C35-75181D1B518D}"/>
              </a:ext>
            </a:extLst>
          </p:cNvPr>
          <p:cNvCxnSpPr/>
          <p:nvPr/>
        </p:nvCxnSpPr>
        <p:spPr>
          <a:xfrm>
            <a:off x="345440" y="598189"/>
            <a:ext cx="8290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CB86E04-A38B-40CB-8BE2-094E44AB4BE4}"/>
              </a:ext>
            </a:extLst>
          </p:cNvPr>
          <p:cNvSpPr txBox="1"/>
          <p:nvPr/>
        </p:nvSpPr>
        <p:spPr>
          <a:xfrm>
            <a:off x="238545" y="830757"/>
            <a:ext cx="85396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Irradiation run ended in March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Unfortunately 3 (Al, US </a:t>
            </a:r>
            <a:r>
              <a:rPr lang="en-US" dirty="0" err="1"/>
              <a:t>Ti</a:t>
            </a:r>
            <a:r>
              <a:rPr lang="en-US" dirty="0"/>
              <a:t>, Graphite) out of the 9 capsules were breached during irradiation &amp; one capsule (Si) suffered some traumatic event that broke all interior specimens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DB18D4D-291D-4EE5-840D-D803D1E3E5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19" y="2410937"/>
            <a:ext cx="1542011" cy="205573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13A9D8B-C90D-4133-9EC7-2C5EA0A98A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453" y="2410936"/>
            <a:ext cx="1542011" cy="205573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C103B8E-7C7B-4F1B-8F6F-6E5C69B4BA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5410" y="2393519"/>
            <a:ext cx="1486329" cy="207096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76A8409-0F6F-40EC-8F59-2931E89083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2686" y="2667280"/>
            <a:ext cx="2743200" cy="15430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C805CFD-80D3-448C-A3F9-000AE351CB77}"/>
              </a:ext>
            </a:extLst>
          </p:cNvPr>
          <p:cNvSpPr txBox="1"/>
          <p:nvPr/>
        </p:nvSpPr>
        <p:spPr>
          <a:xfrm>
            <a:off x="753559" y="2463198"/>
            <a:ext cx="3706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E911F3-EED0-4D6D-9A57-18B10F3547E9}"/>
              </a:ext>
            </a:extLst>
          </p:cNvPr>
          <p:cNvSpPr txBox="1"/>
          <p:nvPr/>
        </p:nvSpPr>
        <p:spPr>
          <a:xfrm>
            <a:off x="2658720" y="2499211"/>
            <a:ext cx="6559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US </a:t>
            </a:r>
            <a:r>
              <a:rPr lang="en-US" dirty="0" err="1"/>
              <a:t>Ti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CF7819-3A4C-40EA-AB48-B1A25D0E560C}"/>
              </a:ext>
            </a:extLst>
          </p:cNvPr>
          <p:cNvSpPr txBox="1"/>
          <p:nvPr/>
        </p:nvSpPr>
        <p:spPr>
          <a:xfrm>
            <a:off x="4439992" y="2460866"/>
            <a:ext cx="3080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C46DD8-194A-4B2B-8BAE-2018C66E29F5}"/>
              </a:ext>
            </a:extLst>
          </p:cNvPr>
          <p:cNvSpPr txBox="1"/>
          <p:nvPr/>
        </p:nvSpPr>
        <p:spPr>
          <a:xfrm>
            <a:off x="6204515" y="2724894"/>
            <a:ext cx="3433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06CEB-AC2D-4D59-B8FD-934001C7F6D1}"/>
              </a:ext>
            </a:extLst>
          </p:cNvPr>
          <p:cNvSpPr txBox="1"/>
          <p:nvPr/>
        </p:nvSpPr>
        <p:spPr>
          <a:xfrm>
            <a:off x="218440" y="4660280"/>
            <a:ext cx="8544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Root cause of failure is unclear at the moment and could be attributed to several factors (discussed at yesterday’s working meeting)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Overheating, beam offset, poor weld quality, water cooling, capsule handling, etc.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DF9FD4A-1A4A-4775-9BD3-A031C8017697}"/>
              </a:ext>
            </a:extLst>
          </p:cNvPr>
          <p:cNvSpPr txBox="1"/>
          <p:nvPr/>
        </p:nvSpPr>
        <p:spPr>
          <a:xfrm>
            <a:off x="218440" y="5714743"/>
            <a:ext cx="6365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Specimens from remaining 5 capsules are available for PIE work</a:t>
            </a:r>
          </a:p>
        </p:txBody>
      </p:sp>
    </p:spTree>
    <p:extLst>
      <p:ext uri="{BB962C8B-B14F-4D97-AF65-F5344CB8AC3E}">
        <p14:creationId xmlns:p14="http://schemas.microsoft.com/office/powerpoint/2010/main" val="1700262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5D7679-D3C2-4AAF-A301-56E2F9EDD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4F169-E78C-4716-ABD0-C063CB959E4C}" type="datetime1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94502D-B224-45D8-B706-4F2468913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Ammigan - 5th RaDIATE Collaboration Meeting – CERN, Switzerland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DE682A-6ACC-40F7-88DC-1B17415C2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0CCE-30D1-4C29-A357-DC236F2C24F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911116-B0D5-4425-9770-5F2B606A98BD}"/>
              </a:ext>
            </a:extLst>
          </p:cNvPr>
          <p:cNvSpPr txBox="1"/>
          <p:nvPr/>
        </p:nvSpPr>
        <p:spPr>
          <a:xfrm>
            <a:off x="233680" y="136524"/>
            <a:ext cx="6623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Salvaged specimens from damaged capsules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E5F2A5D-1552-409E-9856-8833ED379D89}"/>
              </a:ext>
            </a:extLst>
          </p:cNvPr>
          <p:cNvCxnSpPr/>
          <p:nvPr/>
        </p:nvCxnSpPr>
        <p:spPr>
          <a:xfrm>
            <a:off x="345440" y="598189"/>
            <a:ext cx="8290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68D78E49-0AF4-43CA-99BF-D52A5999EE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09893" y="1632965"/>
            <a:ext cx="1536192" cy="11521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80F5170-010A-44B5-912E-08BC3E5F24CB}"/>
              </a:ext>
            </a:extLst>
          </p:cNvPr>
          <p:cNvSpPr txBox="1"/>
          <p:nvPr/>
        </p:nvSpPr>
        <p:spPr>
          <a:xfrm>
            <a:off x="345440" y="767467"/>
            <a:ext cx="2487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ESS Aluminum capsule</a:t>
            </a:r>
          </a:p>
          <a:p>
            <a:r>
              <a:rPr lang="en-US" sz="1600" dirty="0"/>
              <a:t>Some specimens recovered (at BNL)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7B9D0E4-3462-42DA-999C-6AEDD6428F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09" y="1715611"/>
            <a:ext cx="1372431" cy="10291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71FB200-6297-4865-8931-1CCE0039667B}"/>
              </a:ext>
            </a:extLst>
          </p:cNvPr>
          <p:cNvSpPr txBox="1"/>
          <p:nvPr/>
        </p:nvSpPr>
        <p:spPr>
          <a:xfrm>
            <a:off x="378271" y="3639652"/>
            <a:ext cx="2834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KEK/FRIB US Titanium capsule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703AEB-9E59-4494-89DD-A895350212D5}"/>
              </a:ext>
            </a:extLst>
          </p:cNvPr>
          <p:cNvSpPr txBox="1"/>
          <p:nvPr/>
        </p:nvSpPr>
        <p:spPr>
          <a:xfrm>
            <a:off x="3524546" y="784616"/>
            <a:ext cx="24874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FNAL Graphite capsule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A9B1FF-5FD5-41D9-9158-EA400EF0E9BF}"/>
              </a:ext>
            </a:extLst>
          </p:cNvPr>
          <p:cNvSpPr txBox="1"/>
          <p:nvPr/>
        </p:nvSpPr>
        <p:spPr>
          <a:xfrm>
            <a:off x="4212504" y="3149705"/>
            <a:ext cx="24874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CERN/KEK Silicon capsule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220DABB-622D-45AA-98BB-DCDE386C89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0361" y="4717668"/>
            <a:ext cx="730013" cy="7264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71A40B-495B-4469-AC1F-71538506D5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895" y="3662428"/>
            <a:ext cx="417150" cy="8091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6AAE4BE-B053-4DF9-87B5-45E972F45F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9420" y="3657630"/>
            <a:ext cx="468538" cy="8091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7BF93A8-A0C3-4019-AEF7-425127A535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3183" y="3615142"/>
            <a:ext cx="1211474" cy="95395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7F4549C-B20C-49AF-B313-9398916CE463}"/>
              </a:ext>
            </a:extLst>
          </p:cNvPr>
          <p:cNvSpPr txBox="1"/>
          <p:nvPr/>
        </p:nvSpPr>
        <p:spPr>
          <a:xfrm>
            <a:off x="361957" y="2993904"/>
            <a:ext cx="30616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 plans to proceed with PIE at the moment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7CB8626-0777-4572-9FB3-D47A9BBF324D}"/>
              </a:ext>
            </a:extLst>
          </p:cNvPr>
          <p:cNvSpPr txBox="1"/>
          <p:nvPr/>
        </p:nvSpPr>
        <p:spPr>
          <a:xfrm>
            <a:off x="5014888" y="1358003"/>
            <a:ext cx="3783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5 HiRadMat specimens recovered and inserted in HRMT43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6 CTE, 9 tensile &amp; 4 bend bars intact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Potential PIE work likely to be done at BNL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AC271D-E376-48E8-BF03-4381148225DE}"/>
              </a:ext>
            </a:extLst>
          </p:cNvPr>
          <p:cNvSpPr txBox="1"/>
          <p:nvPr/>
        </p:nvSpPr>
        <p:spPr>
          <a:xfrm>
            <a:off x="6567051" y="3654363"/>
            <a:ext cx="2199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1 </a:t>
            </a:r>
            <a:r>
              <a:rPr lang="en-US" sz="1600" dirty="0" err="1"/>
              <a:t>SiC</a:t>
            </a:r>
            <a:r>
              <a:rPr lang="en-US" sz="1600" dirty="0"/>
              <a:t>-coated C &amp; 2 Si specimens inserted in HRMT43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2EA98240-559F-443A-9777-A6C436BED7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593" y="1154334"/>
            <a:ext cx="1280160" cy="96012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5842E61-E111-491A-99E1-D237E80F2CC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97453" y="2187938"/>
            <a:ext cx="834300" cy="74385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54F4AFF-1D11-4FD4-9E8D-3BEC9369846E}"/>
              </a:ext>
            </a:extLst>
          </p:cNvPr>
          <p:cNvSpPr txBox="1"/>
          <p:nvPr/>
        </p:nvSpPr>
        <p:spPr>
          <a:xfrm>
            <a:off x="5127565" y="4679165"/>
            <a:ext cx="40164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Remaining 4 </a:t>
            </a:r>
            <a:r>
              <a:rPr lang="en-US" sz="1600" dirty="0" err="1"/>
              <a:t>SiC</a:t>
            </a:r>
            <a:r>
              <a:rPr lang="en-US" sz="1600" dirty="0"/>
              <a:t>-coated C at PNNL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Cracks observed in two specimens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SEM &amp; TDS PIE work at PNNL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Microstructural analyses for Si bend bars?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683DA743-E27C-464B-A0B8-090F80C8E75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2764" y="4046644"/>
            <a:ext cx="1931075" cy="113517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E0614FC-AF5D-41D2-A6DB-9C74FFC9E29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35391" y="4045560"/>
            <a:ext cx="1461338" cy="1148586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24E89C5-7627-45DE-9056-F0F001B58654}"/>
              </a:ext>
            </a:extLst>
          </p:cNvPr>
          <p:cNvSpPr txBox="1"/>
          <p:nvPr/>
        </p:nvSpPr>
        <p:spPr>
          <a:xfrm>
            <a:off x="378271" y="5281087"/>
            <a:ext cx="36514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 few micro/tensile specimens per layer intact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Microstructural analyses at PNNL?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CB96E6E3-456F-4B43-8322-880E602A282F}"/>
              </a:ext>
            </a:extLst>
          </p:cNvPr>
          <p:cNvSpPr/>
          <p:nvPr/>
        </p:nvSpPr>
        <p:spPr>
          <a:xfrm>
            <a:off x="4291673" y="5814757"/>
            <a:ext cx="4481586" cy="5229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C00000"/>
                </a:solidFill>
              </a:rPr>
              <a:t>Irradiation conditions (temperature, oxidation, etc.) uncertain for breached capsules</a:t>
            </a:r>
          </a:p>
        </p:txBody>
      </p:sp>
    </p:spTree>
    <p:extLst>
      <p:ext uri="{BB962C8B-B14F-4D97-AF65-F5344CB8AC3E}">
        <p14:creationId xmlns:p14="http://schemas.microsoft.com/office/powerpoint/2010/main" val="2877446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24" grpId="0"/>
      <p:bldP spid="25" grpId="0"/>
      <p:bldP spid="29" grpId="0"/>
      <p:bldP spid="33" grpId="0"/>
      <p:bldP spid="4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9276</TotalTime>
  <Words>1522</Words>
  <Application>Microsoft Office PowerPoint</Application>
  <PresentationFormat>On-screen Show (4:3)</PresentationFormat>
  <Paragraphs>253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Corbel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Kavin Ammigan x2193 13715N</dc:creator>
  <cp:lastModifiedBy>Kavin Ammigan x2193 13715N</cp:lastModifiedBy>
  <cp:revision>209</cp:revision>
  <dcterms:created xsi:type="dcterms:W3CDTF">2018-12-07T17:24:23Z</dcterms:created>
  <dcterms:modified xsi:type="dcterms:W3CDTF">2018-12-19T07:33:06Z</dcterms:modified>
</cp:coreProperties>
</file>