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333" r:id="rId3"/>
    <p:sldId id="345" r:id="rId4"/>
    <p:sldId id="344" r:id="rId5"/>
    <p:sldId id="348" r:id="rId6"/>
    <p:sldId id="363" r:id="rId7"/>
    <p:sldId id="362" r:id="rId8"/>
    <p:sldId id="361" r:id="rId9"/>
    <p:sldId id="347" r:id="rId10"/>
    <p:sldId id="350" r:id="rId11"/>
    <p:sldId id="360" r:id="rId12"/>
    <p:sldId id="349" r:id="rId13"/>
    <p:sldId id="351" r:id="rId14"/>
    <p:sldId id="356" r:id="rId15"/>
    <p:sldId id="355" r:id="rId16"/>
    <p:sldId id="352" r:id="rId17"/>
    <p:sldId id="353" r:id="rId18"/>
    <p:sldId id="357" r:id="rId19"/>
    <p:sldId id="358" r:id="rId20"/>
    <p:sldId id="359" r:id="rId21"/>
    <p:sldId id="354" r:id="rId2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 Bogomyagkov" initials="AB" lastIdx="1" clrIdx="0">
    <p:extLst>
      <p:ext uri="{19B8F6BF-5375-455C-9EA6-DF929625EA0E}">
        <p15:presenceInfo xmlns:p15="http://schemas.microsoft.com/office/powerpoint/2012/main" userId="ddbe756807e15fc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99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9" d="100"/>
          <a:sy n="89" d="100"/>
        </p:scale>
        <p:origin x="468" y="41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05T10:22:38.051" idx="1">
    <p:pos x="4103" y="34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C9ED1-F74A-4EDB-A7D2-00F79140AB2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F88CB-F818-4F45-8F00-2872E9AA0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70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F88CB-F818-4F45-8F00-2872E9AA028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16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Seminar at CERN, March 24th 2014</a:t>
            </a:r>
            <a:endParaRPr lang="ru-RU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83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7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66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2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46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1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41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01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4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3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71550"/>
            <a:ext cx="8229600" cy="3823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24.03.2014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Seminar at CERN, March 24th 2014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D258A-DE35-43ED-8318-C8E464C33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34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966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735547"/>
            <a:ext cx="7772400" cy="178219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IR magnets and MDI integration</a:t>
            </a:r>
            <a:endParaRPr lang="en-US" sz="3600" dirty="0">
              <a:solidFill>
                <a:srgbClr val="9966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355726"/>
            <a:ext cx="7272808" cy="1152128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A.Bogomyagkov</a:t>
            </a:r>
            <a:r>
              <a:rPr lang="en-US" sz="2000" dirty="0" smtClean="0"/>
              <a:t>, </a:t>
            </a:r>
            <a:r>
              <a:rPr lang="en-US" sz="2000" dirty="0" err="1" smtClean="0"/>
              <a:t>A.Krasnov</a:t>
            </a:r>
            <a:r>
              <a:rPr lang="en-US" sz="2000" dirty="0" smtClean="0"/>
              <a:t>, </a:t>
            </a:r>
            <a:r>
              <a:rPr lang="en-US" sz="2000" dirty="0" err="1" smtClean="0"/>
              <a:t>E.Levichev</a:t>
            </a:r>
            <a:r>
              <a:rPr lang="en-US" sz="2000" dirty="0" smtClean="0"/>
              <a:t>, </a:t>
            </a:r>
            <a:r>
              <a:rPr lang="en-US" sz="2000" dirty="0" err="1" smtClean="0"/>
              <a:t>S.Pivovarov</a:t>
            </a:r>
            <a:r>
              <a:rPr lang="en-US" sz="2000" dirty="0" smtClean="0"/>
              <a:t>, </a:t>
            </a:r>
            <a:r>
              <a:rPr lang="en-US" sz="2000" dirty="0" err="1" smtClean="0"/>
              <a:t>S.Sinyatkin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Budker</a:t>
            </a:r>
            <a:r>
              <a:rPr lang="en-US" sz="2000" dirty="0" smtClean="0"/>
              <a:t> Institute of Nuclear Physics,  Novosibirsk, Russia</a:t>
            </a:r>
            <a:endParaRPr lang="ru-RU" sz="2000" dirty="0" smtClean="0"/>
          </a:p>
          <a:p>
            <a:endParaRPr lang="en-US" sz="20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1720" y="4011910"/>
            <a:ext cx="5328592" cy="432048"/>
          </a:xfrm>
        </p:spPr>
        <p:txBody>
          <a:bodyPr/>
          <a:lstStyle/>
          <a:p>
            <a:r>
              <a:rPr lang="en-US" sz="2000" dirty="0" smtClean="0"/>
              <a:t>FCC Week, 9-13 April 2018, Amsterdam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973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New design of the cryostat tip (preliminary)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10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707654"/>
            <a:ext cx="8243725" cy="304087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644008" y="3507854"/>
            <a:ext cx="7410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Lumical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3260" y="774755"/>
            <a:ext cx="78402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Individual </a:t>
            </a:r>
            <a:r>
              <a:rPr lang="en-US" sz="1600" dirty="0" err="1" smtClean="0"/>
              <a:t>antisolenoids</a:t>
            </a:r>
            <a:r>
              <a:rPr lang="en-US" sz="1600" dirty="0" smtClean="0"/>
              <a:t> for each beam shifted closer to QC1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dirty="0"/>
              <a:t> covered by common </a:t>
            </a:r>
            <a:r>
              <a:rPr lang="en-US" sz="1600" dirty="0" smtClean="0"/>
              <a:t>screening solenoid </a:t>
            </a:r>
            <a:r>
              <a:rPr lang="en-US" sz="1600" dirty="0"/>
              <a:t>( –2 T</a:t>
            </a:r>
            <a:r>
              <a:rPr lang="en-US" sz="1600" dirty="0" smtClean="0"/>
              <a:t>)</a:t>
            </a:r>
            <a:r>
              <a:rPr lang="en-US" sz="1600" dirty="0"/>
              <a:t>.</a:t>
            </a:r>
            <a:endParaRPr lang="en-US" sz="16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4359314" y="2047949"/>
            <a:ext cx="18550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HOM abs. + NEG pump</a:t>
            </a:r>
            <a:endParaRPr lang="ru-RU" sz="14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644008" y="2346144"/>
            <a:ext cx="0" cy="44163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163328" y="3599889"/>
            <a:ext cx="5293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BPM</a:t>
            </a:r>
            <a:endParaRPr lang="ru-RU" sz="1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4427984" y="3228092"/>
            <a:ext cx="0" cy="37179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11960" y="1756308"/>
            <a:ext cx="0" cy="108196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933121" y="1263075"/>
            <a:ext cx="1214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Remote flange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4067944" y="3185306"/>
            <a:ext cx="0" cy="87833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733725" y="4020320"/>
            <a:ext cx="8060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Bellows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00921" y="1822924"/>
            <a:ext cx="2053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Cryostat, 100 </a:t>
            </a:r>
            <a:r>
              <a:rPr lang="en-US" sz="1400" dirty="0" err="1" smtClean="0"/>
              <a:t>mrad</a:t>
            </a:r>
            <a:r>
              <a:rPr lang="en-US" sz="1400" dirty="0" smtClean="0"/>
              <a:t>, 22-50 mm “wall” thickness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2195736" y="3029336"/>
            <a:ext cx="0" cy="1198598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1511660" y="4174208"/>
            <a:ext cx="1368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Antisolenoid</a:t>
            </a:r>
            <a:r>
              <a:rPr lang="en-US" sz="1400" dirty="0" smtClean="0"/>
              <a:t> x 2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2987824" y="1660626"/>
            <a:ext cx="0" cy="108196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483768" y="1435825"/>
            <a:ext cx="12299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Screening sol</a:t>
            </a:r>
          </a:p>
        </p:txBody>
      </p:sp>
    </p:spTree>
    <p:extLst>
      <p:ext uri="{BB962C8B-B14F-4D97-AF65-F5344CB8AC3E}">
        <p14:creationId xmlns:p14="http://schemas.microsoft.com/office/powerpoint/2010/main" val="30911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Compact single beam solenoid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11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3260" y="774755"/>
            <a:ext cx="7840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Individual anti-solenoid for each beam covered by common screen-solenoid ( –2 T) shifted closer to QC1. 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344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Overall size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12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88939"/>
            <a:ext cx="8820472" cy="2860694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467544" y="3075806"/>
            <a:ext cx="0" cy="46800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23528" y="3075806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23528" y="3537944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157525" y="3151694"/>
            <a:ext cx="459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500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668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3D views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13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576"/>
            <a:ext cx="9144000" cy="28444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2997635"/>
            <a:ext cx="5193654" cy="15183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15" y="509292"/>
            <a:ext cx="3968675" cy="184451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627784" y="2201378"/>
            <a:ext cx="7410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Lumical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56336" y="516508"/>
            <a:ext cx="9621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HOM abs NEG pump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1779662"/>
            <a:ext cx="5293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BPM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98012" y="777687"/>
            <a:ext cx="6624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Flange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374828" y="3449977"/>
            <a:ext cx="1019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100 </a:t>
            </a:r>
            <a:r>
              <a:rPr lang="en-US" sz="1400" dirty="0" err="1" smtClean="0"/>
              <a:t>mrad</a:t>
            </a:r>
            <a:r>
              <a:rPr lang="en-US" sz="1400" dirty="0" smtClean="0"/>
              <a:t> cone</a:t>
            </a:r>
            <a:endParaRPr lang="ru-RU" sz="14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2946501" y="2911143"/>
            <a:ext cx="205546" cy="5304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119683" y="2479513"/>
            <a:ext cx="7456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Anti-sol</a:t>
            </a:r>
            <a:endParaRPr lang="ru-RU" sz="1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5896568" y="2800470"/>
            <a:ext cx="443905" cy="9373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4572000" y="3874720"/>
            <a:ext cx="329290" cy="6412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4736645" y="4487726"/>
            <a:ext cx="4924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QC1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668119" y="1317093"/>
            <a:ext cx="1118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QC1 cryostat</a:t>
            </a:r>
            <a:endParaRPr lang="ru-RU" sz="1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512520" y="850121"/>
            <a:ext cx="1118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QC2 cryostat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5340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3D views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14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6507"/>
            <a:ext cx="9144000" cy="33704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99592" y="2715766"/>
            <a:ext cx="1118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QC2 cryostat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1995686"/>
            <a:ext cx="1118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QC1 cryostat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2985022"/>
            <a:ext cx="1019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100 </a:t>
            </a:r>
            <a:r>
              <a:rPr lang="en-US" sz="1400" dirty="0" err="1" smtClean="0"/>
              <a:t>mrad</a:t>
            </a:r>
            <a:r>
              <a:rPr lang="en-US" sz="1400" dirty="0" smtClean="0"/>
              <a:t> cone</a:t>
            </a:r>
            <a:endParaRPr lang="ru-RU" sz="14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6748482" y="2477971"/>
            <a:ext cx="55766" cy="4755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8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3D views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15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35" y="3363838"/>
            <a:ext cx="8495928" cy="10557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36" y="843558"/>
            <a:ext cx="7524328" cy="189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3D views without comments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16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40" y="1391321"/>
            <a:ext cx="7812360" cy="222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Assembling with remote control flanges I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17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60061" y="1181992"/>
            <a:ext cx="5976605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60063" y="157479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648499" y="2716788"/>
            <a:ext cx="1605533" cy="2343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076939" y="2649649"/>
            <a:ext cx="2530028" cy="3585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12" y="2635708"/>
            <a:ext cx="2530028" cy="35854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460062" y="3016771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45008" y="1562054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31486" y="2991404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460061" y="4096573"/>
            <a:ext cx="5963083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1574795"/>
            <a:ext cx="4773918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2998561"/>
            <a:ext cx="4773917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40841" y="2610200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36309" y="2876471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1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Assembling with remote control flanges II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18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60061" y="1181992"/>
            <a:ext cx="5976605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60063" y="157479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648499" y="2716788"/>
            <a:ext cx="1605533" cy="2343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248255" y="2659415"/>
            <a:ext cx="2530028" cy="3585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089" y="2642865"/>
            <a:ext cx="2530028" cy="35854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460062" y="3016771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45008" y="1562054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31486" y="2991404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460061" y="4096573"/>
            <a:ext cx="5963083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1574795"/>
            <a:ext cx="4773918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051720" y="2998561"/>
            <a:ext cx="4773917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40841" y="2610200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36309" y="2876471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9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Assembling “on a table” I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19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32069" y="792293"/>
            <a:ext cx="5976605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32071" y="1185096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707125" y="4271683"/>
            <a:ext cx="1605533" cy="2343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288186" y="4228449"/>
            <a:ext cx="2530028" cy="3585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097" y="4189402"/>
            <a:ext cx="2530028" cy="35854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532070" y="2627072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17016" y="117235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903494" y="260170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32069" y="3706874"/>
            <a:ext cx="5963083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23728" y="1185096"/>
            <a:ext cx="4773918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23728" y="2608862"/>
            <a:ext cx="4773917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08303" y="4182246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08303" y="4412816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1403648" y="2261626"/>
            <a:ext cx="0" cy="36000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331640" y="2262781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1331640" y="2618348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6200000">
            <a:off x="1019983" y="2273953"/>
            <a:ext cx="459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500</a:t>
            </a:r>
            <a:endParaRPr lang="ru-RU" sz="14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135362" y="4191982"/>
            <a:ext cx="0" cy="360000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063354" y="4193137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063354" y="4548704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751697" y="4204309"/>
            <a:ext cx="459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500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549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Initial conditions and constrains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Full crossing angle 30 </a:t>
            </a:r>
            <a:r>
              <a:rPr lang="en-US" dirty="0" err="1" smtClean="0"/>
              <a:t>mrad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First (defocusing) quad QC1 is placed in L*= 2.2 m from the IP.</a:t>
            </a:r>
          </a:p>
          <a:p>
            <a:r>
              <a:rPr lang="en-US" dirty="0" smtClean="0"/>
              <a:t>Set of magnets (QC1, QC2, A-sol, screening sol, correctors) in a cryostat which has to occupy </a:t>
            </a:r>
            <a:r>
              <a:rPr lang="en-US" dirty="0" smtClean="0">
                <a:sym typeface="Symbol" panose="05050102010706020507" pitchFamily="18" charset="2"/>
              </a:rPr>
              <a:t>100 </a:t>
            </a:r>
            <a:r>
              <a:rPr lang="en-US" dirty="0" err="1" smtClean="0">
                <a:sym typeface="Symbol" panose="05050102010706020507" pitchFamily="18" charset="2"/>
              </a:rPr>
              <a:t>mrad</a:t>
            </a:r>
            <a:r>
              <a:rPr lang="en-US" dirty="0" smtClean="0">
                <a:sym typeface="Symbol" panose="05050102010706020507" pitchFamily="18" charset="2"/>
              </a:rPr>
              <a:t> cone.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Lumical</a:t>
            </a:r>
            <a:r>
              <a:rPr lang="en-US" dirty="0" smtClean="0">
                <a:sym typeface="Symbol" panose="05050102010706020507" pitchFamily="18" charset="2"/>
              </a:rPr>
              <a:t> at 1m to 1.25 m in not symmetrical space covering        </a:t>
            </a:r>
            <a:r>
              <a:rPr lang="en-US" dirty="0">
                <a:sym typeface="Symbol" panose="05050102010706020507" pitchFamily="18" charset="2"/>
              </a:rPr>
              <a:t>+</a:t>
            </a:r>
            <a:r>
              <a:rPr lang="en-US" dirty="0" smtClean="0">
                <a:sym typeface="Symbol" panose="05050102010706020507" pitchFamily="18" charset="2"/>
              </a:rPr>
              <a:t>140 </a:t>
            </a:r>
            <a:r>
              <a:rPr lang="en-US" dirty="0" err="1" smtClean="0">
                <a:sym typeface="Symbol" panose="05050102010706020507" pitchFamily="18" charset="2"/>
              </a:rPr>
              <a:t>mrad</a:t>
            </a:r>
            <a:r>
              <a:rPr lang="en-US" dirty="0" smtClean="0">
                <a:sym typeface="Symbol" panose="05050102010706020507" pitchFamily="18" charset="2"/>
              </a:rPr>
              <a:t> and -100 </a:t>
            </a:r>
            <a:r>
              <a:rPr lang="en-US" dirty="0" err="1" smtClean="0">
                <a:sym typeface="Symbol" panose="05050102010706020507" pitchFamily="18" charset="2"/>
              </a:rPr>
              <a:t>mrad</a:t>
            </a:r>
            <a:r>
              <a:rPr lang="en-US" dirty="0" smtClean="0">
                <a:sym typeface="Symbol" panose="05050102010706020507" pitchFamily="18" charset="2"/>
              </a:rPr>
              <a:t>. </a:t>
            </a:r>
            <a:endParaRPr lang="en-US" dirty="0" smtClean="0"/>
          </a:p>
          <a:p>
            <a:r>
              <a:rPr lang="en-US" dirty="0" smtClean="0"/>
              <a:t>IP vacuum chamber with 30 mm inner diameter increasing with</a:t>
            </a:r>
            <a:r>
              <a:rPr lang="ru-RU" dirty="0" smtClean="0"/>
              <a:t> </a:t>
            </a:r>
            <a:r>
              <a:rPr lang="en-US" dirty="0" smtClean="0"/>
              <a:t>distance. </a:t>
            </a:r>
            <a:endParaRPr lang="ru-RU" dirty="0" smtClean="0"/>
          </a:p>
          <a:p>
            <a:r>
              <a:rPr lang="en-US" dirty="0" smtClean="0"/>
              <a:t>A BPM (at each tube) before the cryostat.</a:t>
            </a:r>
          </a:p>
          <a:p>
            <a:r>
              <a:rPr lang="en-US" dirty="0" smtClean="0"/>
              <a:t>Remote vacuum flanges.</a:t>
            </a:r>
          </a:p>
          <a:p>
            <a:r>
              <a:rPr lang="en-US" dirty="0" smtClean="0"/>
              <a:t>Bellows before the cryostat.</a:t>
            </a:r>
            <a:endParaRPr lang="ru-RU" dirty="0" smtClean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Week, 9-13 April 2018, Amsterdam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41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Assembling “on a table” II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20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32069" y="792293"/>
            <a:ext cx="5976605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32071" y="1185096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720507" y="2327089"/>
            <a:ext cx="1605533" cy="2343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20263" y="2269716"/>
            <a:ext cx="2530028" cy="3585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097" y="2253166"/>
            <a:ext cx="2530028" cy="35854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532070" y="2627072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17016" y="117235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903494" y="2601705"/>
            <a:ext cx="591659" cy="1068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32069" y="3706874"/>
            <a:ext cx="5963083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23728" y="1185096"/>
            <a:ext cx="4773918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23728" y="2608862"/>
            <a:ext cx="4773917" cy="10609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12849" y="2220501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08317" y="2486772"/>
            <a:ext cx="1224136" cy="186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4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3D views without comments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21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29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MDI scheme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3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75606"/>
            <a:ext cx="7382411" cy="30264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810370"/>
            <a:ext cx="357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Very </a:t>
            </a:r>
            <a:r>
              <a:rPr lang="en-US" dirty="0" err="1" smtClean="0"/>
              <a:t>schematical</a:t>
            </a:r>
            <a:r>
              <a:rPr lang="en-US" dirty="0" smtClean="0"/>
              <a:t> example from KEK.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4580" y="2643758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IP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1590059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Cooled IP Be tube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3427017"/>
            <a:ext cx="11521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Flange and Be tube cooling inlet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Трапеция 12"/>
          <p:cNvSpPr/>
          <p:nvPr/>
        </p:nvSpPr>
        <p:spPr>
          <a:xfrm rot="16200000">
            <a:off x="1837798" y="2069796"/>
            <a:ext cx="720080" cy="1579972"/>
          </a:xfrm>
          <a:prstGeom prst="trapezoid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259632" y="3013090"/>
            <a:ext cx="0" cy="4947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27584" y="2074344"/>
            <a:ext cx="0" cy="7144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465312" y="1448571"/>
            <a:ext cx="1567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Cooled Y-chamber, HOM absorber, SR masks 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123728" y="2113952"/>
            <a:ext cx="0" cy="7144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843808" y="3673450"/>
            <a:ext cx="792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BPM module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3203848" y="3195102"/>
            <a:ext cx="0" cy="4947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162603" y="1285145"/>
            <a:ext cx="819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Remote flange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491880" y="1817903"/>
            <a:ext cx="0" cy="7144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3707904" y="3178686"/>
            <a:ext cx="0" cy="4947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491880" y="3692183"/>
            <a:ext cx="7920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Bellow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31885" y="1697775"/>
            <a:ext cx="819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Cryostat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444208" y="1347614"/>
            <a:ext cx="0" cy="3304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6434792" y="2107504"/>
            <a:ext cx="9416" cy="4248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444208" y="1590059"/>
            <a:ext cx="0" cy="523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5983796" y="840428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Cryostat wall thickness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2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Cryostat “wall” thickness (KEK)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4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203598"/>
            <a:ext cx="5462036" cy="287205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683568" y="1059582"/>
            <a:ext cx="72008" cy="43204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39552" y="1779662"/>
            <a:ext cx="63624" cy="36842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5576" y="1059582"/>
            <a:ext cx="648072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68162" y="700993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58 mm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646680" y="2355726"/>
            <a:ext cx="432048" cy="900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419872" y="2355726"/>
            <a:ext cx="36004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491880" y="1995395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50 mm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078728" y="2355726"/>
            <a:ext cx="341144" cy="900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93513" y="1491630"/>
            <a:ext cx="82352" cy="40272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042312" y="1548975"/>
            <a:ext cx="112131" cy="34537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915816" y="2076535"/>
            <a:ext cx="63624" cy="20705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947628" y="1881892"/>
            <a:ext cx="95859" cy="2779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54443" y="1548975"/>
            <a:ext cx="337437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999724" y="1218188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37 mm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580" y="757843"/>
            <a:ext cx="30751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According to BINP experts (~50 SC wigglers), a minimum cryostat “wall” thickness is ~30-50 mm, which corresponds well to the KEK example drawing.</a:t>
            </a:r>
            <a:endParaRPr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088640" y="3803312"/>
            <a:ext cx="186456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88640" y="3101216"/>
            <a:ext cx="1864568" cy="15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088640" y="3501139"/>
            <a:ext cx="188979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249698" y="3848636"/>
            <a:ext cx="1768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Inner SS wall 6(5) mm</a:t>
            </a:r>
            <a:endParaRPr lang="ru-RU" sz="1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053704" y="2784072"/>
            <a:ext cx="1937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Outer SS wall 15 (5) mm</a:t>
            </a:r>
            <a:endParaRPr lang="ru-RU" sz="1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368053" y="3507154"/>
            <a:ext cx="1546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10 (3) mm vacuum</a:t>
            </a:r>
            <a:endParaRPr lang="ru-RU" sz="1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135639" y="3223062"/>
            <a:ext cx="21050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10 (7) mm superinsulation</a:t>
            </a:r>
            <a:endParaRPr lang="ru-RU" sz="1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8047249" y="3262388"/>
            <a:ext cx="917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Cu screen 4 (2) mm</a:t>
            </a:r>
            <a:endParaRPr lang="ru-RU" sz="1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206791" y="4173194"/>
            <a:ext cx="17228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In total: ~45 (22) mm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049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February MDI meeting at CERN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5</a:t>
            </a:fld>
            <a:endParaRPr lang="ru-RU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708" y="716685"/>
            <a:ext cx="2241162" cy="23456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948" y="828122"/>
            <a:ext cx="2556760" cy="188250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675607"/>
            <a:ext cx="3293620" cy="7839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64" y="3107139"/>
            <a:ext cx="7308304" cy="1568765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885664" y="3194691"/>
            <a:ext cx="3618557" cy="37279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85664" y="3361326"/>
            <a:ext cx="3436881" cy="316256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885664" y="4139102"/>
            <a:ext cx="3436881" cy="35438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885664" y="4291503"/>
            <a:ext cx="3589281" cy="38440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4322545" y="3682024"/>
            <a:ext cx="0" cy="45707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4499118" y="3567490"/>
            <a:ext cx="1734" cy="724013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 rot="16200000">
            <a:off x="5785482" y="3483551"/>
            <a:ext cx="833943" cy="736252"/>
          </a:xfrm>
          <a:prstGeom prst="arc">
            <a:avLst>
              <a:gd name="adj1" fmla="val 15459668"/>
              <a:gd name="adj2" fmla="val 18422297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15779281">
            <a:off x="6528073" y="3692258"/>
            <a:ext cx="490729" cy="433358"/>
          </a:xfrm>
          <a:prstGeom prst="arc">
            <a:avLst>
              <a:gd name="adj1" fmla="val 16200000"/>
              <a:gd name="adj2" fmla="val 18662343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92080" y="3614522"/>
            <a:ext cx="631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140 </a:t>
            </a:r>
            <a:r>
              <a:rPr lang="en-US" sz="1200" dirty="0" err="1" smtClean="0">
                <a:solidFill>
                  <a:srgbClr val="FF0000"/>
                </a:solidFill>
              </a:rPr>
              <a:t>mr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963960" y="3713177"/>
            <a:ext cx="631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100 </a:t>
            </a:r>
            <a:r>
              <a:rPr lang="en-US" sz="1200" dirty="0" err="1" smtClean="0">
                <a:solidFill>
                  <a:srgbClr val="FF0000"/>
                </a:solidFill>
              </a:rPr>
              <a:t>mr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357638" y="3123040"/>
            <a:ext cx="7410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Lumical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915398" y="4455679"/>
            <a:ext cx="9051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HOM abs.</a:t>
            </a:r>
            <a:endParaRPr lang="ru-RU" sz="1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40372" y="2659428"/>
            <a:ext cx="2637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Cryostat is in the 100 </a:t>
            </a:r>
            <a:r>
              <a:rPr lang="en-US" sz="1400" dirty="0" err="1" smtClean="0"/>
              <a:t>mrad</a:t>
            </a:r>
            <a:r>
              <a:rPr lang="en-US" sz="1400" dirty="0" smtClean="0"/>
              <a:t> cone with 50 mm wall</a:t>
            </a:r>
            <a:endParaRPr lang="ru-RU" sz="1400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4317662" y="3392550"/>
            <a:ext cx="8308" cy="105267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2051720" y="3194691"/>
            <a:ext cx="8308" cy="148121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2059719" y="4445226"/>
            <a:ext cx="2262097" cy="22622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068947" y="3198575"/>
            <a:ext cx="2257023" cy="18951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 flipV="1">
            <a:off x="4304042" y="3563033"/>
            <a:ext cx="1734" cy="72401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2069923" y="4270897"/>
            <a:ext cx="2230120" cy="23304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080487" y="3338927"/>
            <a:ext cx="2236359" cy="23302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091696" y="3347517"/>
            <a:ext cx="0" cy="116658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85497" y="828941"/>
            <a:ext cx="887289" cy="589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1572786" y="654710"/>
            <a:ext cx="15248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Anti-sol by Mike</a:t>
            </a:r>
            <a:endParaRPr lang="ru-RU" sz="1600" dirty="0"/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 flipV="1">
            <a:off x="685497" y="1110913"/>
            <a:ext cx="887289" cy="14195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1572786" y="922386"/>
            <a:ext cx="1669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Anti-sol by Sergey</a:t>
            </a:r>
            <a:endParaRPr lang="ru-RU" sz="16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4316846" y="579583"/>
            <a:ext cx="1300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Mike’s design</a:t>
            </a:r>
            <a:endParaRPr lang="ru-RU" sz="16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968333" y="479819"/>
            <a:ext cx="1451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Sergey’s design</a:t>
            </a:r>
            <a:endParaRPr lang="ru-RU" sz="16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265809" y="4248806"/>
            <a:ext cx="2790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Neither Mike’s no Sergey’s (old) design fits the cryostat</a:t>
            </a:r>
            <a:endParaRPr lang="ru-RU" sz="16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833404" y="3825123"/>
            <a:ext cx="692909" cy="14037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833404" y="4021964"/>
            <a:ext cx="690682" cy="2604"/>
          </a:xfrm>
          <a:prstGeom prst="straightConnector1">
            <a:avLst/>
          </a:prstGeom>
          <a:ln w="2222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892496" y="3347517"/>
            <a:ext cx="535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QC1</a:t>
            </a:r>
            <a:endParaRPr lang="ru-RU" sz="16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602599" y="3730884"/>
            <a:ext cx="8223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Anti-sol</a:t>
            </a:r>
            <a:endParaRPr lang="ru-RU" sz="16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23728" y="2283718"/>
            <a:ext cx="1224136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39552" y="2459518"/>
            <a:ext cx="1224136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92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February MDI meeting at CERN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6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06622" y="425972"/>
            <a:ext cx="8730757" cy="4291557"/>
            <a:chOff x="302394" y="1261368"/>
            <a:chExt cx="8730757" cy="4291557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394" y="2246456"/>
              <a:ext cx="8148708" cy="2713445"/>
            </a:xfrm>
            <a:prstGeom prst="rect">
              <a:avLst/>
            </a:prstGeom>
          </p:spPr>
        </p:pic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5648775" y="2211906"/>
              <a:ext cx="3384376" cy="3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Between remote flanges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>
              <a:off x="1232070" y="1798132"/>
              <a:ext cx="27562" cy="1270828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1995515" y="1857930"/>
              <a:ext cx="1836204" cy="3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Qs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flipV="1">
              <a:off x="4584046" y="3501009"/>
              <a:ext cx="347994" cy="1652439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stCxn id="15" idx="2"/>
            </p:cNvCxnSpPr>
            <p:nvPr/>
          </p:nvCxnSpPr>
          <p:spPr>
            <a:xfrm>
              <a:off x="4376748" y="1701188"/>
              <a:ext cx="296852" cy="1284737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 flipV="1">
              <a:off x="5148064" y="3418212"/>
              <a:ext cx="429815" cy="1385248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341530" y="1424297"/>
              <a:ext cx="1836204" cy="3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ScS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2"/>
            <p:cNvSpPr>
              <a:spLocks noChangeArrowheads="1"/>
            </p:cNvSpPr>
            <p:nvPr/>
          </p:nvSpPr>
          <p:spPr bwMode="auto">
            <a:xfrm>
              <a:off x="3458646" y="1372459"/>
              <a:ext cx="1836204" cy="3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CS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>
              <a:off x="5419101" y="1951770"/>
              <a:ext cx="321027" cy="1356971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flipH="1">
              <a:off x="6012160" y="1567225"/>
              <a:ext cx="447869" cy="1501735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"/>
            <p:cNvSpPr>
              <a:spLocks noChangeArrowheads="1"/>
            </p:cNvSpPr>
            <p:nvPr/>
          </p:nvSpPr>
          <p:spPr bwMode="auto">
            <a:xfrm>
              <a:off x="4440500" y="1513570"/>
              <a:ext cx="1836204" cy="3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HOM Absorber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2930704" y="2211906"/>
              <a:ext cx="198111" cy="1127492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2"/>
            <p:cNvSpPr>
              <a:spLocks noChangeArrowheads="1"/>
            </p:cNvSpPr>
            <p:nvPr/>
          </p:nvSpPr>
          <p:spPr bwMode="auto">
            <a:xfrm>
              <a:off x="5727575" y="1261368"/>
              <a:ext cx="1836204" cy="297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LumiCal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3535200" y="5115478"/>
              <a:ext cx="1836204" cy="35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Remote flange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4809473" y="4727897"/>
              <a:ext cx="1836204" cy="35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Two bellows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 flipV="1">
              <a:off x="2411760" y="3531195"/>
              <a:ext cx="1903690" cy="1527076"/>
            </a:xfrm>
            <a:prstGeom prst="straightConnector1">
              <a:avLst/>
            </a:prstGeom>
            <a:ln w="28575">
              <a:solidFill>
                <a:schemeClr val="accent1">
                  <a:shade val="95000"/>
                  <a:satMod val="10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1094500" y="5039530"/>
              <a:ext cx="1836204" cy="513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1711" tIns="40855" rIns="81711" bIns="4085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CC99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NEG pump, custom design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07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Koratzinos</a:t>
            </a:r>
            <a:r>
              <a:rPr lang="en-US" dirty="0" smtClean="0"/>
              <a:t> design, (February)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Seminar at CERN, March 24th 2014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7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0" y="1419142"/>
            <a:ext cx="8784000" cy="230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3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996600"/>
                </a:solidFill>
              </a:rPr>
              <a:t>Remote flange prototype</a:t>
            </a:r>
            <a:endParaRPr lang="ru-RU" sz="3600" dirty="0">
              <a:solidFill>
                <a:srgbClr val="996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t>8</a:t>
            </a:fld>
            <a:endParaRPr lang="ru-RU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4785996"/>
            <a:ext cx="4112096" cy="273844"/>
          </a:xfrm>
        </p:spPr>
        <p:txBody>
          <a:bodyPr/>
          <a:lstStyle/>
          <a:p>
            <a:r>
              <a:rPr lang="en-US" dirty="0"/>
              <a:t>FCC Week, </a:t>
            </a:r>
            <a:r>
              <a:rPr lang="en-US" dirty="0" smtClean="0"/>
              <a:t>9-13 April 2018, Amsterdam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0000"/>
            <a:ext cx="6513391" cy="460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1712" y="915566"/>
            <a:ext cx="25922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Flange outer dimensions:</a:t>
            </a:r>
          </a:p>
          <a:p>
            <a:endParaRPr lang="en-US" dirty="0" smtClean="0"/>
          </a:p>
          <a:p>
            <a:r>
              <a:rPr lang="en-US" dirty="0" smtClean="0"/>
              <a:t>Length 71.5 mm</a:t>
            </a:r>
          </a:p>
          <a:p>
            <a:endParaRPr lang="en-US" dirty="0" smtClean="0"/>
          </a:p>
          <a:p>
            <a:r>
              <a:rPr lang="en-US" dirty="0" smtClean="0"/>
              <a:t>Flange 2*radius(2*43)+ distance between beams</a:t>
            </a:r>
          </a:p>
          <a:p>
            <a:endParaRPr lang="en-US" dirty="0"/>
          </a:p>
          <a:p>
            <a:r>
              <a:rPr lang="en-US" dirty="0" smtClean="0"/>
              <a:t>At s=1619 mm</a:t>
            </a:r>
          </a:p>
          <a:p>
            <a:r>
              <a:rPr lang="en-US" dirty="0" smtClean="0"/>
              <a:t>Flange outer size</a:t>
            </a:r>
          </a:p>
          <a:p>
            <a:r>
              <a:rPr lang="en-US" dirty="0" smtClean="0"/>
              <a:t>Receiving part</a:t>
            </a:r>
          </a:p>
          <a:p>
            <a:r>
              <a:rPr lang="en-US" dirty="0" smtClean="0"/>
              <a:t>1619*0.03+86=134.57 mm</a:t>
            </a:r>
          </a:p>
          <a:p>
            <a:r>
              <a:rPr lang="en-US" dirty="0" smtClean="0"/>
              <a:t>Incoming part</a:t>
            </a:r>
          </a:p>
          <a:p>
            <a:r>
              <a:rPr lang="en-US" dirty="0" smtClean="0"/>
              <a:t>134.57+6=140.57 mm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6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Current IR design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Present designs does not fit the 100-mrad-cone with the cryostat.</a:t>
            </a:r>
          </a:p>
          <a:p>
            <a:r>
              <a:rPr lang="en-US" dirty="0" smtClean="0"/>
              <a:t>Having the flange inside the cryostat, how to fit mechanical transmission of the flange?</a:t>
            </a:r>
            <a:endParaRPr lang="ru-RU" dirty="0" smtClean="0"/>
          </a:p>
          <a:p>
            <a:r>
              <a:rPr lang="en-US" dirty="0" smtClean="0"/>
              <a:t>Reduction of </a:t>
            </a:r>
            <a:r>
              <a:rPr lang="en-US" dirty="0" err="1" smtClean="0"/>
              <a:t>antisolenoid</a:t>
            </a:r>
            <a:r>
              <a:rPr lang="en-US" dirty="0" smtClean="0"/>
              <a:t> diameter is not possible, because it will degrade the vertical emittance due to the strong horizontal field at the beam’s orbit.</a:t>
            </a:r>
            <a:endParaRPr lang="ru-RU" dirty="0" smtClean="0"/>
          </a:p>
          <a:p>
            <a:r>
              <a:rPr lang="en-US" dirty="0" smtClean="0"/>
              <a:t>Stray field from large diameter </a:t>
            </a:r>
            <a:r>
              <a:rPr lang="en-US" dirty="0" err="1" smtClean="0"/>
              <a:t>antisolenoid</a:t>
            </a:r>
            <a:r>
              <a:rPr lang="en-US" dirty="0" smtClean="0"/>
              <a:t> needs a large gap before the first quadrupole.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Even if we increase 100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 cone to 140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, still there are problems with accommodation of HOM absorber, flanges, bellows, BPMs, NEG pump (needs to be activated by heating to 400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C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Week, 9-13 April 2018, Amsterdam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258A-DE35-43ED-8318-C8E464C331E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6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6682</TotalTime>
  <Words>802</Words>
  <Application>Microsoft Office PowerPoint</Application>
  <PresentationFormat>Экран (16:9)</PresentationFormat>
  <Paragraphs>158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Symbol</vt:lpstr>
      <vt:lpstr>Office Theme</vt:lpstr>
      <vt:lpstr>IR magnets and MDI integration</vt:lpstr>
      <vt:lpstr>Initial conditions and constrains</vt:lpstr>
      <vt:lpstr>MDI scheme</vt:lpstr>
      <vt:lpstr>Cryostat “wall” thickness (KEK)</vt:lpstr>
      <vt:lpstr>February MDI meeting at CERN</vt:lpstr>
      <vt:lpstr>February MDI meeting at CERN</vt:lpstr>
      <vt:lpstr>Koratzinos design, (February)</vt:lpstr>
      <vt:lpstr>Remote flange prototype</vt:lpstr>
      <vt:lpstr>Current IR design</vt:lpstr>
      <vt:lpstr>New design of the cryostat tip (preliminary)</vt:lpstr>
      <vt:lpstr>Compact single beam solenoid</vt:lpstr>
      <vt:lpstr>Overall size</vt:lpstr>
      <vt:lpstr>3D views</vt:lpstr>
      <vt:lpstr>3D views</vt:lpstr>
      <vt:lpstr>3D views</vt:lpstr>
      <vt:lpstr>3D views without comments</vt:lpstr>
      <vt:lpstr>Assembling with remote control flanges I</vt:lpstr>
      <vt:lpstr>Assembling with remote control flanges II</vt:lpstr>
      <vt:lpstr>Assembling “on a table” I</vt:lpstr>
      <vt:lpstr>Assembling “on a table” II</vt:lpstr>
      <vt:lpstr>3D views without comments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draft of Interaction Region with Crab Waist</dc:title>
  <dc:creator>bogomyagkov</dc:creator>
  <cp:lastModifiedBy>Anton Bogomyagkov</cp:lastModifiedBy>
  <cp:revision>587</cp:revision>
  <dcterms:created xsi:type="dcterms:W3CDTF">2014-02-12T07:38:19Z</dcterms:created>
  <dcterms:modified xsi:type="dcterms:W3CDTF">2018-04-06T08:21:45Z</dcterms:modified>
</cp:coreProperties>
</file>