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7"/>
  </p:notesMasterIdLst>
  <p:handoutMasterIdLst>
    <p:handoutMasterId r:id="rId8"/>
  </p:handoutMasterIdLst>
  <p:sldIdLst>
    <p:sldId id="396" r:id="rId2"/>
    <p:sldId id="391" r:id="rId3"/>
    <p:sldId id="394" r:id="rId4"/>
    <p:sldId id="397" r:id="rId5"/>
    <p:sldId id="392" r:id="rId6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96"/>
            <p14:sldId id="391"/>
            <p14:sldId id="394"/>
            <p14:sldId id="397"/>
            <p14:sldId id="39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000"/>
    <a:srgbClr val="FFFFFF"/>
    <a:srgbClr val="808080"/>
    <a:srgbClr val="00000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667"/>
    <p:restoredTop sz="91401" autoAdjust="0"/>
  </p:normalViewPr>
  <p:slideViewPr>
    <p:cSldViewPr snapToObjects="1">
      <p:cViewPr varScale="1">
        <p:scale>
          <a:sx n="96" d="100"/>
          <a:sy n="96" d="100"/>
        </p:scale>
        <p:origin x="1904" y="168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outlineViewPr>
    <p:cViewPr>
      <p:scale>
        <a:sx n="33" d="100"/>
        <a:sy n="33" d="100"/>
      </p:scale>
      <p:origin x="0" y="-186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tiff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572000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1971002" y="247881"/>
            <a:ext cx="5409309" cy="508500"/>
          </a:xfrm>
        </p:spPr>
        <p:txBody>
          <a:bodyPr/>
          <a:lstStyle>
            <a:lvl1pPr algn="ctr">
              <a:defRPr sz="2800">
                <a:latin typeface="+mn-lt"/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587" y="6247711"/>
            <a:ext cx="1435621" cy="485279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467544" y="659735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err="1">
              <a:latin typeface="+mn-lt"/>
              <a:cs typeface="Franklin Gothic Book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61FC19-5D23-2242-AADF-B50049A96049}"/>
              </a:ext>
            </a:extLst>
          </p:cNvPr>
          <p:cNvSpPr/>
          <p:nvPr userDrawn="1"/>
        </p:nvSpPr>
        <p:spPr bwMode="auto">
          <a:xfrm>
            <a:off x="611560" y="116632"/>
            <a:ext cx="1359443" cy="68346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985F0DD-0568-3D4A-BA63-C2C1516383C7}"/>
              </a:ext>
            </a:extLst>
          </p:cNvPr>
          <p:cNvGrpSpPr/>
          <p:nvPr userDrawn="1"/>
        </p:nvGrpSpPr>
        <p:grpSpPr>
          <a:xfrm>
            <a:off x="0" y="-1"/>
            <a:ext cx="1768320" cy="1118469"/>
            <a:chOff x="1565799" y="1003300"/>
            <a:chExt cx="2005364" cy="1174774"/>
          </a:xfrm>
        </p:grpSpPr>
        <p:pic>
          <p:nvPicPr>
            <p:cNvPr id="16" name="Picture 8" descr="page1image3823712">
              <a:extLst>
                <a:ext uri="{FF2B5EF4-FFF2-40B4-BE49-F238E27FC236}">
                  <a16:creationId xmlns:a16="http://schemas.microsoft.com/office/drawing/2014/main" id="{7236BF48-C658-0F49-B2C3-95D51F25B4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5799" y="1003300"/>
              <a:ext cx="889000" cy="863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7" descr="page1image1831840">
              <a:extLst>
                <a:ext uri="{FF2B5EF4-FFF2-40B4-BE49-F238E27FC236}">
                  <a16:creationId xmlns:a16="http://schemas.microsoft.com/office/drawing/2014/main" id="{F5CAE7E8-FC69-124E-B059-6ADFDC92831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958" t="32040"/>
            <a:stretch/>
          </p:blipFill>
          <p:spPr bwMode="auto">
            <a:xfrm>
              <a:off x="2048541" y="1489688"/>
              <a:ext cx="1522622" cy="6883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AADF41D-0F54-5940-9841-12840BCB83DF}"/>
                </a:ext>
              </a:extLst>
            </p:cNvPr>
            <p:cNvSpPr/>
            <p:nvPr/>
          </p:nvSpPr>
          <p:spPr>
            <a:xfrm>
              <a:off x="1971003" y="1823085"/>
              <a:ext cx="88296" cy="36000"/>
            </a:xfrm>
            <a:prstGeom prst="rect">
              <a:avLst/>
            </a:prstGeom>
            <a:solidFill>
              <a:srgbClr val="4065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7247A7A5-766D-1643-890A-FBB22CADAE7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9824" y="247881"/>
            <a:ext cx="1208481" cy="50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/>
              <a:t>Folientitel</a:t>
            </a:r>
            <a:r>
              <a:rPr lang="en-GB" noProof="0" dirty="0"/>
              <a:t> </a:t>
            </a:r>
            <a:r>
              <a:rPr lang="en-GB" noProof="0" dirty="0" err="1"/>
              <a:t>eingeben</a:t>
            </a:r>
            <a:endParaRPr lang="en-GB" noProof="0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oliennummernplatzhalter 13"/>
          <p:cNvSpPr txBox="1">
            <a:spLocks/>
          </p:cNvSpPr>
          <p:nvPr userDrawn="1"/>
        </p:nvSpPr>
        <p:spPr>
          <a:xfrm>
            <a:off x="8206312" y="6597352"/>
            <a:ext cx="575742" cy="196850"/>
          </a:xfrm>
          <a:prstGeom prst="rect">
            <a:avLst/>
          </a:prstGeom>
        </p:spPr>
        <p:txBody>
          <a:bodyPr/>
          <a:lstStyle>
            <a:defPPr>
              <a:defRPr lang="de-CH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11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179512" y="6532564"/>
            <a:ext cx="756084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r>
              <a:rPr lang="en-US"/>
              <a:t>FuSuMaTech Kick-off Meeting Geneva  26 October 2017    Bernhard Auchmann</a:t>
            </a:r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tif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A839F9E-99F2-0C4A-88E1-3271FE2978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Task 4.1 – Quench Analysis</a:t>
            </a:r>
            <a:br>
              <a:rPr lang="en-US" dirty="0"/>
            </a:br>
            <a:br>
              <a:rPr lang="en-US" sz="300" dirty="0"/>
            </a:br>
            <a:r>
              <a:rPr lang="en-US" sz="1600" dirty="0">
                <a:latin typeface="+mn-lt"/>
              </a:rPr>
              <a:t>B. Auchmann (CERN/PSI), S. Bermudez-</a:t>
            </a:r>
            <a:r>
              <a:rPr lang="en-US" sz="1600" dirty="0" err="1">
                <a:latin typeface="+mn-lt"/>
              </a:rPr>
              <a:t>Izquierdos</a:t>
            </a:r>
            <a:r>
              <a:rPr lang="en-US" sz="1600" dirty="0">
                <a:latin typeface="+mn-lt"/>
              </a:rPr>
              <a:t> (CERN), A. </a:t>
            </a:r>
            <a:r>
              <a:rPr lang="en-US" sz="1600" dirty="0" err="1">
                <a:latin typeface="+mn-lt"/>
              </a:rPr>
              <a:t>Cario</a:t>
            </a:r>
            <a:r>
              <a:rPr lang="en-US" sz="1600" dirty="0">
                <a:latin typeface="+mn-lt"/>
              </a:rPr>
              <a:t> (KIT), C. </a:t>
            </a:r>
            <a:r>
              <a:rPr lang="en-US" sz="1600" dirty="0" err="1">
                <a:latin typeface="+mn-lt"/>
              </a:rPr>
              <a:t>Calzolaio</a:t>
            </a:r>
            <a:r>
              <a:rPr lang="en-US" sz="1600" dirty="0">
                <a:latin typeface="+mn-lt"/>
              </a:rPr>
              <a:t> (PSI), F. </a:t>
            </a:r>
            <a:r>
              <a:rPr lang="en-US" sz="1600" dirty="0" err="1">
                <a:latin typeface="+mn-lt"/>
              </a:rPr>
              <a:t>Grilli</a:t>
            </a:r>
            <a:r>
              <a:rPr lang="en-US" sz="1600" dirty="0">
                <a:latin typeface="+mn-lt"/>
              </a:rPr>
              <a:t> (KIT), J. Lucas (</a:t>
            </a:r>
            <a:r>
              <a:rPr lang="en-US" sz="1600" dirty="0" err="1">
                <a:latin typeface="+mn-lt"/>
              </a:rPr>
              <a:t>Elytt</a:t>
            </a:r>
            <a:r>
              <a:rPr lang="en-US" sz="1600" dirty="0">
                <a:latin typeface="+mn-lt"/>
              </a:rPr>
              <a:t>)</a:t>
            </a:r>
            <a:br>
              <a:rPr lang="en-US" sz="1400" dirty="0"/>
            </a:br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66B02828-C897-8B49-9C64-BE78EC17385F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>
          <a:xfrm>
            <a:off x="814388" y="4288616"/>
            <a:ext cx="7969249" cy="364520"/>
          </a:xfrm>
        </p:spPr>
        <p:txBody>
          <a:bodyPr/>
          <a:lstStyle/>
          <a:p>
            <a:r>
              <a:rPr lang="en-US" sz="1600" b="0" dirty="0"/>
              <a:t>WP 4 Meeting, Oxford Instruments, April 4 2018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9421EC-7B48-8F43-997D-446062198B8C}"/>
              </a:ext>
            </a:extLst>
          </p:cNvPr>
          <p:cNvSpPr/>
          <p:nvPr/>
        </p:nvSpPr>
        <p:spPr bwMode="auto">
          <a:xfrm>
            <a:off x="539552" y="1199366"/>
            <a:ext cx="1781908" cy="113713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6F8F8E9-CC00-0C42-B591-ACF225CBA2BF}"/>
              </a:ext>
            </a:extLst>
          </p:cNvPr>
          <p:cNvGrpSpPr/>
          <p:nvPr/>
        </p:nvGrpSpPr>
        <p:grpSpPr>
          <a:xfrm>
            <a:off x="559950" y="1208735"/>
            <a:ext cx="1768320" cy="1118469"/>
            <a:chOff x="1565799" y="1003300"/>
            <a:chExt cx="2005364" cy="1174774"/>
          </a:xfrm>
        </p:grpSpPr>
        <p:pic>
          <p:nvPicPr>
            <p:cNvPr id="7" name="Picture 8" descr="page1image3823712">
              <a:extLst>
                <a:ext uri="{FF2B5EF4-FFF2-40B4-BE49-F238E27FC236}">
                  <a16:creationId xmlns:a16="http://schemas.microsoft.com/office/drawing/2014/main" id="{513B881C-1355-2E44-8DF7-E060E768E80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5799" y="1003300"/>
              <a:ext cx="889000" cy="863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7" descr="page1image1831840">
              <a:extLst>
                <a:ext uri="{FF2B5EF4-FFF2-40B4-BE49-F238E27FC236}">
                  <a16:creationId xmlns:a16="http://schemas.microsoft.com/office/drawing/2014/main" id="{CA67488C-5455-1845-82BB-0AE8824A4CC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958" t="32040"/>
            <a:stretch/>
          </p:blipFill>
          <p:spPr bwMode="auto">
            <a:xfrm>
              <a:off x="2048540" y="1489688"/>
              <a:ext cx="1522623" cy="6883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0B46261-0168-E64A-AE3A-C88F938B3A5E}"/>
                </a:ext>
              </a:extLst>
            </p:cNvPr>
            <p:cNvSpPr/>
            <p:nvPr/>
          </p:nvSpPr>
          <p:spPr>
            <a:xfrm>
              <a:off x="1971003" y="1823085"/>
              <a:ext cx="88296" cy="36000"/>
            </a:xfrm>
            <a:prstGeom prst="rect">
              <a:avLst/>
            </a:prstGeom>
            <a:solidFill>
              <a:srgbClr val="4065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B7797FA8-5C77-9C41-A5FA-22544609D1A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950" y="2327204"/>
            <a:ext cx="1768320" cy="597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864934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F6D1B07-BFC6-A844-B056-859BDF7A706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Online Survey </a:t>
            </a:r>
            <a:r>
              <a:rPr lang="en-US" dirty="0"/>
              <a:t>among </a:t>
            </a:r>
            <a:r>
              <a:rPr lang="en-US" dirty="0" err="1"/>
              <a:t>FuSuMaTech</a:t>
            </a:r>
            <a:r>
              <a:rPr lang="en-US" dirty="0"/>
              <a:t> participants launched in Jan. ‘18..</a:t>
            </a:r>
          </a:p>
          <a:p>
            <a:pPr lvl="1"/>
            <a:r>
              <a:rPr lang="en-US" dirty="0"/>
              <a:t>Sixteen </a:t>
            </a: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responses</a:t>
            </a:r>
            <a:r>
              <a:rPr lang="en-US" dirty="0"/>
              <a:t> from: </a:t>
            </a:r>
            <a:br>
              <a:rPr lang="en-US" dirty="0"/>
            </a:br>
            <a:r>
              <a:rPr lang="en-US" dirty="0" err="1"/>
              <a:t>Bilfinger</a:t>
            </a:r>
            <a:r>
              <a:rPr lang="en-US" dirty="0"/>
              <a:t> </a:t>
            </a:r>
            <a:r>
              <a:rPr lang="en-US" dirty="0" err="1"/>
              <a:t>Noell</a:t>
            </a:r>
            <a:r>
              <a:rPr lang="en-US" dirty="0"/>
              <a:t>, CEA (2x), CERN (3x), CNRS, </a:t>
            </a:r>
            <a:br>
              <a:rPr lang="en-US" dirty="0"/>
            </a:br>
            <a:r>
              <a:rPr lang="en-US" dirty="0" err="1"/>
              <a:t>Elytt</a:t>
            </a:r>
            <a:r>
              <a:rPr lang="en-US" dirty="0"/>
              <a:t>, </a:t>
            </a: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</a:rPr>
              <a:t>INFN, </a:t>
            </a:r>
            <a:r>
              <a:rPr lang="en-US" dirty="0"/>
              <a:t>KIT (2x), Oxford Instruments, </a:t>
            </a:r>
            <a:br>
              <a:rPr lang="en-US" dirty="0"/>
            </a:br>
            <a:r>
              <a:rPr lang="en-US" dirty="0"/>
              <a:t>PSI, </a:t>
            </a:r>
            <a:r>
              <a:rPr lang="en-US" dirty="0" err="1"/>
              <a:t>SigmaPhi</a:t>
            </a:r>
            <a:r>
              <a:rPr lang="en-US" dirty="0"/>
              <a:t>, Tesla (2x)</a:t>
            </a:r>
          </a:p>
          <a:p>
            <a:pPr lvl="1"/>
            <a:r>
              <a:rPr lang="en-US" dirty="0"/>
              <a:t>Missing response from: AS-G, Alstom, STFC.</a:t>
            </a:r>
          </a:p>
          <a:p>
            <a:pPr lvl="1"/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Industries</a:t>
            </a:r>
            <a:r>
              <a:rPr lang="en-US" dirty="0"/>
              <a:t> (ordered by multiplicity)</a:t>
            </a:r>
            <a:br>
              <a:rPr lang="en-US" dirty="0"/>
            </a:br>
            <a:r>
              <a:rPr lang="en-US" dirty="0"/>
              <a:t>LTS accelerators, LTS medical, HTS energy, </a:t>
            </a:r>
            <a:br>
              <a:rPr lang="en-US" dirty="0"/>
            </a:br>
            <a:r>
              <a:rPr lang="en-US" dirty="0"/>
              <a:t>HTS accelerator, LTS energy.</a:t>
            </a:r>
          </a:p>
          <a:p>
            <a:pPr lvl="1"/>
            <a:r>
              <a:rPr lang="en-US" dirty="0"/>
              <a:t>Typical </a:t>
            </a: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geometries</a:t>
            </a:r>
            <a:r>
              <a:rPr lang="en-US" dirty="0"/>
              <a:t> (ordered by multiplicity):</a:t>
            </a:r>
            <a:br>
              <a:rPr lang="en-US" dirty="0"/>
            </a:br>
            <a:r>
              <a:rPr lang="en-US" dirty="0"/>
              <a:t>Solenoids, long accelerator, </a:t>
            </a:r>
            <a:br>
              <a:rPr lang="en-US" dirty="0"/>
            </a:br>
            <a:r>
              <a:rPr lang="en-US" dirty="0"/>
              <a:t>short accelerator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41611F-FE68-6443-923B-D1E06F3414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Online Survey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27DE064-D652-F543-A11A-DDC6401135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120" y="1988840"/>
            <a:ext cx="3337691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06998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0409D59-09F7-7043-98F6-8592243BF65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2988" y="1340768"/>
            <a:ext cx="7742237" cy="4679951"/>
          </a:xfrm>
        </p:spPr>
        <p:txBody>
          <a:bodyPr/>
          <a:lstStyle/>
          <a:p>
            <a:r>
              <a:rPr lang="en-US" sz="1600" dirty="0"/>
              <a:t>Some </a:t>
            </a:r>
            <a:r>
              <a:rPr lang="en-US" sz="16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questions and answers</a:t>
            </a:r>
            <a:r>
              <a:rPr lang="en-US" sz="1600" dirty="0"/>
              <a:t>:</a:t>
            </a:r>
          </a:p>
          <a:p>
            <a:pPr lvl="1"/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Software used</a:t>
            </a:r>
            <a:r>
              <a:rPr lang="en-US" sz="1600" dirty="0"/>
              <a:t>: ANSYS 2D, COMSOL 2D, Opera vector fields, QLASA, ROXIE, STEAM, other in-house</a:t>
            </a:r>
          </a:p>
          <a:p>
            <a:pPr lvl="1"/>
            <a:r>
              <a:rPr lang="en-US" sz="1600" dirty="0"/>
              <a:t>Comm. software 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limitations/potential</a:t>
            </a:r>
            <a:r>
              <a:rPr lang="en-US" sz="1600" dirty="0"/>
              <a:t>: </a:t>
            </a:r>
          </a:p>
          <a:p>
            <a:pPr marL="361950" lvl="2" indent="0">
              <a:buNone/>
            </a:pPr>
            <a:r>
              <a:rPr lang="en-US" sz="1600" dirty="0"/>
              <a:t>(+) support, rather flexible, HPC, </a:t>
            </a:r>
          </a:p>
          <a:p>
            <a:pPr marL="361950" lvl="2" indent="0">
              <a:buNone/>
            </a:pPr>
            <a:r>
              <a:rPr lang="en-US" sz="1600" dirty="0"/>
              <a:t>(–) workarounds necessary for superconductivity, setup time, licenses, computation time, </a:t>
            </a:r>
            <a:r>
              <a:rPr lang="en-US" sz="1600" dirty="0" err="1"/>
              <a:t>blackboxes</a:t>
            </a:r>
            <a:endParaRPr lang="en-US" sz="1600" dirty="0"/>
          </a:p>
          <a:p>
            <a:pPr lvl="1"/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Largest needs</a:t>
            </a:r>
            <a:r>
              <a:rPr lang="en-US" sz="1600" dirty="0"/>
              <a:t>:</a:t>
            </a:r>
          </a:p>
          <a:p>
            <a:pPr marL="361950" lvl="2" indent="0">
              <a:buNone/>
            </a:pPr>
            <a:r>
              <a:rPr lang="en-US" sz="1600" dirty="0"/>
              <a:t>Materials data base working with commercial tools, HTS support, efficient 3D, easy generic workflows, coupling to helium fluid dynamics</a:t>
            </a:r>
          </a:p>
          <a:p>
            <a:pPr lvl="1"/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HPC</a:t>
            </a:r>
            <a:r>
              <a:rPr lang="en-US" sz="1600" dirty="0"/>
              <a:t>: &gt;50% of participants would benefit from better HPC support</a:t>
            </a:r>
          </a:p>
          <a:p>
            <a:pPr lvl="1"/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Validation</a:t>
            </a:r>
            <a:r>
              <a:rPr lang="en-US" sz="1600" dirty="0"/>
              <a:t>: 94% would benefit or benefit a lot from documented and measured bench-mark cases for code validation.</a:t>
            </a:r>
          </a:p>
          <a:p>
            <a:pPr lvl="1"/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Material parameters</a:t>
            </a:r>
            <a:r>
              <a:rPr lang="en-US" sz="1600" dirty="0"/>
              <a:t>: strong support for generic mat. database to interface with multiple </a:t>
            </a:r>
            <a:r>
              <a:rPr lang="en-US" sz="1600" dirty="0" err="1"/>
              <a:t>soft.s</a:t>
            </a:r>
            <a:r>
              <a:rPr lang="en-US" sz="1600" dirty="0"/>
              <a:t>, list of “missing” data for LTS and HTS data.</a:t>
            </a:r>
          </a:p>
          <a:p>
            <a:pPr lvl="1"/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Diagnostics needs</a:t>
            </a:r>
            <a:r>
              <a:rPr lang="en-US" sz="1600" dirty="0"/>
              <a:t>: improved conductor temperature meas. Fast and distributed sensing, detection and diagnostics for HTS</a:t>
            </a:r>
          </a:p>
          <a:p>
            <a:endParaRPr lang="en-US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347EACE-FEC7-EC40-98C6-998AE91C2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Survey Results</a:t>
            </a:r>
          </a:p>
        </p:txBody>
      </p:sp>
    </p:spTree>
    <p:extLst>
      <p:ext uri="{BB962C8B-B14F-4D97-AF65-F5344CB8AC3E}">
        <p14:creationId xmlns:p14="http://schemas.microsoft.com/office/powerpoint/2010/main" val="6241636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1971029-7774-B347-A325-2C8762E1C8EB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0" y="1340767"/>
            <a:ext cx="9152118" cy="360229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BFACA77-74C1-0440-851C-687289442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67B71CA-0C12-5346-8A5C-02ED2CCEE6DB}"/>
              </a:ext>
            </a:extLst>
          </p:cNvPr>
          <p:cNvSpPr txBox="1"/>
          <p:nvPr/>
        </p:nvSpPr>
        <p:spPr>
          <a:xfrm>
            <a:off x="971600" y="537321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latin typeface="+mn-lt"/>
                <a:cs typeface="Franklin Gothic Book"/>
              </a:rPr>
              <a:t>See if </a:t>
            </a:r>
            <a:r>
              <a:rPr lang="en-US" sz="1800" kern="1000" spc="30" dirty="0" err="1">
                <a:latin typeface="+mn-lt"/>
                <a:cs typeface="Franklin Gothic Book"/>
              </a:rPr>
              <a:t>diagnostics&amp;detection</a:t>
            </a:r>
            <a:r>
              <a:rPr lang="en-US" sz="1800" kern="1000" spc="30" dirty="0">
                <a:latin typeface="+mn-lt"/>
                <a:cs typeface="Franklin Gothic Book"/>
              </a:rPr>
              <a:t> should be incorporated in Task 4.3?</a:t>
            </a:r>
          </a:p>
        </p:txBody>
      </p:sp>
    </p:spTree>
    <p:extLst>
      <p:ext uri="{BB962C8B-B14F-4D97-AF65-F5344CB8AC3E}">
        <p14:creationId xmlns:p14="http://schemas.microsoft.com/office/powerpoint/2010/main" val="408298505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74B9429-64BB-3E4E-886C-71383A9DD8E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2988" y="1196752"/>
            <a:ext cx="7742237" cy="4679951"/>
          </a:xfrm>
        </p:spPr>
        <p:txBody>
          <a:bodyPr/>
          <a:lstStyle/>
          <a:p>
            <a:r>
              <a:rPr lang="en-US" sz="16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Next five months</a:t>
            </a:r>
            <a:r>
              <a:rPr lang="en-US" sz="1600" dirty="0"/>
              <a:t>: </a:t>
            </a:r>
          </a:p>
          <a:p>
            <a:pPr lvl="1"/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Refine (as task team) the list of R&amp;D initiatives .</a:t>
            </a:r>
            <a:endParaRPr lang="en-US" sz="1600" dirty="0"/>
          </a:p>
          <a:p>
            <a:pPr lvl="2"/>
            <a:r>
              <a:rPr lang="en-US" sz="1600" dirty="0"/>
              <a:t>Assign each initiative to two or more team members.</a:t>
            </a:r>
          </a:p>
          <a:p>
            <a:pPr lvl="2"/>
            <a:r>
              <a:rPr lang="en-US" sz="1600" dirty="0"/>
              <a:t>Present the status to the community at the 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April 19  </a:t>
            </a:r>
            <a:r>
              <a:rPr lang="en-US" sz="1600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FuSuMaTech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workshop</a:t>
            </a:r>
            <a:r>
              <a:rPr lang="en-US" sz="1600" dirty="0"/>
              <a:t>.</a:t>
            </a:r>
          </a:p>
          <a:p>
            <a:pPr lvl="1"/>
            <a:r>
              <a:rPr lang="en-US" sz="1600" dirty="0"/>
              <a:t>Prepare a 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plan (2-3 pages in total) for the task initiatives </a:t>
            </a:r>
            <a:r>
              <a:rPr lang="en-US" sz="1600" dirty="0"/>
              <a:t>until 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August 2018</a:t>
            </a:r>
            <a:r>
              <a:rPr lang="en-US" sz="1600" dirty="0"/>
              <a:t>, to circulate among participants, including:</a:t>
            </a:r>
          </a:p>
          <a:p>
            <a:pPr lvl="2"/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organizational structure </a:t>
            </a:r>
            <a:r>
              <a:rPr lang="en-US" sz="1600" dirty="0"/>
              <a:t>of each initiative,</a:t>
            </a:r>
          </a:p>
          <a:p>
            <a:pPr lvl="2"/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time range and resources</a:t>
            </a:r>
            <a:r>
              <a:rPr lang="en-US" sz="1600" dirty="0"/>
              <a:t>,</a:t>
            </a:r>
          </a:p>
          <a:p>
            <a:pPr lvl="2"/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integration with WP5</a:t>
            </a:r>
            <a:r>
              <a:rPr lang="en-US" sz="1600" dirty="0"/>
              <a:t> as pilot project,</a:t>
            </a:r>
          </a:p>
          <a:p>
            <a:pPr lvl="2"/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feedback to FCC </a:t>
            </a:r>
            <a:r>
              <a:rPr lang="en-US" sz="1600" dirty="0"/>
              <a:t>road map,</a:t>
            </a:r>
          </a:p>
          <a:p>
            <a:pPr lvl="2"/>
            <a:r>
              <a:rPr lang="en-US" sz="1600" dirty="0"/>
              <a:t>potential 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collaboration partners ,</a:t>
            </a:r>
            <a:endParaRPr lang="en-US" sz="1600" dirty="0"/>
          </a:p>
          <a:p>
            <a:pPr lvl="2"/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funding</a:t>
            </a:r>
            <a:r>
              <a:rPr lang="en-US" sz="1600" dirty="0"/>
              <a:t> opportunities,</a:t>
            </a:r>
          </a:p>
          <a:p>
            <a:pPr lvl="2"/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licensing</a:t>
            </a:r>
            <a:r>
              <a:rPr lang="en-US" sz="1600" dirty="0"/>
              <a:t> questions,</a:t>
            </a:r>
          </a:p>
          <a:p>
            <a:pPr lvl="2"/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IP</a:t>
            </a:r>
            <a:r>
              <a:rPr lang="en-US" sz="1600" dirty="0"/>
              <a:t> implications.</a:t>
            </a:r>
          </a:p>
          <a:p>
            <a:r>
              <a:rPr lang="en-US" sz="16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Beyond August ’18</a:t>
            </a:r>
            <a:r>
              <a:rPr lang="en-US" sz="1600" dirty="0"/>
              <a:t>:</a:t>
            </a:r>
          </a:p>
          <a:p>
            <a:pPr lvl="2"/>
            <a:r>
              <a:rPr lang="en-US" sz="1600" dirty="0"/>
              <a:t>draft project proposal</a:t>
            </a:r>
          </a:p>
          <a:p>
            <a:pPr lvl="2"/>
            <a:r>
              <a:rPr lang="en-US" sz="1600" dirty="0"/>
              <a:t>contact potential additional partners</a:t>
            </a:r>
          </a:p>
          <a:p>
            <a:pPr lvl="2"/>
            <a:r>
              <a:rPr lang="en-US" sz="1600" dirty="0"/>
              <a:t>find solutions to IP and licensing questions</a:t>
            </a:r>
          </a:p>
          <a:p>
            <a:pPr lvl="2"/>
            <a:r>
              <a:rPr lang="en-US" sz="1600" dirty="0"/>
              <a:t>contribution to final deliverable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79C00A2-017F-D649-A41E-9D9595284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Next Steps</a:t>
            </a:r>
          </a:p>
        </p:txBody>
      </p:sp>
      <p:pic>
        <p:nvPicPr>
          <p:cNvPr id="4" name="Espace réservé du contenu 6">
            <a:extLst>
              <a:ext uri="{FF2B5EF4-FFF2-40B4-BE49-F238E27FC236}">
                <a16:creationId xmlns:a16="http://schemas.microsoft.com/office/drawing/2014/main" id="{26611036-D880-5C41-BFB9-B0EE77DBA4B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619"/>
          <a:stretch/>
        </p:blipFill>
        <p:spPr>
          <a:xfrm rot="567479">
            <a:off x="5219566" y="3049392"/>
            <a:ext cx="3489560" cy="25202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B8ED789-9099-BB43-B3F3-691811AD4D26}"/>
              </a:ext>
            </a:extLst>
          </p:cNvPr>
          <p:cNvSpPr txBox="1"/>
          <p:nvPr/>
        </p:nvSpPr>
        <p:spPr>
          <a:xfrm>
            <a:off x="7959330" y="597098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>
                <a:latin typeface="+mn-lt"/>
                <a:cs typeface="Franklin Gothic Book"/>
              </a:rPr>
              <a:t>[A. </a:t>
            </a:r>
            <a:r>
              <a:rPr lang="en-US" kern="1000" spc="30" dirty="0" err="1">
                <a:latin typeface="+mn-lt"/>
                <a:cs typeface="Franklin Gothic Book"/>
              </a:rPr>
              <a:t>Dael</a:t>
            </a:r>
            <a:r>
              <a:rPr lang="en-US" kern="1000" spc="30" dirty="0">
                <a:latin typeface="+mn-lt"/>
                <a:cs typeface="Franklin Gothic Book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800938338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 PowerPoint Master english</Template>
  <TotalTime>9332</TotalTime>
  <Words>342</Words>
  <Application>Microsoft Macintosh PowerPoint</Application>
  <PresentationFormat>On-screen Show (4:3)</PresentationFormat>
  <Paragraphs>42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6" baseType="lpstr">
      <vt:lpstr>ＭＳ Ｐゴシック</vt:lpstr>
      <vt:lpstr>ヒラギノ角ゴ Pro W3</vt:lpstr>
      <vt:lpstr>Arial</vt:lpstr>
      <vt:lpstr>Arial Narrow</vt:lpstr>
      <vt:lpstr>Calibri</vt:lpstr>
      <vt:lpstr>Franklin Gothic Book</vt:lpstr>
      <vt:lpstr>Georgia</vt:lpstr>
      <vt:lpstr>Rockwell</vt:lpstr>
      <vt:lpstr>Symbol</vt:lpstr>
      <vt:lpstr>Times</vt:lpstr>
      <vt:lpstr>PSI-Powerpoint-Master Calibri V2</vt:lpstr>
      <vt:lpstr>Task 4.1 – Quench Analysis  B. Auchmann (CERN/PSI), S. Bermudez-Izquierdos (CERN), A. Cario (KIT), C. Calzolaio (PSI), F. Grilli (KIT), J. Lucas (Elytt) </vt:lpstr>
      <vt:lpstr>Online Survey</vt:lpstr>
      <vt:lpstr>Survey Results</vt:lpstr>
      <vt:lpstr>Planning</vt:lpstr>
      <vt:lpstr>Next Steps</vt:lpstr>
    </vt:vector>
  </TitlesOfParts>
  <Company/>
  <LinksUpToDate>false</LinksUpToDate>
  <SharedDoc>false</SharedDoc>
  <HyperlinkBase/>
  <HyperlinksChanged>false</HyperlinksChanged>
  <AppVersion>16.0011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the title of your  presentation here</dc:title>
  <dc:creator>Bernhard Auchmann</dc:creator>
  <cp:lastModifiedBy>Microsoft Office User</cp:lastModifiedBy>
  <cp:revision>256</cp:revision>
  <cp:lastPrinted>2015-07-23T13:50:07Z</cp:lastPrinted>
  <dcterms:created xsi:type="dcterms:W3CDTF">2017-04-12T09:33:27Z</dcterms:created>
  <dcterms:modified xsi:type="dcterms:W3CDTF">2018-04-04T14:46:05Z</dcterms:modified>
</cp:coreProperties>
</file>