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17" r:id="rId2"/>
  </p:sldMasterIdLst>
  <p:notesMasterIdLst>
    <p:notesMasterId r:id="rId45"/>
  </p:notesMasterIdLst>
  <p:handoutMasterIdLst>
    <p:handoutMasterId r:id="rId46"/>
  </p:handoutMasterIdLst>
  <p:sldIdLst>
    <p:sldId id="457" r:id="rId3"/>
    <p:sldId id="642" r:id="rId4"/>
    <p:sldId id="674" r:id="rId5"/>
    <p:sldId id="599" r:id="rId6"/>
    <p:sldId id="600" r:id="rId7"/>
    <p:sldId id="601" r:id="rId8"/>
    <p:sldId id="719" r:id="rId9"/>
    <p:sldId id="675" r:id="rId10"/>
    <p:sldId id="717" r:id="rId11"/>
    <p:sldId id="694" r:id="rId12"/>
    <p:sldId id="716" r:id="rId13"/>
    <p:sldId id="718" r:id="rId14"/>
    <p:sldId id="673" r:id="rId15"/>
    <p:sldId id="702" r:id="rId16"/>
    <p:sldId id="603" r:id="rId17"/>
    <p:sldId id="604" r:id="rId18"/>
    <p:sldId id="676" r:id="rId19"/>
    <p:sldId id="703" r:id="rId20"/>
    <p:sldId id="614" r:id="rId21"/>
    <p:sldId id="649" r:id="rId22"/>
    <p:sldId id="698" r:id="rId23"/>
    <p:sldId id="619" r:id="rId24"/>
    <p:sldId id="620" r:id="rId25"/>
    <p:sldId id="622" r:id="rId26"/>
    <p:sldId id="624" r:id="rId27"/>
    <p:sldId id="655" r:id="rId28"/>
    <p:sldId id="656" r:id="rId29"/>
    <p:sldId id="652" r:id="rId30"/>
    <p:sldId id="650" r:id="rId31"/>
    <p:sldId id="651" r:id="rId32"/>
    <p:sldId id="677" r:id="rId33"/>
    <p:sldId id="669" r:id="rId34"/>
    <p:sldId id="670" r:id="rId35"/>
    <p:sldId id="671" r:id="rId36"/>
    <p:sldId id="682" r:id="rId37"/>
    <p:sldId id="636" r:id="rId38"/>
    <p:sldId id="715" r:id="rId39"/>
    <p:sldId id="704" r:id="rId40"/>
    <p:sldId id="701" r:id="rId41"/>
    <p:sldId id="712" r:id="rId42"/>
    <p:sldId id="713" r:id="rId43"/>
    <p:sldId id="714" r:id="rId44"/>
  </p:sldIdLst>
  <p:sldSz cx="9144000" cy="6858000" type="screen4x3"/>
  <p:notesSz cx="6858000" cy="9947275"/>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guide id="3" orient="horz" pos="3134">
          <p15:clr>
            <a:srgbClr val="A4A3A4"/>
          </p15:clr>
        </p15:guide>
        <p15:guide id="4"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FF"/>
    <a:srgbClr val="7575D1"/>
    <a:srgbClr val="47FFD1"/>
    <a:srgbClr val="37379B"/>
    <a:srgbClr val="00B050"/>
    <a:srgbClr val="C0C0C0"/>
    <a:srgbClr val="DDDDDD"/>
    <a:srgbClr val="E3E3E3"/>
    <a:srgbClr val="C3C3C3"/>
    <a:srgbClr val="D996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E3FDE45-AF77-4B5C-9715-49D594BDF05E}" styleName="浅色样式 1 - 强调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浅色样式 1 - 强调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70" autoAdjust="0"/>
    <p:restoredTop sz="83731" autoAdjust="0"/>
  </p:normalViewPr>
  <p:slideViewPr>
    <p:cSldViewPr>
      <p:cViewPr varScale="1">
        <p:scale>
          <a:sx n="106" d="100"/>
          <a:sy n="106" d="100"/>
        </p:scale>
        <p:origin x="1862" y="72"/>
      </p:cViewPr>
      <p:guideLst>
        <p:guide orient="horz" pos="2160"/>
        <p:guide pos="2880"/>
      </p:guideLst>
    </p:cSldViewPr>
  </p:slideViewPr>
  <p:notesTextViewPr>
    <p:cViewPr>
      <p:scale>
        <a:sx n="3" d="2"/>
        <a:sy n="3" d="2"/>
      </p:scale>
      <p:origin x="0" y="0"/>
    </p:cViewPr>
  </p:notesTextViewPr>
  <p:sorterViewPr>
    <p:cViewPr>
      <p:scale>
        <a:sx n="100" d="100"/>
        <a:sy n="100" d="100"/>
      </p:scale>
      <p:origin x="0" y="3804"/>
    </p:cViewPr>
  </p:sorterViewPr>
  <p:notesViewPr>
    <p:cSldViewPr>
      <p:cViewPr varScale="1">
        <p:scale>
          <a:sx n="57" d="100"/>
          <a:sy n="57" d="100"/>
        </p:scale>
        <p:origin x="-2604" y="-78"/>
      </p:cViewPr>
      <p:guideLst>
        <p:guide orient="horz" pos="3127"/>
        <p:guide pos="2141"/>
        <p:guide orient="horz" pos="3134"/>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2547" cy="497921"/>
          </a:xfrm>
          <a:prstGeom prst="rect">
            <a:avLst/>
          </a:prstGeom>
        </p:spPr>
        <p:txBody>
          <a:bodyPr vert="horz" lIns="91879" tIns="45939" rIns="91879" bIns="45939" rtlCol="0"/>
          <a:lstStyle>
            <a:lvl1pPr algn="l">
              <a:defRPr sz="1200">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3883852" y="0"/>
            <a:ext cx="2972547" cy="497921"/>
          </a:xfrm>
          <a:prstGeom prst="rect">
            <a:avLst/>
          </a:prstGeom>
        </p:spPr>
        <p:txBody>
          <a:bodyPr vert="horz" lIns="91879" tIns="45939" rIns="91879" bIns="45939" rtlCol="0"/>
          <a:lstStyle>
            <a:lvl1pPr algn="r">
              <a:defRPr sz="1200">
                <a:ea typeface="宋体" pitchFamily="2" charset="-122"/>
              </a:defRPr>
            </a:lvl1pPr>
          </a:lstStyle>
          <a:p>
            <a:pPr>
              <a:defRPr/>
            </a:pPr>
            <a:fld id="{AC93306F-FDD8-4B58-913F-2D96508BE7B4}" type="datetimeFigureOut">
              <a:rPr lang="zh-CN" altLang="en-US"/>
              <a:pPr>
                <a:defRPr/>
              </a:pPr>
              <a:t>2019/3/13</a:t>
            </a:fld>
            <a:endParaRPr lang="zh-CN" altLang="en-US"/>
          </a:p>
        </p:txBody>
      </p:sp>
      <p:sp>
        <p:nvSpPr>
          <p:cNvPr id="4" name="页脚占位符 3"/>
          <p:cNvSpPr>
            <a:spLocks noGrp="1"/>
          </p:cNvSpPr>
          <p:nvPr>
            <p:ph type="ftr" sz="quarter" idx="2"/>
          </p:nvPr>
        </p:nvSpPr>
        <p:spPr>
          <a:xfrm>
            <a:off x="0" y="9447764"/>
            <a:ext cx="2972547" cy="497920"/>
          </a:xfrm>
          <a:prstGeom prst="rect">
            <a:avLst/>
          </a:prstGeom>
        </p:spPr>
        <p:txBody>
          <a:bodyPr vert="horz" lIns="91879" tIns="45939" rIns="91879" bIns="45939" rtlCol="0" anchor="b"/>
          <a:lstStyle>
            <a:lvl1pPr algn="l">
              <a:defRPr sz="1200">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3883852" y="9447764"/>
            <a:ext cx="2972547" cy="497920"/>
          </a:xfrm>
          <a:prstGeom prst="rect">
            <a:avLst/>
          </a:prstGeom>
        </p:spPr>
        <p:txBody>
          <a:bodyPr vert="horz" lIns="91879" tIns="45939" rIns="91879" bIns="45939" rtlCol="0" anchor="b"/>
          <a:lstStyle>
            <a:lvl1pPr algn="r">
              <a:defRPr sz="1200">
                <a:ea typeface="宋体" pitchFamily="2" charset="-122"/>
              </a:defRPr>
            </a:lvl1pPr>
          </a:lstStyle>
          <a:p>
            <a:pPr>
              <a:defRPr/>
            </a:pPr>
            <a:fld id="{2D077342-A66B-4111-AA48-3906B6B21D43}" type="slidenum">
              <a:rPr lang="zh-CN" altLang="en-US"/>
              <a:pPr>
                <a:defRPr/>
              </a:pPr>
              <a:t>‹#›</a:t>
            </a:fld>
            <a:endParaRPr lang="zh-CN" altLang="en-US"/>
          </a:p>
        </p:txBody>
      </p:sp>
    </p:spTree>
    <p:extLst>
      <p:ext uri="{BB962C8B-B14F-4D97-AF65-F5344CB8AC3E}">
        <p14:creationId xmlns:p14="http://schemas.microsoft.com/office/powerpoint/2010/main" val="37758280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defRPr sz="1200">
                <a:latin typeface="Arial" charset="0"/>
                <a:ea typeface="宋体" pitchFamily="2" charset="-122"/>
              </a:defRPr>
            </a:lvl1pPr>
          </a:lstStyle>
          <a:p>
            <a:pPr>
              <a:defRPr/>
            </a:pPr>
            <a:endParaRPr lang="en-US" altLang="zh-CN"/>
          </a:p>
        </p:txBody>
      </p:sp>
      <p:sp>
        <p:nvSpPr>
          <p:cNvPr id="35843" name="Rectangle 3"/>
          <p:cNvSpPr>
            <a:spLocks noGrp="1" noChangeArrowheads="1"/>
          </p:cNvSpPr>
          <p:nvPr>
            <p:ph type="dt" idx="1"/>
          </p:nvPr>
        </p:nvSpPr>
        <p:spPr bwMode="auto">
          <a:xfrm>
            <a:off x="3883852"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r">
              <a:defRPr sz="1200">
                <a:latin typeface="Arial" charset="0"/>
                <a:ea typeface="宋体" pitchFamily="2" charset="-122"/>
              </a:defRPr>
            </a:lvl1pPr>
          </a:lstStyle>
          <a:p>
            <a:pPr>
              <a:defRPr/>
            </a:pPr>
            <a:endParaRPr lang="en-US" altLang="zh-CN"/>
          </a:p>
        </p:txBody>
      </p:sp>
      <p:sp>
        <p:nvSpPr>
          <p:cNvPr id="6148" name="Rectangle 4"/>
          <p:cNvSpPr>
            <a:spLocks noGrp="1" noRot="1" noChangeAspect="1" noChangeArrowheads="1" noTextEdit="1"/>
          </p:cNvSpPr>
          <p:nvPr>
            <p:ph type="sldImg" idx="2"/>
          </p:nvPr>
        </p:nvSpPr>
        <p:spPr bwMode="auto">
          <a:xfrm>
            <a:off x="941388" y="746125"/>
            <a:ext cx="4975225" cy="3730625"/>
          </a:xfrm>
          <a:prstGeom prst="rect">
            <a:avLst/>
          </a:prstGeom>
          <a:noFill/>
          <a:ln w="9525">
            <a:solidFill>
              <a:srgbClr val="000000"/>
            </a:solidFill>
            <a:miter lim="800000"/>
            <a:headEnd/>
            <a:tailEnd/>
          </a:ln>
        </p:spPr>
      </p:sp>
      <p:sp>
        <p:nvSpPr>
          <p:cNvPr id="35845" name="Rectangle 5"/>
          <p:cNvSpPr>
            <a:spLocks noGrp="1" noChangeArrowheads="1"/>
          </p:cNvSpPr>
          <p:nvPr>
            <p:ph type="body" sz="quarter" idx="3"/>
          </p:nvPr>
        </p:nvSpPr>
        <p:spPr bwMode="auto">
          <a:xfrm>
            <a:off x="685480" y="4724678"/>
            <a:ext cx="5487041" cy="4476512"/>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5846" name="Rectangle 6"/>
          <p:cNvSpPr>
            <a:spLocks noGrp="1" noChangeArrowheads="1"/>
          </p:cNvSpPr>
          <p:nvPr>
            <p:ph type="ftr" sz="quarter" idx="4"/>
          </p:nvPr>
        </p:nvSpPr>
        <p:spPr bwMode="auto">
          <a:xfrm>
            <a:off x="0"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defRPr sz="1200">
                <a:latin typeface="Arial" charset="0"/>
                <a:ea typeface="宋体" pitchFamily="2" charset="-122"/>
              </a:defRPr>
            </a:lvl1pPr>
          </a:lstStyle>
          <a:p>
            <a:pPr>
              <a:defRPr/>
            </a:pPr>
            <a:endParaRPr lang="en-US" altLang="zh-CN"/>
          </a:p>
        </p:txBody>
      </p:sp>
      <p:sp>
        <p:nvSpPr>
          <p:cNvPr id="35847" name="Rectangle 7"/>
          <p:cNvSpPr>
            <a:spLocks noGrp="1" noChangeArrowheads="1"/>
          </p:cNvSpPr>
          <p:nvPr>
            <p:ph type="sldNum" sz="quarter" idx="5"/>
          </p:nvPr>
        </p:nvSpPr>
        <p:spPr bwMode="auto">
          <a:xfrm>
            <a:off x="3883852"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r">
              <a:defRPr sz="1200">
                <a:latin typeface="Arial" charset="0"/>
                <a:ea typeface="宋体" pitchFamily="2" charset="-122"/>
              </a:defRPr>
            </a:lvl1pPr>
          </a:lstStyle>
          <a:p>
            <a:pPr>
              <a:defRPr/>
            </a:pPr>
            <a:fld id="{E9979935-E2FA-435A-9601-6E55DD17B25E}" type="slidenum">
              <a:rPr lang="en-US" altLang="zh-CN"/>
              <a:pPr>
                <a:defRPr/>
              </a:pPr>
              <a:t>‹#›</a:t>
            </a:fld>
            <a:endParaRPr lang="en-US" altLang="zh-CN"/>
          </a:p>
        </p:txBody>
      </p:sp>
    </p:spTree>
    <p:extLst>
      <p:ext uri="{BB962C8B-B14F-4D97-AF65-F5344CB8AC3E}">
        <p14:creationId xmlns:p14="http://schemas.microsoft.com/office/powerpoint/2010/main" val="335861774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1765175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B187D00-E762-4D55-9D2B-ACA47C1F2221}" type="slidenum">
              <a:rPr lang="zh-CN" altLang="en-US" smtClean="0"/>
              <a:t>22</a:t>
            </a:fld>
            <a:endParaRPr lang="zh-CN" altLang="en-US"/>
          </a:p>
        </p:txBody>
      </p:sp>
      <p:sp>
        <p:nvSpPr>
          <p:cNvPr id="5" name="日期占位符 4"/>
          <p:cNvSpPr>
            <a:spLocks noGrp="1"/>
          </p:cNvSpPr>
          <p:nvPr>
            <p:ph type="dt" idx="11"/>
          </p:nvPr>
        </p:nvSpPr>
        <p:spPr/>
        <p:txBody>
          <a:bodyPr/>
          <a:lstStyle/>
          <a:p>
            <a:fld id="{AC5C5A1C-A906-4BE3-AD6C-0E61A503C850}" type="datetime1">
              <a:rPr lang="zh-CN" altLang="en-US" smtClean="0"/>
              <a:t>2019/3/13</a:t>
            </a:fld>
            <a:endParaRPr lang="zh-CN" altLang="en-US"/>
          </a:p>
        </p:txBody>
      </p:sp>
    </p:spTree>
    <p:extLst>
      <p:ext uri="{BB962C8B-B14F-4D97-AF65-F5344CB8AC3E}">
        <p14:creationId xmlns:p14="http://schemas.microsoft.com/office/powerpoint/2010/main" val="9210908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tendency</a:t>
            </a:r>
            <a:endParaRPr lang="zh-CN" altLang="en-US" dirty="0"/>
          </a:p>
        </p:txBody>
      </p:sp>
      <p:sp>
        <p:nvSpPr>
          <p:cNvPr id="4" name="灯片编号占位符 3"/>
          <p:cNvSpPr>
            <a:spLocks noGrp="1"/>
          </p:cNvSpPr>
          <p:nvPr>
            <p:ph type="sldNum" sz="quarter" idx="10"/>
          </p:nvPr>
        </p:nvSpPr>
        <p:spPr/>
        <p:txBody>
          <a:bodyPr/>
          <a:lstStyle/>
          <a:p>
            <a:fld id="{3B187D00-E762-4D55-9D2B-ACA47C1F2221}" type="slidenum">
              <a:rPr lang="zh-CN" altLang="en-US" smtClean="0"/>
              <a:t>23</a:t>
            </a:fld>
            <a:endParaRPr lang="zh-CN" altLang="en-US"/>
          </a:p>
        </p:txBody>
      </p:sp>
      <p:sp>
        <p:nvSpPr>
          <p:cNvPr id="5" name="日期占位符 4"/>
          <p:cNvSpPr>
            <a:spLocks noGrp="1"/>
          </p:cNvSpPr>
          <p:nvPr>
            <p:ph type="dt" idx="11"/>
          </p:nvPr>
        </p:nvSpPr>
        <p:spPr/>
        <p:txBody>
          <a:bodyPr/>
          <a:lstStyle/>
          <a:p>
            <a:fld id="{85600A52-79A0-4E18-BAA3-9F2A8D49A4C1}" type="datetime1">
              <a:rPr lang="zh-CN" altLang="en-US" smtClean="0"/>
              <a:t>2019/3/13</a:t>
            </a:fld>
            <a:endParaRPr lang="zh-CN" altLang="en-US"/>
          </a:p>
        </p:txBody>
      </p:sp>
    </p:spTree>
    <p:extLst>
      <p:ext uri="{BB962C8B-B14F-4D97-AF65-F5344CB8AC3E}">
        <p14:creationId xmlns:p14="http://schemas.microsoft.com/office/powerpoint/2010/main" val="1312830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pPr>
              <a:defRPr/>
            </a:pPr>
            <a:fld id="{E9979935-E2FA-435A-9601-6E55DD17B25E}" type="slidenum">
              <a:rPr lang="en-US" altLang="zh-CN" smtClean="0"/>
              <a:pPr>
                <a:defRPr/>
              </a:pPr>
              <a:t>36</a:t>
            </a:fld>
            <a:endParaRPr lang="en-US" altLang="zh-CN"/>
          </a:p>
        </p:txBody>
      </p:sp>
    </p:spTree>
    <p:extLst>
      <p:ext uri="{BB962C8B-B14F-4D97-AF65-F5344CB8AC3E}">
        <p14:creationId xmlns:p14="http://schemas.microsoft.com/office/powerpoint/2010/main" val="1196948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choke reflects the accelerating mode, but unwanted HOMs can pass the </a:t>
            </a:r>
            <a:r>
              <a:rPr lang="en-GB" dirty="0" err="1" smtClean="0"/>
              <a:t>choketobeabsorbedintheload</a:t>
            </a:r>
            <a:endParaRPr lang="en-GB" dirty="0"/>
          </a:p>
        </p:txBody>
      </p:sp>
      <p:sp>
        <p:nvSpPr>
          <p:cNvPr id="4" name="Slide Number Placeholder 3"/>
          <p:cNvSpPr>
            <a:spLocks noGrp="1"/>
          </p:cNvSpPr>
          <p:nvPr>
            <p:ph type="sldNum" sz="quarter" idx="10"/>
          </p:nvPr>
        </p:nvSpPr>
        <p:spPr/>
        <p:txBody>
          <a:bodyPr/>
          <a:lstStyle/>
          <a:p>
            <a:pPr>
              <a:defRPr/>
            </a:pPr>
            <a:fld id="{E9979935-E2FA-435A-9601-6E55DD17B25E}" type="slidenum">
              <a:rPr lang="en-US" altLang="zh-CN" smtClean="0"/>
              <a:pPr>
                <a:defRPr/>
              </a:pPr>
              <a:t>4</a:t>
            </a:fld>
            <a:endParaRPr lang="en-US" altLang="zh-CN"/>
          </a:p>
        </p:txBody>
      </p:sp>
    </p:spTree>
    <p:extLst>
      <p:ext uri="{BB962C8B-B14F-4D97-AF65-F5344CB8AC3E}">
        <p14:creationId xmlns:p14="http://schemas.microsoft.com/office/powerpoint/2010/main" val="3448467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E9979935-E2FA-435A-9601-6E55DD17B25E}" type="slidenum">
              <a:rPr lang="en-US" altLang="zh-CN" smtClean="0"/>
              <a:pPr>
                <a:defRPr/>
              </a:pPr>
              <a:t>5</a:t>
            </a:fld>
            <a:endParaRPr lang="en-US" altLang="zh-CN"/>
          </a:p>
        </p:txBody>
      </p:sp>
    </p:spTree>
    <p:extLst>
      <p:ext uri="{BB962C8B-B14F-4D97-AF65-F5344CB8AC3E}">
        <p14:creationId xmlns:p14="http://schemas.microsoft.com/office/powerpoint/2010/main" val="2060876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sz="1800" b="0" dirty="0" smtClean="0">
                <a:latin typeface="Calibri" panose="020F0502020204030204" pitchFamily="34" charset="0"/>
              </a:rPr>
              <a:t>(1C-SW-A3.75-T2.6-CHOKE2.1)</a:t>
            </a:r>
          </a:p>
          <a:p>
            <a:endParaRPr lang="zh-CN" altLang="en-US" dirty="0"/>
          </a:p>
        </p:txBody>
      </p:sp>
      <p:sp>
        <p:nvSpPr>
          <p:cNvPr id="4" name="Slide Number Placeholder 3"/>
          <p:cNvSpPr>
            <a:spLocks noGrp="1"/>
          </p:cNvSpPr>
          <p:nvPr>
            <p:ph type="sldNum" sz="quarter" idx="10"/>
          </p:nvPr>
        </p:nvSpPr>
        <p:spPr/>
        <p:txBody>
          <a:bodyPr/>
          <a:lstStyle/>
          <a:p>
            <a:fld id="{3B187D00-E762-4D55-9D2B-ACA47C1F2221}" type="slidenum">
              <a:rPr lang="zh-CN" altLang="en-US" smtClean="0"/>
              <a:t>10</a:t>
            </a:fld>
            <a:endParaRPr lang="zh-CN" altLang="en-US"/>
          </a:p>
        </p:txBody>
      </p:sp>
      <p:sp>
        <p:nvSpPr>
          <p:cNvPr id="5" name="日期占位符 4"/>
          <p:cNvSpPr>
            <a:spLocks noGrp="1"/>
          </p:cNvSpPr>
          <p:nvPr>
            <p:ph type="dt" idx="11"/>
          </p:nvPr>
        </p:nvSpPr>
        <p:spPr/>
        <p:txBody>
          <a:bodyPr/>
          <a:lstStyle/>
          <a:p>
            <a:fld id="{6DFB9375-4653-4335-B0C1-617B12C4091A}" type="datetime1">
              <a:rPr lang="zh-CN" altLang="en-US" smtClean="0"/>
              <a:t>2019/3/13</a:t>
            </a:fld>
            <a:endParaRPr lang="zh-CN" altLang="en-US"/>
          </a:p>
        </p:txBody>
      </p:sp>
    </p:spTree>
    <p:extLst>
      <p:ext uri="{BB962C8B-B14F-4D97-AF65-F5344CB8AC3E}">
        <p14:creationId xmlns:p14="http://schemas.microsoft.com/office/powerpoint/2010/main" val="22732306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choke reflects the accelerating mode, but unwanted HOMs can pass the </a:t>
            </a:r>
            <a:r>
              <a:rPr lang="en-GB" dirty="0" err="1" smtClean="0"/>
              <a:t>choketobeabsorbedintheload</a:t>
            </a:r>
            <a:endParaRPr lang="en-GB" dirty="0"/>
          </a:p>
        </p:txBody>
      </p:sp>
      <p:sp>
        <p:nvSpPr>
          <p:cNvPr id="4" name="Slide Number Placeholder 3"/>
          <p:cNvSpPr>
            <a:spLocks noGrp="1"/>
          </p:cNvSpPr>
          <p:nvPr>
            <p:ph type="sldNum" sz="quarter" idx="10"/>
          </p:nvPr>
        </p:nvSpPr>
        <p:spPr/>
        <p:txBody>
          <a:bodyPr/>
          <a:lstStyle/>
          <a:p>
            <a:pPr>
              <a:defRPr/>
            </a:pPr>
            <a:fld id="{E9979935-E2FA-435A-9601-6E55DD17B25E}" type="slidenum">
              <a:rPr lang="en-US" altLang="zh-CN" smtClean="0"/>
              <a:pPr>
                <a:defRPr/>
              </a:pPr>
              <a:t>11</a:t>
            </a:fld>
            <a:endParaRPr lang="en-US" altLang="zh-CN"/>
          </a:p>
        </p:txBody>
      </p:sp>
    </p:spTree>
    <p:extLst>
      <p:ext uri="{BB962C8B-B14F-4D97-AF65-F5344CB8AC3E}">
        <p14:creationId xmlns:p14="http://schemas.microsoft.com/office/powerpoint/2010/main" val="8115695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zero absorption points in the curve indicate that modes at these frequencies are fully reflected by the choke, which are so called parasitic modes. Some dipole modes have high kick factor between 15 GHz and 40 GHz from the wakefield impedance spectrum of choke-mode accelerating structure</a:t>
            </a:r>
            <a:endParaRPr lang="en-GB" dirty="0"/>
          </a:p>
        </p:txBody>
      </p:sp>
      <p:sp>
        <p:nvSpPr>
          <p:cNvPr id="4" name="Slide Number Placeholder 3"/>
          <p:cNvSpPr>
            <a:spLocks noGrp="1"/>
          </p:cNvSpPr>
          <p:nvPr>
            <p:ph type="sldNum" sz="quarter" idx="10"/>
          </p:nvPr>
        </p:nvSpPr>
        <p:spPr/>
        <p:txBody>
          <a:bodyPr/>
          <a:lstStyle/>
          <a:p>
            <a:pPr>
              <a:defRPr/>
            </a:pPr>
            <a:fld id="{E9979935-E2FA-435A-9601-6E55DD17B25E}" type="slidenum">
              <a:rPr lang="en-US" altLang="zh-CN" smtClean="0"/>
              <a:pPr>
                <a:defRPr/>
              </a:pPr>
              <a:t>12</a:t>
            </a:fld>
            <a:endParaRPr lang="en-US" altLang="zh-CN"/>
          </a:p>
        </p:txBody>
      </p:sp>
    </p:spTree>
    <p:extLst>
      <p:ext uri="{BB962C8B-B14F-4D97-AF65-F5344CB8AC3E}">
        <p14:creationId xmlns:p14="http://schemas.microsoft.com/office/powerpoint/2010/main" val="24662140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THU-CHK-#3</a:t>
            </a:r>
            <a:endParaRPr lang="en-GB" dirty="0"/>
          </a:p>
        </p:txBody>
      </p:sp>
      <p:sp>
        <p:nvSpPr>
          <p:cNvPr id="4" name="Slide Number Placeholder 3"/>
          <p:cNvSpPr>
            <a:spLocks noGrp="1"/>
          </p:cNvSpPr>
          <p:nvPr>
            <p:ph type="sldNum" sz="quarter" idx="10"/>
          </p:nvPr>
        </p:nvSpPr>
        <p:spPr/>
        <p:txBody>
          <a:bodyPr/>
          <a:lstStyle/>
          <a:p>
            <a:pPr>
              <a:defRPr/>
            </a:pPr>
            <a:fld id="{E9979935-E2FA-435A-9601-6E55DD17B25E}" type="slidenum">
              <a:rPr lang="en-US" altLang="zh-CN" smtClean="0"/>
              <a:pPr>
                <a:defRPr/>
              </a:pPr>
              <a:t>16</a:t>
            </a:fld>
            <a:endParaRPr lang="en-US" altLang="zh-CN"/>
          </a:p>
        </p:txBody>
      </p:sp>
    </p:spTree>
    <p:extLst>
      <p:ext uri="{BB962C8B-B14F-4D97-AF65-F5344CB8AC3E}">
        <p14:creationId xmlns:p14="http://schemas.microsoft.com/office/powerpoint/2010/main" val="14082613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50000"/>
              </a:spcBef>
              <a:spcAft>
                <a:spcPct val="0"/>
              </a:spcAft>
              <a:buClrTx/>
              <a:buSzTx/>
              <a:buFontTx/>
              <a:buNone/>
              <a:tabLst/>
              <a:defRPr/>
            </a:pPr>
            <a:fld id="{3B187D00-E762-4D55-9D2B-ACA47C1F2221}" type="slidenum">
              <a:rPr kumimoji="1" lang="zh-CN" altLang="en-US" sz="1200" b="0" i="0" u="none" strike="noStrike" kern="1200" cap="none" spc="0" normalizeH="0" baseline="0" noProof="0" smtClean="0">
                <a:ln>
                  <a:noFill/>
                </a:ln>
                <a:solidFill>
                  <a:srgbClr val="000066"/>
                </a:solidFill>
                <a:effectLst/>
                <a:uLnTx/>
                <a:uFillTx/>
                <a:latin typeface="Times New Roman" pitchFamily="18" charset="0"/>
                <a:ea typeface="宋体" pitchFamily="2" charset="-122"/>
                <a:cs typeface="+mn-cs"/>
              </a:rPr>
              <a:pPr marL="0" marR="0" lvl="0" indent="0" algn="r" defTabSz="914400" rtl="0" eaLnBrk="0" fontAlgn="base" latinLnBrk="0" hangingPunct="0">
                <a:lnSpc>
                  <a:spcPct val="100000"/>
                </a:lnSpc>
                <a:spcBef>
                  <a:spcPct val="50000"/>
                </a:spcBef>
                <a:spcAft>
                  <a:spcPct val="0"/>
                </a:spcAft>
                <a:buClrTx/>
                <a:buSzTx/>
                <a:buFontTx/>
                <a:buNone/>
                <a:tabLst/>
                <a:defRPr/>
              </a:pPr>
              <a:t>19</a:t>
            </a:fld>
            <a:endParaRPr kumimoji="1" lang="zh-CN" altLang="en-US" sz="1200" b="0" i="0" u="none" strike="noStrike" kern="1200" cap="none" spc="0" normalizeH="0" baseline="0" noProof="0">
              <a:ln>
                <a:noFill/>
              </a:ln>
              <a:solidFill>
                <a:srgbClr val="000066"/>
              </a:solidFill>
              <a:effectLst/>
              <a:uLnTx/>
              <a:uFillTx/>
              <a:latin typeface="Times New Roman" pitchFamily="18" charset="0"/>
              <a:ea typeface="宋体" pitchFamily="2" charset="-122"/>
              <a:cs typeface="+mn-cs"/>
            </a:endParaRPr>
          </a:p>
        </p:txBody>
      </p:sp>
      <p:sp>
        <p:nvSpPr>
          <p:cNvPr id="5" name="日期占位符 4"/>
          <p:cNvSpPr>
            <a:spLocks noGrp="1"/>
          </p:cNvSpPr>
          <p:nvPr>
            <p:ph type="dt" idx="11"/>
          </p:nvPr>
        </p:nvSpPr>
        <p:spPr/>
        <p:txBody>
          <a:bodyPr/>
          <a:lstStyle/>
          <a:p>
            <a:pPr marL="0" marR="0" lvl="0" indent="0" algn="r" defTabSz="914400" rtl="0" eaLnBrk="0" fontAlgn="base" latinLnBrk="0" hangingPunct="0">
              <a:lnSpc>
                <a:spcPct val="100000"/>
              </a:lnSpc>
              <a:spcBef>
                <a:spcPct val="50000"/>
              </a:spcBef>
              <a:spcAft>
                <a:spcPct val="0"/>
              </a:spcAft>
              <a:buClrTx/>
              <a:buSzTx/>
              <a:buFontTx/>
              <a:buNone/>
              <a:tabLst/>
              <a:defRPr/>
            </a:pPr>
            <a:fld id="{CB342B15-B8C4-4012-8999-88AE45B201F4}" type="datetime1">
              <a:rPr kumimoji="1" lang="zh-CN" altLang="en-US" sz="1200" b="0" i="0" u="none" strike="noStrike" kern="1200" cap="none" spc="0" normalizeH="0" baseline="0" noProof="0" smtClean="0">
                <a:ln>
                  <a:noFill/>
                </a:ln>
                <a:solidFill>
                  <a:srgbClr val="000066"/>
                </a:solidFill>
                <a:effectLst/>
                <a:uLnTx/>
                <a:uFillTx/>
                <a:latin typeface="Times New Roman" pitchFamily="18" charset="0"/>
                <a:ea typeface="宋体" pitchFamily="2" charset="-122"/>
                <a:cs typeface="+mn-cs"/>
              </a:rPr>
              <a:pPr marL="0" marR="0" lvl="0" indent="0" algn="r" defTabSz="914400" rtl="0" eaLnBrk="0" fontAlgn="base" latinLnBrk="0" hangingPunct="0">
                <a:lnSpc>
                  <a:spcPct val="100000"/>
                </a:lnSpc>
                <a:spcBef>
                  <a:spcPct val="50000"/>
                </a:spcBef>
                <a:spcAft>
                  <a:spcPct val="0"/>
                </a:spcAft>
                <a:buClrTx/>
                <a:buSzTx/>
                <a:buFontTx/>
                <a:buNone/>
                <a:tabLst/>
                <a:defRPr/>
              </a:pPr>
              <a:t>2019/3/13</a:t>
            </a:fld>
            <a:endParaRPr kumimoji="1" lang="zh-CN" altLang="en-US" sz="1200" b="0" i="0" u="none" strike="noStrike" kern="1200" cap="none" spc="0" normalizeH="0" baseline="0" noProof="0">
              <a:ln>
                <a:noFill/>
              </a:ln>
              <a:solidFill>
                <a:srgbClr val="000066"/>
              </a:solidFill>
              <a:effectLst/>
              <a:uLnTx/>
              <a:uFillTx/>
              <a:latin typeface="Times New Roman" pitchFamily="18" charset="0"/>
              <a:ea typeface="宋体" pitchFamily="2" charset="-122"/>
              <a:cs typeface="+mn-cs"/>
            </a:endParaRPr>
          </a:p>
        </p:txBody>
      </p:sp>
    </p:spTree>
    <p:extLst>
      <p:ext uri="{BB962C8B-B14F-4D97-AF65-F5344CB8AC3E}">
        <p14:creationId xmlns:p14="http://schemas.microsoft.com/office/powerpoint/2010/main" val="3979677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50000"/>
              </a:spcBef>
              <a:spcAft>
                <a:spcPct val="0"/>
              </a:spcAft>
              <a:buClrTx/>
              <a:buSzTx/>
              <a:buFontTx/>
              <a:buNone/>
              <a:tabLst/>
              <a:defRPr/>
            </a:pPr>
            <a:fld id="{3B187D00-E762-4D55-9D2B-ACA47C1F2221}" type="slidenum">
              <a:rPr kumimoji="1" lang="zh-CN" altLang="en-US" sz="1200" b="0" i="0" u="none" strike="noStrike" kern="1200" cap="none" spc="0" normalizeH="0" baseline="0" noProof="0" smtClean="0">
                <a:ln>
                  <a:noFill/>
                </a:ln>
                <a:solidFill>
                  <a:srgbClr val="000066"/>
                </a:solidFill>
                <a:effectLst/>
                <a:uLnTx/>
                <a:uFillTx/>
                <a:latin typeface="Times New Roman" pitchFamily="18" charset="0"/>
                <a:ea typeface="宋体" pitchFamily="2" charset="-122"/>
                <a:cs typeface="+mn-cs"/>
              </a:rPr>
              <a:pPr marL="0" marR="0" lvl="0" indent="0" algn="r" defTabSz="914400" rtl="0" eaLnBrk="0" fontAlgn="base" latinLnBrk="0" hangingPunct="0">
                <a:lnSpc>
                  <a:spcPct val="100000"/>
                </a:lnSpc>
                <a:spcBef>
                  <a:spcPct val="50000"/>
                </a:spcBef>
                <a:spcAft>
                  <a:spcPct val="0"/>
                </a:spcAft>
                <a:buClrTx/>
                <a:buSzTx/>
                <a:buFontTx/>
                <a:buNone/>
                <a:tabLst/>
                <a:defRPr/>
              </a:pPr>
              <a:t>20</a:t>
            </a:fld>
            <a:endParaRPr kumimoji="1" lang="zh-CN" altLang="en-US" sz="1200" b="0" i="0" u="none" strike="noStrike" kern="1200" cap="none" spc="0" normalizeH="0" baseline="0" noProof="0">
              <a:ln>
                <a:noFill/>
              </a:ln>
              <a:solidFill>
                <a:srgbClr val="000066"/>
              </a:solidFill>
              <a:effectLst/>
              <a:uLnTx/>
              <a:uFillTx/>
              <a:latin typeface="Times New Roman" pitchFamily="18" charset="0"/>
              <a:ea typeface="宋体" pitchFamily="2" charset="-122"/>
              <a:cs typeface="+mn-cs"/>
            </a:endParaRPr>
          </a:p>
        </p:txBody>
      </p:sp>
      <p:sp>
        <p:nvSpPr>
          <p:cNvPr id="5" name="日期占位符 4"/>
          <p:cNvSpPr>
            <a:spLocks noGrp="1"/>
          </p:cNvSpPr>
          <p:nvPr>
            <p:ph type="dt" idx="11"/>
          </p:nvPr>
        </p:nvSpPr>
        <p:spPr/>
        <p:txBody>
          <a:bodyPr/>
          <a:lstStyle/>
          <a:p>
            <a:pPr marL="0" marR="0" lvl="0" indent="0" algn="r" defTabSz="914400" rtl="0" eaLnBrk="0" fontAlgn="base" latinLnBrk="0" hangingPunct="0">
              <a:lnSpc>
                <a:spcPct val="100000"/>
              </a:lnSpc>
              <a:spcBef>
                <a:spcPct val="50000"/>
              </a:spcBef>
              <a:spcAft>
                <a:spcPct val="0"/>
              </a:spcAft>
              <a:buClrTx/>
              <a:buSzTx/>
              <a:buFontTx/>
              <a:buNone/>
              <a:tabLst/>
              <a:defRPr/>
            </a:pPr>
            <a:fld id="{CB342B15-B8C4-4012-8999-88AE45B201F4}" type="datetime1">
              <a:rPr kumimoji="1" lang="zh-CN" altLang="en-US" sz="1200" b="0" i="0" u="none" strike="noStrike" kern="1200" cap="none" spc="0" normalizeH="0" baseline="0" noProof="0" smtClean="0">
                <a:ln>
                  <a:noFill/>
                </a:ln>
                <a:solidFill>
                  <a:srgbClr val="000066"/>
                </a:solidFill>
                <a:effectLst/>
                <a:uLnTx/>
                <a:uFillTx/>
                <a:latin typeface="Times New Roman" pitchFamily="18" charset="0"/>
                <a:ea typeface="宋体" pitchFamily="2" charset="-122"/>
                <a:cs typeface="+mn-cs"/>
              </a:rPr>
              <a:pPr marL="0" marR="0" lvl="0" indent="0" algn="r" defTabSz="914400" rtl="0" eaLnBrk="0" fontAlgn="base" latinLnBrk="0" hangingPunct="0">
                <a:lnSpc>
                  <a:spcPct val="100000"/>
                </a:lnSpc>
                <a:spcBef>
                  <a:spcPct val="50000"/>
                </a:spcBef>
                <a:spcAft>
                  <a:spcPct val="0"/>
                </a:spcAft>
                <a:buClrTx/>
                <a:buSzTx/>
                <a:buFontTx/>
                <a:buNone/>
                <a:tabLst/>
                <a:defRPr/>
              </a:pPr>
              <a:t>2019/3/13</a:t>
            </a:fld>
            <a:endParaRPr kumimoji="1" lang="zh-CN" altLang="en-US" sz="1200" b="0" i="0" u="none" strike="noStrike" kern="1200" cap="none" spc="0" normalizeH="0" baseline="0" noProof="0">
              <a:ln>
                <a:noFill/>
              </a:ln>
              <a:solidFill>
                <a:srgbClr val="000066"/>
              </a:solidFill>
              <a:effectLst/>
              <a:uLnTx/>
              <a:uFillTx/>
              <a:latin typeface="Times New Roman" pitchFamily="18" charset="0"/>
              <a:ea typeface="宋体" pitchFamily="2" charset="-122"/>
              <a:cs typeface="+mn-cs"/>
            </a:endParaRPr>
          </a:p>
        </p:txBody>
      </p:sp>
    </p:spTree>
    <p:extLst>
      <p:ext uri="{BB962C8B-B14F-4D97-AF65-F5344CB8AC3E}">
        <p14:creationId xmlns:p14="http://schemas.microsoft.com/office/powerpoint/2010/main" val="4160847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Title 1"/>
          <p:cNvSpPr>
            <a:spLocks noGrp="1"/>
          </p:cNvSpPr>
          <p:nvPr>
            <p:ph type="ctrTitle"/>
          </p:nvPr>
        </p:nvSpPr>
        <p:spPr>
          <a:xfrm>
            <a:off x="557213" y="536575"/>
            <a:ext cx="8008937" cy="2246313"/>
          </a:xfrm>
          <a:prstGeom prst="rect">
            <a:avLst/>
          </a:prstGeom>
        </p:spPr>
        <p:txBody>
          <a:bodyPr anchor="b" anchorCtr="0">
            <a:noAutofit/>
          </a:bodyPr>
          <a:lstStyle>
            <a:lvl1pPr>
              <a:defRPr sz="4300" b="1">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7213" y="3646170"/>
            <a:ext cx="7989887" cy="2187702"/>
          </a:xfrm>
          <a:prstGeom prst="rect">
            <a:avLst/>
          </a:prstGeo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a:prstGeom prst="rect">
            <a:avLst/>
          </a:prstGeo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smtClean="0"/>
              <a:t>Click to edit Master subtitle style</a:t>
            </a:r>
          </a:p>
        </p:txBody>
      </p:sp>
    </p:spTree>
    <p:extLst>
      <p:ext uri="{BB962C8B-B14F-4D97-AF65-F5344CB8AC3E}">
        <p14:creationId xmlns:p14="http://schemas.microsoft.com/office/powerpoint/2010/main" val="305498910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4B28489-182D-4F4F-966E-A4007FC3E9C9}"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06641559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9B5215D-DD51-4071-9A22-9A50123D610F}"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89204833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DACD96A-D52A-4A2C-8E7C-F736046263E1}"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99147502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12C95173-9A2E-418F-A2C2-044F290204A3}"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73295037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78D9D72A-AD96-407B-9E81-F1B1622F5F7C}"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903857528"/>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7FC60FD-CD2E-4C74-BD10-27CFDBA03B34}"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80027324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365125"/>
            <a:ext cx="57626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C819204-2A41-46D7-B894-F3A7E61922A3}"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866591725"/>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4FD39D3-A24B-440F-8D8B-3AFFF864688B}"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Text Placeholder 2"/>
          <p:cNvSpPr>
            <a:spLocks noGrp="1"/>
          </p:cNvSpPr>
          <p:nvPr>
            <p:ph idx="1"/>
          </p:nvPr>
        </p:nvSpPr>
        <p:spPr>
          <a:xfrm>
            <a:off x="387350" y="1058629"/>
            <a:ext cx="8353425" cy="503737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287813075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cSld name="3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8F2B40B-1DD0-45C7-9983-9E83866498B1}"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5078760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4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58EA137-2857-4DC6-9954-0C196FA98E3F}"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39662924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cxnSp>
        <p:nvCxnSpPr>
          <p:cNvPr id="4" name="直接连接符 3"/>
          <p:cNvCxnSpPr/>
          <p:nvPr userDrawn="1"/>
        </p:nvCxnSpPr>
        <p:spPr>
          <a:xfrm>
            <a:off x="683568" y="836712"/>
            <a:ext cx="8101012" cy="0"/>
          </a:xfrm>
          <a:prstGeom prst="line">
            <a:avLst/>
          </a:prstGeom>
          <a:ln w="31750">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a:xfrm>
            <a:off x="671847" y="260648"/>
            <a:ext cx="8235914" cy="540059"/>
          </a:xfrm>
          <a:prstGeom prst="rect">
            <a:avLst/>
          </a:prstGeom>
        </p:spPr>
        <p:txBody>
          <a:bodyPr/>
          <a:lstStyle>
            <a:lvl1pPr algn="l">
              <a:defRPr sz="2400" b="1" i="1">
                <a:solidFill>
                  <a:schemeClr val="accent2">
                    <a:lumMod val="60000"/>
                    <a:lumOff val="40000"/>
                  </a:schemeClr>
                </a:solidFill>
                <a:latin typeface="+mj-lt"/>
                <a:ea typeface="微软雅黑" pitchFamily="34" charset="-122"/>
              </a:defRPr>
            </a:lvl1pPr>
          </a:lstStyle>
          <a:p>
            <a:r>
              <a:rPr lang="zh-CN" altLang="en-US" dirty="0" smtClean="0"/>
              <a:t>单击此处编辑母版标题样式</a:t>
            </a:r>
            <a:endParaRPr lang="zh-CN" altLang="en-US" dirty="0"/>
          </a:p>
        </p:txBody>
      </p:sp>
      <p:sp>
        <p:nvSpPr>
          <p:cNvPr id="8" name="Slide Number Placeholder 7"/>
          <p:cNvSpPr txBox="1">
            <a:spLocks/>
          </p:cNvSpPr>
          <p:nvPr userDrawn="1"/>
        </p:nvSpPr>
        <p:spPr>
          <a:xfrm>
            <a:off x="8566150" y="6318251"/>
            <a:ext cx="318932" cy="539750"/>
          </a:xfrm>
          <a:prstGeom prst="rect">
            <a:avLst/>
          </a:prstGeom>
        </p:spPr>
        <p:txBody>
          <a:bodyPr vert="horz" lIns="72000" tIns="57600" rIns="72000" bIns="45720" rtlCol="0" anchor="ctr"/>
          <a:lstStyle>
            <a:defPPr>
              <a:defRPr lang="en-US"/>
            </a:defPPr>
            <a:lvl1pPr marL="0" algn="l" defTabSz="914400" rtl="0" eaLnBrk="1" latinLnBrk="0" hangingPunct="1">
              <a:defRPr sz="1100" b="0" kern="1200">
                <a:solidFill>
                  <a:schemeClr val="tx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5BD36294-2849-48A8-8531-5354CF3095D2}" type="slidenum">
              <a:rPr kumimoji="0" lang="en-US" sz="1100" b="0" i="0" u="none" strike="noStrike" kern="1200" cap="none" spc="0" normalizeH="0" baseline="0" noProof="0" smtClean="0">
                <a:ln>
                  <a:noFill/>
                </a:ln>
                <a:solidFill>
                  <a:srgbClr val="000000"/>
                </a:solidFill>
                <a:effectLst/>
                <a:uLnTx/>
                <a:uFillTx/>
                <a:latin typeface="Arial" pitchFamily="34" charset="0"/>
                <a:ea typeface="+mn-ea"/>
                <a:cs typeface="Arial"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9" name="Footer Placeholder 11"/>
          <p:cNvSpPr txBox="1">
            <a:spLocks/>
          </p:cNvSpPr>
          <p:nvPr userDrawn="1"/>
        </p:nvSpPr>
        <p:spPr>
          <a:xfrm>
            <a:off x="445472" y="6400800"/>
            <a:ext cx="4126528" cy="314326"/>
          </a:xfrm>
          <a:prstGeom prst="rect">
            <a:avLst/>
          </a:prstGeom>
        </p:spPr>
        <p:txBody>
          <a:bodyPr/>
          <a:lstStyle>
            <a:defPPr>
              <a:defRPr lang="en-US"/>
            </a:defPPr>
            <a:lvl1pPr marL="0" algn="l" defTabSz="914400" rtl="0" eaLnBrk="1" latinLnBrk="0" hangingPunct="1">
              <a:defRPr sz="1100" b="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5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DF982EF-AA49-4F17-AF49-9CA425D0BC6D}"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107610090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6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BC2EBED-EFE7-4A32-9E37-DCD52A764449}"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4027498242"/>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7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23B3084-C0BB-45BB-8895-B0E3B01EB6DE}"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393578213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8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0B78601-EDD0-48C9-B0C3-A83643EDB281}"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3132596746"/>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9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755A7B9-6191-4FA4-8735-2A8216E05A00}"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86854148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10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5C7367C-BF60-4B44-8E15-FBFC224BCEE7}"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354152372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1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1EFA791-C513-4FA0-AC71-368C66E962C1}"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346068618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2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DF03D6A-FBE7-4463-BBD2-F09021313649}"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88141964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cSld name="13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276DEBE-0E2F-437B-BD16-749BF0C88287}"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48357638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4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9FF8816-7D0A-4B4B-B0B1-59CEA6D5459A}"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403555232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C397BF-129C-435E-A79D-D39EF99B479F}" type="datetimeFigureOut">
              <a:rPr lang="zh-CN" altLang="en-US" smtClean="0">
                <a:solidFill>
                  <a:prstClr val="black">
                    <a:tint val="75000"/>
                  </a:prstClr>
                </a:solidFill>
              </a:rPr>
              <a:pPr/>
              <a:t>2019/3/13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D07F66CF-0A7B-44EA-8DAC-40872C9F5BB4}"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50776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5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009C9A59-D22D-4E17-9E5C-0AC0455E75E1}"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37337587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6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DCD5172-7A62-45A9-8E4C-51F3F929A5D7}"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35570905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7_标题和内容">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C0CBFF0-C184-4EE1-BC32-508BD5B56ACE}"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Title Placeholder 1"/>
          <p:cNvSpPr>
            <a:spLocks noGrp="1"/>
          </p:cNvSpPr>
          <p:nvPr>
            <p:ph type="title"/>
          </p:nvPr>
        </p:nvSpPr>
        <p:spPr>
          <a:xfrm>
            <a:off x="387349" y="131027"/>
            <a:ext cx="7664450" cy="722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9" name="Text Placeholder 2"/>
          <p:cNvSpPr>
            <a:spLocks noGrp="1"/>
          </p:cNvSpPr>
          <p:nvPr>
            <p:ph idx="1"/>
          </p:nvPr>
        </p:nvSpPr>
        <p:spPr>
          <a:xfrm>
            <a:off x="387350" y="1058629"/>
            <a:ext cx="8353425" cy="471424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extLst>
      <p:ext uri="{BB962C8B-B14F-4D97-AF65-F5344CB8AC3E}">
        <p14:creationId xmlns:p14="http://schemas.microsoft.com/office/powerpoint/2010/main" val="4100957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751110"/>
            <a:ext cx="7772400" cy="620481"/>
          </a:xfrm>
        </p:spPr>
        <p:txBody>
          <a:bodyPr/>
          <a:lstStyle>
            <a:lvl1pPr>
              <a:defRPr sz="3200">
                <a:latin typeface="Calibri" panose="020F0502020204030204" pitchFamily="34" charset="0"/>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348343" y="1545771"/>
            <a:ext cx="8109857" cy="4550230"/>
          </a:xfrm>
        </p:spPr>
        <p:txBody>
          <a:bodyPr/>
          <a:lstStyle>
            <a:lvl1pPr>
              <a:defRPr lang="zh-CN" altLang="en-US" sz="2400" b="0" smtClean="0"/>
            </a:lvl1pPr>
            <a:lvl2pPr>
              <a:defRPr sz="2000" b="0"/>
            </a:lvl2pPr>
            <a:lvl3pPr>
              <a:defRPr sz="1800" b="0"/>
            </a:lvl3pPr>
            <a:lvl4pPr>
              <a:defRPr sz="1600" b="0"/>
            </a:lvl4pPr>
            <a:lvl5pPr>
              <a:defRPr b="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pic>
        <p:nvPicPr>
          <p:cNvPr id="4" name="图片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5832308"/>
            <a:ext cx="1473958" cy="1025692"/>
          </a:xfrm>
          <a:prstGeom prst="rect">
            <a:avLst/>
          </a:prstGeom>
        </p:spPr>
      </p:pic>
      <p:pic>
        <p:nvPicPr>
          <p:cNvPr id="5" name="图片 5"/>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8134066" y="5832308"/>
            <a:ext cx="976011" cy="971179"/>
          </a:xfrm>
          <a:prstGeom prst="ellipse">
            <a:avLst/>
          </a:prstGeom>
        </p:spPr>
      </p:pic>
      <p:sp>
        <p:nvSpPr>
          <p:cNvPr id="6" name="文本框 5"/>
          <p:cNvSpPr txBox="1"/>
          <p:nvPr userDrawn="1"/>
        </p:nvSpPr>
        <p:spPr>
          <a:xfrm>
            <a:off x="1490417" y="6510012"/>
            <a:ext cx="6163166" cy="276999"/>
          </a:xfrm>
          <a:prstGeom prst="rect">
            <a:avLst/>
          </a:prstGeom>
          <a:noFill/>
        </p:spPr>
        <p:txBody>
          <a:bodyPr wrap="square" rtlCol="0">
            <a:spAutoFit/>
          </a:bodyPr>
          <a:lstStyle/>
          <a:p>
            <a:r>
              <a:rPr kumimoji="1" lang="en-US" altLang="zh-CN" sz="1200" b="1" i="1" kern="1200" dirty="0" err="1" smtClean="0">
                <a:solidFill>
                  <a:srgbClr val="800080"/>
                </a:solidFill>
                <a:latin typeface="Times New Roman" panose="02020603050405020304" pitchFamily="18" charset="0"/>
                <a:ea typeface="宋体" pitchFamily="2" charset="-122"/>
                <a:cs typeface="Times New Roman" panose="02020603050405020304" pitchFamily="18" charset="0"/>
              </a:rPr>
              <a:t>MeVArc</a:t>
            </a:r>
            <a:r>
              <a:rPr kumimoji="1" lang="en-US" altLang="zh-CN" sz="1200" b="1" i="1" kern="1200" dirty="0" smtClean="0">
                <a:solidFill>
                  <a:srgbClr val="800080"/>
                </a:solidFill>
                <a:latin typeface="Times New Roman" panose="02020603050405020304" pitchFamily="18" charset="0"/>
                <a:ea typeface="宋体" pitchFamily="2" charset="-122"/>
                <a:cs typeface="Times New Roman" panose="02020603050405020304" pitchFamily="18" charset="0"/>
              </a:rPr>
              <a:t> 2017: </a:t>
            </a:r>
            <a:r>
              <a:rPr kumimoji="1" lang="en-US" altLang="zh-CN" sz="1200" b="1" i="1" kern="1200" dirty="0" err="1" smtClean="0">
                <a:solidFill>
                  <a:srgbClr val="800080"/>
                </a:solidFill>
                <a:latin typeface="Times New Roman" panose="02020603050405020304" pitchFamily="18" charset="0"/>
                <a:ea typeface="宋体" pitchFamily="2" charset="-122"/>
                <a:cs typeface="Times New Roman" panose="02020603050405020304" pitchFamily="18" charset="0"/>
              </a:rPr>
              <a:t>Jiaru</a:t>
            </a:r>
            <a:r>
              <a:rPr kumimoji="1" lang="en-US" altLang="zh-CN" sz="1200" b="1" i="1" kern="1200" dirty="0" smtClean="0">
                <a:solidFill>
                  <a:srgbClr val="800080"/>
                </a:solidFill>
                <a:latin typeface="Times New Roman" panose="02020603050405020304" pitchFamily="18" charset="0"/>
                <a:ea typeface="宋体" pitchFamily="2" charset="-122"/>
                <a:cs typeface="Times New Roman" panose="02020603050405020304" pitchFamily="18" charset="0"/>
              </a:rPr>
              <a:t> Shi, RF breakdown study on choke-mode damped accelerating structures</a:t>
            </a:r>
            <a:endParaRPr kumimoji="1" lang="zh-CN" altLang="en-US" sz="1200" b="1" i="1" kern="1200" dirty="0">
              <a:solidFill>
                <a:srgbClr val="800080"/>
              </a:solidFill>
              <a:latin typeface="Times New Roman" panose="02020603050405020304" pitchFamily="18" charset="0"/>
              <a:ea typeface="宋体" pitchFamily="2" charset="-122"/>
              <a:cs typeface="Times New Roman" panose="02020603050405020304" pitchFamily="18" charset="0"/>
            </a:endParaRPr>
          </a:p>
        </p:txBody>
      </p:sp>
    </p:spTree>
    <p:extLst>
      <p:ext uri="{BB962C8B-B14F-4D97-AF65-F5344CB8AC3E}">
        <p14:creationId xmlns:p14="http://schemas.microsoft.com/office/powerpoint/2010/main" val="338970997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9B5215D-DD51-4071-9A22-9A50123D610F}"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72315692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EDBEE8C6-B917-4C28-B8B2-3D1EC723EB3E}"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424030693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lvl1pPr>
              <a:defRPr baseline="0"/>
            </a:lvl1pPr>
            <a:lvl2pPr>
              <a:defRPr baseline="0"/>
            </a:lvl2pPr>
            <a:lvl3pPr>
              <a:defRPr baseline="0"/>
            </a:lvl3pPr>
            <a:lvl4pPr>
              <a:defRPr baseline="0"/>
            </a:lvl4pPr>
            <a:lvl5pPr>
              <a:defRPr baseline="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8E1BA1D-1DED-4823-90C9-1D025E7463A5}"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87894121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4B8C3C-A1F9-461C-8D46-DBEA0E0CE3A9}"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235925911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825625"/>
            <a:ext cx="386715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825625"/>
            <a:ext cx="386715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4844582-76CF-40F9-864F-E8D936412CDC}"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398868059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18" Type="http://schemas.openxmlformats.org/officeDocument/2006/relationships/slideLayout" Target="../slideLayouts/slideLayout23.xml"/><Relationship Id="rId26" Type="http://schemas.openxmlformats.org/officeDocument/2006/relationships/slideLayout" Target="../slideLayouts/slideLayout31.xml"/><Relationship Id="rId3" Type="http://schemas.openxmlformats.org/officeDocument/2006/relationships/slideLayout" Target="../slideLayouts/slideLayout8.xml"/><Relationship Id="rId21" Type="http://schemas.openxmlformats.org/officeDocument/2006/relationships/slideLayout" Target="../slideLayouts/slideLayout26.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slideLayout" Target="../slideLayouts/slideLayout22.xml"/><Relationship Id="rId25" Type="http://schemas.openxmlformats.org/officeDocument/2006/relationships/slideLayout" Target="../slideLayouts/slideLayout30.xml"/><Relationship Id="rId2" Type="http://schemas.openxmlformats.org/officeDocument/2006/relationships/slideLayout" Target="../slideLayouts/slideLayout7.xml"/><Relationship Id="rId16" Type="http://schemas.openxmlformats.org/officeDocument/2006/relationships/slideLayout" Target="../slideLayouts/slideLayout21.xml"/><Relationship Id="rId20" Type="http://schemas.openxmlformats.org/officeDocument/2006/relationships/slideLayout" Target="../slideLayouts/slideLayout25.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24" Type="http://schemas.openxmlformats.org/officeDocument/2006/relationships/slideLayout" Target="../slideLayouts/slideLayout29.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23" Type="http://schemas.openxmlformats.org/officeDocument/2006/relationships/slideLayout" Target="../slideLayouts/slideLayout28.xml"/><Relationship Id="rId28" Type="http://schemas.openxmlformats.org/officeDocument/2006/relationships/theme" Target="../theme/theme2.xml"/><Relationship Id="rId10" Type="http://schemas.openxmlformats.org/officeDocument/2006/relationships/slideLayout" Target="../slideLayouts/slideLayout15.xml"/><Relationship Id="rId19" Type="http://schemas.openxmlformats.org/officeDocument/2006/relationships/slideLayout" Target="../slideLayouts/slideLayout24.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 Id="rId22" Type="http://schemas.openxmlformats.org/officeDocument/2006/relationships/slideLayout" Target="../slideLayouts/slideLayout27.xml"/><Relationship Id="rId27"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7" descr="pic004a"/>
          <p:cNvPicPr>
            <a:picLocks noChangeAspect="1" noChangeArrowheads="1"/>
          </p:cNvPicPr>
          <p:nvPr/>
        </p:nvPicPr>
        <p:blipFill>
          <a:blip r:embed="rId7"/>
          <a:srcRect/>
          <a:stretch>
            <a:fillRect/>
          </a:stretch>
        </p:blipFill>
        <p:spPr bwMode="auto">
          <a:xfrm>
            <a:off x="165100" y="152400"/>
            <a:ext cx="2724150" cy="762000"/>
          </a:xfrm>
          <a:prstGeom prst="rect">
            <a:avLst/>
          </a:prstGeom>
          <a:noFill/>
          <a:ln w="9525">
            <a:noFill/>
            <a:miter lim="800000"/>
            <a:headEnd/>
            <a:tailEnd/>
          </a:ln>
        </p:spPr>
      </p:pic>
      <p:pic>
        <p:nvPicPr>
          <p:cNvPr id="1027" name="Picture 8" descr="main"/>
          <p:cNvPicPr>
            <a:picLocks noChangeAspect="1" noChangeArrowheads="1"/>
          </p:cNvPicPr>
          <p:nvPr userDrawn="1"/>
        </p:nvPicPr>
        <p:blipFill>
          <a:blip r:embed="rId8"/>
          <a:srcRect/>
          <a:stretch>
            <a:fillRect/>
          </a:stretch>
        </p:blipFill>
        <p:spPr bwMode="auto">
          <a:xfrm>
            <a:off x="4816475" y="4837113"/>
            <a:ext cx="4292600" cy="2020887"/>
          </a:xfrm>
          <a:prstGeom prst="rect">
            <a:avLst/>
          </a:prstGeom>
          <a:noFill/>
          <a:ln w="9525">
            <a:noFill/>
            <a:miter lim="800000"/>
            <a:headEnd/>
            <a:tailEnd/>
          </a:ln>
        </p:spPr>
      </p:pic>
      <p:sp>
        <p:nvSpPr>
          <p:cNvPr id="6" name="Slide Number Placeholder 7"/>
          <p:cNvSpPr txBox="1">
            <a:spLocks/>
          </p:cNvSpPr>
          <p:nvPr userDrawn="1"/>
        </p:nvSpPr>
        <p:spPr>
          <a:xfrm>
            <a:off x="8566150" y="6318251"/>
            <a:ext cx="318932" cy="539750"/>
          </a:xfrm>
          <a:prstGeom prst="rect">
            <a:avLst/>
          </a:prstGeom>
        </p:spPr>
        <p:txBody>
          <a:bodyPr vert="horz" lIns="72000" tIns="57600" rIns="72000" bIns="45720" rtlCol="0" anchor="ctr"/>
          <a:lstStyle>
            <a:defPPr>
              <a:defRPr lang="en-US"/>
            </a:defPPr>
            <a:lvl1pPr marL="0" algn="l" defTabSz="914400" rtl="0" eaLnBrk="1" latinLnBrk="0" hangingPunct="1">
              <a:defRPr sz="1100" b="0" kern="1200">
                <a:solidFill>
                  <a:schemeClr val="tx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5BD36294-2849-48A8-8531-5354CF3095D2}" type="slidenum">
              <a:rPr kumimoji="0" lang="en-US" sz="1100" b="0" i="0" u="none" strike="noStrike" kern="1200" cap="none" spc="0" normalizeH="0" baseline="0" noProof="0" smtClean="0">
                <a:ln>
                  <a:noFill/>
                </a:ln>
                <a:solidFill>
                  <a:srgbClr val="000000"/>
                </a:solidFill>
                <a:effectLst/>
                <a:uLnTx/>
                <a:uFillTx/>
                <a:latin typeface="Arial" pitchFamily="34" charset="0"/>
                <a:ea typeface="+mn-ea"/>
                <a:cs typeface="Arial"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1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Tree>
  </p:cSld>
  <p:clrMap bg1="lt1" tx1="dk1" bg2="lt2" tx2="dk2" accent1="accent1" accent2="accent2" accent3="accent3" accent4="accent4" accent5="accent5" accent6="accent6" hlink="hlink" folHlink="folHlink"/>
  <p:sldLayoutIdLst>
    <p:sldLayoutId id="2147484112" r:id="rId1"/>
    <p:sldLayoutId id="2147484097" r:id="rId2"/>
    <p:sldLayoutId id="2147484114" r:id="rId3"/>
    <p:sldLayoutId id="2147484115" r:id="rId4"/>
    <p:sldLayoutId id="2147484116" r:id="rId5"/>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宋体" pitchFamily="2" charset="-122"/>
        </a:defRPr>
      </a:lvl2pPr>
      <a:lvl3pPr algn="ctr" rtl="0" eaLnBrk="0" fontAlgn="base" hangingPunct="0">
        <a:spcBef>
          <a:spcPct val="0"/>
        </a:spcBef>
        <a:spcAft>
          <a:spcPct val="0"/>
        </a:spcAft>
        <a:defRPr sz="4400">
          <a:solidFill>
            <a:schemeClr val="tx2"/>
          </a:solidFill>
          <a:latin typeface="Arial" charset="0"/>
          <a:ea typeface="宋体" pitchFamily="2" charset="-122"/>
        </a:defRPr>
      </a:lvl3pPr>
      <a:lvl4pPr algn="ctr" rtl="0" eaLnBrk="0" fontAlgn="base" hangingPunct="0">
        <a:spcBef>
          <a:spcPct val="0"/>
        </a:spcBef>
        <a:spcAft>
          <a:spcPct val="0"/>
        </a:spcAft>
        <a:defRPr sz="4400">
          <a:solidFill>
            <a:schemeClr val="tx2"/>
          </a:solidFill>
          <a:latin typeface="Arial" charset="0"/>
          <a:ea typeface="宋体" pitchFamily="2" charset="-122"/>
        </a:defRPr>
      </a:lvl4pPr>
      <a:lvl5pPr algn="ctr" rtl="0" eaLnBrk="0" fontAlgn="base" hangingPunct="0">
        <a:spcBef>
          <a:spcPct val="0"/>
        </a:spcBef>
        <a:spcAft>
          <a:spcPct val="0"/>
        </a:spcAft>
        <a:defRPr sz="4400">
          <a:solidFill>
            <a:schemeClr val="tx2"/>
          </a:solidFill>
          <a:latin typeface="Arial" charset="0"/>
          <a:ea typeface="宋体" pitchFamily="2" charset="-122"/>
        </a:defRPr>
      </a:lvl5pPr>
      <a:lvl6pPr marL="457200" algn="ctr" rtl="0" fontAlgn="base">
        <a:spcBef>
          <a:spcPct val="0"/>
        </a:spcBef>
        <a:spcAft>
          <a:spcPct val="0"/>
        </a:spcAft>
        <a:defRPr sz="4400">
          <a:solidFill>
            <a:schemeClr val="tx2"/>
          </a:solidFill>
          <a:latin typeface="Arial" charset="0"/>
          <a:ea typeface="宋体" pitchFamily="2" charset="-122"/>
        </a:defRPr>
      </a:lvl6pPr>
      <a:lvl7pPr marL="914400" algn="ctr" rtl="0" fontAlgn="base">
        <a:spcBef>
          <a:spcPct val="0"/>
        </a:spcBef>
        <a:spcAft>
          <a:spcPct val="0"/>
        </a:spcAft>
        <a:defRPr sz="4400">
          <a:solidFill>
            <a:schemeClr val="tx2"/>
          </a:solidFill>
          <a:latin typeface="Arial" charset="0"/>
          <a:ea typeface="宋体" pitchFamily="2" charset="-122"/>
        </a:defRPr>
      </a:lvl7pPr>
      <a:lvl8pPr marL="1371600" algn="ctr" rtl="0" fontAlgn="base">
        <a:spcBef>
          <a:spcPct val="0"/>
        </a:spcBef>
        <a:spcAft>
          <a:spcPct val="0"/>
        </a:spcAft>
        <a:defRPr sz="4400">
          <a:solidFill>
            <a:schemeClr val="tx2"/>
          </a:solidFill>
          <a:latin typeface="Arial" charset="0"/>
          <a:ea typeface="宋体" pitchFamily="2" charset="-122"/>
        </a:defRPr>
      </a:lvl8pPr>
      <a:lvl9pPr marL="1828800" algn="ctr" rtl="0" fontAlgn="base">
        <a:spcBef>
          <a:spcPct val="0"/>
        </a:spcBef>
        <a:spcAft>
          <a:spcPct val="0"/>
        </a:spcAft>
        <a:defRPr sz="4400">
          <a:solidFill>
            <a:schemeClr val="tx2"/>
          </a:solidFill>
          <a:latin typeface="Arial"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44500" y="299047"/>
            <a:ext cx="6695017" cy="562344"/>
          </a:xfrm>
          <a:prstGeom prst="rect">
            <a:avLst/>
          </a:prstGeom>
        </p:spPr>
        <p:txBody>
          <a:bodyPr vert="horz" lIns="91440" tIns="45720" rIns="91440" bIns="45720" rtlCol="0" anchor="ctr">
            <a:no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444500" y="1036146"/>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487B2AD0-5524-44E7-B1A8-D5EA33BEE811}" type="datetime1">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2019/3/13</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t>SORMA XV, University of Michigan, 2014 </a:t>
            </a:r>
            <a:endParaRPr kumimoji="0" lang="zh-CN" altLang="en-US" sz="1200" b="0" i="0" u="none" strike="noStrike" kern="1200" cap="none" spc="0" normalizeH="0" baseline="0" noProof="0" dirty="0">
              <a:ln>
                <a:noFill/>
              </a:ln>
              <a:solidFill>
                <a:prstClr val="black">
                  <a:tint val="75000"/>
                </a:prstClr>
              </a:solidFill>
              <a:effectLst/>
              <a:uLnTx/>
              <a:uFillTx/>
              <a:latin typeface="Calibri" panose="020F0502020204030204"/>
              <a:ea typeface="宋体" panose="02010600030101010101" pitchFamily="2" charset="-122"/>
              <a:cs typeface="+mn-cs"/>
            </a:endParaRPr>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D7EE05A1-686D-4D33-B378-187B33EA33EE}" type="slidenum">
              <a:rPr kumimoji="0" lang="zh-CN" altLang="en-US" sz="1200" b="0" i="0" u="none" strike="noStrike" kern="1200" cap="none" spc="0" normalizeH="0" baseline="0" noProof="0" smtClean="0">
                <a:ln>
                  <a:noFill/>
                </a:ln>
                <a:solidFill>
                  <a:prstClr val="black">
                    <a:tint val="75000"/>
                  </a:prstClr>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Calibri" panose="020F0502020204030204"/>
              <a:ea typeface="宋体" panose="02010600030101010101" pitchFamily="2" charset="-122"/>
              <a:cs typeface="+mn-cs"/>
            </a:endParaRPr>
          </a:p>
        </p:txBody>
      </p:sp>
      <p:cxnSp>
        <p:nvCxnSpPr>
          <p:cNvPr id="7" name="直接连接符 6"/>
          <p:cNvCxnSpPr/>
          <p:nvPr/>
        </p:nvCxnSpPr>
        <p:spPr>
          <a:xfrm>
            <a:off x="444500" y="927469"/>
            <a:ext cx="8296275" cy="0"/>
          </a:xfrm>
          <a:prstGeom prst="line">
            <a:avLst/>
          </a:prstGeom>
          <a:ln w="19050">
            <a:solidFill>
              <a:srgbClr val="9900FF"/>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8246533" y="221380"/>
            <a:ext cx="494242" cy="449585"/>
          </a:xfrm>
          <a:prstGeom prst="ellipse">
            <a:avLst/>
          </a:prstGeom>
          <a:noFill/>
          <a:ln>
            <a:solidFill>
              <a:srgbClr val="99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9900FF"/>
              </a:solidFill>
              <a:effectLst/>
              <a:uLnTx/>
              <a:uFillTx/>
              <a:latin typeface="Calibri" panose="020F0502020204030204"/>
              <a:ea typeface="宋体" panose="02010600030101010101" pitchFamily="2" charset="-122"/>
              <a:cs typeface="+mn-cs"/>
            </a:endParaRPr>
          </a:p>
        </p:txBody>
      </p:sp>
      <p:sp>
        <p:nvSpPr>
          <p:cNvPr id="9" name="文本框 8"/>
          <p:cNvSpPr txBox="1"/>
          <p:nvPr/>
        </p:nvSpPr>
        <p:spPr>
          <a:xfrm>
            <a:off x="8190441" y="299047"/>
            <a:ext cx="59795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97EA8985-1380-460E-8F1F-F1A890C78959}" type="slidenum">
              <a:rPr kumimoji="0" lang="en-US" altLang="zh-CN" sz="1200" b="1" i="0" u="none" strike="noStrike" kern="1200" cap="none" spc="0" normalizeH="0" baseline="0" noProof="0" smtClean="0">
                <a:ln>
                  <a:noFill/>
                </a:ln>
                <a:solidFill>
                  <a:srgbClr val="9900FF"/>
                </a:solidFill>
                <a:effectLst/>
                <a:uLnTx/>
                <a:uFillTx/>
                <a:latin typeface="Calibri" panose="020F0502020204030204"/>
                <a:ea typeface="宋体" panose="02010600030101010101" pitchFamily="2" charset="-122"/>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r>
              <a:rPr kumimoji="0" lang="en-US" altLang="zh-CN" sz="1200" b="0" i="0" u="none" strike="noStrike" kern="1200" cap="none" spc="0" normalizeH="0" baseline="0" noProof="0" dirty="0" smtClean="0">
                <a:ln>
                  <a:noFill/>
                </a:ln>
                <a:solidFill>
                  <a:srgbClr val="9900FF"/>
                </a:solidFill>
                <a:effectLst/>
                <a:uLnTx/>
                <a:uFillTx/>
                <a:latin typeface="Calibri" panose="020F0502020204030204"/>
                <a:ea typeface="宋体" panose="02010600030101010101" pitchFamily="2" charset="-122"/>
                <a:cs typeface="+mn-cs"/>
              </a:rPr>
              <a:t>/68</a:t>
            </a:r>
            <a:endParaRPr kumimoji="0" lang="zh-CN" altLang="en-US" sz="1200" b="0" i="0" u="none" strike="noStrike" kern="1200" cap="none" spc="0" normalizeH="0" baseline="0" noProof="0" dirty="0">
              <a:ln>
                <a:noFill/>
              </a:ln>
              <a:solidFill>
                <a:srgbClr val="9900FF"/>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851214622"/>
      </p:ext>
    </p:extLst>
  </p:cSld>
  <p:clrMap bg1="lt1" tx1="dk1" bg2="lt2" tx2="dk2" accent1="accent1" accent2="accent2" accent3="accent3" accent4="accent4" accent5="accent5" accent6="accent6" hlink="hlink" folHlink="folHlink"/>
  <p:sldLayoutIdLst>
    <p:sldLayoutId id="2147484118" r:id="rId1"/>
    <p:sldLayoutId id="2147484119" r:id="rId2"/>
    <p:sldLayoutId id="2147484120" r:id="rId3"/>
    <p:sldLayoutId id="2147484121" r:id="rId4"/>
    <p:sldLayoutId id="2147484122" r:id="rId5"/>
    <p:sldLayoutId id="2147484123" r:id="rId6"/>
    <p:sldLayoutId id="2147484124" r:id="rId7"/>
    <p:sldLayoutId id="2147484125" r:id="rId8"/>
    <p:sldLayoutId id="2147484126" r:id="rId9"/>
    <p:sldLayoutId id="2147484127" r:id="rId10"/>
    <p:sldLayoutId id="2147484128" r:id="rId11"/>
    <p:sldLayoutId id="2147484129" r:id="rId12"/>
    <p:sldLayoutId id="2147484130" r:id="rId13"/>
    <p:sldLayoutId id="2147484131" r:id="rId14"/>
    <p:sldLayoutId id="2147484132" r:id="rId15"/>
    <p:sldLayoutId id="2147484133" r:id="rId16"/>
    <p:sldLayoutId id="2147484134" r:id="rId17"/>
    <p:sldLayoutId id="2147484135" r:id="rId18"/>
    <p:sldLayoutId id="2147484136" r:id="rId19"/>
    <p:sldLayoutId id="2147484137" r:id="rId20"/>
    <p:sldLayoutId id="2147484138" r:id="rId21"/>
    <p:sldLayoutId id="2147484139" r:id="rId22"/>
    <p:sldLayoutId id="2147484140" r:id="rId23"/>
    <p:sldLayoutId id="2147484141" r:id="rId24"/>
    <p:sldLayoutId id="2147484142" r:id="rId25"/>
    <p:sldLayoutId id="2147484143" r:id="rId26"/>
    <p:sldLayoutId id="2147484144" r:id="rId27"/>
  </p:sldLayoutIdLst>
  <p:timing>
    <p:tnLst>
      <p:par>
        <p:cTn id="1" dur="indefinite" restart="never" nodeType="tmRoot"/>
      </p:par>
    </p:tnLst>
  </p:timing>
  <p:hf sldNum="0" hdr="0" ftr="0" dt="0"/>
  <p:txStyles>
    <p:titleStyle>
      <a:lvl1pPr algn="l" defTabSz="914400" rtl="0" eaLnBrk="1" latinLnBrk="0" hangingPunct="1">
        <a:lnSpc>
          <a:spcPct val="90000"/>
        </a:lnSpc>
        <a:spcBef>
          <a:spcPct val="0"/>
        </a:spcBef>
        <a:buNone/>
        <a:defRPr sz="3200" kern="1200" baseline="0">
          <a:solidFill>
            <a:schemeClr val="tx1"/>
          </a:solidFill>
          <a:latin typeface="Arial Unicode MS" panose="020B0604020202020204" pitchFamily="34"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jpeg"/><Relationship Id="rId4" Type="http://schemas.openxmlformats.org/officeDocument/2006/relationships/image" Target="../media/image3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slideLayout" Target="../slideLayouts/slideLayout2.xml"/><Relationship Id="rId4" Type="http://schemas.openxmlformats.org/officeDocument/2006/relationships/image" Target="../media/image44.emf"/></Relationships>
</file>

<file path=ppt/slides/_rels/slide2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7.emf"/><Relationship Id="rId4" Type="http://schemas.openxmlformats.org/officeDocument/2006/relationships/image" Target="../media/image46.emf"/></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26.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1.png"/><Relationship Id="rId3" Type="http://schemas.microsoft.com/office/2007/relationships/hdphoto" Target="../media/hdphoto1.wdp"/><Relationship Id="rId7" Type="http://schemas.microsoft.com/office/2007/relationships/hdphoto" Target="../media/hdphoto3.wdp"/><Relationship Id="rId12" Type="http://schemas.openxmlformats.org/officeDocument/2006/relationships/image" Target="../media/image60.png"/><Relationship Id="rId2" Type="http://schemas.openxmlformats.org/officeDocument/2006/relationships/image" Target="../media/image54.png"/><Relationship Id="rId16" Type="http://schemas.microsoft.com/office/2007/relationships/hdphoto" Target="../media/hdphoto6.wdp"/><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59.tiff"/><Relationship Id="rId5" Type="http://schemas.microsoft.com/office/2007/relationships/hdphoto" Target="../media/hdphoto2.wdp"/><Relationship Id="rId15" Type="http://schemas.openxmlformats.org/officeDocument/2006/relationships/image" Target="../media/image62.png"/><Relationship Id="rId10" Type="http://schemas.openxmlformats.org/officeDocument/2006/relationships/image" Target="../media/image58.png"/><Relationship Id="rId4" Type="http://schemas.openxmlformats.org/officeDocument/2006/relationships/image" Target="../media/image55.png"/><Relationship Id="rId9" Type="http://schemas.microsoft.com/office/2007/relationships/hdphoto" Target="../media/hdphoto4.wdp"/><Relationship Id="rId14" Type="http://schemas.microsoft.com/office/2007/relationships/hdphoto" Target="../media/hdphoto5.wdp"/></Relationships>
</file>

<file path=ppt/slides/_rels/slide27.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microsoft.com/office/2007/relationships/hdphoto" Target="../media/hdphoto1.wdp"/><Relationship Id="rId7" Type="http://schemas.microsoft.com/office/2007/relationships/hdphoto" Target="../media/hdphoto3.wdp"/><Relationship Id="rId12" Type="http://schemas.openxmlformats.org/officeDocument/2006/relationships/image" Target="../media/image60.png"/><Relationship Id="rId2" Type="http://schemas.openxmlformats.org/officeDocument/2006/relationships/image" Target="../media/image54.png"/><Relationship Id="rId16" Type="http://schemas.microsoft.com/office/2007/relationships/hdphoto" Target="../media/hdphoto5.wdp"/><Relationship Id="rId1" Type="http://schemas.openxmlformats.org/officeDocument/2006/relationships/slideLayout" Target="../slideLayouts/slideLayout2.xml"/><Relationship Id="rId6" Type="http://schemas.openxmlformats.org/officeDocument/2006/relationships/image" Target="../media/image56.png"/><Relationship Id="rId11" Type="http://schemas.openxmlformats.org/officeDocument/2006/relationships/image" Target="../media/image59.tiff"/><Relationship Id="rId5" Type="http://schemas.microsoft.com/office/2007/relationships/hdphoto" Target="../media/hdphoto2.wdp"/><Relationship Id="rId15" Type="http://schemas.openxmlformats.org/officeDocument/2006/relationships/image" Target="../media/image61.png"/><Relationship Id="rId10" Type="http://schemas.openxmlformats.org/officeDocument/2006/relationships/image" Target="../media/image58.png"/><Relationship Id="rId4" Type="http://schemas.openxmlformats.org/officeDocument/2006/relationships/image" Target="../media/image55.png"/><Relationship Id="rId9" Type="http://schemas.microsoft.com/office/2007/relationships/hdphoto" Target="../media/hdphoto4.wdp"/><Relationship Id="rId14" Type="http://schemas.microsoft.com/office/2007/relationships/hdphoto" Target="../media/hdphoto6.wdp"/></Relationships>
</file>

<file path=ppt/slides/_rels/slide2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74.png"/><Relationship Id="rId2" Type="http://schemas.openxmlformats.org/officeDocument/2006/relationships/image" Target="../media/image64.png"/><Relationship Id="rId1" Type="http://schemas.openxmlformats.org/officeDocument/2006/relationships/slideLayout" Target="../slideLayouts/slideLayout3.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 Id="rId14" Type="http://schemas.openxmlformats.org/officeDocument/2006/relationships/image" Target="../media/image7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74.png"/><Relationship Id="rId2" Type="http://schemas.openxmlformats.org/officeDocument/2006/relationships/image" Target="../media/image64.png"/><Relationship Id="rId1" Type="http://schemas.openxmlformats.org/officeDocument/2006/relationships/slideLayout" Target="../slideLayouts/slideLayout3.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 Id="rId14" Type="http://schemas.openxmlformats.org/officeDocument/2006/relationships/image" Target="../media/image7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33.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 Id="rId5" Type="http://schemas.openxmlformats.org/officeDocument/2006/relationships/image" Target="../media/image84.png"/><Relationship Id="rId4" Type="http://schemas.openxmlformats.org/officeDocument/2006/relationships/image" Target="../media/image83.png"/></Relationships>
</file>

<file path=ppt/slides/_rels/slide35.xml.rels><?xml version="1.0" encoding="UTF-8" standalone="yes"?>
<Relationships xmlns="http://schemas.openxmlformats.org/package/2006/relationships"><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image" Target="../media/image85.png"/><Relationship Id="rId1" Type="http://schemas.openxmlformats.org/officeDocument/2006/relationships/slideLayout" Target="../slideLayouts/slideLayout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journals.aps.org/prab/abstract/10.1103/PhysRevAccelBeams.22.031001" TargetMode="External"/><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179512" y="764704"/>
            <a:ext cx="8784976" cy="2246313"/>
          </a:xfrm>
        </p:spPr>
        <p:txBody>
          <a:bodyPr/>
          <a:lstStyle/>
          <a:p>
            <a:pPr>
              <a:lnSpc>
                <a:spcPct val="150000"/>
              </a:lnSpc>
            </a:pPr>
            <a:r>
              <a:rPr lang="en-GB" altLang="zh-CN" sz="2800" b="0" dirty="0" smtClean="0">
                <a:solidFill>
                  <a:schemeClr val="accent2"/>
                </a:solidFill>
                <a:latin typeface="+mj-lt"/>
                <a:ea typeface="Arial Unicode MS" panose="020B0604020202020204" pitchFamily="34" charset="-122"/>
                <a:cs typeface="Times New Roman" panose="02020603050405020304" pitchFamily="18" charset="0"/>
              </a:rPr>
              <a:t>Progress </a:t>
            </a:r>
            <a:r>
              <a:rPr lang="en-GB" altLang="zh-CN" sz="2800" b="0" dirty="0">
                <a:solidFill>
                  <a:schemeClr val="accent2"/>
                </a:solidFill>
                <a:latin typeface="+mj-lt"/>
                <a:ea typeface="Arial Unicode MS" panose="020B0604020202020204" pitchFamily="34" charset="-122"/>
                <a:cs typeface="Times New Roman" panose="02020603050405020304" pitchFamily="18" charset="0"/>
              </a:rPr>
              <a:t>of </a:t>
            </a:r>
            <a:r>
              <a:rPr lang="en-GB" altLang="zh-CN" sz="2800" b="0" dirty="0" smtClean="0">
                <a:solidFill>
                  <a:schemeClr val="accent2"/>
                </a:solidFill>
                <a:latin typeface="+mj-lt"/>
                <a:ea typeface="Arial Unicode MS" panose="020B0604020202020204" pitchFamily="34" charset="-122"/>
                <a:cs typeface="Times New Roman" panose="02020603050405020304" pitchFamily="18" charset="0"/>
              </a:rPr>
              <a:t>X-band</a:t>
            </a:r>
            <a:r>
              <a:rPr lang="en-GB" altLang="zh-CN" sz="2800" b="0" dirty="0">
                <a:solidFill>
                  <a:schemeClr val="accent2"/>
                </a:solidFill>
                <a:latin typeface="+mj-lt"/>
                <a:ea typeface="Arial Unicode MS" panose="020B0604020202020204" pitchFamily="34" charset="-122"/>
                <a:cs typeface="Times New Roman" panose="02020603050405020304" pitchFamily="18" charset="0"/>
              </a:rPr>
              <a:t> </a:t>
            </a:r>
            <a:r>
              <a:rPr lang="en-GB" altLang="zh-CN" sz="2800" b="0" dirty="0" smtClean="0">
                <a:solidFill>
                  <a:schemeClr val="accent2"/>
                </a:solidFill>
                <a:latin typeface="+mj-lt"/>
                <a:ea typeface="Arial Unicode MS" panose="020B0604020202020204" pitchFamily="34" charset="-122"/>
                <a:cs typeface="Times New Roman" panose="02020603050405020304" pitchFamily="18" charset="0"/>
              </a:rPr>
              <a:t>High-Gradient </a:t>
            </a:r>
            <a:br>
              <a:rPr lang="en-GB" altLang="zh-CN" sz="2800" b="0" dirty="0" smtClean="0">
                <a:solidFill>
                  <a:schemeClr val="accent2"/>
                </a:solidFill>
                <a:latin typeface="+mj-lt"/>
                <a:ea typeface="Arial Unicode MS" panose="020B0604020202020204" pitchFamily="34" charset="-122"/>
                <a:cs typeface="Times New Roman" panose="02020603050405020304" pitchFamily="18" charset="0"/>
              </a:rPr>
            </a:br>
            <a:r>
              <a:rPr lang="en-GB" altLang="zh-CN" sz="2800" b="0" dirty="0" smtClean="0">
                <a:solidFill>
                  <a:schemeClr val="accent2"/>
                </a:solidFill>
                <a:latin typeface="+mj-lt"/>
                <a:ea typeface="Arial Unicode MS" panose="020B0604020202020204" pitchFamily="34" charset="-122"/>
                <a:cs typeface="Times New Roman" panose="02020603050405020304" pitchFamily="18" charset="0"/>
              </a:rPr>
              <a:t>Choke-mode Accelerating Structures</a:t>
            </a:r>
            <a:endParaRPr lang="en-CA" sz="2800" dirty="0">
              <a:solidFill>
                <a:schemeClr val="accent2"/>
              </a:solidFill>
              <a:latin typeface="+mj-ea"/>
              <a:cs typeface="Times New Roman" panose="02020603050405020304" pitchFamily="18" charset="0"/>
            </a:endParaRPr>
          </a:p>
        </p:txBody>
      </p:sp>
      <p:sp>
        <p:nvSpPr>
          <p:cNvPr id="6" name="Subtitle 5"/>
          <p:cNvSpPr>
            <a:spLocks noGrp="1"/>
          </p:cNvSpPr>
          <p:nvPr>
            <p:ph type="subTitle" idx="1"/>
          </p:nvPr>
        </p:nvSpPr>
        <p:spPr>
          <a:xfrm>
            <a:off x="1079612" y="3789040"/>
            <a:ext cx="6984776" cy="1944216"/>
          </a:xfrm>
        </p:spPr>
        <p:txBody>
          <a:bodyPr/>
          <a:lstStyle/>
          <a:p>
            <a:pPr algn="ctr">
              <a:lnSpc>
                <a:spcPct val="200000"/>
              </a:lnSpc>
            </a:pPr>
            <a:r>
              <a:rPr lang="en-US" altLang="zh-CN" sz="1800" dirty="0" smtClean="0">
                <a:solidFill>
                  <a:srgbClr val="7030A0"/>
                </a:solidFill>
                <a:latin typeface="+mj-lt"/>
                <a:ea typeface="微软雅黑" panose="020B0503020204020204" pitchFamily="34" charset="-122"/>
                <a:cs typeface="Times New Roman" pitchFamily="18" charset="0"/>
              </a:rPr>
              <a:t>Xiaowei Wu</a:t>
            </a:r>
          </a:p>
          <a:p>
            <a:pPr algn="ctr">
              <a:lnSpc>
                <a:spcPct val="200000"/>
              </a:lnSpc>
            </a:pPr>
            <a:r>
              <a:rPr lang="en-US" altLang="zh-CN" sz="1800" dirty="0">
                <a:solidFill>
                  <a:srgbClr val="7030A0"/>
                </a:solidFill>
                <a:ea typeface="微软雅黑" panose="020B0503020204020204" pitchFamily="34" charset="-122"/>
                <a:cs typeface="Times New Roman" pitchFamily="18" charset="0"/>
              </a:rPr>
              <a:t>on behalf of the Tsinghua X-band team and </a:t>
            </a:r>
            <a:r>
              <a:rPr lang="en-US" altLang="zh-CN" sz="1800" dirty="0" smtClean="0">
                <a:solidFill>
                  <a:srgbClr val="7030A0"/>
                </a:solidFill>
                <a:ea typeface="微软雅黑" panose="020B0503020204020204" pitchFamily="34" charset="-122"/>
                <a:cs typeface="Times New Roman" pitchFamily="18" charset="0"/>
              </a:rPr>
              <a:t>collaboration</a:t>
            </a:r>
            <a:endParaRPr lang="en-US" altLang="zh-CN" sz="1800" dirty="0" smtClean="0">
              <a:solidFill>
                <a:srgbClr val="7030A0"/>
              </a:solidFill>
              <a:latin typeface="+mj-lt"/>
              <a:ea typeface="微软雅黑" panose="020B0503020204020204" pitchFamily="34" charset="-122"/>
              <a:cs typeface="Times New Roman" pitchFamily="18" charset="0"/>
            </a:endParaRPr>
          </a:p>
          <a:p>
            <a:pPr algn="ctr">
              <a:lnSpc>
                <a:spcPct val="200000"/>
              </a:lnSpc>
            </a:pPr>
            <a:r>
              <a:rPr lang="en-US" altLang="zh-CN" sz="1800" dirty="0">
                <a:solidFill>
                  <a:srgbClr val="7030A0"/>
                </a:solidFill>
                <a:ea typeface="微软雅黑" panose="020B0503020204020204" pitchFamily="34" charset="-122"/>
                <a:cs typeface="Times New Roman" pitchFamily="18" charset="0"/>
              </a:rPr>
              <a:t>2019/3/13</a:t>
            </a:r>
          </a:p>
          <a:p>
            <a:pPr algn="ctr">
              <a:lnSpc>
                <a:spcPct val="200000"/>
              </a:lnSpc>
            </a:pPr>
            <a:endParaRPr lang="en-US" altLang="zh-CN" sz="1800" dirty="0" smtClean="0">
              <a:solidFill>
                <a:srgbClr val="7030A0"/>
              </a:solidFill>
              <a:ea typeface="微软雅黑" panose="020B0503020204020204" pitchFamily="34" charset="-122"/>
              <a:cs typeface="Times New Roman" pitchFamily="18" charset="0"/>
            </a:endParaRPr>
          </a:p>
        </p:txBody>
      </p:sp>
    </p:spTree>
    <p:extLst>
      <p:ext uri="{BB962C8B-B14F-4D97-AF65-F5344CB8AC3E}">
        <p14:creationId xmlns:p14="http://schemas.microsoft.com/office/powerpoint/2010/main" val="7775112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a:stretch>
            <a:fillRect/>
          </a:stretch>
        </p:blipFill>
        <p:spPr>
          <a:xfrm>
            <a:off x="5284514" y="4199602"/>
            <a:ext cx="3240432" cy="1840458"/>
          </a:xfrm>
          <a:prstGeom prst="rect">
            <a:avLst/>
          </a:prstGeom>
        </p:spPr>
      </p:pic>
      <p:sp>
        <p:nvSpPr>
          <p:cNvPr id="2" name="标题 1"/>
          <p:cNvSpPr>
            <a:spLocks noGrp="1"/>
          </p:cNvSpPr>
          <p:nvPr>
            <p:ph type="title"/>
          </p:nvPr>
        </p:nvSpPr>
        <p:spPr/>
        <p:txBody>
          <a:bodyPr/>
          <a:lstStyle/>
          <a:p>
            <a:r>
              <a:rPr lang="en-US" altLang="zh-CN" dirty="0" smtClean="0"/>
              <a:t>Design of Choke-mode cavities</a:t>
            </a:r>
            <a:endParaRPr lang="zh-CN" altLang="en-US" dirty="0"/>
          </a:p>
        </p:txBody>
      </p:sp>
      <p:sp>
        <p:nvSpPr>
          <p:cNvPr id="9" name="文本框 5"/>
          <p:cNvSpPr txBox="1"/>
          <p:nvPr/>
        </p:nvSpPr>
        <p:spPr>
          <a:xfrm>
            <a:off x="1701208" y="3861048"/>
            <a:ext cx="1819541" cy="338554"/>
          </a:xfrm>
          <a:prstGeom prst="rect">
            <a:avLst/>
          </a:prstGeom>
          <a:noFill/>
          <a:ln w="19050">
            <a:solidFill>
              <a:srgbClr val="9900FF"/>
            </a:solidFill>
          </a:ln>
        </p:spPr>
        <p:txBody>
          <a:bodyPr wrap="square" rtlCol="0">
            <a:spAutoFit/>
          </a:bodyPr>
          <a:lstStyle/>
          <a:p>
            <a:pPr algn="ctr"/>
            <a:r>
              <a:rPr lang="en-US" altLang="zh-CN" sz="1600" dirty="0">
                <a:solidFill>
                  <a:schemeClr val="tx1"/>
                </a:solidFill>
                <a:latin typeface="Calibri" panose="020F0502020204030204" pitchFamily="34" charset="0"/>
                <a:cs typeface="Calibri" panose="020F0502020204030204" pitchFamily="34" charset="0"/>
              </a:rPr>
              <a:t>Choke-mode cavity</a:t>
            </a:r>
            <a:endParaRPr lang="zh-CN" altLang="en-US" sz="1600" dirty="0">
              <a:solidFill>
                <a:schemeClr val="tx1"/>
              </a:solidFill>
              <a:latin typeface="Calibri" panose="020F0502020204030204" pitchFamily="34" charset="0"/>
              <a:cs typeface="Calibri" panose="020F0502020204030204" pitchFamily="34" charset="0"/>
            </a:endParaRPr>
          </a:p>
        </p:txBody>
      </p:sp>
      <p:sp>
        <p:nvSpPr>
          <p:cNvPr id="10" name="文本框 13"/>
          <p:cNvSpPr txBox="1"/>
          <p:nvPr/>
        </p:nvSpPr>
        <p:spPr>
          <a:xfrm>
            <a:off x="6136725" y="3861048"/>
            <a:ext cx="1536011" cy="338554"/>
          </a:xfrm>
          <a:prstGeom prst="rect">
            <a:avLst/>
          </a:prstGeom>
          <a:noFill/>
          <a:ln w="19050">
            <a:solidFill>
              <a:srgbClr val="9900FF"/>
            </a:solidFill>
          </a:ln>
        </p:spPr>
        <p:txBody>
          <a:bodyPr wrap="square" rtlCol="0">
            <a:spAutoFit/>
          </a:bodyPr>
          <a:lstStyle/>
          <a:p>
            <a:pPr algn="ctr"/>
            <a:r>
              <a:rPr lang="en-US" altLang="zh-CN" sz="1600" dirty="0" smtClean="0">
                <a:solidFill>
                  <a:schemeClr val="tx1"/>
                </a:solidFill>
                <a:latin typeface="Calibri" panose="020F0502020204030204" pitchFamily="34" charset="0"/>
                <a:cs typeface="Calibri" panose="020F0502020204030204" pitchFamily="34" charset="0"/>
              </a:rPr>
              <a:t>Reference cavity</a:t>
            </a:r>
            <a:endParaRPr lang="zh-CN" altLang="en-US" sz="1600" dirty="0">
              <a:solidFill>
                <a:schemeClr val="tx1"/>
              </a:solidFill>
              <a:latin typeface="Calibri" panose="020F0502020204030204" pitchFamily="34" charset="0"/>
              <a:cs typeface="Calibri" panose="020F0502020204030204" pitchFamily="34" charset="0"/>
            </a:endParaRPr>
          </a:p>
        </p:txBody>
      </p:sp>
      <p:sp>
        <p:nvSpPr>
          <p:cNvPr id="3" name="内容占位符 2"/>
          <p:cNvSpPr>
            <a:spLocks noGrp="1"/>
          </p:cNvSpPr>
          <p:nvPr>
            <p:ph idx="4294967295"/>
          </p:nvPr>
        </p:nvSpPr>
        <p:spPr>
          <a:xfrm>
            <a:off x="538616" y="1124744"/>
            <a:ext cx="8502376" cy="2160240"/>
          </a:xfrm>
        </p:spPr>
        <p:txBody>
          <a:bodyPr/>
          <a:lstStyle/>
          <a:p>
            <a:r>
              <a:rPr lang="en-US" altLang="zh-CN" sz="2000" dirty="0" smtClean="0">
                <a:latin typeface="Times New Roman" panose="02020603050405020304" pitchFamily="18" charset="0"/>
                <a:cs typeface="Times New Roman" panose="02020603050405020304" pitchFamily="18" charset="0"/>
              </a:rPr>
              <a:t>Compare the effect of different choke dimensions to high-gradient performance</a:t>
            </a:r>
          </a:p>
          <a:p>
            <a:r>
              <a:rPr lang="en-US" altLang="zh-CN" sz="2000" dirty="0" smtClean="0">
                <a:latin typeface="Times New Roman" panose="02020603050405020304" pitchFamily="18" charset="0"/>
                <a:cs typeface="Times New Roman" panose="02020603050405020304" pitchFamily="18" charset="0"/>
              </a:rPr>
              <a:t>Design </a:t>
            </a:r>
            <a:r>
              <a:rPr lang="en-US" altLang="zh-CN" sz="2000" dirty="0" smtClean="0">
                <a:solidFill>
                  <a:srgbClr val="FF0000"/>
                </a:solidFill>
                <a:latin typeface="Times New Roman" panose="02020603050405020304" pitchFamily="18" charset="0"/>
                <a:cs typeface="Times New Roman" panose="02020603050405020304" pitchFamily="18" charset="0"/>
              </a:rPr>
              <a:t>six</a:t>
            </a:r>
            <a:r>
              <a:rPr lang="zh-CN" altLang="en-US" sz="2000" dirty="0" smtClean="0">
                <a:latin typeface="Times New Roman" panose="02020603050405020304" pitchFamily="18" charset="0"/>
                <a:cs typeface="Times New Roman" panose="02020603050405020304" pitchFamily="18" charset="0"/>
              </a:rPr>
              <a:t> </a:t>
            </a:r>
            <a:r>
              <a:rPr lang="en-US" altLang="zh-CN" sz="2000" dirty="0" smtClean="0">
                <a:latin typeface="Times New Roman" panose="02020603050405020304" pitchFamily="18" charset="0"/>
                <a:cs typeface="Times New Roman" panose="02020603050405020304" pitchFamily="18" charset="0"/>
              </a:rPr>
              <a:t>single-cell standing-wave (SW) structures, working at 11.424 GHz</a:t>
            </a:r>
          </a:p>
          <a:p>
            <a:pPr lvl="1"/>
            <a:r>
              <a:rPr lang="en-US" altLang="zh-CN" sz="1800" b="0" dirty="0" smtClean="0">
                <a:latin typeface="Times New Roman" panose="02020603050405020304" pitchFamily="18" charset="0"/>
                <a:cs typeface="Times New Roman" panose="02020603050405020304" pitchFamily="18" charset="0"/>
              </a:rPr>
              <a:t>THU-CHK</a:t>
            </a:r>
            <a:r>
              <a:rPr lang="en-US" altLang="zh-CN" sz="1800" dirty="0" smtClean="0">
                <a:solidFill>
                  <a:srgbClr val="FF0000"/>
                </a:solidFill>
                <a:latin typeface="Times New Roman" panose="02020603050405020304" pitchFamily="18" charset="0"/>
                <a:cs typeface="Times New Roman" panose="02020603050405020304" pitchFamily="18" charset="0"/>
              </a:rPr>
              <a:t>-#1~</a:t>
            </a:r>
            <a:r>
              <a:rPr lang="en-US" altLang="zh-CN" sz="1800" dirty="0">
                <a:latin typeface="Times New Roman" panose="02020603050405020304" pitchFamily="18" charset="0"/>
                <a:cs typeface="Times New Roman" panose="02020603050405020304" pitchFamily="18" charset="0"/>
              </a:rPr>
              <a:t> THU-CHK</a:t>
            </a:r>
            <a:r>
              <a:rPr lang="en-US" altLang="zh-CN" sz="1800" dirty="0">
                <a:solidFill>
                  <a:srgbClr val="FF0000"/>
                </a:solidFill>
                <a:latin typeface="Times New Roman" panose="02020603050405020304" pitchFamily="18" charset="0"/>
                <a:cs typeface="Times New Roman" panose="02020603050405020304" pitchFamily="18" charset="0"/>
              </a:rPr>
              <a:t>-</a:t>
            </a:r>
            <a:r>
              <a:rPr lang="en-US" altLang="zh-CN" sz="1800" dirty="0" smtClean="0">
                <a:solidFill>
                  <a:srgbClr val="FF0000"/>
                </a:solidFill>
                <a:latin typeface="Times New Roman" panose="02020603050405020304" pitchFamily="18" charset="0"/>
                <a:cs typeface="Times New Roman" panose="02020603050405020304" pitchFamily="18" charset="0"/>
              </a:rPr>
              <a:t>#5 </a:t>
            </a:r>
            <a:r>
              <a:rPr lang="en-US" altLang="zh-CN" sz="1800" dirty="0" smtClean="0">
                <a:latin typeface="Times New Roman" panose="02020603050405020304" pitchFamily="18" charset="0"/>
                <a:cs typeface="Times New Roman" panose="02020603050405020304" pitchFamily="18" charset="0"/>
              </a:rPr>
              <a:t>(different choke dimensions)</a:t>
            </a:r>
            <a:endParaRPr lang="en-US" altLang="zh-CN" sz="1800" b="0" dirty="0" smtClean="0">
              <a:latin typeface="Times New Roman" panose="02020603050405020304" pitchFamily="18" charset="0"/>
              <a:cs typeface="Times New Roman" panose="02020603050405020304" pitchFamily="18" charset="0"/>
            </a:endParaRPr>
          </a:p>
          <a:p>
            <a:pPr lvl="1"/>
            <a:r>
              <a:rPr lang="en-US" altLang="zh-CN" sz="1800" b="0" dirty="0" smtClean="0">
                <a:latin typeface="Times New Roman" panose="02020603050405020304" pitchFamily="18" charset="0"/>
                <a:cs typeface="Times New Roman" panose="02020603050405020304" pitchFamily="18" charset="0"/>
              </a:rPr>
              <a:t>THU-REF (single-cell structure </a:t>
            </a:r>
            <a:r>
              <a:rPr lang="en-US" altLang="zh-CN" sz="1800" b="0" dirty="0" smtClean="0">
                <a:solidFill>
                  <a:srgbClr val="FF0000"/>
                </a:solidFill>
                <a:latin typeface="Times New Roman" panose="02020603050405020304" pitchFamily="18" charset="0"/>
                <a:cs typeface="Times New Roman" panose="02020603050405020304" pitchFamily="18" charset="0"/>
              </a:rPr>
              <a:t>without choke</a:t>
            </a:r>
            <a:r>
              <a:rPr lang="en-US" altLang="zh-CN" sz="1800" b="0" dirty="0" smtClean="0">
                <a:latin typeface="Times New Roman" panose="02020603050405020304" pitchFamily="18" charset="0"/>
                <a:cs typeface="Times New Roman" panose="02020603050405020304" pitchFamily="18" charset="0"/>
              </a:rPr>
              <a:t>)</a:t>
            </a:r>
          </a:p>
          <a:p>
            <a:pPr marL="0" indent="0">
              <a:buNone/>
            </a:pPr>
            <a:endParaRPr lang="ja-JP" altLang="en-US" sz="2000" dirty="0">
              <a:latin typeface="Times New Roman" panose="02020603050405020304" pitchFamily="18" charset="0"/>
              <a:cs typeface="Times New Roman" panose="02020603050405020304" pitchFamily="18" charset="0"/>
            </a:endParaRPr>
          </a:p>
          <a:p>
            <a:pPr marL="0" indent="0">
              <a:buNone/>
            </a:pPr>
            <a:endParaRPr lang="zh-CN" altLang="en-US" sz="2000" b="1" dirty="0">
              <a:latin typeface="Times New Roman" panose="02020603050405020304" pitchFamily="18" charset="0"/>
              <a:cs typeface="Times New Roman" panose="02020603050405020304" pitchFamily="18" charset="0"/>
            </a:endParaRPr>
          </a:p>
        </p:txBody>
      </p:sp>
      <p:pic>
        <p:nvPicPr>
          <p:cNvPr id="12" name="Picture 11"/>
          <p:cNvPicPr>
            <a:picLocks noChangeAspect="1"/>
          </p:cNvPicPr>
          <p:nvPr/>
        </p:nvPicPr>
        <p:blipFill>
          <a:blip r:embed="rId4"/>
          <a:stretch>
            <a:fillRect/>
          </a:stretch>
        </p:blipFill>
        <p:spPr>
          <a:xfrm>
            <a:off x="241119" y="4280557"/>
            <a:ext cx="4739720" cy="1670514"/>
          </a:xfrm>
          <a:prstGeom prst="rect">
            <a:avLst/>
          </a:prstGeom>
        </p:spPr>
      </p:pic>
    </p:spTree>
    <p:extLst>
      <p:ext uri="{BB962C8B-B14F-4D97-AF65-F5344CB8AC3E}">
        <p14:creationId xmlns:p14="http://schemas.microsoft.com/office/powerpoint/2010/main" val="346848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cell design</a:t>
            </a:r>
            <a:endParaRPr lang="en-GB" dirty="0"/>
          </a:p>
        </p:txBody>
      </p:sp>
      <mc:AlternateContent xmlns:mc="http://schemas.openxmlformats.org/markup-compatibility/2006" xmlns:a14="http://schemas.microsoft.com/office/drawing/2010/main">
        <mc:Choice Requires="a14">
          <p:sp>
            <p:nvSpPr>
              <p:cNvPr id="4" name="TextBox 3"/>
              <p:cNvSpPr txBox="1"/>
              <p:nvPr/>
            </p:nvSpPr>
            <p:spPr>
              <a:xfrm>
                <a:off x="131520" y="3009990"/>
                <a:ext cx="4080440" cy="230556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i="1" smtClean="0">
                              <a:latin typeface="Cambria Math" panose="02040503050406030204" pitchFamily="18" charset="0"/>
                            </a:rPr>
                          </m:ctrlPr>
                        </m:sSubPr>
                        <m:e>
                          <m:r>
                            <a:rPr lang="en-US" altLang="zh-CN" b="0" i="1" smtClean="0">
                              <a:latin typeface="Cambria Math" panose="02040503050406030204" pitchFamily="18" charset="0"/>
                            </a:rPr>
                            <m:t>𝑄</m:t>
                          </m:r>
                        </m:e>
                        <m:sub>
                          <m:r>
                            <m:rPr>
                              <m:sty m:val="p"/>
                            </m:rPr>
                            <a:rPr lang="en-US" altLang="zh-CN" b="0" i="0" smtClean="0">
                              <a:latin typeface="Cambria Math" panose="02040503050406030204" pitchFamily="18" charset="0"/>
                            </a:rPr>
                            <m:t>ext</m:t>
                          </m:r>
                        </m:sub>
                      </m:sSub>
                      <m:r>
                        <a:rPr lang="en-US" altLang="zh-CN" b="0" i="1" smtClean="0">
                          <a:latin typeface="Cambria Math" panose="02040503050406030204" pitchFamily="18" charset="0"/>
                        </a:rPr>
                        <m:t>=</m:t>
                      </m:r>
                      <m:f>
                        <m:fPr>
                          <m:ctrlPr>
                            <a:rPr lang="en-US" altLang="zh-CN" b="0" i="1" smtClean="0">
                              <a:latin typeface="Cambria Math" panose="02040503050406030204" pitchFamily="18" charset="0"/>
                            </a:rPr>
                          </m:ctrlPr>
                        </m:fPr>
                        <m:num>
                          <m:r>
                            <a:rPr lang="zh-CN" altLang="en-US" b="0" i="1" smtClean="0">
                              <a:latin typeface="Cambria Math" panose="02040503050406030204" pitchFamily="18" charset="0"/>
                            </a:rPr>
                            <m:t>𝜔</m:t>
                          </m:r>
                          <m:r>
                            <a:rPr lang="en-US" altLang="zh-CN" b="0" i="1" smtClean="0">
                              <a:latin typeface="Cambria Math" panose="02040503050406030204" pitchFamily="18" charset="0"/>
                            </a:rPr>
                            <m:t>𝑈</m:t>
                          </m:r>
                        </m:num>
                        <m:den>
                          <m:sSub>
                            <m:sSubPr>
                              <m:ctrlPr>
                                <a:rPr lang="en-US" altLang="zh-CN" b="0" i="1" smtClean="0">
                                  <a:latin typeface="Cambria Math" panose="02040503050406030204" pitchFamily="18" charset="0"/>
                                </a:rPr>
                              </m:ctrlPr>
                            </m:sSubPr>
                            <m:e>
                              <m:r>
                                <a:rPr lang="en-US" altLang="zh-CN" b="0" i="1" smtClean="0">
                                  <a:latin typeface="Cambria Math" panose="02040503050406030204" pitchFamily="18" charset="0"/>
                                </a:rPr>
                                <m:t>𝑃</m:t>
                              </m:r>
                            </m:e>
                            <m:sub>
                              <m:r>
                                <m:rPr>
                                  <m:sty m:val="p"/>
                                </m:rPr>
                                <a:rPr lang="en-US" altLang="zh-CN" b="0" i="0" smtClean="0">
                                  <a:latin typeface="Cambria Math" panose="02040503050406030204" pitchFamily="18" charset="0"/>
                                </a:rPr>
                                <m:t>r</m:t>
                              </m:r>
                            </m:sub>
                          </m:sSub>
                        </m:den>
                      </m:f>
                    </m:oMath>
                  </m:oMathPara>
                </a14:m>
                <a:endParaRPr lang="en-US" altLang="zh-CN" b="0" dirty="0" smtClean="0"/>
              </a:p>
              <a:p>
                <a:endParaRPr lang="en-US" altLang="zh-CN" b="0" dirty="0" smtClean="0"/>
              </a:p>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rPr>
                          </m:ctrlPr>
                        </m:sSubPr>
                        <m:e>
                          <m:r>
                            <a:rPr lang="en-US" altLang="zh-CN" i="1">
                              <a:latin typeface="Cambria Math" panose="02040503050406030204" pitchFamily="18" charset="0"/>
                            </a:rPr>
                            <m:t>𝑄</m:t>
                          </m:r>
                        </m:e>
                        <m:sub>
                          <m:r>
                            <a:rPr lang="en-US" altLang="zh-CN" b="0" i="0" smtClean="0">
                              <a:latin typeface="Cambria Math" panose="02040503050406030204" pitchFamily="18" charset="0"/>
                            </a:rPr>
                            <m:t>0</m:t>
                          </m:r>
                        </m:sub>
                      </m:sSub>
                      <m:r>
                        <a:rPr lang="en-US" altLang="zh-CN" i="1">
                          <a:latin typeface="Cambria Math" panose="02040503050406030204" pitchFamily="18" charset="0"/>
                        </a:rPr>
                        <m:t>=</m:t>
                      </m:r>
                      <m:f>
                        <m:fPr>
                          <m:ctrlPr>
                            <a:rPr lang="en-US" altLang="zh-CN" i="1">
                              <a:latin typeface="Cambria Math" panose="02040503050406030204" pitchFamily="18" charset="0"/>
                            </a:rPr>
                          </m:ctrlPr>
                        </m:fPr>
                        <m:num>
                          <m:r>
                            <a:rPr lang="zh-CN" altLang="en-US" i="1">
                              <a:latin typeface="Cambria Math" panose="02040503050406030204" pitchFamily="18" charset="0"/>
                            </a:rPr>
                            <m:t>𝜔</m:t>
                          </m:r>
                          <m:r>
                            <a:rPr lang="en-US" altLang="zh-CN" i="1">
                              <a:latin typeface="Cambria Math" panose="02040503050406030204" pitchFamily="18" charset="0"/>
                            </a:rPr>
                            <m:t>𝑈</m:t>
                          </m:r>
                        </m:num>
                        <m:den>
                          <m:sSub>
                            <m:sSubPr>
                              <m:ctrlPr>
                                <a:rPr lang="en-US" altLang="zh-CN" i="1">
                                  <a:latin typeface="Cambria Math" panose="02040503050406030204" pitchFamily="18" charset="0"/>
                                </a:rPr>
                              </m:ctrlPr>
                            </m:sSubPr>
                            <m:e>
                              <m:r>
                                <a:rPr lang="en-US" altLang="zh-CN" i="1">
                                  <a:latin typeface="Cambria Math" panose="02040503050406030204" pitchFamily="18" charset="0"/>
                                </a:rPr>
                                <m:t>𝑃</m:t>
                              </m:r>
                            </m:e>
                            <m:sub>
                              <m:r>
                                <m:rPr>
                                  <m:sty m:val="p"/>
                                </m:rPr>
                                <a:rPr lang="en-US" altLang="zh-CN" b="0" i="0" smtClean="0">
                                  <a:latin typeface="Cambria Math" panose="02040503050406030204" pitchFamily="18" charset="0"/>
                                </a:rPr>
                                <m:t>loss</m:t>
                              </m:r>
                            </m:sub>
                          </m:sSub>
                        </m:den>
                      </m:f>
                    </m:oMath>
                  </m:oMathPara>
                </a14:m>
                <a:endParaRPr lang="en-US" altLang="zh-CN" dirty="0" smtClean="0"/>
              </a:p>
              <a:p>
                <a:endParaRPr lang="en-US" altLang="zh-CN" dirty="0" smtClean="0"/>
              </a:p>
              <a:p>
                <a:pPr/>
                <a14:m>
                  <m:oMathPara xmlns:m="http://schemas.openxmlformats.org/officeDocument/2006/math">
                    <m:oMathParaPr>
                      <m:jc m:val="centerGroup"/>
                    </m:oMathParaPr>
                    <m:oMath xmlns:m="http://schemas.openxmlformats.org/officeDocument/2006/math">
                      <m:sSub>
                        <m:sSubPr>
                          <m:ctrlPr>
                            <a:rPr lang="en-US" altLang="zh-CN" i="1">
                              <a:latin typeface="Cambria Math" panose="02040503050406030204" pitchFamily="18" charset="0"/>
                            </a:rPr>
                          </m:ctrlPr>
                        </m:sSubPr>
                        <m:e>
                          <m:r>
                            <a:rPr lang="en-US" altLang="zh-CN" b="0" i="1" smtClean="0">
                              <a:latin typeface="Cambria Math" panose="02040503050406030204" pitchFamily="18" charset="0"/>
                            </a:rPr>
                            <m:t>𝑅</m:t>
                          </m:r>
                        </m:e>
                        <m:sub>
                          <m:r>
                            <m:rPr>
                              <m:sty m:val="p"/>
                            </m:rPr>
                            <a:rPr lang="en-US" altLang="zh-CN" b="0" i="0" smtClean="0">
                              <a:latin typeface="Cambria Math" panose="02040503050406030204" pitchFamily="18" charset="0"/>
                            </a:rPr>
                            <m:t>leak</m:t>
                          </m:r>
                        </m:sub>
                      </m:sSub>
                      <m:r>
                        <a:rPr lang="en-US" altLang="zh-CN" i="1">
                          <a:latin typeface="Cambria Math" panose="02040503050406030204" pitchFamily="18" charset="0"/>
                        </a:rPr>
                        <m:t>=</m:t>
                      </m:r>
                      <m:r>
                        <a:rPr lang="en-US" altLang="zh-CN" b="0" i="1" smtClean="0">
                          <a:latin typeface="Cambria Math" panose="02040503050406030204" pitchFamily="18" charset="0"/>
                        </a:rPr>
                        <m:t>10 </m:t>
                      </m:r>
                      <m:r>
                        <m:rPr>
                          <m:sty m:val="p"/>
                        </m:rPr>
                        <a:rPr lang="en-US" altLang="zh-CN" b="0" i="0" smtClean="0">
                          <a:latin typeface="Cambria Math" panose="02040503050406030204" pitchFamily="18" charset="0"/>
                        </a:rPr>
                        <m:t>log</m:t>
                      </m:r>
                      <m:d>
                        <m:dPr>
                          <m:ctrlPr>
                            <a:rPr lang="en-US" altLang="zh-CN" b="0" i="1" smtClean="0">
                              <a:latin typeface="Cambria Math" panose="02040503050406030204" pitchFamily="18" charset="0"/>
                            </a:rPr>
                          </m:ctrlPr>
                        </m:dPr>
                        <m:e>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i="1">
                                      <a:latin typeface="Cambria Math" panose="02040503050406030204" pitchFamily="18" charset="0"/>
                                    </a:rPr>
                                    <m:t>𝑃</m:t>
                                  </m:r>
                                </m:e>
                                <m:sub>
                                  <m:r>
                                    <m:rPr>
                                      <m:sty m:val="p"/>
                                    </m:rPr>
                                    <a:rPr lang="en-US" altLang="zh-CN" i="0">
                                      <a:latin typeface="Cambria Math" panose="02040503050406030204" pitchFamily="18" charset="0"/>
                                    </a:rPr>
                                    <m:t>r</m:t>
                                  </m:r>
                                </m:sub>
                              </m:sSub>
                            </m:num>
                            <m:den>
                              <m:sSub>
                                <m:sSubPr>
                                  <m:ctrlPr>
                                    <a:rPr lang="en-US" altLang="zh-CN" i="1">
                                      <a:latin typeface="Cambria Math" panose="02040503050406030204" pitchFamily="18" charset="0"/>
                                    </a:rPr>
                                  </m:ctrlPr>
                                </m:sSubPr>
                                <m:e>
                                  <m:r>
                                    <a:rPr lang="en-US" altLang="zh-CN" i="1">
                                      <a:latin typeface="Cambria Math" panose="02040503050406030204" pitchFamily="18" charset="0"/>
                                    </a:rPr>
                                    <m:t>𝑃</m:t>
                                  </m:r>
                                </m:e>
                                <m:sub>
                                  <m:r>
                                    <m:rPr>
                                      <m:sty m:val="p"/>
                                    </m:rPr>
                                    <a:rPr lang="en-US" altLang="zh-CN" i="0">
                                      <a:latin typeface="Cambria Math" panose="02040503050406030204" pitchFamily="18" charset="0"/>
                                    </a:rPr>
                                    <m:t>loss</m:t>
                                  </m:r>
                                </m:sub>
                              </m:sSub>
                            </m:den>
                          </m:f>
                        </m:e>
                      </m:d>
                      <m:r>
                        <a:rPr lang="en-US" altLang="zh-CN" i="1">
                          <a:latin typeface="Cambria Math" panose="02040503050406030204" pitchFamily="18" charset="0"/>
                        </a:rPr>
                        <m:t>=10 </m:t>
                      </m:r>
                      <m:r>
                        <m:rPr>
                          <m:sty m:val="p"/>
                        </m:rPr>
                        <a:rPr lang="en-US" altLang="zh-CN">
                          <a:latin typeface="Cambria Math" panose="02040503050406030204" pitchFamily="18" charset="0"/>
                        </a:rPr>
                        <m:t>log</m:t>
                      </m:r>
                      <m:d>
                        <m:dPr>
                          <m:ctrlPr>
                            <a:rPr lang="en-US" altLang="zh-CN" i="1">
                              <a:latin typeface="Cambria Math" panose="02040503050406030204" pitchFamily="18" charset="0"/>
                            </a:rPr>
                          </m:ctrlPr>
                        </m:dPr>
                        <m:e>
                          <m:f>
                            <m:fPr>
                              <m:ctrlPr>
                                <a:rPr lang="en-US" altLang="zh-CN" i="1">
                                  <a:latin typeface="Cambria Math" panose="02040503050406030204" pitchFamily="18" charset="0"/>
                                </a:rPr>
                              </m:ctrlPr>
                            </m:fPr>
                            <m:num>
                              <m:sSub>
                                <m:sSubPr>
                                  <m:ctrlPr>
                                    <a:rPr lang="en-US" altLang="zh-CN" i="1">
                                      <a:latin typeface="Cambria Math" panose="02040503050406030204" pitchFamily="18" charset="0"/>
                                    </a:rPr>
                                  </m:ctrlPr>
                                </m:sSubPr>
                                <m:e>
                                  <m:r>
                                    <a:rPr lang="en-US" altLang="zh-CN" b="0" i="1" smtClean="0">
                                      <a:latin typeface="Cambria Math" panose="02040503050406030204" pitchFamily="18" charset="0"/>
                                    </a:rPr>
                                    <m:t>𝑄</m:t>
                                  </m:r>
                                </m:e>
                                <m:sub>
                                  <m:r>
                                    <a:rPr lang="en-US" altLang="zh-CN" b="0" i="0" smtClean="0">
                                      <a:latin typeface="Cambria Math" panose="02040503050406030204" pitchFamily="18" charset="0"/>
                                    </a:rPr>
                                    <m:t>0</m:t>
                                  </m:r>
                                </m:sub>
                              </m:sSub>
                            </m:num>
                            <m:den>
                              <m:sSub>
                                <m:sSubPr>
                                  <m:ctrlPr>
                                    <a:rPr lang="en-US" altLang="zh-CN" i="1">
                                      <a:latin typeface="Cambria Math" panose="02040503050406030204" pitchFamily="18" charset="0"/>
                                    </a:rPr>
                                  </m:ctrlPr>
                                </m:sSubPr>
                                <m:e>
                                  <m:r>
                                    <a:rPr lang="en-US" altLang="zh-CN" b="0" i="1" smtClean="0">
                                      <a:latin typeface="Cambria Math" panose="02040503050406030204" pitchFamily="18" charset="0"/>
                                    </a:rPr>
                                    <m:t>𝑄</m:t>
                                  </m:r>
                                </m:e>
                                <m:sub>
                                  <m:r>
                                    <m:rPr>
                                      <m:sty m:val="p"/>
                                    </m:rPr>
                                    <a:rPr lang="en-US" altLang="zh-CN" b="0" i="0" smtClean="0">
                                      <a:latin typeface="Cambria Math" panose="02040503050406030204" pitchFamily="18" charset="0"/>
                                    </a:rPr>
                                    <m:t>ext</m:t>
                                  </m:r>
                                </m:sub>
                              </m:sSub>
                            </m:den>
                          </m:f>
                        </m:e>
                      </m:d>
                    </m:oMath>
                  </m:oMathPara>
                </a14:m>
                <a:endParaRPr lang="zh-CN" altLang="en-US" dirty="0"/>
              </a:p>
            </p:txBody>
          </p:sp>
        </mc:Choice>
        <mc:Fallback xmlns="">
          <p:sp>
            <p:nvSpPr>
              <p:cNvPr id="4" name="TextBox 3"/>
              <p:cNvSpPr txBox="1">
                <a:spLocks noRot="1" noChangeAspect="1" noMove="1" noResize="1" noEditPoints="1" noAdjustHandles="1" noChangeArrowheads="1" noChangeShapeType="1" noTextEdit="1"/>
              </p:cNvSpPr>
              <p:nvPr/>
            </p:nvSpPr>
            <p:spPr>
              <a:xfrm>
                <a:off x="131520" y="3009990"/>
                <a:ext cx="4080440" cy="2305568"/>
              </a:xfrm>
              <a:prstGeom prst="rect">
                <a:avLst/>
              </a:prstGeom>
              <a:blipFill>
                <a:blip r:embed="rId3"/>
                <a:stretch>
                  <a:fillRect/>
                </a:stretch>
              </a:blipFill>
            </p:spPr>
            <p:txBody>
              <a:bodyPr/>
              <a:lstStyle/>
              <a:p>
                <a:r>
                  <a:rPr lang="en-GB">
                    <a:noFill/>
                  </a:rPr>
                  <a:t> </a:t>
                </a:r>
              </a:p>
            </p:txBody>
          </p:sp>
        </mc:Fallback>
      </mc:AlternateContent>
      <p:grpSp>
        <p:nvGrpSpPr>
          <p:cNvPr id="5" name="Group 4"/>
          <p:cNvGrpSpPr/>
          <p:nvPr/>
        </p:nvGrpSpPr>
        <p:grpSpPr>
          <a:xfrm>
            <a:off x="4139952" y="3009945"/>
            <a:ext cx="4968552" cy="2592288"/>
            <a:chOff x="4044453" y="137227"/>
            <a:chExt cx="4968552" cy="2592288"/>
          </a:xfrm>
        </p:grpSpPr>
        <p:pic>
          <p:nvPicPr>
            <p:cNvPr id="6" name="Picture 5"/>
            <p:cNvPicPr>
              <a:picLocks noChangeAspect="1"/>
            </p:cNvPicPr>
            <p:nvPr/>
          </p:nvPicPr>
          <p:blipFill rotWithShape="1">
            <a:blip r:embed="rId4"/>
            <a:srcRect r="2116"/>
            <a:stretch/>
          </p:blipFill>
          <p:spPr>
            <a:xfrm>
              <a:off x="4044453" y="137227"/>
              <a:ext cx="4968552" cy="2592288"/>
            </a:xfrm>
            <a:prstGeom prst="rect">
              <a:avLst/>
            </a:prstGeom>
          </p:spPr>
        </p:pic>
        <mc:AlternateContent xmlns:mc="http://schemas.openxmlformats.org/markup-compatibility/2006" xmlns:a14="http://schemas.microsoft.com/office/drawing/2010/main">
          <mc:Choice Requires="a14">
            <p:sp>
              <p:nvSpPr>
                <p:cNvPr id="7" name="TextBox 6"/>
                <p:cNvSpPr txBox="1"/>
                <p:nvPr/>
              </p:nvSpPr>
              <p:spPr>
                <a:xfrm>
                  <a:off x="4262828" y="211420"/>
                  <a:ext cx="1221785" cy="338554"/>
                </a:xfrm>
                <a:prstGeom prst="rect">
                  <a:avLst/>
                </a:prstGeom>
                <a:solidFill>
                  <a:schemeClr val="bg1"/>
                </a:solidFill>
                <a:ln w="19050">
                  <a:solidFill>
                    <a:srgbClr val="9900FF"/>
                  </a:solidFill>
                </a:ln>
              </p:spPr>
              <p:txBody>
                <a:bodyPr wrap="square" rtlCol="0">
                  <a:spAutoFit/>
                </a:bodyPr>
                <a:lstStyle/>
                <a:p>
                  <a:pPr marL="0" lvl="1"/>
                  <a14:m>
                    <m:oMath xmlns:m="http://schemas.openxmlformats.org/officeDocument/2006/math">
                      <m:sSub>
                        <m:sSubPr>
                          <m:ctrlPr>
                            <a:rPr lang="en-US" altLang="zh-CN" sz="1600" i="1" smtClean="0">
                              <a:latin typeface="Cambria Math" panose="02040503050406030204" pitchFamily="18" charset="0"/>
                            </a:rPr>
                          </m:ctrlPr>
                        </m:sSubPr>
                        <m:e>
                          <m:r>
                            <a:rPr lang="en-US" altLang="zh-CN" sz="1600" i="1">
                              <a:latin typeface="Cambria Math" panose="02040503050406030204" pitchFamily="18" charset="0"/>
                            </a:rPr>
                            <m:t>𝑄</m:t>
                          </m:r>
                        </m:e>
                        <m:sub>
                          <m:r>
                            <a:rPr lang="en-US" altLang="zh-CN" sz="1600" b="0" i="1" smtClean="0">
                              <a:latin typeface="Cambria Math" panose="02040503050406030204" pitchFamily="18" charset="0"/>
                            </a:rPr>
                            <m:t>𝑒𝑥𝑡</m:t>
                          </m:r>
                        </m:sub>
                      </m:sSub>
                    </m:oMath>
                  </a14:m>
                  <a:r>
                    <a:rPr lang="en-US" altLang="zh-CN" sz="1600" dirty="0" smtClean="0">
                      <a:latin typeface="黑体" panose="02010609060101010101" pitchFamily="49" charset="-122"/>
                      <a:ea typeface="黑体" panose="02010609060101010101" pitchFamily="49" charset="-122"/>
                    </a:rPr>
                    <a:t> </a:t>
                  </a:r>
                  <a:r>
                    <a:rPr lang="en-US" altLang="zh-CN" sz="1600" dirty="0" smtClean="0">
                      <a:latin typeface="+mn-lt"/>
                      <a:ea typeface="黑体" panose="02010609060101010101" pitchFamily="49" charset="-122"/>
                    </a:rPr>
                    <a:t>Model</a:t>
                  </a:r>
                  <a:endParaRPr lang="en-US" altLang="zh-CN" sz="1600" dirty="0">
                    <a:latin typeface="+mn-lt"/>
                    <a:ea typeface="黑体" panose="02010609060101010101" pitchFamily="49" charset="-122"/>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262828" y="211420"/>
                  <a:ext cx="1221785" cy="338554"/>
                </a:xfrm>
                <a:prstGeom prst="rect">
                  <a:avLst/>
                </a:prstGeom>
                <a:blipFill>
                  <a:blip r:embed="rId5"/>
                  <a:stretch>
                    <a:fillRect t="-1724" b="-20690"/>
                  </a:stretch>
                </a:blipFill>
                <a:ln w="19050">
                  <a:solidFill>
                    <a:srgbClr val="9900FF"/>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7323637" y="238239"/>
                  <a:ext cx="1028230" cy="338554"/>
                </a:xfrm>
                <a:prstGeom prst="rect">
                  <a:avLst/>
                </a:prstGeom>
                <a:solidFill>
                  <a:schemeClr val="bg1"/>
                </a:solidFill>
                <a:ln w="19050">
                  <a:solidFill>
                    <a:srgbClr val="9900FF"/>
                  </a:solidFill>
                </a:ln>
              </p:spPr>
              <p:txBody>
                <a:bodyPr wrap="none" rtlCol="0">
                  <a:spAutoFit/>
                </a:bodyPr>
                <a:lstStyle/>
                <a:p>
                  <a:pPr marL="0" lvl="1"/>
                  <a14:m>
                    <m:oMath xmlns:m="http://schemas.openxmlformats.org/officeDocument/2006/math">
                      <m:sSub>
                        <m:sSubPr>
                          <m:ctrlPr>
                            <a:rPr lang="en-US" altLang="zh-CN" sz="1600" i="1">
                              <a:latin typeface="Cambria Math" panose="02040503050406030204" pitchFamily="18" charset="0"/>
                            </a:rPr>
                          </m:ctrlPr>
                        </m:sSubPr>
                        <m:e>
                          <m:r>
                            <a:rPr lang="en-US" altLang="zh-CN" sz="1600" i="1">
                              <a:latin typeface="Cambria Math" panose="02040503050406030204" pitchFamily="18" charset="0"/>
                            </a:rPr>
                            <m:t>𝑄</m:t>
                          </m:r>
                        </m:e>
                        <m:sub>
                          <m:r>
                            <a:rPr lang="en-US" altLang="zh-CN" sz="1600" b="0" i="1" smtClean="0">
                              <a:latin typeface="Cambria Math" panose="02040503050406030204" pitchFamily="18" charset="0"/>
                            </a:rPr>
                            <m:t>0</m:t>
                          </m:r>
                        </m:sub>
                      </m:sSub>
                    </m:oMath>
                  </a14:m>
                  <a:r>
                    <a:rPr lang="en-US" altLang="zh-CN" sz="1600" dirty="0" smtClean="0">
                      <a:latin typeface="+mn-lt"/>
                      <a:ea typeface="黑体" panose="02010609060101010101" pitchFamily="49" charset="-122"/>
                    </a:rPr>
                    <a:t> Model</a:t>
                  </a:r>
                  <a:endParaRPr lang="en-US" altLang="zh-CN" sz="1600" dirty="0">
                    <a:latin typeface="+mn-lt"/>
                    <a:ea typeface="黑体" panose="02010609060101010101" pitchFamily="49" charset="-122"/>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7323637" y="238239"/>
                  <a:ext cx="1028230" cy="338554"/>
                </a:xfrm>
                <a:prstGeom prst="rect">
                  <a:avLst/>
                </a:prstGeom>
                <a:blipFill>
                  <a:blip r:embed="rId6"/>
                  <a:stretch>
                    <a:fillRect t="-3390" b="-16949"/>
                  </a:stretch>
                </a:blipFill>
                <a:ln w="19050">
                  <a:solidFill>
                    <a:srgbClr val="9900FF"/>
                  </a:solidFill>
                </a:ln>
              </p:spPr>
              <p:txBody>
                <a:bodyPr/>
                <a:lstStyle/>
                <a:p>
                  <a:r>
                    <a:rPr lang="en-GB">
                      <a:noFill/>
                    </a:rPr>
                    <a:t> </a:t>
                  </a:r>
                </a:p>
              </p:txBody>
            </p:sp>
          </mc:Fallback>
        </mc:AlternateContent>
      </p:grpSp>
      <mc:AlternateContent xmlns:mc="http://schemas.openxmlformats.org/markup-compatibility/2006" xmlns:a14="http://schemas.microsoft.com/office/drawing/2010/main">
        <mc:Choice Requires="a14">
          <p:sp>
            <p:nvSpPr>
              <p:cNvPr id="10" name="内容占位符 2"/>
              <p:cNvSpPr txBox="1">
                <a:spLocks/>
              </p:cNvSpPr>
              <p:nvPr/>
            </p:nvSpPr>
            <p:spPr>
              <a:xfrm>
                <a:off x="606168" y="1240478"/>
                <a:ext cx="8502376" cy="1465274"/>
              </a:xfr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US" altLang="zh-CN" sz="2000" kern="0" dirty="0" smtClean="0">
                    <a:latin typeface="Times New Roman" panose="02020603050405020304" pitchFamily="18" charset="0"/>
                    <a:cs typeface="Times New Roman" panose="02020603050405020304" pitchFamily="18" charset="0"/>
                  </a:rPr>
                  <a:t>Create single cell model for choke designing</a:t>
                </a:r>
              </a:p>
              <a:p>
                <a14:m>
                  <m:oMath xmlns:m="http://schemas.openxmlformats.org/officeDocument/2006/math">
                    <m:sSub>
                      <m:sSubPr>
                        <m:ctrlPr>
                          <a:rPr lang="en-US" altLang="zh-CN" sz="1800" i="1">
                            <a:latin typeface="Cambria Math" panose="02040503050406030204" pitchFamily="18" charset="0"/>
                          </a:rPr>
                        </m:ctrlPr>
                      </m:sSubPr>
                      <m:e>
                        <m:r>
                          <a:rPr lang="en-US" altLang="zh-CN" sz="1800" i="1">
                            <a:latin typeface="Cambria Math" panose="02040503050406030204" pitchFamily="18" charset="0"/>
                          </a:rPr>
                          <m:t>𝑅</m:t>
                        </m:r>
                      </m:e>
                      <m:sub>
                        <m:r>
                          <m:rPr>
                            <m:sty m:val="p"/>
                          </m:rPr>
                          <a:rPr lang="en-US" altLang="zh-CN" sz="1800">
                            <a:latin typeface="Cambria Math" panose="02040503050406030204" pitchFamily="18" charset="0"/>
                          </a:rPr>
                          <m:t>leak</m:t>
                        </m:r>
                      </m:sub>
                    </m:sSub>
                  </m:oMath>
                </a14:m>
                <a:r>
                  <a:rPr lang="en-US" altLang="zh-CN" sz="2000" kern="0" dirty="0" smtClean="0">
                    <a:latin typeface="Times New Roman" panose="02020603050405020304" pitchFamily="18" charset="0"/>
                    <a:cs typeface="Times New Roman" panose="02020603050405020304" pitchFamily="18" charset="0"/>
                  </a:rPr>
                  <a:t> represents </a:t>
                </a:r>
                <a:r>
                  <a:rPr lang="en-GB" altLang="zh-CN" sz="2000" kern="0" dirty="0" smtClean="0">
                    <a:latin typeface="Times New Roman" panose="02020603050405020304" pitchFamily="18" charset="0"/>
                    <a:cs typeface="Times New Roman" panose="02020603050405020304" pitchFamily="18" charset="0"/>
                  </a:rPr>
                  <a:t>the </a:t>
                </a:r>
                <a:r>
                  <a:rPr lang="en-GB" altLang="zh-CN" sz="2000" kern="0" dirty="0">
                    <a:latin typeface="Times New Roman" panose="02020603050405020304" pitchFamily="18" charset="0"/>
                    <a:cs typeface="Times New Roman" panose="02020603050405020304" pitchFamily="18" charset="0"/>
                  </a:rPr>
                  <a:t>leakage of the accelerating mode to the radial </a:t>
                </a:r>
                <a:r>
                  <a:rPr lang="en-GB" altLang="zh-CN" sz="2000" kern="0" dirty="0" smtClean="0">
                    <a:latin typeface="Times New Roman" panose="02020603050405020304" pitchFamily="18" charset="0"/>
                    <a:cs typeface="Times New Roman" panose="02020603050405020304" pitchFamily="18" charset="0"/>
                  </a:rPr>
                  <a:t>line</a:t>
                </a:r>
                <a:endParaRPr lang="en-US" altLang="zh-CN" sz="2000" kern="0" dirty="0" smtClean="0">
                  <a:latin typeface="Times New Roman" panose="02020603050405020304" pitchFamily="18" charset="0"/>
                  <a:cs typeface="Times New Roman" panose="02020603050405020304" pitchFamily="18" charset="0"/>
                </a:endParaRPr>
              </a:p>
              <a:p>
                <a:pPr lvl="1"/>
                <a:r>
                  <a:rPr lang="en-US" altLang="zh-CN" sz="1800" kern="0" dirty="0" smtClean="0">
                    <a:latin typeface="Times New Roman" panose="02020603050405020304" pitchFamily="18" charset="0"/>
                    <a:cs typeface="Times New Roman" panose="02020603050405020304" pitchFamily="18" charset="0"/>
                  </a:rPr>
                  <a:t>Optimize </a:t>
                </a:r>
                <a:r>
                  <a:rPr lang="en-US" altLang="zh-CN" sz="1800" kern="0" dirty="0">
                    <a:latin typeface="Times New Roman" panose="02020603050405020304" pitchFamily="18" charset="0"/>
                    <a:cs typeface="Times New Roman" panose="02020603050405020304" pitchFamily="18" charset="0"/>
                  </a:rPr>
                  <a:t>the choke dimension to keep </a:t>
                </a:r>
                <a14:m>
                  <m:oMath xmlns:m="http://schemas.openxmlformats.org/officeDocument/2006/math">
                    <m:sSub>
                      <m:sSubPr>
                        <m:ctrlPr>
                          <a:rPr lang="en-US" altLang="zh-CN" sz="1600" i="1" kern="0" smtClean="0">
                            <a:solidFill>
                              <a:srgbClr val="FF0000"/>
                            </a:solidFill>
                            <a:latin typeface="Cambria Math" panose="02040503050406030204" pitchFamily="18" charset="0"/>
                            <a:cs typeface="Times New Roman" panose="02020603050405020304" pitchFamily="18" charset="0"/>
                          </a:rPr>
                        </m:ctrlPr>
                      </m:sSubPr>
                      <m:e>
                        <m:r>
                          <a:rPr lang="en-US" altLang="zh-CN" sz="1600" kern="0">
                            <a:solidFill>
                              <a:srgbClr val="FF0000"/>
                            </a:solidFill>
                            <a:latin typeface="Cambria Math" panose="02040503050406030204" pitchFamily="18" charset="0"/>
                            <a:cs typeface="Times New Roman" panose="02020603050405020304" pitchFamily="18" charset="0"/>
                          </a:rPr>
                          <m:t>𝑅</m:t>
                        </m:r>
                      </m:e>
                      <m:sub>
                        <m:r>
                          <m:rPr>
                            <m:sty m:val="p"/>
                          </m:rPr>
                          <a:rPr lang="en-US" altLang="zh-CN" sz="1600" kern="0">
                            <a:solidFill>
                              <a:srgbClr val="FF0000"/>
                            </a:solidFill>
                            <a:latin typeface="Cambria Math" panose="02040503050406030204" pitchFamily="18" charset="0"/>
                            <a:cs typeface="Times New Roman" panose="02020603050405020304" pitchFamily="18" charset="0"/>
                          </a:rPr>
                          <m:t>leak</m:t>
                        </m:r>
                      </m:sub>
                    </m:sSub>
                    <m:r>
                      <a:rPr lang="en-US" altLang="zh-CN" sz="1600" kern="0">
                        <a:solidFill>
                          <a:srgbClr val="FF0000"/>
                        </a:solidFill>
                        <a:latin typeface="Cambria Math" panose="02040503050406030204" pitchFamily="18" charset="0"/>
                        <a:cs typeface="Times New Roman" panose="02020603050405020304" pitchFamily="18" charset="0"/>
                      </a:rPr>
                      <m:t>&lt;−30 </m:t>
                    </m:r>
                    <m:r>
                      <m:rPr>
                        <m:sty m:val="p"/>
                      </m:rPr>
                      <a:rPr lang="en-US" altLang="zh-CN" sz="1600" kern="0">
                        <a:solidFill>
                          <a:srgbClr val="FF0000"/>
                        </a:solidFill>
                        <a:latin typeface="Cambria Math" panose="02040503050406030204" pitchFamily="18" charset="0"/>
                        <a:cs typeface="Times New Roman" panose="02020603050405020304" pitchFamily="18" charset="0"/>
                      </a:rPr>
                      <m:t>dB</m:t>
                    </m:r>
                  </m:oMath>
                </a14:m>
                <a:r>
                  <a:rPr lang="en-US" altLang="zh-CN" sz="1600" kern="0" dirty="0">
                    <a:solidFill>
                      <a:srgbClr val="FF0000"/>
                    </a:solidFill>
                    <a:latin typeface="Times New Roman" panose="02020603050405020304" pitchFamily="18" charset="0"/>
                    <a:cs typeface="Times New Roman" panose="02020603050405020304" pitchFamily="18" charset="0"/>
                  </a:rPr>
                  <a:t> </a:t>
                </a:r>
                <a:r>
                  <a:rPr lang="en-US" altLang="zh-CN" sz="1800" kern="0" dirty="0">
                    <a:latin typeface="Times New Roman" panose="02020603050405020304" pitchFamily="18" charset="0"/>
                    <a:cs typeface="Times New Roman" panose="02020603050405020304" pitchFamily="18" charset="0"/>
                  </a:rPr>
                  <a:t>at 11.424 </a:t>
                </a:r>
                <a:r>
                  <a:rPr lang="en-US" altLang="zh-CN" sz="1800" kern="0" dirty="0" smtClean="0">
                    <a:latin typeface="Times New Roman" panose="02020603050405020304" pitchFamily="18" charset="0"/>
                    <a:cs typeface="Times New Roman" panose="02020603050405020304" pitchFamily="18" charset="0"/>
                  </a:rPr>
                  <a:t>GHz</a:t>
                </a:r>
                <a:endParaRPr lang="ja-JP" altLang="en-US" sz="2000" kern="0" dirty="0" smtClean="0">
                  <a:latin typeface="Times New Roman" panose="02020603050405020304" pitchFamily="18" charset="0"/>
                  <a:cs typeface="Times New Roman" panose="02020603050405020304" pitchFamily="18" charset="0"/>
                </a:endParaRPr>
              </a:p>
              <a:p>
                <a:pPr marL="0" indent="0">
                  <a:buFontTx/>
                  <a:buNone/>
                </a:pPr>
                <a:endParaRPr lang="zh-CN" altLang="en-US" sz="2000" b="1" kern="0" dirty="0">
                  <a:latin typeface="Times New Roman" panose="02020603050405020304" pitchFamily="18" charset="0"/>
                  <a:cs typeface="Times New Roman" panose="02020603050405020304" pitchFamily="18" charset="0"/>
                </a:endParaRPr>
              </a:p>
            </p:txBody>
          </p:sp>
        </mc:Choice>
        <mc:Fallback xmlns="">
          <p:sp>
            <p:nvSpPr>
              <p:cNvPr id="10" name="内容占位符 2"/>
              <p:cNvSpPr txBox="1">
                <a:spLocks noRot="1" noChangeAspect="1" noMove="1" noResize="1" noEditPoints="1" noAdjustHandles="1" noChangeArrowheads="1" noChangeShapeType="1" noTextEdit="1"/>
              </p:cNvSpPr>
              <p:nvPr/>
            </p:nvSpPr>
            <p:spPr>
              <a:xfrm>
                <a:off x="606168" y="1240478"/>
                <a:ext cx="8502376" cy="1465274"/>
              </a:xfr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371540" y="5658815"/>
                <a:ext cx="3600400" cy="523220"/>
              </a:xfrm>
              <a:prstGeom prst="rect">
                <a:avLst/>
              </a:prstGeom>
            </p:spPr>
            <p:txBody>
              <a:bodyPr wrap="square">
                <a:spAutoFit/>
              </a:bodyPr>
              <a:lstStyle/>
              <a:p>
                <a14:m>
                  <m:oMath xmlns:m="http://schemas.openxmlformats.org/officeDocument/2006/math">
                    <m:sSub>
                      <m:sSubPr>
                        <m:ctrlPr>
                          <a:rPr lang="en-US" altLang="zh-CN" sz="1400" i="1">
                            <a:latin typeface="Cambria Math" panose="02040503050406030204" pitchFamily="18" charset="0"/>
                          </a:rPr>
                        </m:ctrlPr>
                      </m:sSubPr>
                      <m:e>
                        <m:r>
                          <a:rPr lang="en-US" altLang="zh-CN" sz="1400" i="1">
                            <a:latin typeface="Cambria Math" panose="02040503050406030204" pitchFamily="18" charset="0"/>
                          </a:rPr>
                          <m:t>𝑃</m:t>
                        </m:r>
                      </m:e>
                      <m:sub>
                        <m:r>
                          <m:rPr>
                            <m:sty m:val="p"/>
                          </m:rPr>
                          <a:rPr lang="en-US" altLang="zh-CN" sz="1400">
                            <a:latin typeface="Cambria Math" panose="02040503050406030204" pitchFamily="18" charset="0"/>
                          </a:rPr>
                          <m:t>r</m:t>
                        </m:r>
                      </m:sub>
                    </m:sSub>
                  </m:oMath>
                </a14:m>
                <a:r>
                  <a:rPr lang="en-US" altLang="zh-CN" sz="1400" i="1" dirty="0" smtClean="0">
                    <a:latin typeface="Cambria Math" panose="02040503050406030204" pitchFamily="18" charset="0"/>
                  </a:rPr>
                  <a:t> </a:t>
                </a:r>
                <a:r>
                  <a:rPr lang="en-US" altLang="zh-CN" sz="1400" dirty="0"/>
                  <a:t>is the </a:t>
                </a:r>
                <a:r>
                  <a:rPr lang="en-GB" altLang="zh-CN" sz="1400" dirty="0"/>
                  <a:t>power absorbed by the radial line</a:t>
                </a:r>
                <a:endParaRPr lang="en-US" altLang="zh-CN" sz="1400" dirty="0"/>
              </a:p>
              <a:p>
                <a14:m>
                  <m:oMath xmlns:m="http://schemas.openxmlformats.org/officeDocument/2006/math">
                    <m:sSub>
                      <m:sSubPr>
                        <m:ctrlPr>
                          <a:rPr lang="en-US" altLang="zh-CN" sz="1400" i="1">
                            <a:latin typeface="Cambria Math" panose="02040503050406030204" pitchFamily="18" charset="0"/>
                          </a:rPr>
                        </m:ctrlPr>
                      </m:sSubPr>
                      <m:e>
                        <m:r>
                          <a:rPr lang="en-US" altLang="zh-CN" sz="1400" i="1">
                            <a:latin typeface="Cambria Math" panose="02040503050406030204" pitchFamily="18" charset="0"/>
                          </a:rPr>
                          <m:t>𝑃</m:t>
                        </m:r>
                      </m:e>
                      <m:sub>
                        <m:r>
                          <m:rPr>
                            <m:sty m:val="p"/>
                          </m:rPr>
                          <a:rPr lang="en-US" altLang="zh-CN" sz="1400">
                            <a:latin typeface="Cambria Math" panose="02040503050406030204" pitchFamily="18" charset="0"/>
                          </a:rPr>
                          <m:t>loss</m:t>
                        </m:r>
                      </m:sub>
                    </m:sSub>
                  </m:oMath>
                </a14:m>
                <a:r>
                  <a:rPr lang="en-GB" sz="1400" dirty="0" smtClean="0"/>
                  <a:t> is the power loss of the main cavity </a:t>
                </a:r>
                <a:endParaRPr lang="en-GB" sz="1400" dirty="0"/>
              </a:p>
            </p:txBody>
          </p:sp>
        </mc:Choice>
        <mc:Fallback xmlns="">
          <p:sp>
            <p:nvSpPr>
              <p:cNvPr id="11" name="Rectangle 10"/>
              <p:cNvSpPr>
                <a:spLocks noRot="1" noChangeAspect="1" noMove="1" noResize="1" noEditPoints="1" noAdjustHandles="1" noChangeArrowheads="1" noChangeShapeType="1" noTextEdit="1"/>
              </p:cNvSpPr>
              <p:nvPr/>
            </p:nvSpPr>
            <p:spPr>
              <a:xfrm>
                <a:off x="371540" y="5658815"/>
                <a:ext cx="3600400" cy="523220"/>
              </a:xfrm>
              <a:prstGeom prst="rect">
                <a:avLst/>
              </a:prstGeom>
              <a:blipFill>
                <a:blip r:embed="rId8"/>
                <a:stretch>
                  <a:fillRect t="-1163" b="-11628"/>
                </a:stretch>
              </a:blipFill>
            </p:spPr>
            <p:txBody>
              <a:bodyPr/>
              <a:lstStyle/>
              <a:p>
                <a:r>
                  <a:rPr lang="en-GB">
                    <a:noFill/>
                  </a:rPr>
                  <a:t> </a:t>
                </a:r>
              </a:p>
            </p:txBody>
          </p:sp>
        </mc:Fallback>
      </mc:AlternateContent>
    </p:spTree>
    <p:extLst>
      <p:ext uri="{BB962C8B-B14F-4D97-AF65-F5344CB8AC3E}">
        <p14:creationId xmlns:p14="http://schemas.microsoft.com/office/powerpoint/2010/main" val="1954373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6885213" y="417965"/>
            <a:ext cx="2258787" cy="2939027"/>
          </a:xfrm>
          <a:prstGeom prst="rect">
            <a:avLst/>
          </a:prstGeom>
        </p:spPr>
      </p:pic>
      <p:sp>
        <p:nvSpPr>
          <p:cNvPr id="2" name="Title 1"/>
          <p:cNvSpPr>
            <a:spLocks noGrp="1"/>
          </p:cNvSpPr>
          <p:nvPr>
            <p:ph type="title"/>
          </p:nvPr>
        </p:nvSpPr>
        <p:spPr/>
        <p:txBody>
          <a:bodyPr/>
          <a:lstStyle/>
          <a:p>
            <a:r>
              <a:rPr lang="en-US" dirty="0" smtClean="0"/>
              <a:t>Choke absorption curve</a:t>
            </a:r>
            <a:endParaRPr lang="en-GB" dirty="0"/>
          </a:p>
        </p:txBody>
      </p:sp>
      <p:pic>
        <p:nvPicPr>
          <p:cNvPr id="4" name="Picture 3"/>
          <p:cNvPicPr>
            <a:picLocks noChangeAspect="1"/>
          </p:cNvPicPr>
          <p:nvPr/>
        </p:nvPicPr>
        <p:blipFill>
          <a:blip r:embed="rId4"/>
          <a:stretch>
            <a:fillRect/>
          </a:stretch>
        </p:blipFill>
        <p:spPr>
          <a:xfrm>
            <a:off x="4468640" y="3496406"/>
            <a:ext cx="4006751" cy="3200400"/>
          </a:xfrm>
          <a:prstGeom prst="rect">
            <a:avLst/>
          </a:prstGeom>
        </p:spPr>
      </p:pic>
      <p:sp>
        <p:nvSpPr>
          <p:cNvPr id="5" name="テキスト ボックス 8"/>
          <p:cNvSpPr txBox="1"/>
          <p:nvPr/>
        </p:nvSpPr>
        <p:spPr>
          <a:xfrm>
            <a:off x="5848263" y="3271683"/>
            <a:ext cx="1794029" cy="338554"/>
          </a:xfrm>
          <a:prstGeom prst="rect">
            <a:avLst/>
          </a:prstGeom>
          <a:solidFill>
            <a:schemeClr val="bg1"/>
          </a:solidFill>
          <a:ln w="19050">
            <a:solidFill>
              <a:srgbClr val="9900FF"/>
            </a:solid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algn="ctr"/>
            <a:r>
              <a:rPr lang="en-US" altLang="zh-CN" sz="1600" dirty="0" smtClean="0">
                <a:latin typeface="+mn-lt"/>
                <a:ea typeface="黑体" panose="02010609060101010101" pitchFamily="49" charset="-122"/>
              </a:rPr>
              <a:t>Absorption Curve</a:t>
            </a:r>
            <a:endParaRPr lang="ja-JP" altLang="en-US" sz="1600" dirty="0">
              <a:latin typeface="黑体" panose="02010609060101010101" pitchFamily="49" charset="-122"/>
              <a:ea typeface="黑体" panose="02010609060101010101" pitchFamily="49" charset="-122"/>
            </a:endParaRPr>
          </a:p>
        </p:txBody>
      </p:sp>
      <p:sp>
        <p:nvSpPr>
          <p:cNvPr id="8" name="Rectangle 7"/>
          <p:cNvSpPr/>
          <p:nvPr/>
        </p:nvSpPr>
        <p:spPr>
          <a:xfrm>
            <a:off x="671847" y="1104615"/>
            <a:ext cx="6348425" cy="1815882"/>
          </a:xfrm>
          <a:prstGeom prst="rect">
            <a:avLst/>
          </a:prstGeom>
        </p:spPr>
        <p:txBody>
          <a:bodyPr wrap="square">
            <a:spAutoFit/>
          </a:bodyPr>
          <a:lstStyle/>
          <a:p>
            <a:pPr marL="342900" lvl="0" indent="-342900" eaLnBrk="0" hangingPunct="0">
              <a:spcBef>
                <a:spcPct val="20000"/>
              </a:spcBef>
              <a:buFontTx/>
              <a:buChar char="•"/>
            </a:pPr>
            <a:r>
              <a:rPr lang="en-US" altLang="zh-CN" kern="0" dirty="0" smtClean="0">
                <a:solidFill>
                  <a:srgbClr val="000000"/>
                </a:solidFill>
                <a:latin typeface="Times New Roman" panose="02020603050405020304" pitchFamily="18" charset="0"/>
                <a:ea typeface="宋体"/>
                <a:cs typeface="Times New Roman" panose="02020603050405020304" pitchFamily="18" charset="0"/>
              </a:rPr>
              <a:t>Coaxial-radial line with choke model</a:t>
            </a:r>
            <a:endParaRPr lang="en-US" altLang="zh-CN" kern="0" dirty="0">
              <a:solidFill>
                <a:srgbClr val="000000"/>
              </a:solidFill>
              <a:latin typeface="Times New Roman" panose="02020603050405020304" pitchFamily="18" charset="0"/>
              <a:ea typeface="宋体"/>
              <a:cs typeface="Times New Roman" panose="02020603050405020304" pitchFamily="18" charset="0"/>
            </a:endParaRPr>
          </a:p>
          <a:p>
            <a:pPr marL="742950" lvl="1" indent="-285750" eaLnBrk="0" hangingPunct="0">
              <a:spcBef>
                <a:spcPct val="20000"/>
              </a:spcBef>
              <a:buFontTx/>
              <a:buChar char="–"/>
            </a:pPr>
            <a:r>
              <a:rPr lang="en-US" altLang="zh-CN" sz="1600" kern="0" dirty="0" smtClean="0">
                <a:solidFill>
                  <a:srgbClr val="000000"/>
                </a:solidFill>
                <a:latin typeface="Times New Roman" panose="02020603050405020304" pitchFamily="18" charset="0"/>
                <a:ea typeface="宋体"/>
                <a:cs typeface="Times New Roman" panose="02020603050405020304" pitchFamily="18" charset="0"/>
              </a:rPr>
              <a:t>Determine the absorption of higher-order-modes (HOMs) by the choke</a:t>
            </a:r>
          </a:p>
          <a:p>
            <a:pPr marL="342900" lvl="0" indent="-342900" eaLnBrk="0" hangingPunct="0">
              <a:spcBef>
                <a:spcPct val="20000"/>
              </a:spcBef>
              <a:buFontTx/>
              <a:buChar char="•"/>
            </a:pPr>
            <a:r>
              <a:rPr lang="en-GB" kern="0" dirty="0" smtClean="0">
                <a:solidFill>
                  <a:srgbClr val="000000"/>
                </a:solidFill>
                <a:latin typeface="Times New Roman" panose="02020603050405020304" pitchFamily="18" charset="0"/>
                <a:ea typeface="宋体"/>
                <a:cs typeface="Times New Roman" panose="02020603050405020304" pitchFamily="18" charset="0"/>
              </a:rPr>
              <a:t>Some </a:t>
            </a:r>
            <a:r>
              <a:rPr lang="en-GB" kern="0" dirty="0">
                <a:solidFill>
                  <a:srgbClr val="000000"/>
                </a:solidFill>
                <a:latin typeface="Times New Roman" panose="02020603050405020304" pitchFamily="18" charset="0"/>
                <a:ea typeface="宋体"/>
                <a:cs typeface="Times New Roman" panose="02020603050405020304" pitchFamily="18" charset="0"/>
              </a:rPr>
              <a:t>dipole modes have high kick factor between 15 GHz and 40 GHz from the wakefield impedance spectrum</a:t>
            </a:r>
            <a:endParaRPr lang="en-US" altLang="zh-CN" kern="0" dirty="0">
              <a:solidFill>
                <a:srgbClr val="000000"/>
              </a:solidFill>
              <a:latin typeface="Times New Roman" panose="02020603050405020304" pitchFamily="18" charset="0"/>
              <a:ea typeface="宋体"/>
              <a:cs typeface="Times New Roman" panose="02020603050405020304" pitchFamily="18" charset="0"/>
            </a:endParaRPr>
          </a:p>
          <a:p>
            <a:pPr marL="742950" lvl="1" indent="-285750" eaLnBrk="0" hangingPunct="0">
              <a:spcBef>
                <a:spcPct val="20000"/>
              </a:spcBef>
              <a:buFontTx/>
              <a:buChar char="–"/>
            </a:pPr>
            <a:r>
              <a:rPr lang="en-GB" altLang="zh-CN" sz="1600" kern="0" dirty="0" smtClean="0">
                <a:solidFill>
                  <a:srgbClr val="000000"/>
                </a:solidFill>
                <a:latin typeface="Times New Roman" panose="02020603050405020304" pitchFamily="18" charset="0"/>
                <a:ea typeface="宋体"/>
                <a:cs typeface="Times New Roman" panose="02020603050405020304" pitchFamily="18" charset="0"/>
              </a:rPr>
              <a:t>The </a:t>
            </a:r>
            <a:r>
              <a:rPr lang="en-GB" altLang="zh-CN" sz="1600" kern="0" dirty="0">
                <a:solidFill>
                  <a:srgbClr val="000000"/>
                </a:solidFill>
                <a:latin typeface="Times New Roman" panose="02020603050405020304" pitchFamily="18" charset="0"/>
                <a:ea typeface="宋体"/>
                <a:cs typeface="Times New Roman" panose="02020603050405020304" pitchFamily="18" charset="0"/>
              </a:rPr>
              <a:t>fully reflected frequencies were kept out of this region </a:t>
            </a:r>
            <a:endParaRPr lang="en-US" altLang="zh-CN" sz="1600" kern="0" dirty="0">
              <a:solidFill>
                <a:srgbClr val="000000"/>
              </a:solidFill>
              <a:latin typeface="Times New Roman" panose="02020603050405020304" pitchFamily="18" charset="0"/>
              <a:ea typeface="宋体"/>
              <a:cs typeface="Times New Roman" panose="02020603050405020304" pitchFamily="18" charset="0"/>
            </a:endParaRPr>
          </a:p>
        </p:txBody>
      </p:sp>
      <p:pic>
        <p:nvPicPr>
          <p:cNvPr id="9" name="Picture 8"/>
          <p:cNvPicPr>
            <a:picLocks noChangeAspect="1"/>
          </p:cNvPicPr>
          <p:nvPr/>
        </p:nvPicPr>
        <p:blipFill>
          <a:blip r:embed="rId5"/>
          <a:stretch>
            <a:fillRect/>
          </a:stretch>
        </p:blipFill>
        <p:spPr>
          <a:xfrm>
            <a:off x="395536" y="3596471"/>
            <a:ext cx="4071616" cy="3017520"/>
          </a:xfrm>
          <a:prstGeom prst="rect">
            <a:avLst/>
          </a:prstGeom>
        </p:spPr>
      </p:pic>
      <p:sp>
        <p:nvSpPr>
          <p:cNvPr id="10" name="テキスト ボックス 8"/>
          <p:cNvSpPr txBox="1"/>
          <p:nvPr/>
        </p:nvSpPr>
        <p:spPr>
          <a:xfrm>
            <a:off x="1775721" y="3271683"/>
            <a:ext cx="1644152" cy="338554"/>
          </a:xfrm>
          <a:prstGeom prst="rect">
            <a:avLst/>
          </a:prstGeom>
          <a:solidFill>
            <a:schemeClr val="bg1"/>
          </a:solidFill>
          <a:ln w="19050">
            <a:solidFill>
              <a:srgbClr val="9900FF"/>
            </a:solid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algn="ctr"/>
            <a:r>
              <a:rPr lang="en-US" altLang="zh-CN" sz="1600" dirty="0" smtClean="0">
                <a:latin typeface="+mn-lt"/>
                <a:ea typeface="黑体" panose="02010609060101010101" pitchFamily="49" charset="-122"/>
              </a:rPr>
              <a:t>Wake spectrum</a:t>
            </a:r>
            <a:endParaRPr lang="ja-JP" altLang="en-US" sz="1600" dirty="0">
              <a:latin typeface="黑体" panose="02010609060101010101" pitchFamily="49" charset="-122"/>
              <a:ea typeface="黑体" panose="02010609060101010101" pitchFamily="49" charset="-122"/>
            </a:endParaRPr>
          </a:p>
        </p:txBody>
      </p:sp>
      <p:cxnSp>
        <p:nvCxnSpPr>
          <p:cNvPr id="12" name="Straight Arrow Connector 11"/>
          <p:cNvCxnSpPr/>
          <p:nvPr/>
        </p:nvCxnSpPr>
        <p:spPr>
          <a:xfrm>
            <a:off x="1353312" y="3933056"/>
            <a:ext cx="1575368"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340448" y="3717032"/>
            <a:ext cx="0" cy="2448272"/>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44368" y="3717032"/>
            <a:ext cx="0" cy="2448272"/>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20" name="テキスト ボックス 8"/>
          <p:cNvSpPr txBox="1"/>
          <p:nvPr/>
        </p:nvSpPr>
        <p:spPr>
          <a:xfrm>
            <a:off x="1415057" y="3692264"/>
            <a:ext cx="1426151" cy="261610"/>
          </a:xfrm>
          <a:prstGeom prst="rect">
            <a:avLst/>
          </a:prstGeom>
          <a:noFill/>
          <a:ln w="19050">
            <a:no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algn="ctr"/>
            <a:r>
              <a:rPr lang="en-US" altLang="zh-CN" sz="1100" dirty="0" smtClean="0">
                <a:solidFill>
                  <a:srgbClr val="FF0000"/>
                </a:solidFill>
                <a:latin typeface="+mn-lt"/>
                <a:ea typeface="黑体" panose="02010609060101010101" pitchFamily="49" charset="-122"/>
              </a:rPr>
              <a:t>Dangerous region!</a:t>
            </a:r>
            <a:endParaRPr lang="ja-JP" altLang="en-US" sz="1100" dirty="0">
              <a:solidFill>
                <a:srgbClr val="FF0000"/>
              </a:solidFill>
              <a:latin typeface="+mn-lt"/>
              <a:ea typeface="黑体" panose="02010609060101010101" pitchFamily="49" charset="-122"/>
            </a:endParaRPr>
          </a:p>
        </p:txBody>
      </p:sp>
    </p:spTree>
    <p:extLst>
      <p:ext uri="{BB962C8B-B14F-4D97-AF65-F5344CB8AC3E}">
        <p14:creationId xmlns:p14="http://schemas.microsoft.com/office/powerpoint/2010/main" val="3738711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a:grpSpLocks noChangeAspect="1"/>
          </p:cNvGrpSpPr>
          <p:nvPr/>
        </p:nvGrpSpPr>
        <p:grpSpPr>
          <a:xfrm>
            <a:off x="5796136" y="3789040"/>
            <a:ext cx="3297726" cy="2661713"/>
            <a:chOff x="-366095" y="-556714"/>
            <a:chExt cx="9876190" cy="7971428"/>
          </a:xfrm>
        </p:grpSpPr>
        <p:pic>
          <p:nvPicPr>
            <p:cNvPr id="12" name="Picture 11"/>
            <p:cNvPicPr>
              <a:picLocks noChangeAspect="1"/>
            </p:cNvPicPr>
            <p:nvPr/>
          </p:nvPicPr>
          <p:blipFill>
            <a:blip r:embed="rId2"/>
            <a:stretch>
              <a:fillRect/>
            </a:stretch>
          </p:blipFill>
          <p:spPr>
            <a:xfrm>
              <a:off x="-366095" y="-556714"/>
              <a:ext cx="9876190" cy="7971428"/>
            </a:xfrm>
            <a:prstGeom prst="rect">
              <a:avLst/>
            </a:prstGeom>
          </p:spPr>
        </p:pic>
        <p:sp>
          <p:nvSpPr>
            <p:cNvPr id="13" name="Rectangle 12"/>
            <p:cNvSpPr/>
            <p:nvPr/>
          </p:nvSpPr>
          <p:spPr>
            <a:xfrm>
              <a:off x="1403648" y="3068960"/>
              <a:ext cx="648072" cy="648072"/>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14" name="Rectangle 13"/>
            <p:cNvSpPr/>
            <p:nvPr/>
          </p:nvSpPr>
          <p:spPr>
            <a:xfrm>
              <a:off x="1394762" y="-196782"/>
              <a:ext cx="648072" cy="648072"/>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sp>
        <p:nvSpPr>
          <p:cNvPr id="2" name="Title 1"/>
          <p:cNvSpPr>
            <a:spLocks noGrp="1"/>
          </p:cNvSpPr>
          <p:nvPr>
            <p:ph type="title"/>
          </p:nvPr>
        </p:nvSpPr>
        <p:spPr/>
        <p:txBody>
          <a:bodyPr/>
          <a:lstStyle/>
          <a:p>
            <a:r>
              <a:rPr lang="en-US" altLang="zh-CN" dirty="0" smtClean="0"/>
              <a:t>Cavity tuning</a:t>
            </a:r>
            <a:endParaRPr lang="zh-CN" altLang="en-US" dirty="0"/>
          </a:p>
        </p:txBody>
      </p:sp>
      <mc:AlternateContent xmlns:mc="http://schemas.openxmlformats.org/markup-compatibility/2006" xmlns:a14="http://schemas.microsoft.com/office/drawing/2010/main">
        <mc:Choice Requires="a14">
          <p:graphicFrame>
            <p:nvGraphicFramePr>
              <p:cNvPr id="3" name="表 5"/>
              <p:cNvGraphicFramePr>
                <a:graphicFrameLocks noGrp="1"/>
              </p:cNvGraphicFramePr>
              <p:nvPr>
                <p:extLst>
                  <p:ext uri="{D42A27DB-BD31-4B8C-83A1-F6EECF244321}">
                    <p14:modId xmlns:p14="http://schemas.microsoft.com/office/powerpoint/2010/main" val="3550116680"/>
                  </p:ext>
                </p:extLst>
              </p:nvPr>
            </p:nvGraphicFramePr>
            <p:xfrm>
              <a:off x="51067" y="3764507"/>
              <a:ext cx="5607193" cy="2778871"/>
            </p:xfrm>
            <a:graphic>
              <a:graphicData uri="http://schemas.openxmlformats.org/drawingml/2006/table">
                <a:tbl>
                  <a:tblPr firstRow="1" bandRow="1"/>
                  <a:tblGrid>
                    <a:gridCol w="836930">
                      <a:extLst>
                        <a:ext uri="{9D8B030D-6E8A-4147-A177-3AD203B41FA5}">
                          <a16:colId xmlns:a16="http://schemas.microsoft.com/office/drawing/2014/main" val="20000"/>
                        </a:ext>
                      </a:extLst>
                    </a:gridCol>
                    <a:gridCol w="589280">
                      <a:extLst>
                        <a:ext uri="{9D8B030D-6E8A-4147-A177-3AD203B41FA5}">
                          <a16:colId xmlns:a16="http://schemas.microsoft.com/office/drawing/2014/main" val="20001"/>
                        </a:ext>
                      </a:extLst>
                    </a:gridCol>
                    <a:gridCol w="927417">
                      <a:extLst>
                        <a:ext uri="{9D8B030D-6E8A-4147-A177-3AD203B41FA5}">
                          <a16:colId xmlns:a16="http://schemas.microsoft.com/office/drawing/2014/main" val="20002"/>
                        </a:ext>
                      </a:extLst>
                    </a:gridCol>
                    <a:gridCol w="932180">
                      <a:extLst>
                        <a:ext uri="{9D8B030D-6E8A-4147-A177-3AD203B41FA5}">
                          <a16:colId xmlns:a16="http://schemas.microsoft.com/office/drawing/2014/main" val="714618763"/>
                        </a:ext>
                      </a:extLst>
                    </a:gridCol>
                    <a:gridCol w="641668">
                      <a:extLst>
                        <a:ext uri="{9D8B030D-6E8A-4147-A177-3AD203B41FA5}">
                          <a16:colId xmlns:a16="http://schemas.microsoft.com/office/drawing/2014/main" val="20003"/>
                        </a:ext>
                      </a:extLst>
                    </a:gridCol>
                    <a:gridCol w="778891">
                      <a:extLst>
                        <a:ext uri="{9D8B030D-6E8A-4147-A177-3AD203B41FA5}">
                          <a16:colId xmlns:a16="http://schemas.microsoft.com/office/drawing/2014/main" val="20005"/>
                        </a:ext>
                      </a:extLst>
                    </a:gridCol>
                    <a:gridCol w="900827">
                      <a:extLst>
                        <a:ext uri="{9D8B030D-6E8A-4147-A177-3AD203B41FA5}">
                          <a16:colId xmlns:a16="http://schemas.microsoft.com/office/drawing/2014/main" val="2395880427"/>
                        </a:ext>
                      </a:extLst>
                    </a:gridCol>
                  </a:tblGrid>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altLang="zh-CN" sz="1600" dirty="0" smtClean="0"/>
                            <a:t>THU-</a:t>
                          </a:r>
                          <a:endParaRPr lang="zh-CN" altLang="en-US" sz="1600" dirty="0"/>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sSub>
                                  <m:sSubPr>
                                    <m:ctrlPr>
                                      <a:rPr lang="en-US" altLang="zh-CN" sz="1600" i="1" dirty="0" smtClean="0">
                                        <a:latin typeface="Cambria Math" panose="02040503050406030204" pitchFamily="18" charset="0"/>
                                      </a:rPr>
                                    </m:ctrlPr>
                                  </m:sSubPr>
                                  <m:e>
                                    <m:r>
                                      <a:rPr lang="en-US" altLang="zh-CN" sz="1600" b="0" i="1" dirty="0" smtClean="0">
                                        <a:latin typeface="Cambria Math" panose="02040503050406030204" pitchFamily="18" charset="0"/>
                                      </a:rPr>
                                      <m:t>𝑅</m:t>
                                    </m:r>
                                  </m:e>
                                  <m:sub>
                                    <m:r>
                                      <m:rPr>
                                        <m:sty m:val="p"/>
                                      </m:rPr>
                                      <a:rPr lang="en-US" altLang="zh-CN" sz="1600" b="0" i="0" dirty="0" smtClean="0">
                                        <a:latin typeface="Cambria Math" panose="02040503050406030204" pitchFamily="18" charset="0"/>
                                      </a:rPr>
                                      <m:t>E</m:t>
                                    </m:r>
                                  </m:sub>
                                </m:sSub>
                              </m:oMath>
                            </m:oMathPara>
                          </a14:m>
                          <a:endParaRPr lang="zh-CN" altLang="en-US" sz="1600" dirty="0"/>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sSub>
                                  <m:sSubPr>
                                    <m:ctrlPr>
                                      <a:rPr lang="en-US" altLang="zh-CN" sz="1600" i="1" kern="1200" dirty="0" smtClean="0">
                                        <a:solidFill>
                                          <a:schemeClr val="tx1"/>
                                        </a:solidFill>
                                        <a:latin typeface="Cambria Math" panose="02040503050406030204" pitchFamily="18" charset="0"/>
                                        <a:ea typeface="+mn-ea"/>
                                        <a:cs typeface="+mn-cs"/>
                                      </a:rPr>
                                    </m:ctrlPr>
                                  </m:sSubPr>
                                  <m:e>
                                    <m:r>
                                      <a:rPr lang="en-US" altLang="zh-CN" sz="1600" b="0" i="1" kern="1200" dirty="0" smtClean="0">
                                        <a:solidFill>
                                          <a:schemeClr val="tx1"/>
                                        </a:solidFill>
                                        <a:latin typeface="Cambria Math" panose="02040503050406030204" pitchFamily="18" charset="0"/>
                                        <a:ea typeface="+mn-ea"/>
                                        <a:cs typeface="+mn-cs"/>
                                      </a:rPr>
                                      <m:t>𝐸</m:t>
                                    </m:r>
                                  </m:e>
                                  <m:sub>
                                    <m:r>
                                      <m:rPr>
                                        <m:sty m:val="p"/>
                                      </m:rPr>
                                      <a:rPr lang="en-US" altLang="zh-CN" sz="1600" i="0" kern="1200" dirty="0" smtClean="0">
                                        <a:solidFill>
                                          <a:schemeClr val="tx1"/>
                                        </a:solidFill>
                                        <a:latin typeface="Cambria Math" panose="02040503050406030204" pitchFamily="18" charset="0"/>
                                        <a:ea typeface="+mn-ea"/>
                                        <a:cs typeface="+mn-cs"/>
                                      </a:rPr>
                                      <m:t>p</m:t>
                                    </m:r>
                                    <m:r>
                                      <m:rPr>
                                        <m:sty m:val="p"/>
                                      </m:rPr>
                                      <a:rPr lang="en-US" altLang="zh-CN" sz="1600" b="0" i="0" kern="1200" dirty="0" smtClean="0">
                                        <a:solidFill>
                                          <a:schemeClr val="tx1"/>
                                        </a:solidFill>
                                        <a:latin typeface="Cambria Math" panose="02040503050406030204" pitchFamily="18" charset="0"/>
                                        <a:ea typeface="+mn-ea"/>
                                        <a:cs typeface="+mn-cs"/>
                                      </a:rPr>
                                      <m:t>eak</m:t>
                                    </m:r>
                                  </m:sub>
                                </m:sSub>
                                <m:r>
                                  <a:rPr lang="en-US" altLang="zh-CN" sz="1600" i="1" kern="1200" dirty="0" smtClean="0">
                                    <a:solidFill>
                                      <a:schemeClr val="tx1"/>
                                    </a:solidFill>
                                    <a:latin typeface="Cambria Math" panose="02040503050406030204" pitchFamily="18" charset="0"/>
                                    <a:ea typeface="+mn-ea"/>
                                    <a:cs typeface="+mn-cs"/>
                                  </a:rPr>
                                  <m:t> </m:t>
                                </m:r>
                              </m:oMath>
                            </m:oMathPara>
                          </a14:m>
                          <a:endParaRPr lang="en-US" altLang="zh-CN" sz="1600" i="1" kern="1200" dirty="0" smtClean="0">
                            <a:solidFill>
                              <a:schemeClr val="tx1"/>
                            </a:solidFill>
                            <a:latin typeface="Cambria Math" panose="02040503050406030204" pitchFamily="18" charset="0"/>
                            <a:ea typeface="+mn-ea"/>
                            <a:cs typeface="+mn-cs"/>
                          </a:endParaRPr>
                        </a:p>
                        <a:p>
                          <a:pPr algn="ctr"/>
                          <a14:m>
                            <m:oMathPara xmlns:m="http://schemas.openxmlformats.org/officeDocument/2006/math">
                              <m:oMathParaPr>
                                <m:jc m:val="centerGroup"/>
                              </m:oMathParaPr>
                              <m:oMath xmlns:m="http://schemas.openxmlformats.org/officeDocument/2006/math">
                                <m:r>
                                  <a:rPr lang="en-US" altLang="zh-CN" sz="1600" i="1" kern="1200" dirty="0" smtClean="0">
                                    <a:solidFill>
                                      <a:schemeClr val="tx1"/>
                                    </a:solidFill>
                                    <a:latin typeface="Cambria Math" panose="02040503050406030204" pitchFamily="18" charset="0"/>
                                    <a:ea typeface="+mn-ea"/>
                                    <a:cs typeface="+mn-cs"/>
                                  </a:rPr>
                                  <m:t>[</m:t>
                                </m:r>
                                <m:r>
                                  <m:rPr>
                                    <m:sty m:val="p"/>
                                  </m:rPr>
                                  <a:rPr lang="en-US" altLang="zh-CN" sz="1600" i="0" kern="1200" dirty="0" smtClean="0">
                                    <a:solidFill>
                                      <a:schemeClr val="tx1"/>
                                    </a:solidFill>
                                    <a:latin typeface="Cambria Math" panose="02040503050406030204" pitchFamily="18" charset="0"/>
                                    <a:ea typeface="+mn-ea"/>
                                    <a:cs typeface="+mn-cs"/>
                                  </a:rPr>
                                  <m:t>MV</m:t>
                                </m:r>
                                <m:r>
                                  <a:rPr lang="en-US" altLang="zh-CN" sz="1600" i="0" kern="1200" dirty="0" smtClean="0">
                                    <a:solidFill>
                                      <a:schemeClr val="tx1"/>
                                    </a:solidFill>
                                    <a:latin typeface="Cambria Math" panose="02040503050406030204" pitchFamily="18" charset="0"/>
                                    <a:ea typeface="+mn-ea"/>
                                    <a:cs typeface="+mn-cs"/>
                                  </a:rPr>
                                  <m:t>/</m:t>
                                </m:r>
                                <m:r>
                                  <m:rPr>
                                    <m:nor/>
                                  </m:rPr>
                                  <a:rPr lang="en-US" altLang="zh-CN" sz="1600" b="0" i="0" kern="1200" dirty="0" smtClean="0">
                                    <a:solidFill>
                                      <a:schemeClr val="tx1"/>
                                    </a:solidFill>
                                    <a:latin typeface="Cambria Math" panose="02040503050406030204" pitchFamily="18" charset="0"/>
                                    <a:ea typeface="+mn-ea"/>
                                    <a:cs typeface="+mn-cs"/>
                                  </a:rPr>
                                  <m:t>m</m:t>
                                </m:r>
                                <m:r>
                                  <a:rPr lang="en-US" altLang="zh-CN" sz="1600" i="0" kern="1200" dirty="0" smtClean="0">
                                    <a:solidFill>
                                      <a:schemeClr val="tx1"/>
                                    </a:solidFill>
                                    <a:latin typeface="Cambria Math" panose="02040503050406030204" pitchFamily="18" charset="0"/>
                                    <a:ea typeface="+mn-ea"/>
                                    <a:cs typeface="+mn-cs"/>
                                  </a:rPr>
                                  <m:t>]</m:t>
                                </m:r>
                              </m:oMath>
                            </m:oMathPara>
                          </a14:m>
                          <a:endParaRPr lang="zh-CN" altLang="en-US" sz="1600" i="0" kern="1200" dirty="0">
                            <a:solidFill>
                              <a:schemeClr val="tx1"/>
                            </a:solidFill>
                            <a:latin typeface="Cambria Math" panose="02040503050406030204" pitchFamily="18" charset="0"/>
                            <a:ea typeface="+mn-ea"/>
                            <a:cs typeface="+mn-cs"/>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altLang="zh-CN" sz="1600" i="1" kern="1200" dirty="0" smtClean="0">
                                        <a:solidFill>
                                          <a:schemeClr val="tx1"/>
                                        </a:solidFill>
                                        <a:latin typeface="Cambria Math" panose="02040503050406030204" pitchFamily="18" charset="0"/>
                                        <a:ea typeface="+mn-ea"/>
                                        <a:cs typeface="+mn-cs"/>
                                      </a:rPr>
                                    </m:ctrlPr>
                                  </m:sSubPr>
                                  <m:e>
                                    <m:r>
                                      <a:rPr lang="en-US" altLang="zh-CN" sz="1600" b="0" i="1" kern="1200" dirty="0" smtClean="0">
                                        <a:solidFill>
                                          <a:schemeClr val="tx1"/>
                                        </a:solidFill>
                                        <a:latin typeface="Cambria Math" panose="02040503050406030204" pitchFamily="18" charset="0"/>
                                        <a:ea typeface="+mn-ea"/>
                                        <a:cs typeface="+mn-cs"/>
                                      </a:rPr>
                                      <m:t>𝐻</m:t>
                                    </m:r>
                                  </m:e>
                                  <m:sub>
                                    <m:r>
                                      <m:rPr>
                                        <m:sty m:val="p"/>
                                      </m:rPr>
                                      <a:rPr lang="en-US" altLang="zh-CN" sz="1600" i="0" kern="1200" dirty="0" smtClean="0">
                                        <a:solidFill>
                                          <a:schemeClr val="tx1"/>
                                        </a:solidFill>
                                        <a:latin typeface="Cambria Math" panose="02040503050406030204" pitchFamily="18" charset="0"/>
                                        <a:ea typeface="+mn-ea"/>
                                        <a:cs typeface="+mn-cs"/>
                                      </a:rPr>
                                      <m:t>p</m:t>
                                    </m:r>
                                    <m:r>
                                      <m:rPr>
                                        <m:sty m:val="p"/>
                                      </m:rPr>
                                      <a:rPr lang="en-US" altLang="zh-CN" sz="1600" b="0" i="0" kern="1200" dirty="0" smtClean="0">
                                        <a:solidFill>
                                          <a:schemeClr val="tx1"/>
                                        </a:solidFill>
                                        <a:latin typeface="Cambria Math" panose="02040503050406030204" pitchFamily="18" charset="0"/>
                                        <a:ea typeface="+mn-ea"/>
                                        <a:cs typeface="+mn-cs"/>
                                      </a:rPr>
                                      <m:t>eak</m:t>
                                    </m:r>
                                  </m:sub>
                                </m:sSub>
                              </m:oMath>
                            </m:oMathPara>
                          </a14:m>
                          <a:endParaRPr lang="en-US" altLang="zh-CN" sz="1600" b="0" i="1" kern="1200" dirty="0" smtClean="0">
                            <a:solidFill>
                              <a:schemeClr val="tx1"/>
                            </a:solidFill>
                            <a:latin typeface="Cambria Math" panose="020405030504060302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zh-CN" sz="1600" i="1" kern="1200" dirty="0" smtClean="0">
                                    <a:solidFill>
                                      <a:schemeClr val="tx1"/>
                                    </a:solidFill>
                                    <a:latin typeface="Cambria Math" panose="02040503050406030204" pitchFamily="18" charset="0"/>
                                    <a:ea typeface="+mn-ea"/>
                                    <a:cs typeface="+mn-cs"/>
                                  </a:rPr>
                                  <m:t>[</m:t>
                                </m:r>
                                <m:r>
                                  <m:rPr>
                                    <m:sty m:val="p"/>
                                  </m:rPr>
                                  <a:rPr lang="en-US" altLang="zh-CN" sz="1600" i="0" kern="1200" dirty="0" smtClean="0">
                                    <a:solidFill>
                                      <a:schemeClr val="tx1"/>
                                    </a:solidFill>
                                    <a:latin typeface="Cambria Math" panose="02040503050406030204" pitchFamily="18" charset="0"/>
                                    <a:ea typeface="+mn-ea"/>
                                    <a:cs typeface="+mn-cs"/>
                                  </a:rPr>
                                  <m:t>M</m:t>
                                </m:r>
                                <m:r>
                                  <m:rPr>
                                    <m:sty m:val="p"/>
                                  </m:rPr>
                                  <a:rPr lang="en-US" altLang="zh-CN" sz="1600" b="0" i="0" kern="1200" dirty="0" smtClean="0">
                                    <a:solidFill>
                                      <a:schemeClr val="tx1"/>
                                    </a:solidFill>
                                    <a:latin typeface="Cambria Math" panose="02040503050406030204" pitchFamily="18" charset="0"/>
                                    <a:ea typeface="+mn-ea"/>
                                    <a:cs typeface="+mn-cs"/>
                                  </a:rPr>
                                  <m:t>A</m:t>
                                </m:r>
                                <m:r>
                                  <a:rPr lang="en-US" altLang="zh-CN" sz="1600" i="0" kern="1200" dirty="0" smtClean="0">
                                    <a:solidFill>
                                      <a:schemeClr val="tx1"/>
                                    </a:solidFill>
                                    <a:latin typeface="Cambria Math" panose="02040503050406030204" pitchFamily="18" charset="0"/>
                                    <a:ea typeface="+mn-ea"/>
                                    <a:cs typeface="+mn-cs"/>
                                  </a:rPr>
                                  <m:t>/</m:t>
                                </m:r>
                                <m:r>
                                  <m:rPr>
                                    <m:nor/>
                                  </m:rPr>
                                  <a:rPr lang="en-US" altLang="zh-CN" sz="1600" b="0" i="0" kern="1200" dirty="0" smtClean="0">
                                    <a:solidFill>
                                      <a:schemeClr val="tx1"/>
                                    </a:solidFill>
                                    <a:latin typeface="Cambria Math" panose="02040503050406030204" pitchFamily="18" charset="0"/>
                                    <a:ea typeface="+mn-ea"/>
                                    <a:cs typeface="+mn-cs"/>
                                  </a:rPr>
                                  <m:t>m</m:t>
                                </m:r>
                                <m:r>
                                  <a:rPr lang="en-US" altLang="zh-CN" sz="1600" i="0" kern="1200" dirty="0" smtClean="0">
                                    <a:solidFill>
                                      <a:schemeClr val="tx1"/>
                                    </a:solidFill>
                                    <a:latin typeface="Cambria Math" panose="02040503050406030204" pitchFamily="18" charset="0"/>
                                    <a:ea typeface="+mn-ea"/>
                                    <a:cs typeface="+mn-cs"/>
                                  </a:rPr>
                                  <m:t>]</m:t>
                                </m:r>
                              </m:oMath>
                            </m:oMathPara>
                          </a14:m>
                          <a:endParaRPr lang="zh-CN" altLang="en-US" sz="1600" i="0" kern="1200" dirty="0">
                            <a:solidFill>
                              <a:schemeClr val="tx1"/>
                            </a:solidFill>
                            <a:latin typeface="Cambria Math" panose="02040503050406030204" pitchFamily="18" charset="0"/>
                            <a:ea typeface="+mn-ea"/>
                            <a:cs typeface="+mn-cs"/>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sSub>
                                  <m:sSubPr>
                                    <m:ctrlPr>
                                      <a:rPr lang="en-US" altLang="zh-CN" sz="1600" i="1" dirty="0" smtClean="0">
                                        <a:latin typeface="Cambria Math" panose="02040503050406030204" pitchFamily="18" charset="0"/>
                                      </a:rPr>
                                    </m:ctrlPr>
                                  </m:sSubPr>
                                  <m:e>
                                    <m:r>
                                      <a:rPr lang="en-US" altLang="zh-CN" sz="1600" b="0" i="1" dirty="0" smtClean="0">
                                        <a:latin typeface="Cambria Math" panose="02040503050406030204" pitchFamily="18" charset="0"/>
                                      </a:rPr>
                                      <m:t>𝑄</m:t>
                                    </m:r>
                                  </m:e>
                                  <m:sub>
                                    <m:r>
                                      <a:rPr lang="en-US" altLang="zh-CN" sz="1600" b="0" i="1" dirty="0" smtClean="0">
                                        <a:latin typeface="Cambria Math" panose="02040503050406030204" pitchFamily="18" charset="0"/>
                                      </a:rPr>
                                      <m:t>0</m:t>
                                    </m:r>
                                  </m:sub>
                                </m:sSub>
                              </m:oMath>
                            </m:oMathPara>
                          </a14:m>
                          <a:endParaRPr lang="zh-CN" altLang="en-US" sz="1600" dirty="0"/>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f>
                                  <m:fPr>
                                    <m:ctrlPr>
                                      <a:rPr lang="en-US" altLang="zh-CN" sz="1600" i="1" dirty="0" smtClean="0">
                                        <a:latin typeface="Cambria Math" panose="02040503050406030204" pitchFamily="18" charset="0"/>
                                      </a:rPr>
                                    </m:ctrlPr>
                                  </m:fPr>
                                  <m:num>
                                    <m:sSub>
                                      <m:sSubPr>
                                        <m:ctrlPr>
                                          <a:rPr lang="en-US" altLang="zh-CN" sz="1600" i="1" dirty="0" smtClean="0">
                                            <a:latin typeface="Cambria Math" panose="02040503050406030204" pitchFamily="18" charset="0"/>
                                          </a:rPr>
                                        </m:ctrlPr>
                                      </m:sSubPr>
                                      <m:e>
                                        <m:r>
                                          <a:rPr lang="en-US" altLang="zh-CN" sz="1600" i="1" dirty="0" smtClean="0">
                                            <a:latin typeface="Cambria Math" panose="02040503050406030204" pitchFamily="18" charset="0"/>
                                          </a:rPr>
                                          <m:t>𝐸</m:t>
                                        </m:r>
                                      </m:e>
                                      <m:sub>
                                        <m:r>
                                          <m:rPr>
                                            <m:sty m:val="p"/>
                                          </m:rPr>
                                          <a:rPr lang="en-US" altLang="zh-CN" sz="1600" i="0" dirty="0" smtClean="0">
                                            <a:latin typeface="Cambria Math" panose="02040503050406030204" pitchFamily="18" charset="0"/>
                                          </a:rPr>
                                          <m:t>choke</m:t>
                                        </m:r>
                                      </m:sub>
                                    </m:sSub>
                                  </m:num>
                                  <m:den>
                                    <m:sSub>
                                      <m:sSubPr>
                                        <m:ctrlPr>
                                          <a:rPr lang="en-US" altLang="zh-CN" sz="1600" i="1" dirty="0" smtClean="0">
                                            <a:latin typeface="Cambria Math" panose="02040503050406030204" pitchFamily="18" charset="0"/>
                                          </a:rPr>
                                        </m:ctrlPr>
                                      </m:sSubPr>
                                      <m:e>
                                        <m:r>
                                          <a:rPr lang="en-US" altLang="zh-CN" sz="1600" i="1" dirty="0" smtClean="0">
                                            <a:latin typeface="Cambria Math" panose="02040503050406030204" pitchFamily="18" charset="0"/>
                                          </a:rPr>
                                          <m:t>𝐸</m:t>
                                        </m:r>
                                      </m:e>
                                      <m:sub>
                                        <m:r>
                                          <m:rPr>
                                            <m:sty m:val="p"/>
                                          </m:rPr>
                                          <a:rPr lang="en-US" altLang="zh-CN" sz="1600" b="0" i="0" dirty="0" smtClean="0">
                                            <a:latin typeface="Cambria Math" panose="02040503050406030204" pitchFamily="18" charset="0"/>
                                          </a:rPr>
                                          <m:t>peak</m:t>
                                        </m:r>
                                      </m:sub>
                                    </m:sSub>
                                  </m:den>
                                </m:f>
                              </m:oMath>
                            </m:oMathPara>
                          </a14:m>
                          <a:endParaRPr lang="zh-CN" altLang="en-US" sz="1600" dirty="0"/>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altLang="zh-CN" sz="1600" i="1" dirty="0" smtClean="0">
                                        <a:latin typeface="Cambria Math" panose="02040503050406030204" pitchFamily="18" charset="0"/>
                                      </a:rPr>
                                    </m:ctrlPr>
                                  </m:sSubPr>
                                  <m:e>
                                    <m:r>
                                      <a:rPr lang="en-US" altLang="zh-CN" sz="1600" b="0" i="1" dirty="0" smtClean="0">
                                        <a:latin typeface="Cambria Math" panose="02040503050406030204" pitchFamily="18" charset="0"/>
                                      </a:rPr>
                                      <m:t>𝑅</m:t>
                                    </m:r>
                                  </m:e>
                                  <m:sub>
                                    <m:r>
                                      <m:rPr>
                                        <m:sty m:val="p"/>
                                      </m:rPr>
                                      <a:rPr lang="en-US" altLang="zh-CN" sz="1600" b="0" i="0" dirty="0" smtClean="0">
                                        <a:latin typeface="Cambria Math" panose="02040503050406030204" pitchFamily="18" charset="0"/>
                                      </a:rPr>
                                      <m:t>s</m:t>
                                    </m:r>
                                  </m:sub>
                                </m:sSub>
                                <m:r>
                                  <a:rPr lang="en-US" altLang="zh-CN" sz="1600" b="0" i="1" dirty="0" smtClean="0">
                                    <a:latin typeface="Cambria Math" panose="02040503050406030204" pitchFamily="18" charset="0"/>
                                  </a:rPr>
                                  <m:t> </m:t>
                                </m:r>
                              </m:oMath>
                            </m:oMathPara>
                          </a14:m>
                          <a:endParaRPr lang="en-US" altLang="zh-CN" sz="1600" b="0" i="1" dirty="0" smtClean="0">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altLang="zh-CN" sz="1600" b="0" i="0" dirty="0" smtClean="0">
                                    <a:latin typeface="Cambria Math" panose="02040503050406030204" pitchFamily="18" charset="0"/>
                                  </a:rPr>
                                  <m:t>[</m:t>
                                </m:r>
                                <m:r>
                                  <m:rPr>
                                    <m:sty m:val="p"/>
                                  </m:rPr>
                                  <a:rPr lang="en-US" altLang="zh-CN" sz="1600" b="0" i="0" dirty="0" smtClean="0">
                                    <a:latin typeface="Cambria Math" panose="02040503050406030204" pitchFamily="18" charset="0"/>
                                  </a:rPr>
                                  <m:t>MΩ</m:t>
                                </m:r>
                                <m:r>
                                  <a:rPr lang="en-US" altLang="zh-CN" sz="1600" b="0" i="0" dirty="0" smtClean="0">
                                    <a:latin typeface="Cambria Math" panose="02040503050406030204" pitchFamily="18" charset="0"/>
                                  </a:rPr>
                                  <m:t>/</m:t>
                                </m:r>
                                <m:r>
                                  <m:rPr>
                                    <m:sty m:val="p"/>
                                  </m:rPr>
                                  <a:rPr lang="en-US" altLang="zh-CN" sz="1600" b="0" i="0" dirty="0" smtClean="0">
                                    <a:latin typeface="Cambria Math" panose="02040503050406030204" pitchFamily="18" charset="0"/>
                                  </a:rPr>
                                  <m:t>m</m:t>
                                </m:r>
                                <m:r>
                                  <a:rPr lang="en-US" altLang="zh-CN" sz="1600" b="0" i="1" dirty="0" smtClean="0">
                                    <a:latin typeface="Cambria Math" panose="02040503050406030204" pitchFamily="18" charset="0"/>
                                  </a:rPr>
                                  <m:t>]</m:t>
                                </m:r>
                              </m:oMath>
                            </m:oMathPara>
                          </a14:m>
                          <a:endParaRPr lang="zh-CN" altLang="en-US" sz="1600" kern="1200" dirty="0">
                            <a:solidFill>
                              <a:schemeClr val="tx1"/>
                            </a:solidFill>
                            <a:latin typeface="Calibri" panose="020F0502020204030204"/>
                            <a:ea typeface="+mn-ea"/>
                            <a:cs typeface="+mn-cs"/>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smtClean="0"/>
                            <a:t>REF</a:t>
                          </a:r>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2.05</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130</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0.212</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1600" kern="1200" dirty="0" smtClean="0">
                              <a:solidFill>
                                <a:schemeClr val="tx1"/>
                              </a:solidFill>
                              <a:latin typeface="Calibri" panose="020F0502020204030204"/>
                              <a:ea typeface="+mn-ea"/>
                              <a:cs typeface="+mn-cs"/>
                            </a:rPr>
                            <a:t>9010</a:t>
                          </a: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143</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smtClean="0"/>
                            <a:t>CHK-#1</a:t>
                          </a:r>
                          <a:endParaRPr lang="zh-CN" alt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ja-JP" sz="1600" kern="1200" dirty="0" smtClean="0">
                              <a:solidFill>
                                <a:schemeClr val="tx1"/>
                              </a:solidFill>
                              <a:latin typeface="Calibri" panose="020F0502020204030204"/>
                              <a:ea typeface="+mn-ea"/>
                              <a:cs typeface="+mn-cs"/>
                            </a:rPr>
                            <a:t>2.10</a:t>
                          </a:r>
                          <a:endParaRPr kumimoji="1" lang="ja-JP"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109</a:t>
                          </a:r>
                          <a:endParaRPr kumimoji="1" lang="ja-JP" altLang="en-US" sz="1600" kern="1200" dirty="0" smtClean="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0.182</a:t>
                          </a:r>
                          <a:endParaRPr kumimoji="1" lang="ja-JP" altLang="en-US" sz="1600" kern="1200" dirty="0" smtClean="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7519</a:t>
                          </a: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0.76</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92.3</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CHK-#2</a:t>
                          </a:r>
                          <a:endParaRPr lang="zh-CN" altLang="en-US" sz="1600" dirty="0" smtClean="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ja-JP" sz="1600" kern="1200" dirty="0" smtClean="0">
                              <a:solidFill>
                                <a:schemeClr val="tx1"/>
                              </a:solidFill>
                              <a:latin typeface="Calibri" panose="020F0502020204030204"/>
                              <a:ea typeface="+mn-ea"/>
                              <a:cs typeface="+mn-cs"/>
                            </a:rPr>
                            <a:t>2.05</a:t>
                          </a:r>
                          <a:endParaRPr kumimoji="1" lang="ja-JP"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104</a:t>
                          </a:r>
                          <a:endParaRPr kumimoji="1" lang="ja-JP" altLang="en-US" sz="1600" kern="1200" dirty="0" smtClean="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0.172</a:t>
                          </a:r>
                          <a:endParaRPr kumimoji="1" lang="ja-JP" altLang="en-US" sz="1600" kern="1200" dirty="0" smtClean="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7247</a:t>
                          </a: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0.92</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82.8</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CHK-#3</a:t>
                          </a:r>
                          <a:endParaRPr lang="zh-CN" altLang="en-US" sz="1600" dirty="0" smtClean="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2.04</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110</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0.185</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8006</a:t>
                          </a: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0.73</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98.4</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CHK-#4</a:t>
                          </a:r>
                          <a:endParaRPr lang="zh-CN" altLang="en-US" sz="1600" dirty="0" smtClean="0"/>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2.06</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112</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0.187</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8210</a:t>
                          </a: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0.69</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102</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Calibri" panose="020F0502020204030204"/>
                              <a:ea typeface="+mn-ea"/>
                              <a:cs typeface="+mn-cs"/>
                            </a:rPr>
                            <a:t>CHK-#5</a:t>
                          </a:r>
                          <a:endParaRPr lang="zh-CN" altLang="en-US" sz="1600" kern="1200" dirty="0" smtClean="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2.05</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103</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0.180</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7864</a:t>
                          </a: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0.84</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91.1</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mc:Choice>
        <mc:Fallback xmlns="">
          <p:graphicFrame>
            <p:nvGraphicFramePr>
              <p:cNvPr id="3" name="表 5"/>
              <p:cNvGraphicFramePr>
                <a:graphicFrameLocks noGrp="1"/>
              </p:cNvGraphicFramePr>
              <p:nvPr>
                <p:extLst>
                  <p:ext uri="{D42A27DB-BD31-4B8C-83A1-F6EECF244321}">
                    <p14:modId xmlns:p14="http://schemas.microsoft.com/office/powerpoint/2010/main" val="3550116680"/>
                  </p:ext>
                </p:extLst>
              </p:nvPr>
            </p:nvGraphicFramePr>
            <p:xfrm>
              <a:off x="51067" y="3764507"/>
              <a:ext cx="5607193" cy="2778871"/>
            </p:xfrm>
            <a:graphic>
              <a:graphicData uri="http://schemas.openxmlformats.org/drawingml/2006/table">
                <a:tbl>
                  <a:tblPr firstRow="1" bandRow="1"/>
                  <a:tblGrid>
                    <a:gridCol w="836930">
                      <a:extLst>
                        <a:ext uri="{9D8B030D-6E8A-4147-A177-3AD203B41FA5}">
                          <a16:colId xmlns:a16="http://schemas.microsoft.com/office/drawing/2014/main" val="20000"/>
                        </a:ext>
                      </a:extLst>
                    </a:gridCol>
                    <a:gridCol w="589280">
                      <a:extLst>
                        <a:ext uri="{9D8B030D-6E8A-4147-A177-3AD203B41FA5}">
                          <a16:colId xmlns:a16="http://schemas.microsoft.com/office/drawing/2014/main" val="20001"/>
                        </a:ext>
                      </a:extLst>
                    </a:gridCol>
                    <a:gridCol w="927417">
                      <a:extLst>
                        <a:ext uri="{9D8B030D-6E8A-4147-A177-3AD203B41FA5}">
                          <a16:colId xmlns:a16="http://schemas.microsoft.com/office/drawing/2014/main" val="20002"/>
                        </a:ext>
                      </a:extLst>
                    </a:gridCol>
                    <a:gridCol w="932180">
                      <a:extLst>
                        <a:ext uri="{9D8B030D-6E8A-4147-A177-3AD203B41FA5}">
                          <a16:colId xmlns:a16="http://schemas.microsoft.com/office/drawing/2014/main" val="714618763"/>
                        </a:ext>
                      </a:extLst>
                    </a:gridCol>
                    <a:gridCol w="641668">
                      <a:extLst>
                        <a:ext uri="{9D8B030D-6E8A-4147-A177-3AD203B41FA5}">
                          <a16:colId xmlns:a16="http://schemas.microsoft.com/office/drawing/2014/main" val="20003"/>
                        </a:ext>
                      </a:extLst>
                    </a:gridCol>
                    <a:gridCol w="778891">
                      <a:extLst>
                        <a:ext uri="{9D8B030D-6E8A-4147-A177-3AD203B41FA5}">
                          <a16:colId xmlns:a16="http://schemas.microsoft.com/office/drawing/2014/main" val="20005"/>
                        </a:ext>
                      </a:extLst>
                    </a:gridCol>
                    <a:gridCol w="900827">
                      <a:extLst>
                        <a:ext uri="{9D8B030D-6E8A-4147-A177-3AD203B41FA5}">
                          <a16:colId xmlns:a16="http://schemas.microsoft.com/office/drawing/2014/main" val="2395880427"/>
                        </a:ext>
                      </a:extLst>
                    </a:gridCol>
                  </a:tblGrid>
                  <a:tr h="61887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altLang="zh-CN" sz="1600" dirty="0" smtClean="0"/>
                            <a:t>THU-</a:t>
                          </a:r>
                          <a:endParaRPr lang="zh-CN" altLang="en-US" sz="1600" dirty="0"/>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3"/>
                          <a:stretch>
                            <a:fillRect l="-141237" t="-980" r="-709278" b="-355882"/>
                          </a:stretch>
                        </a:blipFill>
                      </a:tcPr>
                    </a:tc>
                    <a:tc>
                      <a:txBody>
                        <a:bodyPr/>
                        <a:lstStyle/>
                        <a:p>
                          <a:endParaRPr lang="en-US"/>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3"/>
                          <a:stretch>
                            <a:fillRect l="-152941" t="-980" r="-349673" b="-355882"/>
                          </a:stretch>
                        </a:blipFill>
                      </a:tcPr>
                    </a:tc>
                    <a:tc>
                      <a:txBody>
                        <a:bodyPr/>
                        <a:lstStyle/>
                        <a:p>
                          <a:endParaRPr lang="en-US"/>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3"/>
                          <a:stretch>
                            <a:fillRect l="-252941" t="-980" r="-249673" b="-355882"/>
                          </a:stretch>
                        </a:blipFill>
                      </a:tcPr>
                    </a:tc>
                    <a:tc>
                      <a:txBody>
                        <a:bodyPr/>
                        <a:lstStyle/>
                        <a:p>
                          <a:endParaRPr lang="en-US"/>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3"/>
                          <a:stretch>
                            <a:fillRect l="-514286" t="-980" r="-263810" b="-355882"/>
                          </a:stretch>
                        </a:blipFill>
                      </a:tcPr>
                    </a:tc>
                    <a:tc>
                      <a:txBody>
                        <a:bodyPr/>
                        <a:lstStyle/>
                        <a:p>
                          <a:endParaRPr lang="en-US"/>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3"/>
                          <a:stretch>
                            <a:fillRect l="-503906" t="-980" r="-116406" b="-355882"/>
                          </a:stretch>
                        </a:blipFill>
                      </a:tcPr>
                    </a:tc>
                    <a:tc>
                      <a:txBody>
                        <a:bodyPr/>
                        <a:lstStyle/>
                        <a:p>
                          <a:endParaRPr lang="en-US"/>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3"/>
                          <a:stretch>
                            <a:fillRect l="-522297" t="-980" r="-676" b="-355882"/>
                          </a:stretch>
                        </a:blipFill>
                      </a:tcPr>
                    </a:tc>
                    <a:extLst>
                      <a:ext uri="{0D108BD9-81ED-4DB2-BD59-A6C34878D82A}">
                        <a16:rowId xmlns:a16="http://schemas.microsoft.com/office/drawing/2014/main" val="10000"/>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smtClean="0"/>
                            <a:t>REF</a:t>
                          </a:r>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2.05</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130</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0.212</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1600" kern="1200" dirty="0" smtClean="0">
                              <a:solidFill>
                                <a:schemeClr val="tx1"/>
                              </a:solidFill>
                              <a:latin typeface="Calibri" panose="020F0502020204030204"/>
                              <a:ea typeface="+mn-ea"/>
                              <a:cs typeface="+mn-cs"/>
                            </a:rPr>
                            <a:t>9010</a:t>
                          </a: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143</a:t>
                          </a:r>
                          <a:endParaRPr kumimoji="1" lang="zh-CN" altLang="en-US" sz="1600" kern="1200" dirty="0">
                            <a:solidFill>
                              <a:schemeClr val="tx1"/>
                            </a:solidFill>
                            <a:latin typeface="Calibri" panose="020F0502020204030204"/>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smtClean="0"/>
                            <a:t>CHK-#1</a:t>
                          </a:r>
                          <a:endParaRPr lang="zh-CN" altLang="en-US" sz="1600" dirty="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ja-JP" sz="1600" kern="1200" dirty="0" smtClean="0">
                              <a:solidFill>
                                <a:schemeClr val="tx1"/>
                              </a:solidFill>
                              <a:latin typeface="Calibri" panose="020F0502020204030204"/>
                              <a:ea typeface="+mn-ea"/>
                              <a:cs typeface="+mn-cs"/>
                            </a:rPr>
                            <a:t>2.10</a:t>
                          </a:r>
                          <a:endParaRPr kumimoji="1" lang="ja-JP"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109</a:t>
                          </a:r>
                          <a:endParaRPr kumimoji="1" lang="ja-JP" altLang="en-US" sz="1600" kern="1200" dirty="0" smtClean="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0.182</a:t>
                          </a:r>
                          <a:endParaRPr kumimoji="1" lang="ja-JP" altLang="en-US" sz="1600" kern="1200" dirty="0" smtClean="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7519</a:t>
                          </a: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0.76</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92.3</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CHK-#2</a:t>
                          </a:r>
                          <a:endParaRPr lang="zh-CN" altLang="en-US" sz="1600" dirty="0" smtClean="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ja-JP" sz="1600" kern="1200" dirty="0" smtClean="0">
                              <a:solidFill>
                                <a:schemeClr val="tx1"/>
                              </a:solidFill>
                              <a:latin typeface="Calibri" panose="020F0502020204030204"/>
                              <a:ea typeface="+mn-ea"/>
                              <a:cs typeface="+mn-cs"/>
                            </a:rPr>
                            <a:t>2.05</a:t>
                          </a:r>
                          <a:endParaRPr kumimoji="1" lang="ja-JP"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104</a:t>
                          </a:r>
                          <a:endParaRPr kumimoji="1" lang="ja-JP" altLang="en-US" sz="1600" kern="1200" dirty="0" smtClean="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0.172</a:t>
                          </a:r>
                          <a:endParaRPr kumimoji="1" lang="ja-JP" altLang="en-US" sz="1600" kern="1200" dirty="0" smtClean="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7247</a:t>
                          </a: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0.92</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82.8</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CHK-#3</a:t>
                          </a:r>
                          <a:endParaRPr lang="zh-CN" altLang="en-US" sz="1600" dirty="0" smtClean="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2.04</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110</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0.185</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8006</a:t>
                          </a: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0.73</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98.4</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CHK-#4</a:t>
                          </a:r>
                          <a:endParaRPr lang="zh-CN" altLang="en-US" sz="1600" dirty="0" smtClean="0"/>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2.06</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112</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0.187</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8210</a:t>
                          </a: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1" lang="en-US" altLang="zh-CN" sz="1600" kern="1200" dirty="0" smtClean="0">
                              <a:solidFill>
                                <a:schemeClr val="tx1"/>
                              </a:solidFill>
                              <a:latin typeface="Calibri" panose="020F0502020204030204"/>
                              <a:ea typeface="+mn-ea"/>
                              <a:cs typeface="+mn-cs"/>
                            </a:rPr>
                            <a:t>0.69</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102</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Calibri" panose="020F0502020204030204"/>
                              <a:ea typeface="+mn-ea"/>
                              <a:cs typeface="+mn-cs"/>
                            </a:rPr>
                            <a:t>CHK-#5</a:t>
                          </a:r>
                          <a:endParaRPr lang="zh-CN" altLang="en-US" sz="1600" kern="1200" dirty="0" smtClean="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2.05</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103</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0.180</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600" kern="1200" dirty="0" smtClean="0">
                              <a:solidFill>
                                <a:schemeClr val="tx1"/>
                              </a:solidFill>
                              <a:latin typeface="Calibri" panose="020F0502020204030204"/>
                              <a:ea typeface="+mn-ea"/>
                              <a:cs typeface="+mn-cs"/>
                            </a:rPr>
                            <a:t>7864</a:t>
                          </a: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0.84</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zh-CN" sz="1600" kern="1200" dirty="0" smtClean="0">
                              <a:solidFill>
                                <a:schemeClr val="tx1"/>
                              </a:solidFill>
                              <a:latin typeface="Calibri" panose="020F0502020204030204"/>
                              <a:ea typeface="+mn-ea"/>
                              <a:cs typeface="+mn-cs"/>
                            </a:rPr>
                            <a:t>91.1</a:t>
                          </a:r>
                          <a:endParaRPr kumimoji="1"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mc:Fallback>
      </mc:AlternateContent>
      <p:sp>
        <p:nvSpPr>
          <p:cNvPr id="5" name="テキスト ボックス 8"/>
          <p:cNvSpPr txBox="1"/>
          <p:nvPr/>
        </p:nvSpPr>
        <p:spPr>
          <a:xfrm>
            <a:off x="2056284" y="3284984"/>
            <a:ext cx="1596757" cy="369332"/>
          </a:xfrm>
          <a:prstGeom prst="rect">
            <a:avLst/>
          </a:prstGeom>
          <a:solidFill>
            <a:sysClr val="window" lastClr="FFFFFF"/>
          </a:solidFill>
          <a:ln w="19050">
            <a:solidFill>
              <a:srgbClr val="9900FF"/>
            </a:solid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smtClean="0">
                <a:ln>
                  <a:noFill/>
                </a:ln>
                <a:solidFill>
                  <a:prstClr val="black"/>
                </a:solidFill>
                <a:effectLst/>
                <a:uLnTx/>
                <a:uFillTx/>
                <a:latin typeface="Calibri" panose="020F0502020204030204" pitchFamily="34" charset="0"/>
                <a:ea typeface="黑体" panose="02010609060101010101" pitchFamily="49" charset="-122"/>
                <a:cs typeface="Calibri" panose="020F0502020204030204" pitchFamily="34" charset="0"/>
              </a:rPr>
              <a:t>RF parameters</a:t>
            </a:r>
            <a:endParaRPr kumimoji="0" lang="ja-JP" altLang="en-US" b="0" i="0" u="none" strike="noStrike" kern="0" cap="none" spc="0" normalizeH="0" baseline="0" noProof="0" dirty="0" smtClean="0">
              <a:ln>
                <a:noFill/>
              </a:ln>
              <a:solidFill>
                <a:prstClr val="black"/>
              </a:solidFill>
              <a:effectLst/>
              <a:uLnTx/>
              <a:uFillTx/>
              <a:latin typeface="Calibri" panose="020F0502020204030204" pitchFamily="34" charset="0"/>
              <a:ea typeface="黑体" panose="02010609060101010101" pitchFamily="49" charset="-122"/>
              <a:cs typeface="Calibri" panose="020F0502020204030204" pitchFamily="34" charset="0"/>
            </a:endParaRPr>
          </a:p>
        </p:txBody>
      </p:sp>
      <p:sp>
        <p:nvSpPr>
          <p:cNvPr id="15" name="テキスト ボックス 8"/>
          <p:cNvSpPr txBox="1"/>
          <p:nvPr/>
        </p:nvSpPr>
        <p:spPr>
          <a:xfrm>
            <a:off x="6078972" y="3356992"/>
            <a:ext cx="2931546" cy="369332"/>
          </a:xfrm>
          <a:prstGeom prst="rect">
            <a:avLst/>
          </a:prstGeom>
          <a:solidFill>
            <a:sysClr val="window" lastClr="FFFFFF"/>
          </a:solidFill>
          <a:ln w="19050">
            <a:solidFill>
              <a:srgbClr val="9900FF"/>
            </a:solid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kern="0" dirty="0">
                <a:solidFill>
                  <a:prstClr val="black"/>
                </a:solidFill>
                <a:latin typeface="Calibri" panose="020F0502020204030204"/>
                <a:ea typeface="黑体" panose="02010609060101010101" pitchFamily="49" charset="-122"/>
              </a:rPr>
              <a:t>Choke-mode </a:t>
            </a:r>
            <a:r>
              <a:rPr lang="en-US" altLang="zh-CN" kern="0" dirty="0" smtClean="0">
                <a:solidFill>
                  <a:prstClr val="black"/>
                </a:solidFill>
                <a:latin typeface="Calibri" panose="020F0502020204030204"/>
                <a:ea typeface="黑体" panose="02010609060101010101" pitchFamily="49" charset="-122"/>
              </a:rPr>
              <a:t>structure E </a:t>
            </a:r>
            <a:r>
              <a:rPr lang="en-US" altLang="zh-CN" kern="0" dirty="0">
                <a:solidFill>
                  <a:prstClr val="black"/>
                </a:solidFill>
                <a:latin typeface="Calibri" panose="020F0502020204030204"/>
                <a:ea typeface="黑体" panose="02010609060101010101" pitchFamily="49" charset="-122"/>
              </a:rPr>
              <a:t>field</a:t>
            </a:r>
            <a:endParaRPr lang="ja-JP" altLang="en-US" kern="0" dirty="0">
              <a:solidFill>
                <a:prstClr val="black"/>
              </a:solidFill>
              <a:latin typeface="Calibri" panose="020F0502020204030204"/>
              <a:ea typeface="黑体" panose="02010609060101010101" pitchFamily="49" charset="-122"/>
            </a:endParaRPr>
          </a:p>
        </p:txBody>
      </p:sp>
      <mc:AlternateContent xmlns:mc="http://schemas.openxmlformats.org/markup-compatibility/2006" xmlns:a14="http://schemas.microsoft.com/office/drawing/2010/main">
        <mc:Choice Requires="a14">
          <p:sp>
            <p:nvSpPr>
              <p:cNvPr id="6" name="TextBox 5"/>
              <p:cNvSpPr txBox="1"/>
              <p:nvPr/>
            </p:nvSpPr>
            <p:spPr>
              <a:xfrm>
                <a:off x="51067" y="6557843"/>
                <a:ext cx="2843808" cy="307777"/>
              </a:xfrm>
              <a:prstGeom prst="rect">
                <a:avLst/>
              </a:prstGeom>
              <a:noFill/>
            </p:spPr>
            <p:txBody>
              <a:bodyPr wrap="square" rtlCol="0">
                <a:spAutoFit/>
              </a:bodyPr>
              <a:lstStyle/>
              <a:p>
                <a:r>
                  <a:rPr lang="en-US" sz="1400" dirty="0" smtClean="0"/>
                  <a:t>*Normalized to </a:t>
                </a:r>
                <a14:m>
                  <m:oMath xmlns:m="http://schemas.openxmlformats.org/officeDocument/2006/math">
                    <m:sSub>
                      <m:sSubPr>
                        <m:ctrlPr>
                          <a:rPr lang="en-US" altLang="zh-CN" sz="1400" i="1" kern="0" dirty="0">
                            <a:solidFill>
                              <a:prstClr val="black"/>
                            </a:solidFill>
                            <a:latin typeface="Cambria Math" panose="02040503050406030204" pitchFamily="18" charset="0"/>
                          </a:rPr>
                        </m:ctrlPr>
                      </m:sSubPr>
                      <m:e>
                        <m:r>
                          <a:rPr lang="en-US" altLang="zh-CN" sz="1400" i="1" kern="0" dirty="0">
                            <a:solidFill>
                              <a:prstClr val="black"/>
                            </a:solidFill>
                            <a:latin typeface="Cambria Math" panose="02040503050406030204" pitchFamily="18" charset="0"/>
                          </a:rPr>
                          <m:t>𝑃</m:t>
                        </m:r>
                      </m:e>
                      <m:sub>
                        <m:r>
                          <m:rPr>
                            <m:sty m:val="p"/>
                          </m:rPr>
                          <a:rPr lang="en-US" altLang="zh-CN" sz="1400" kern="0" dirty="0">
                            <a:solidFill>
                              <a:prstClr val="black"/>
                            </a:solidFill>
                            <a:latin typeface="Cambria Math" panose="02040503050406030204" pitchFamily="18" charset="0"/>
                          </a:rPr>
                          <m:t>loss</m:t>
                        </m:r>
                      </m:sub>
                    </m:sSub>
                    <m:r>
                      <a:rPr lang="en-US" altLang="zh-CN" sz="1400" b="0" i="1" kern="0" dirty="0" smtClean="0">
                        <a:solidFill>
                          <a:prstClr val="black"/>
                        </a:solidFill>
                        <a:latin typeface="Cambria Math" panose="02040503050406030204" pitchFamily="18" charset="0"/>
                      </a:rPr>
                      <m:t>=1 </m:t>
                    </m:r>
                    <m:r>
                      <m:rPr>
                        <m:sty m:val="p"/>
                      </m:rPr>
                      <a:rPr lang="en-US" altLang="zh-CN" sz="1400" b="0" i="0" kern="0" dirty="0" smtClean="0">
                        <a:solidFill>
                          <a:prstClr val="black"/>
                        </a:solidFill>
                        <a:latin typeface="Cambria Math" panose="02040503050406030204" pitchFamily="18" charset="0"/>
                      </a:rPr>
                      <m:t>MW</m:t>
                    </m:r>
                  </m:oMath>
                </a14:m>
                <a:endParaRPr lang="en-GB" sz="1400" dirty="0"/>
              </a:p>
            </p:txBody>
          </p:sp>
        </mc:Choice>
        <mc:Fallback xmlns="">
          <p:sp>
            <p:nvSpPr>
              <p:cNvPr id="6" name="TextBox 5"/>
              <p:cNvSpPr txBox="1">
                <a:spLocks noRot="1" noChangeAspect="1" noMove="1" noResize="1" noEditPoints="1" noAdjustHandles="1" noChangeArrowheads="1" noChangeShapeType="1" noTextEdit="1"/>
              </p:cNvSpPr>
              <p:nvPr/>
            </p:nvSpPr>
            <p:spPr>
              <a:xfrm>
                <a:off x="51067" y="6557843"/>
                <a:ext cx="2843808" cy="307777"/>
              </a:xfrm>
              <a:prstGeom prst="rect">
                <a:avLst/>
              </a:prstGeom>
              <a:blipFill>
                <a:blip r:embed="rId4"/>
                <a:stretch>
                  <a:fillRect l="-642" t="-4000" b="-20000"/>
                </a:stretch>
              </a:blipFill>
            </p:spPr>
            <p:txBody>
              <a:bodyPr/>
              <a:lstStyle/>
              <a:p>
                <a:r>
                  <a:rPr lang="en-GB">
                    <a:noFill/>
                  </a:rPr>
                  <a:t> </a:t>
                </a:r>
              </a:p>
            </p:txBody>
          </p:sp>
        </mc:Fallback>
      </mc:AlternateContent>
      <p:sp>
        <p:nvSpPr>
          <p:cNvPr id="7" name="Rectangle 6"/>
          <p:cNvSpPr/>
          <p:nvPr/>
        </p:nvSpPr>
        <p:spPr>
          <a:xfrm>
            <a:off x="527831" y="1002569"/>
            <a:ext cx="4415338" cy="2074414"/>
          </a:xfrm>
          <a:prstGeom prst="rect">
            <a:avLst/>
          </a:prstGeom>
        </p:spPr>
        <p:txBody>
          <a:bodyPr wrap="square">
            <a:spAutoFit/>
          </a:bodyPr>
          <a:lstStyle/>
          <a:p>
            <a:pPr marL="342900" lvl="0" indent="-342900" eaLnBrk="0" hangingPunct="0">
              <a:spcBef>
                <a:spcPct val="20000"/>
              </a:spcBef>
              <a:buFontTx/>
              <a:buChar char="•"/>
            </a:pPr>
            <a:r>
              <a:rPr lang="en-US" altLang="zh-CN" sz="2000" kern="0" dirty="0" smtClean="0">
                <a:solidFill>
                  <a:srgbClr val="000000"/>
                </a:solidFill>
                <a:latin typeface="Times New Roman" panose="02020603050405020304" pitchFamily="18" charset="0"/>
                <a:ea typeface="宋体"/>
                <a:cs typeface="Times New Roman" panose="02020603050405020304" pitchFamily="18" charset="0"/>
              </a:rPr>
              <a:t>Tune the full structure</a:t>
            </a:r>
            <a:endParaRPr lang="en-US" altLang="zh-CN" sz="2000" kern="0" dirty="0">
              <a:solidFill>
                <a:srgbClr val="000000"/>
              </a:solidFill>
              <a:latin typeface="Times New Roman" panose="02020603050405020304" pitchFamily="18" charset="0"/>
              <a:ea typeface="宋体"/>
              <a:cs typeface="Times New Roman" panose="02020603050405020304" pitchFamily="18" charset="0"/>
            </a:endParaRPr>
          </a:p>
          <a:p>
            <a:pPr marL="742950" lvl="1" indent="-285750" eaLnBrk="0" hangingPunct="0">
              <a:spcBef>
                <a:spcPct val="20000"/>
              </a:spcBef>
              <a:buFontTx/>
              <a:buChar char="–"/>
            </a:pPr>
            <a:r>
              <a:rPr lang="en-US" altLang="zh-CN" kern="0" dirty="0" smtClean="0">
                <a:solidFill>
                  <a:srgbClr val="000000"/>
                </a:solidFill>
                <a:latin typeface="Times New Roman" panose="02020603050405020304" pitchFamily="18" charset="0"/>
                <a:ea typeface="宋体"/>
                <a:cs typeface="Times New Roman" panose="02020603050405020304" pitchFamily="18" charset="0"/>
              </a:rPr>
              <a:t>Work at π-mode, 11.424 GHz</a:t>
            </a:r>
            <a:endParaRPr lang="en-US" altLang="zh-CN" kern="0" dirty="0">
              <a:solidFill>
                <a:srgbClr val="000000"/>
              </a:solidFill>
              <a:latin typeface="Times New Roman" panose="02020603050405020304" pitchFamily="18" charset="0"/>
              <a:ea typeface="宋体"/>
              <a:cs typeface="Times New Roman" panose="02020603050405020304" pitchFamily="18" charset="0"/>
            </a:endParaRPr>
          </a:p>
          <a:p>
            <a:pPr marL="742950" lvl="1" indent="-285750" eaLnBrk="0" hangingPunct="0">
              <a:spcBef>
                <a:spcPct val="20000"/>
              </a:spcBef>
              <a:buFontTx/>
              <a:buChar char="–"/>
            </a:pPr>
            <a:r>
              <a:rPr lang="en-US" altLang="zh-CN" kern="0" dirty="0" smtClean="0">
                <a:solidFill>
                  <a:srgbClr val="000000"/>
                </a:solidFill>
                <a:latin typeface="Times New Roman" panose="02020603050405020304" pitchFamily="18" charset="0"/>
                <a:ea typeface="宋体"/>
                <a:cs typeface="Times New Roman" panose="02020603050405020304" pitchFamily="18" charset="0"/>
              </a:rPr>
              <a:t>Critical coupling</a:t>
            </a:r>
          </a:p>
          <a:p>
            <a:pPr marL="342900" lvl="0" indent="-342900" eaLnBrk="0" hangingPunct="0">
              <a:spcBef>
                <a:spcPct val="20000"/>
              </a:spcBef>
              <a:buFontTx/>
              <a:buChar char="•"/>
            </a:pPr>
            <a:r>
              <a:rPr lang="en-US" altLang="zh-CN" sz="2000" kern="0" dirty="0" smtClean="0">
                <a:solidFill>
                  <a:srgbClr val="000000"/>
                </a:solidFill>
                <a:latin typeface="Times New Roman" panose="02020603050405020304" pitchFamily="18" charset="0"/>
                <a:ea typeface="宋体"/>
                <a:cs typeface="Times New Roman" panose="02020603050405020304" pitchFamily="18" charset="0"/>
              </a:rPr>
              <a:t>Modify choke dimension to change the choke field</a:t>
            </a:r>
          </a:p>
          <a:p>
            <a:pPr marL="742950" lvl="1" indent="-285750" eaLnBrk="0" hangingPunct="0">
              <a:spcBef>
                <a:spcPct val="20000"/>
              </a:spcBef>
              <a:buFontTx/>
              <a:buChar char="–"/>
            </a:pPr>
            <a:r>
              <a:rPr lang="en-US" altLang="zh-CN" kern="0" dirty="0" smtClean="0">
                <a:solidFill>
                  <a:srgbClr val="000000"/>
                </a:solidFill>
                <a:latin typeface="Times New Roman" panose="02020603050405020304" pitchFamily="18" charset="0"/>
                <a:ea typeface="宋体"/>
                <a:cs typeface="Times New Roman" panose="02020603050405020304" pitchFamily="18" charset="0"/>
              </a:rPr>
              <a:t>THU-CHK</a:t>
            </a:r>
            <a:r>
              <a:rPr lang="en-US" altLang="zh-CN" kern="0" dirty="0" smtClean="0">
                <a:solidFill>
                  <a:srgbClr val="FF0000"/>
                </a:solidFill>
                <a:latin typeface="Times New Roman" panose="02020603050405020304" pitchFamily="18" charset="0"/>
                <a:ea typeface="宋体"/>
                <a:cs typeface="Times New Roman" panose="02020603050405020304" pitchFamily="18" charset="0"/>
              </a:rPr>
              <a:t>-#1~</a:t>
            </a:r>
            <a:r>
              <a:rPr lang="en-US" altLang="zh-CN" kern="0" dirty="0" smtClean="0">
                <a:solidFill>
                  <a:srgbClr val="000000"/>
                </a:solidFill>
                <a:latin typeface="Times New Roman" panose="02020603050405020304" pitchFamily="18" charset="0"/>
                <a:ea typeface="宋体"/>
                <a:cs typeface="Times New Roman" panose="02020603050405020304" pitchFamily="18" charset="0"/>
              </a:rPr>
              <a:t> THU-CHK</a:t>
            </a:r>
            <a:r>
              <a:rPr lang="en-US" altLang="zh-CN" kern="0" dirty="0" smtClean="0">
                <a:solidFill>
                  <a:srgbClr val="FF0000"/>
                </a:solidFill>
                <a:latin typeface="Times New Roman" panose="02020603050405020304" pitchFamily="18" charset="0"/>
                <a:ea typeface="宋体"/>
                <a:cs typeface="Times New Roman" panose="02020603050405020304" pitchFamily="18" charset="0"/>
              </a:rPr>
              <a:t>-#5</a:t>
            </a:r>
            <a:endParaRPr lang="en-US" altLang="zh-CN" kern="0" dirty="0">
              <a:solidFill>
                <a:srgbClr val="000000"/>
              </a:solidFill>
              <a:latin typeface="Times New Roman" panose="02020603050405020304" pitchFamily="18" charset="0"/>
              <a:ea typeface="宋体"/>
              <a:cs typeface="Times New Roman" panose="02020603050405020304" pitchFamily="18" charset="0"/>
            </a:endParaRPr>
          </a:p>
        </p:txBody>
      </p:sp>
      <p:grpSp>
        <p:nvGrpSpPr>
          <p:cNvPr id="16" name="组合 10"/>
          <p:cNvGrpSpPr>
            <a:grpSpLocks noChangeAspect="1"/>
          </p:cNvGrpSpPr>
          <p:nvPr/>
        </p:nvGrpSpPr>
        <p:grpSpPr>
          <a:xfrm>
            <a:off x="4572000" y="1161020"/>
            <a:ext cx="4691405" cy="2123964"/>
            <a:chOff x="3203848" y="872177"/>
            <a:chExt cx="5687242" cy="2550189"/>
          </a:xfrm>
        </p:grpSpPr>
        <p:pic>
          <p:nvPicPr>
            <p:cNvPr id="17" name="Picture 16"/>
            <p:cNvPicPr>
              <a:picLocks noChangeAspect="1"/>
            </p:cNvPicPr>
            <p:nvPr/>
          </p:nvPicPr>
          <p:blipFill>
            <a:blip r:embed="rId5">
              <a:clrChange>
                <a:clrFrom>
                  <a:srgbClr val="FFFFFF"/>
                </a:clrFrom>
                <a:clrTo>
                  <a:srgbClr val="FFFFFF">
                    <a:alpha val="0"/>
                  </a:srgbClr>
                </a:clrTo>
              </a:clrChange>
            </a:blip>
            <a:stretch>
              <a:fillRect/>
            </a:stretch>
          </p:blipFill>
          <p:spPr>
            <a:xfrm>
              <a:off x="3203848" y="872177"/>
              <a:ext cx="5687242" cy="2550189"/>
            </a:xfrm>
            <a:prstGeom prst="rect">
              <a:avLst/>
            </a:prstGeom>
          </p:spPr>
        </p:pic>
        <p:sp>
          <p:nvSpPr>
            <p:cNvPr id="18" name="矩形 8"/>
            <p:cNvSpPr/>
            <p:nvPr/>
          </p:nvSpPr>
          <p:spPr>
            <a:xfrm>
              <a:off x="3203848" y="1023766"/>
              <a:ext cx="449956" cy="4610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9"/>
            <p:cNvSpPr/>
            <p:nvPr/>
          </p:nvSpPr>
          <p:spPr>
            <a:xfrm>
              <a:off x="6179455" y="963060"/>
              <a:ext cx="449956" cy="4610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テキスト ボックス 8"/>
          <p:cNvSpPr txBox="1"/>
          <p:nvPr/>
        </p:nvSpPr>
        <p:spPr>
          <a:xfrm>
            <a:off x="6300192" y="920891"/>
            <a:ext cx="1760233" cy="369332"/>
          </a:xfrm>
          <a:prstGeom prst="rect">
            <a:avLst/>
          </a:prstGeom>
          <a:solidFill>
            <a:sysClr val="window" lastClr="FFFFFF"/>
          </a:solidFill>
          <a:ln w="19050">
            <a:solidFill>
              <a:srgbClr val="9900FF"/>
            </a:solid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kern="0" dirty="0" smtClean="0">
                <a:solidFill>
                  <a:prstClr val="black"/>
                </a:solidFill>
                <a:latin typeface="Calibri" panose="020F0502020204030204"/>
                <a:ea typeface="黑体" panose="02010609060101010101" pitchFamily="49" charset="-122"/>
              </a:rPr>
              <a:t>Structure tuning</a:t>
            </a:r>
            <a:endParaRPr lang="ja-JP" altLang="en-US" kern="0" dirty="0">
              <a:solidFill>
                <a:prstClr val="black"/>
              </a:solidFill>
              <a:latin typeface="Calibri" panose="020F0502020204030204"/>
              <a:ea typeface="黑体" panose="02010609060101010101" pitchFamily="49" charset="-122"/>
            </a:endParaRPr>
          </a:p>
        </p:txBody>
      </p:sp>
    </p:spTree>
    <p:extLst>
      <p:ext uri="{BB962C8B-B14F-4D97-AF65-F5344CB8AC3E}">
        <p14:creationId xmlns:p14="http://schemas.microsoft.com/office/powerpoint/2010/main" val="5694237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t="50599"/>
          <a:stretch/>
        </p:blipFill>
        <p:spPr>
          <a:xfrm>
            <a:off x="395536" y="4398613"/>
            <a:ext cx="8461573" cy="2109965"/>
          </a:xfrm>
          <a:prstGeom prst="rect">
            <a:avLst/>
          </a:prstGeom>
        </p:spPr>
      </p:pic>
      <p:pic>
        <p:nvPicPr>
          <p:cNvPr id="8" name="Picture 7"/>
          <p:cNvPicPr>
            <a:picLocks noChangeAspect="1"/>
          </p:cNvPicPr>
          <p:nvPr/>
        </p:nvPicPr>
        <p:blipFill rotWithShape="1">
          <a:blip r:embed="rId2"/>
          <a:srcRect b="51283"/>
          <a:stretch/>
        </p:blipFill>
        <p:spPr>
          <a:xfrm>
            <a:off x="395536" y="1924341"/>
            <a:ext cx="8461573" cy="2080723"/>
          </a:xfrm>
          <a:prstGeom prst="rect">
            <a:avLst/>
          </a:prstGeom>
        </p:spPr>
      </p:pic>
      <p:sp>
        <p:nvSpPr>
          <p:cNvPr id="2" name="Title 1"/>
          <p:cNvSpPr>
            <a:spLocks noGrp="1"/>
          </p:cNvSpPr>
          <p:nvPr>
            <p:ph type="title"/>
          </p:nvPr>
        </p:nvSpPr>
        <p:spPr/>
        <p:txBody>
          <a:bodyPr/>
          <a:lstStyle/>
          <a:p>
            <a:r>
              <a:rPr lang="en-US" dirty="0" smtClean="0"/>
              <a:t>Choke field distribution</a:t>
            </a:r>
            <a:r>
              <a:rPr lang="en-US" altLang="zh-CN" dirty="0" smtClean="0"/>
              <a:t>s</a:t>
            </a:r>
            <a:endParaRPr lang="en-GB" dirty="0"/>
          </a:p>
        </p:txBody>
      </p:sp>
      <p:sp>
        <p:nvSpPr>
          <p:cNvPr id="4" name="Rectangle 3"/>
          <p:cNvSpPr/>
          <p:nvPr/>
        </p:nvSpPr>
        <p:spPr>
          <a:xfrm>
            <a:off x="671846" y="1124744"/>
            <a:ext cx="6636457" cy="369332"/>
          </a:xfrm>
          <a:prstGeom prst="rect">
            <a:avLst/>
          </a:prstGeom>
        </p:spPr>
        <p:txBody>
          <a:bodyPr wrap="square">
            <a:spAutoFit/>
          </a:bodyPr>
          <a:lstStyle/>
          <a:p>
            <a:r>
              <a:rPr lang="en-GB" dirty="0"/>
              <a:t>The loss power of the whole structure is normalized to 1 MW</a:t>
            </a:r>
          </a:p>
        </p:txBody>
      </p:sp>
      <p:sp>
        <p:nvSpPr>
          <p:cNvPr id="5" name="文本框 5"/>
          <p:cNvSpPr txBox="1"/>
          <p:nvPr/>
        </p:nvSpPr>
        <p:spPr>
          <a:xfrm>
            <a:off x="395536" y="1722294"/>
            <a:ext cx="792087" cy="338554"/>
          </a:xfrm>
          <a:prstGeom prst="rect">
            <a:avLst/>
          </a:prstGeom>
          <a:noFill/>
          <a:ln w="19050">
            <a:solidFill>
              <a:srgbClr val="9900FF"/>
            </a:solidFill>
          </a:ln>
        </p:spPr>
        <p:txBody>
          <a:bodyPr wrap="square" rtlCol="0">
            <a:spAutoFit/>
          </a:bodyPr>
          <a:lstStyle/>
          <a:p>
            <a:pPr algn="ctr"/>
            <a:r>
              <a:rPr lang="en-US" altLang="zh-CN" sz="1600" dirty="0" smtClean="0">
                <a:solidFill>
                  <a:schemeClr val="tx1"/>
                </a:solidFill>
                <a:latin typeface="Calibri" panose="020F0502020204030204" pitchFamily="34" charset="0"/>
                <a:cs typeface="Calibri" panose="020F0502020204030204" pitchFamily="34" charset="0"/>
              </a:rPr>
              <a:t>E field</a:t>
            </a:r>
            <a:endParaRPr lang="zh-CN" altLang="en-US" sz="1600" dirty="0">
              <a:solidFill>
                <a:schemeClr val="tx1"/>
              </a:solidFill>
              <a:latin typeface="Calibri" panose="020F0502020204030204" pitchFamily="34" charset="0"/>
              <a:cs typeface="Calibri" panose="020F0502020204030204" pitchFamily="34" charset="0"/>
            </a:endParaRPr>
          </a:p>
        </p:txBody>
      </p:sp>
      <p:sp>
        <p:nvSpPr>
          <p:cNvPr id="6" name="文本框 5"/>
          <p:cNvSpPr txBox="1"/>
          <p:nvPr/>
        </p:nvSpPr>
        <p:spPr>
          <a:xfrm>
            <a:off x="395536" y="4026550"/>
            <a:ext cx="792087" cy="338554"/>
          </a:xfrm>
          <a:prstGeom prst="rect">
            <a:avLst/>
          </a:prstGeom>
          <a:noFill/>
          <a:ln w="19050">
            <a:solidFill>
              <a:srgbClr val="9900FF"/>
            </a:solidFill>
          </a:ln>
        </p:spPr>
        <p:txBody>
          <a:bodyPr wrap="square" rtlCol="0">
            <a:spAutoFit/>
          </a:bodyPr>
          <a:lstStyle/>
          <a:p>
            <a:pPr algn="ctr"/>
            <a:r>
              <a:rPr lang="en-US" altLang="zh-CN" sz="1600" dirty="0" smtClean="0">
                <a:solidFill>
                  <a:schemeClr val="tx1"/>
                </a:solidFill>
                <a:latin typeface="Calibri" panose="020F0502020204030204" pitchFamily="34" charset="0"/>
                <a:cs typeface="Calibri" panose="020F0502020204030204" pitchFamily="34" charset="0"/>
              </a:rPr>
              <a:t>H field</a:t>
            </a:r>
            <a:endParaRPr lang="zh-CN" altLang="en-US" sz="16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089170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Fabrication</a:t>
            </a:r>
            <a:endParaRPr lang="zh-CN" altLang="en-US" dirty="0"/>
          </a:p>
        </p:txBody>
      </p:sp>
      <p:sp>
        <p:nvSpPr>
          <p:cNvPr id="3" name="内容占位符 2"/>
          <p:cNvSpPr>
            <a:spLocks noGrp="1"/>
          </p:cNvSpPr>
          <p:nvPr>
            <p:ph idx="4294967295"/>
          </p:nvPr>
        </p:nvSpPr>
        <p:spPr>
          <a:xfrm>
            <a:off x="583040" y="1111473"/>
            <a:ext cx="8093416" cy="4549775"/>
          </a:xfrm>
        </p:spPr>
        <p:txBody>
          <a:bodyPr/>
          <a:lstStyle/>
          <a:p>
            <a:pPr>
              <a:lnSpc>
                <a:spcPct val="150000"/>
              </a:lnSpc>
            </a:pPr>
            <a:r>
              <a:rPr lang="en-US" altLang="ja-JP" sz="2000" dirty="0">
                <a:latin typeface="Times New Roman" panose="02020603050405020304" pitchFamily="18" charset="0"/>
                <a:cs typeface="Times New Roman" panose="02020603050405020304" pitchFamily="18" charset="0"/>
              </a:rPr>
              <a:t>Cell manufacture and diffusion bonding at Tsinghua </a:t>
            </a:r>
            <a:r>
              <a:rPr lang="en-US" altLang="ja-JP" sz="2000" dirty="0" smtClean="0">
                <a:latin typeface="Times New Roman" panose="02020603050405020304" pitchFamily="18" charset="0"/>
                <a:cs typeface="Times New Roman" panose="02020603050405020304" pitchFamily="18" charset="0"/>
              </a:rPr>
              <a:t>University</a:t>
            </a:r>
            <a:endParaRPr lang="en-US" altLang="ja-JP" sz="2000" b="0" dirty="0" smtClean="0">
              <a:latin typeface="Times New Roman" panose="02020603050405020304" pitchFamily="18" charset="0"/>
              <a:cs typeface="Times New Roman" panose="02020603050405020304" pitchFamily="18" charset="0"/>
            </a:endParaRPr>
          </a:p>
          <a:p>
            <a:pPr>
              <a:lnSpc>
                <a:spcPct val="150000"/>
              </a:lnSpc>
            </a:pPr>
            <a:r>
              <a:rPr lang="en-US" altLang="ja-JP" sz="2000" b="0" dirty="0" smtClean="0">
                <a:latin typeface="Times New Roman" panose="02020603050405020304" pitchFamily="18" charset="0"/>
                <a:cs typeface="Times New Roman" panose="02020603050405020304" pitchFamily="18" charset="0"/>
              </a:rPr>
              <a:t>A </a:t>
            </a:r>
            <a:r>
              <a:rPr lang="en-US" altLang="ja-JP" sz="2000" b="0" dirty="0">
                <a:latin typeface="Times New Roman" panose="02020603050405020304" pitchFamily="18" charset="0"/>
                <a:cs typeface="Times New Roman" panose="02020603050405020304" pitchFamily="18" charset="0"/>
              </a:rPr>
              <a:t>diffusion bonding test of choke-mode cavity was done to check the quality as contact areas of each choke-mode structure disks are not consistent vertically</a:t>
            </a:r>
          </a:p>
          <a:p>
            <a:pPr>
              <a:lnSpc>
                <a:spcPct val="150000"/>
              </a:lnSpc>
            </a:pPr>
            <a:r>
              <a:rPr lang="en-US" altLang="ja-JP" sz="2000" b="0" dirty="0">
                <a:latin typeface="Times New Roman" panose="02020603050405020304" pitchFamily="18" charset="0"/>
                <a:cs typeface="Times New Roman" panose="02020603050405020304" pitchFamily="18" charset="0"/>
              </a:rPr>
              <a:t>Good results were seen after cutting the test structure</a:t>
            </a:r>
            <a:endParaRPr lang="ja-JP" altLang="en-US" sz="2000" b="0" dirty="0">
              <a:latin typeface="Times New Roman" panose="02020603050405020304" pitchFamily="18" charset="0"/>
              <a:cs typeface="Times New Roman" panose="02020603050405020304" pitchFamily="18" charset="0"/>
            </a:endParaRPr>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4068402"/>
            <a:ext cx="3298736" cy="2201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98736" y="4068402"/>
            <a:ext cx="2935115" cy="22017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233852" y="4068402"/>
            <a:ext cx="2919263" cy="2201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文本框 6"/>
          <p:cNvSpPr txBox="1"/>
          <p:nvPr/>
        </p:nvSpPr>
        <p:spPr>
          <a:xfrm>
            <a:off x="583041" y="3899125"/>
            <a:ext cx="2116752" cy="338554"/>
          </a:xfrm>
          <a:prstGeom prst="rect">
            <a:avLst/>
          </a:prstGeom>
          <a:solidFill>
            <a:schemeClr val="bg1"/>
          </a:solidFill>
          <a:ln w="19050">
            <a:solidFill>
              <a:srgbClr val="9900FF"/>
            </a:solidFill>
          </a:ln>
        </p:spPr>
        <p:txBody>
          <a:bodyPr wrap="square" rtlCol="0">
            <a:spAutoFit/>
          </a:bodyPr>
          <a:lstStyle/>
          <a:p>
            <a:r>
              <a:rPr lang="en-US" altLang="zh-CN" sz="1600" dirty="0" smtClean="0">
                <a:solidFill>
                  <a:schemeClr val="tx1"/>
                </a:solidFill>
                <a:latin typeface="Calibri" panose="020F0502020204030204" pitchFamily="34" charset="0"/>
                <a:ea typeface="黑体" panose="02010609060101010101" pitchFamily="49" charset="-122"/>
              </a:rPr>
              <a:t>Choke-mode</a:t>
            </a:r>
            <a:r>
              <a:rPr lang="zh-CN" altLang="en-US" sz="1600" dirty="0" smtClean="0">
                <a:solidFill>
                  <a:schemeClr val="tx1"/>
                </a:solidFill>
                <a:latin typeface="Calibri" panose="020F0502020204030204" pitchFamily="34" charset="0"/>
                <a:ea typeface="黑体" panose="02010609060101010101" pitchFamily="49" charset="-122"/>
              </a:rPr>
              <a:t> </a:t>
            </a:r>
            <a:r>
              <a:rPr lang="en-US" altLang="zh-CN" sz="1600" dirty="0" smtClean="0">
                <a:solidFill>
                  <a:schemeClr val="tx1"/>
                </a:solidFill>
                <a:latin typeface="Calibri" panose="020F0502020204030204" pitchFamily="34" charset="0"/>
                <a:ea typeface="黑体" panose="02010609060101010101" pitchFamily="49" charset="-122"/>
              </a:rPr>
              <a:t>cavity cell</a:t>
            </a:r>
            <a:endParaRPr lang="zh-CN" altLang="en-US" sz="1600" dirty="0">
              <a:solidFill>
                <a:schemeClr val="tx1"/>
              </a:solidFill>
              <a:latin typeface="Calibri" panose="020F0502020204030204" pitchFamily="34" charset="0"/>
              <a:ea typeface="黑体" panose="02010609060101010101" pitchFamily="49" charset="-122"/>
            </a:endParaRPr>
          </a:p>
        </p:txBody>
      </p:sp>
      <p:sp>
        <p:nvSpPr>
          <p:cNvPr id="8" name="文本框 7"/>
          <p:cNvSpPr txBox="1"/>
          <p:nvPr/>
        </p:nvSpPr>
        <p:spPr>
          <a:xfrm>
            <a:off x="5247650" y="3899125"/>
            <a:ext cx="2132662" cy="338554"/>
          </a:xfrm>
          <a:prstGeom prst="rect">
            <a:avLst/>
          </a:prstGeom>
          <a:solidFill>
            <a:schemeClr val="bg1"/>
          </a:solidFill>
          <a:ln w="19050">
            <a:solidFill>
              <a:srgbClr val="9900FF"/>
            </a:solidFill>
          </a:ln>
        </p:spPr>
        <p:txBody>
          <a:bodyPr wrap="square" rtlCol="0">
            <a:spAutoFit/>
          </a:bodyPr>
          <a:lstStyle/>
          <a:p>
            <a:pPr algn="ctr"/>
            <a:r>
              <a:rPr lang="en-US" altLang="zh-CN" sz="1600" dirty="0" smtClean="0">
                <a:solidFill>
                  <a:schemeClr val="tx1"/>
                </a:solidFill>
                <a:latin typeface="Calibri" panose="020F0502020204030204" pitchFamily="34" charset="0"/>
                <a:ea typeface="黑体" panose="02010609060101010101" pitchFamily="49" charset="-122"/>
              </a:rPr>
              <a:t>Diffusion bonding test</a:t>
            </a:r>
            <a:endParaRPr lang="zh-CN" altLang="en-US" sz="1600" dirty="0">
              <a:solidFill>
                <a:schemeClr val="tx1"/>
              </a:solidFill>
              <a:latin typeface="Calibri" panose="020F0502020204030204" pitchFamily="34" charset="0"/>
              <a:ea typeface="黑体" panose="02010609060101010101" pitchFamily="49" charset="-122"/>
            </a:endParaRPr>
          </a:p>
        </p:txBody>
      </p:sp>
    </p:spTree>
    <p:extLst>
      <p:ext uri="{BB962C8B-B14F-4D97-AF65-F5344CB8AC3E}">
        <p14:creationId xmlns:p14="http://schemas.microsoft.com/office/powerpoint/2010/main" val="19070187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Low-power RF measurements</a:t>
            </a:r>
            <a:endParaRPr lang="zh-CN" altLang="en-US" dirty="0"/>
          </a:p>
        </p:txBody>
      </p:sp>
      <p:sp>
        <p:nvSpPr>
          <p:cNvPr id="3" name="内容占位符 2"/>
          <p:cNvSpPr>
            <a:spLocks noGrp="1"/>
          </p:cNvSpPr>
          <p:nvPr>
            <p:ph idx="4294967295"/>
          </p:nvPr>
        </p:nvSpPr>
        <p:spPr>
          <a:xfrm>
            <a:off x="395536" y="1340768"/>
            <a:ext cx="5306931" cy="4551363"/>
          </a:xfrm>
        </p:spPr>
        <p:txBody>
          <a:bodyPr/>
          <a:lstStyle/>
          <a:p>
            <a:r>
              <a:rPr lang="en-US" altLang="ja-JP" sz="2000" b="0" dirty="0">
                <a:latin typeface="Times New Roman" panose="02020603050405020304" pitchFamily="18" charset="0"/>
                <a:cs typeface="Times New Roman" panose="02020603050405020304" pitchFamily="18" charset="0"/>
              </a:rPr>
              <a:t>Bench test, </a:t>
            </a:r>
            <a:r>
              <a:rPr lang="en-US" altLang="ja-JP" sz="2000" b="0" dirty="0" smtClean="0">
                <a:latin typeface="Times New Roman" panose="02020603050405020304" pitchFamily="18" charset="0"/>
                <a:cs typeface="Times New Roman" panose="02020603050405020304" pitchFamily="18" charset="0"/>
              </a:rPr>
              <a:t>tuning, </a:t>
            </a:r>
            <a:r>
              <a:rPr lang="en-US" altLang="ja-JP" sz="2000" b="0" dirty="0">
                <a:latin typeface="Times New Roman" panose="02020603050405020304" pitchFamily="18" charset="0"/>
                <a:cs typeface="Times New Roman" panose="02020603050405020304" pitchFamily="18" charset="0"/>
              </a:rPr>
              <a:t>and baking were done in Tsinghua</a:t>
            </a:r>
          </a:p>
          <a:p>
            <a:r>
              <a:rPr lang="en-US" altLang="ja-JP" sz="2000" b="0" dirty="0">
                <a:latin typeface="Times New Roman" panose="02020603050405020304" pitchFamily="18" charset="0"/>
                <a:cs typeface="Times New Roman" panose="02020603050405020304" pitchFamily="18" charset="0"/>
              </a:rPr>
              <a:t>Structures shipped to KEK after being closed by vacuum valves to keep vacuum environment</a:t>
            </a:r>
          </a:p>
          <a:p>
            <a:r>
              <a:rPr lang="en-US" altLang="ja-JP" sz="2000" b="0" dirty="0">
                <a:latin typeface="Times New Roman" panose="02020603050405020304" pitchFamily="18" charset="0"/>
                <a:cs typeface="Times New Roman" panose="02020603050405020304" pitchFamily="18" charset="0"/>
              </a:rPr>
              <a:t>Frequency check at KEK kept consistent with the test results in Tsinghua University </a:t>
            </a:r>
          </a:p>
        </p:txBody>
      </p:sp>
      <p:pic>
        <p:nvPicPr>
          <p:cNvPr id="5" name="図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83955" y="4367754"/>
            <a:ext cx="2731092" cy="2046546"/>
          </a:xfrm>
          <a:prstGeom prst="rect">
            <a:avLst/>
          </a:prstGeom>
        </p:spPr>
      </p:pic>
      <p:pic>
        <p:nvPicPr>
          <p:cNvPr id="6" name="図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72624" y="4367754"/>
            <a:ext cx="2044910" cy="2046546"/>
          </a:xfrm>
          <a:prstGeom prst="rect">
            <a:avLst/>
          </a:prstGeom>
        </p:spPr>
      </p:pic>
      <p:pic>
        <p:nvPicPr>
          <p:cNvPr id="7" name="图片 6"/>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16200000">
            <a:off x="852803" y="3760900"/>
            <a:ext cx="2046546" cy="3260254"/>
          </a:xfrm>
          <a:prstGeom prst="rect">
            <a:avLst/>
          </a:prstGeom>
        </p:spPr>
      </p:pic>
      <p:pic>
        <p:nvPicPr>
          <p:cNvPr id="4" name="Picture 3"/>
          <p:cNvPicPr>
            <a:picLocks noChangeAspect="1"/>
          </p:cNvPicPr>
          <p:nvPr/>
        </p:nvPicPr>
        <p:blipFill>
          <a:blip r:embed="rId6">
            <a:clrChange>
              <a:clrFrom>
                <a:srgbClr val="FFFFFF"/>
              </a:clrFrom>
              <a:clrTo>
                <a:srgbClr val="FFFFFF">
                  <a:alpha val="0"/>
                </a:srgbClr>
              </a:clrTo>
            </a:clrChange>
          </a:blip>
          <a:stretch>
            <a:fillRect/>
          </a:stretch>
        </p:blipFill>
        <p:spPr>
          <a:xfrm>
            <a:off x="5415576" y="1052736"/>
            <a:ext cx="3836944" cy="3047173"/>
          </a:xfrm>
          <a:prstGeom prst="rect">
            <a:avLst/>
          </a:prstGeom>
        </p:spPr>
      </p:pic>
    </p:spTree>
    <p:extLst>
      <p:ext uri="{BB962C8B-B14F-4D97-AF65-F5344CB8AC3E}">
        <p14:creationId xmlns:p14="http://schemas.microsoft.com/office/powerpoint/2010/main" val="630372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671847" y="980728"/>
            <a:ext cx="7848872" cy="4248472"/>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solidFill>
                  <a:schemeClr val="bg1">
                    <a:lumMod val="85000"/>
                  </a:schemeClr>
                </a:solidFill>
              </a:rPr>
              <a:t>Introduction</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a:solidFill>
                  <a:schemeClr val="bg1">
                    <a:lumMod val="85000"/>
                  </a:schemeClr>
                </a:solidFill>
              </a:rPr>
              <a:t>Design and fabrication of Choke-mode 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a:t>Breakdown phenomenon study of Choke-mode 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solidFill>
                  <a:schemeClr val="bg1">
                    <a:lumMod val="85000"/>
                  </a:schemeClr>
                </a:solidFill>
              </a:rPr>
              <a:t>High-gradient performance </a:t>
            </a:r>
            <a:r>
              <a:rPr lang="en-US" altLang="zh-CN" sz="2000" kern="0" dirty="0">
                <a:solidFill>
                  <a:schemeClr val="bg1">
                    <a:lumMod val="85000"/>
                  </a:schemeClr>
                </a:solidFill>
              </a:rPr>
              <a:t>of Choke-mode </a:t>
            </a:r>
            <a:r>
              <a:rPr lang="en-US" altLang="zh-CN" sz="2000" kern="0" dirty="0" smtClean="0">
                <a:solidFill>
                  <a:schemeClr val="bg1">
                    <a:lumMod val="85000"/>
                  </a:schemeClr>
                </a:solidFill>
              </a:rPr>
              <a:t>structures</a:t>
            </a:r>
          </a:p>
          <a:p>
            <a:pPr>
              <a:lnSpc>
                <a:spcPct val="200000"/>
              </a:lnSpc>
              <a:spcBef>
                <a:spcPts val="0"/>
              </a:spcBef>
              <a:spcAft>
                <a:spcPts val="1200"/>
              </a:spcAft>
              <a:buClr>
                <a:schemeClr val="tx1"/>
              </a:buClr>
              <a:buSzPct val="100000"/>
            </a:pPr>
            <a:r>
              <a:rPr lang="en-US" altLang="zh-CN" sz="2000" kern="0" dirty="0" smtClean="0">
                <a:solidFill>
                  <a:schemeClr val="bg1">
                    <a:lumMod val="85000"/>
                  </a:schemeClr>
                </a:solidFill>
              </a:rPr>
              <a:t>Summary</a:t>
            </a:r>
            <a:endParaRPr lang="en-US" sz="2000" kern="0" dirty="0" smtClean="0">
              <a:solidFill>
                <a:schemeClr val="bg1">
                  <a:lumMod val="85000"/>
                </a:schemeClr>
              </a:solidFill>
            </a:endParaRPr>
          </a:p>
        </p:txBody>
      </p:sp>
      <p:sp>
        <p:nvSpPr>
          <p:cNvPr id="2" name="Title 1"/>
          <p:cNvSpPr>
            <a:spLocks noGrp="1"/>
          </p:cNvSpPr>
          <p:nvPr>
            <p:ph type="title"/>
          </p:nvPr>
        </p:nvSpPr>
        <p:spPr>
          <a:xfrm>
            <a:off x="671847" y="260648"/>
            <a:ext cx="8235914" cy="540059"/>
          </a:xfrm>
        </p:spPr>
        <p:txBody>
          <a:bodyPr/>
          <a:lstStyle/>
          <a:p>
            <a:pPr algn="l"/>
            <a:r>
              <a:rPr lang="en-US" altLang="zh-CN" sz="2400" i="1" dirty="0" smtClean="0">
                <a:latin typeface="+mj-lt"/>
              </a:rPr>
              <a:t>Outline</a:t>
            </a:r>
            <a:endParaRPr lang="zh-CN" altLang="en-US" sz="2400" i="1" dirty="0">
              <a:latin typeface="+mj-lt"/>
            </a:endParaRPr>
          </a:p>
        </p:txBody>
      </p:sp>
    </p:spTree>
    <p:extLst>
      <p:ext uri="{BB962C8B-B14F-4D97-AF65-F5344CB8AC3E}">
        <p14:creationId xmlns:p14="http://schemas.microsoft.com/office/powerpoint/2010/main" val="6120221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High-gradient test stand</a:t>
            </a:r>
            <a:endParaRPr lang="en-GB" dirty="0"/>
          </a:p>
        </p:txBody>
      </p:sp>
      <p:sp>
        <p:nvSpPr>
          <p:cNvPr id="3" name="内容占位符 2"/>
          <p:cNvSpPr txBox="1">
            <a:spLocks/>
          </p:cNvSpPr>
          <p:nvPr/>
        </p:nvSpPr>
        <p:spPr>
          <a:xfrm>
            <a:off x="444499" y="1124744"/>
            <a:ext cx="846326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dirty="0" smtClean="0">
                <a:cs typeface="Times New Roman" panose="02020603050405020304" pitchFamily="18" charset="0"/>
              </a:rPr>
              <a:t>High-gradient test was conducted in </a:t>
            </a:r>
            <a:r>
              <a:rPr lang="en-US" altLang="zh-CN" dirty="0" err="1" smtClean="0">
                <a:cs typeface="Times New Roman" panose="02020603050405020304" pitchFamily="18" charset="0"/>
              </a:rPr>
              <a:t>Nextef</a:t>
            </a:r>
            <a:r>
              <a:rPr lang="en-US" altLang="zh-CN" dirty="0" smtClean="0">
                <a:cs typeface="Times New Roman" panose="02020603050405020304" pitchFamily="18" charset="0"/>
              </a:rPr>
              <a:t> at KEK (New X-band Test Facility)</a:t>
            </a:r>
          </a:p>
          <a:p>
            <a:pPr fontAlgn="auto">
              <a:spcAft>
                <a:spcPts val="0"/>
              </a:spcAft>
            </a:pPr>
            <a:r>
              <a:rPr lang="en-US" altLang="zh-CN" dirty="0" smtClean="0">
                <a:cs typeface="Times New Roman" panose="02020603050405020304" pitchFamily="18" charset="0"/>
              </a:rPr>
              <a:t>Frequency: 11.424 GHz</a:t>
            </a:r>
          </a:p>
          <a:p>
            <a:pPr fontAlgn="auto">
              <a:spcAft>
                <a:spcPts val="0"/>
              </a:spcAft>
            </a:pPr>
            <a:r>
              <a:rPr lang="en-US" altLang="zh-CN" dirty="0" smtClean="0">
                <a:cs typeface="Times New Roman" panose="02020603050405020304" pitchFamily="18" charset="0"/>
              </a:rPr>
              <a:t>Repetition rate: 50 Hz</a:t>
            </a:r>
          </a:p>
          <a:p>
            <a:pPr fontAlgn="auto">
              <a:spcAft>
                <a:spcPts val="0"/>
              </a:spcAft>
            </a:pPr>
            <a:r>
              <a:rPr lang="en-US" altLang="zh-CN" dirty="0" smtClean="0">
                <a:cs typeface="Times New Roman" panose="02020603050405020304" pitchFamily="18" charset="0"/>
              </a:rPr>
              <a:t>Shield-A, traveling-wave structure test stand, max power of 100 MW</a:t>
            </a:r>
          </a:p>
          <a:p>
            <a:pPr fontAlgn="auto">
              <a:spcAft>
                <a:spcPts val="0"/>
              </a:spcAft>
            </a:pPr>
            <a:r>
              <a:rPr lang="en-US" altLang="zh-CN" dirty="0" smtClean="0">
                <a:cs typeface="Times New Roman" panose="02020603050405020304" pitchFamily="18" charset="0"/>
              </a:rPr>
              <a:t>Shield-B, standing-wave structure test stand, max power of 33 MW</a:t>
            </a:r>
            <a:endParaRPr lang="zh-CN" altLang="en-US" dirty="0">
              <a:cs typeface="Times New Roman" panose="02020603050405020304" pitchFamily="18" charset="0"/>
            </a:endParaRPr>
          </a:p>
        </p:txBody>
      </p:sp>
      <p:pic>
        <p:nvPicPr>
          <p:cNvPr id="4" name="図 9"/>
          <p:cNvPicPr>
            <a:picLocks noChangeAspect="1"/>
          </p:cNvPicPr>
          <p:nvPr/>
        </p:nvPicPr>
        <p:blipFill>
          <a:blip r:embed="rId2"/>
          <a:stretch>
            <a:fillRect/>
          </a:stretch>
        </p:blipFill>
        <p:spPr>
          <a:xfrm>
            <a:off x="1331640" y="3262125"/>
            <a:ext cx="6600931" cy="3551251"/>
          </a:xfrm>
          <a:prstGeom prst="rect">
            <a:avLst/>
          </a:prstGeom>
        </p:spPr>
      </p:pic>
    </p:spTree>
    <p:extLst>
      <p:ext uri="{BB962C8B-B14F-4D97-AF65-F5344CB8AC3E}">
        <p14:creationId xmlns:p14="http://schemas.microsoft.com/office/powerpoint/2010/main" val="780741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S</a:t>
            </a:r>
            <a:r>
              <a:rPr kumimoji="1" lang="en-US" altLang="ja-JP" dirty="0" smtClean="0"/>
              <a:t>hield-B setup</a:t>
            </a:r>
            <a:endParaRPr kumimoji="1" lang="ja-JP" altLang="en-US" dirty="0"/>
          </a:p>
        </p:txBody>
      </p:sp>
      <p:sp>
        <p:nvSpPr>
          <p:cNvPr id="17" name="内容占位符 2"/>
          <p:cNvSpPr txBox="1">
            <a:spLocks/>
          </p:cNvSpPr>
          <p:nvPr/>
        </p:nvSpPr>
        <p:spPr>
          <a:xfrm>
            <a:off x="585663" y="1052736"/>
            <a:ext cx="8208912" cy="4551363"/>
          </a:xfr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US" altLang="ja-JP" sz="2000" kern="0" dirty="0" smtClean="0">
                <a:latin typeface="Times New Roman" panose="02020603050405020304" pitchFamily="18" charset="0"/>
                <a:cs typeface="Times New Roman" panose="02020603050405020304" pitchFamily="18" charset="0"/>
              </a:rPr>
              <a:t>High-gradient test carried out in Shield-B of </a:t>
            </a:r>
            <a:r>
              <a:rPr lang="en-US" altLang="ja-JP" sz="2000" kern="0" dirty="0" err="1" smtClean="0">
                <a:latin typeface="Times New Roman" panose="02020603050405020304" pitchFamily="18" charset="0"/>
                <a:cs typeface="Times New Roman" panose="02020603050405020304" pitchFamily="18" charset="0"/>
              </a:rPr>
              <a:t>Nextef</a:t>
            </a:r>
            <a:endParaRPr lang="en-US" altLang="ja-JP" sz="2000" kern="0" dirty="0" smtClean="0">
              <a:latin typeface="Times New Roman" panose="02020603050405020304" pitchFamily="18" charset="0"/>
              <a:cs typeface="Times New Roman" panose="02020603050405020304" pitchFamily="18" charset="0"/>
            </a:endParaRPr>
          </a:p>
          <a:p>
            <a:r>
              <a:rPr lang="en-US" altLang="ja-JP" sz="2000" kern="0" dirty="0" smtClean="0">
                <a:latin typeface="Times New Roman" panose="02020603050405020304" pitchFamily="18" charset="0"/>
                <a:cs typeface="Times New Roman" panose="02020603050405020304" pitchFamily="18" charset="0"/>
              </a:rPr>
              <a:t>Shield-B test stand</a:t>
            </a:r>
          </a:p>
          <a:p>
            <a:pPr lvl="1"/>
            <a:r>
              <a:rPr lang="en-US" altLang="ja-JP" sz="1600" kern="0" dirty="0" smtClean="0">
                <a:latin typeface="Times New Roman" panose="02020603050405020304" pitchFamily="18" charset="0"/>
                <a:cs typeface="Times New Roman" panose="02020603050405020304" pitchFamily="18" charset="0"/>
              </a:rPr>
              <a:t>Incident and reflection waves collected by Directional Couplers</a:t>
            </a:r>
          </a:p>
          <a:p>
            <a:pPr lvl="1"/>
            <a:r>
              <a:rPr lang="en-US" altLang="ja-JP" sz="1600" kern="0" dirty="0" smtClean="0">
                <a:latin typeface="Times New Roman" panose="02020603050405020304" pitchFamily="18" charset="0"/>
                <a:cs typeface="Times New Roman" panose="02020603050405020304" pitchFamily="18" charset="0"/>
              </a:rPr>
              <a:t>Dark current captured by Faraday Cups</a:t>
            </a:r>
          </a:p>
          <a:p>
            <a:pPr lvl="1"/>
            <a:r>
              <a:rPr lang="en-US" altLang="ja-JP" sz="1600" kern="0" dirty="0" smtClean="0">
                <a:latin typeface="Times New Roman" panose="02020603050405020304" pitchFamily="18" charset="0"/>
                <a:cs typeface="Times New Roman" panose="02020603050405020304" pitchFamily="18" charset="0"/>
              </a:rPr>
              <a:t>Other detection equipment</a:t>
            </a:r>
            <a:endParaRPr lang="en-US" altLang="ja-JP" sz="1600" kern="0" dirty="0">
              <a:latin typeface="Times New Roman" panose="02020603050405020304" pitchFamily="18" charset="0"/>
              <a:cs typeface="Times New Roman" panose="02020603050405020304" pitchFamily="18" charset="0"/>
            </a:endParaRPr>
          </a:p>
        </p:txBody>
      </p:sp>
      <p:pic>
        <p:nvPicPr>
          <p:cNvPr id="15" name="Picture 14"/>
          <p:cNvPicPr>
            <a:picLocks noChangeAspect="1"/>
          </p:cNvPicPr>
          <p:nvPr/>
        </p:nvPicPr>
        <p:blipFill>
          <a:blip r:embed="rId3"/>
          <a:stretch>
            <a:fillRect/>
          </a:stretch>
        </p:blipFill>
        <p:spPr>
          <a:xfrm>
            <a:off x="-67269" y="2852936"/>
            <a:ext cx="9247781" cy="3590510"/>
          </a:xfrm>
          <a:prstGeom prst="rect">
            <a:avLst/>
          </a:prstGeom>
        </p:spPr>
      </p:pic>
      <p:sp>
        <p:nvSpPr>
          <p:cNvPr id="21" name="矩形 5"/>
          <p:cNvSpPr/>
          <p:nvPr/>
        </p:nvSpPr>
        <p:spPr>
          <a:xfrm>
            <a:off x="323528" y="6525344"/>
            <a:ext cx="2448272" cy="230832"/>
          </a:xfrm>
          <a:prstGeom prst="rect">
            <a:avLst/>
          </a:prstGeom>
        </p:spPr>
        <p:txBody>
          <a:bodyPr wrap="square">
            <a:spAutoFit/>
          </a:bodyPr>
          <a:lstStyle/>
          <a:p>
            <a:pPr algn="l" eaLnBrk="1" hangingPunct="1">
              <a:spcBef>
                <a:spcPct val="0"/>
              </a:spcBef>
              <a:buFontTx/>
              <a:buNone/>
              <a:defRPr/>
            </a:pPr>
            <a:r>
              <a:rPr lang="en-US" altLang="zh-CN" sz="900" dirty="0" smtClean="0">
                <a:latin typeface="+mn-lt"/>
              </a:rPr>
              <a:t>T. Abe et al.</a:t>
            </a:r>
            <a:r>
              <a:rPr lang="en-US" altLang="en-US" sz="900" dirty="0" smtClean="0">
                <a:latin typeface="+mn-lt"/>
              </a:rPr>
              <a:t>, </a:t>
            </a:r>
            <a:r>
              <a:rPr lang="en-US" altLang="zh-CN" sz="900" dirty="0">
                <a:latin typeface="+mn-lt"/>
              </a:rPr>
              <a:t>Proceedings</a:t>
            </a:r>
            <a:r>
              <a:rPr lang="en-US" altLang="en-US" sz="900" dirty="0">
                <a:latin typeface="+mn-lt"/>
              </a:rPr>
              <a:t> of </a:t>
            </a:r>
            <a:r>
              <a:rPr lang="en-US" altLang="en-US" sz="900" dirty="0" smtClean="0">
                <a:latin typeface="+mn-lt"/>
              </a:rPr>
              <a:t>PASJ2016</a:t>
            </a:r>
            <a:endParaRPr lang="en-US" altLang="en-US" sz="900" dirty="0">
              <a:latin typeface="+mn-lt"/>
            </a:endParaRPr>
          </a:p>
        </p:txBody>
      </p:sp>
    </p:spTree>
    <p:extLst>
      <p:ext uri="{BB962C8B-B14F-4D97-AF65-F5344CB8AC3E}">
        <p14:creationId xmlns:p14="http://schemas.microsoft.com/office/powerpoint/2010/main" val="2927613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671847" y="980728"/>
            <a:ext cx="7848872" cy="4248472"/>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t>Introduction</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t>Design and fabrication of Choke-mode 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t>Breakdown </a:t>
            </a:r>
            <a:r>
              <a:rPr lang="en-US" altLang="zh-CN" sz="2000" kern="0" dirty="0"/>
              <a:t>phenomenon study of Choke-mode </a:t>
            </a:r>
            <a:r>
              <a:rPr lang="en-US" altLang="zh-CN" sz="2000" kern="0" dirty="0" smtClean="0"/>
              <a:t>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t>High-gradient performance </a:t>
            </a:r>
            <a:r>
              <a:rPr lang="en-US" altLang="zh-CN" sz="2000" kern="0" dirty="0"/>
              <a:t>of Choke-mode </a:t>
            </a:r>
            <a:r>
              <a:rPr lang="en-US" altLang="zh-CN" sz="2000" kern="0" dirty="0" smtClean="0"/>
              <a:t>structures</a:t>
            </a:r>
          </a:p>
          <a:p>
            <a:pPr>
              <a:lnSpc>
                <a:spcPct val="200000"/>
              </a:lnSpc>
              <a:spcBef>
                <a:spcPts val="0"/>
              </a:spcBef>
              <a:spcAft>
                <a:spcPts val="1200"/>
              </a:spcAft>
              <a:buClr>
                <a:schemeClr val="tx1"/>
              </a:buClr>
              <a:buSzPct val="100000"/>
            </a:pPr>
            <a:r>
              <a:rPr lang="en-US" altLang="zh-CN" sz="2000" kern="0" dirty="0" smtClean="0"/>
              <a:t>Summary</a:t>
            </a:r>
            <a:endParaRPr lang="en-US" sz="2000" kern="0" dirty="0" smtClean="0"/>
          </a:p>
        </p:txBody>
      </p:sp>
      <p:sp>
        <p:nvSpPr>
          <p:cNvPr id="2" name="Title 1"/>
          <p:cNvSpPr>
            <a:spLocks noGrp="1"/>
          </p:cNvSpPr>
          <p:nvPr>
            <p:ph type="title"/>
          </p:nvPr>
        </p:nvSpPr>
        <p:spPr>
          <a:xfrm>
            <a:off x="671847" y="260648"/>
            <a:ext cx="8235914" cy="540059"/>
          </a:xfrm>
        </p:spPr>
        <p:txBody>
          <a:bodyPr/>
          <a:lstStyle/>
          <a:p>
            <a:pPr algn="l"/>
            <a:r>
              <a:rPr lang="en-US" altLang="zh-CN" sz="2400" i="1" dirty="0" smtClean="0">
                <a:latin typeface="+mj-lt"/>
              </a:rPr>
              <a:t>Outline</a:t>
            </a:r>
            <a:endParaRPr lang="zh-CN" altLang="en-US" sz="2400" i="1" dirty="0">
              <a:latin typeface="+mj-lt"/>
            </a:endParaRPr>
          </a:p>
        </p:txBody>
      </p:sp>
    </p:spTree>
    <p:extLst>
      <p:ext uri="{BB962C8B-B14F-4D97-AF65-F5344CB8AC3E}">
        <p14:creationId xmlns:p14="http://schemas.microsoft.com/office/powerpoint/2010/main" val="42710116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S</a:t>
            </a:r>
            <a:r>
              <a:rPr kumimoji="1" lang="en-US" altLang="ja-JP" dirty="0" smtClean="0"/>
              <a:t>hield-B setup</a:t>
            </a:r>
            <a:endParaRPr kumimoji="1" lang="ja-JP" altLang="en-US" dirty="0"/>
          </a:p>
        </p:txBody>
      </p:sp>
      <p:pic>
        <p:nvPicPr>
          <p:cNvPr id="5"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3700" y="1392887"/>
            <a:ext cx="6555243" cy="4916433"/>
          </a:xfrm>
          <a:prstGeom prst="rect">
            <a:avLst/>
          </a:prstGeom>
        </p:spPr>
      </p:pic>
      <p:cxnSp>
        <p:nvCxnSpPr>
          <p:cNvPr id="6" name="直線矢印コネクタ 5"/>
          <p:cNvCxnSpPr>
            <a:stCxn id="8" idx="0"/>
          </p:cNvCxnSpPr>
          <p:nvPr/>
        </p:nvCxnSpPr>
        <p:spPr>
          <a:xfrm flipH="1" flipV="1">
            <a:off x="1886487" y="4662442"/>
            <a:ext cx="2947737" cy="1099158"/>
          </a:xfrm>
          <a:prstGeom prst="straightConnector1">
            <a:avLst/>
          </a:prstGeom>
          <a:noFill/>
          <a:ln w="44450" cap="flat" cmpd="sng" algn="ctr">
            <a:solidFill>
              <a:srgbClr val="FFFF00"/>
            </a:solidFill>
            <a:prstDash val="solid"/>
            <a:miter lim="800000"/>
            <a:tailEnd type="arrow"/>
          </a:ln>
          <a:effectLst>
            <a:outerShdw blurRad="50800" dist="38100" dir="2700000" algn="tl" rotWithShape="0">
              <a:prstClr val="black">
                <a:alpha val="40000"/>
              </a:prstClr>
            </a:outerShdw>
          </a:effectLst>
        </p:spPr>
      </p:cxnSp>
      <p:cxnSp>
        <p:nvCxnSpPr>
          <p:cNvPr id="7" name="直線矢印コネクタ 6"/>
          <p:cNvCxnSpPr>
            <a:stCxn id="8" idx="0"/>
          </p:cNvCxnSpPr>
          <p:nvPr/>
        </p:nvCxnSpPr>
        <p:spPr>
          <a:xfrm flipV="1">
            <a:off x="4834224" y="3226673"/>
            <a:ext cx="669757" cy="2534927"/>
          </a:xfrm>
          <a:prstGeom prst="straightConnector1">
            <a:avLst/>
          </a:prstGeom>
          <a:noFill/>
          <a:ln w="44450" cap="flat" cmpd="sng" algn="ctr">
            <a:solidFill>
              <a:srgbClr val="FFFF00"/>
            </a:solidFill>
            <a:prstDash val="solid"/>
            <a:miter lim="800000"/>
            <a:tailEnd type="arrow"/>
          </a:ln>
          <a:effectLst>
            <a:outerShdw blurRad="50800" dist="38100" dir="2700000" algn="tl" rotWithShape="0">
              <a:prstClr val="black">
                <a:alpha val="40000"/>
              </a:prstClr>
            </a:outerShdw>
          </a:effectLst>
        </p:spPr>
      </p:cxnSp>
      <p:sp>
        <p:nvSpPr>
          <p:cNvPr id="8" name="テキスト ボックス 7"/>
          <p:cNvSpPr txBox="1"/>
          <p:nvPr/>
        </p:nvSpPr>
        <p:spPr>
          <a:xfrm>
            <a:off x="4054459" y="5761600"/>
            <a:ext cx="1559529" cy="400110"/>
          </a:xfrm>
          <a:prstGeom prst="rect">
            <a:avLst/>
          </a:prstGeom>
          <a:solidFill>
            <a:srgbClr val="FFFF00"/>
          </a:solidFill>
          <a:ln w="12700">
            <a:solidFill>
              <a:sysClr val="windowText" lastClr="000000"/>
            </a:solidFill>
          </a:ln>
          <a:effectLst>
            <a:outerShdw blurRad="50800" dist="38100" dir="2700000" algn="tl" rotWithShape="0">
              <a:prstClr val="black">
                <a:alpha val="40000"/>
              </a:prstClr>
            </a:outerShd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000" b="0" i="0" u="none" strike="noStrike" kern="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Faraday Cups</a:t>
            </a:r>
            <a:endParaRPr kumimoji="0" lang="ja-JP" altLang="en-US" sz="2000" b="0" i="0" u="none" strike="noStrike" kern="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9" name="直線矢印コネクタ 8"/>
          <p:cNvCxnSpPr>
            <a:stCxn id="10" idx="0"/>
          </p:cNvCxnSpPr>
          <p:nvPr/>
        </p:nvCxnSpPr>
        <p:spPr>
          <a:xfrm flipV="1">
            <a:off x="4174118" y="3623915"/>
            <a:ext cx="178360" cy="799075"/>
          </a:xfrm>
          <a:prstGeom prst="straightConnector1">
            <a:avLst/>
          </a:prstGeom>
          <a:noFill/>
          <a:ln w="44450" cap="flat" cmpd="sng" algn="ctr">
            <a:solidFill>
              <a:srgbClr val="FFFF00"/>
            </a:solidFill>
            <a:prstDash val="solid"/>
            <a:miter lim="800000"/>
            <a:tailEnd type="arrow"/>
          </a:ln>
          <a:effectLst>
            <a:outerShdw blurRad="50800" dist="38100" dir="2700000" algn="tl" rotWithShape="0">
              <a:prstClr val="black">
                <a:alpha val="40000"/>
              </a:prstClr>
            </a:outerShdw>
          </a:effectLst>
        </p:spPr>
      </p:cxnSp>
      <p:sp>
        <p:nvSpPr>
          <p:cNvPr id="10" name="テキスト ボックス 9"/>
          <p:cNvSpPr txBox="1"/>
          <p:nvPr/>
        </p:nvSpPr>
        <p:spPr>
          <a:xfrm>
            <a:off x="3529262" y="4422990"/>
            <a:ext cx="1289712" cy="400110"/>
          </a:xfrm>
          <a:prstGeom prst="rect">
            <a:avLst/>
          </a:prstGeom>
          <a:solidFill>
            <a:srgbClr val="FFFF00"/>
          </a:solidFill>
          <a:ln w="12700">
            <a:solidFill>
              <a:sysClr val="windowText" lastClr="000000"/>
            </a:solidFill>
          </a:ln>
          <a:effectLst>
            <a:outerShdw blurRad="50800" dist="38100" dir="2700000" algn="tl" rotWithShape="0">
              <a:prstClr val="black">
                <a:alpha val="40000"/>
              </a:prstClr>
            </a:outerShd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000" b="0" i="0" u="none" strike="noStrike" kern="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Test Cavity</a:t>
            </a:r>
            <a:endParaRPr kumimoji="0" lang="ja-JP" altLang="en-US" sz="2000" b="0" i="0" u="none" strike="noStrike" kern="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12" name="直線矢印コネクタ 11"/>
          <p:cNvCxnSpPr/>
          <p:nvPr/>
        </p:nvCxnSpPr>
        <p:spPr>
          <a:xfrm flipH="1">
            <a:off x="4710843" y="2440266"/>
            <a:ext cx="2262968" cy="913769"/>
          </a:xfrm>
          <a:prstGeom prst="straightConnector1">
            <a:avLst/>
          </a:prstGeom>
          <a:ln w="38100">
            <a:solidFill>
              <a:srgbClr val="FFC000"/>
            </a:solidFill>
            <a:tailEnd type="arrow"/>
          </a:ln>
        </p:spPr>
        <p:style>
          <a:lnRef idx="1">
            <a:schemeClr val="dk1"/>
          </a:lnRef>
          <a:fillRef idx="0">
            <a:schemeClr val="dk1"/>
          </a:fillRef>
          <a:effectRef idx="0">
            <a:schemeClr val="dk1"/>
          </a:effectRef>
          <a:fontRef idx="minor">
            <a:schemeClr val="tx1"/>
          </a:fontRef>
        </p:style>
      </p:cxnSp>
      <p:sp>
        <p:nvSpPr>
          <p:cNvPr id="13" name="テキスト ボックス 12"/>
          <p:cNvSpPr txBox="1"/>
          <p:nvPr/>
        </p:nvSpPr>
        <p:spPr>
          <a:xfrm>
            <a:off x="4004539" y="933729"/>
            <a:ext cx="1837788" cy="369332"/>
          </a:xfrm>
          <a:prstGeom prst="rect">
            <a:avLst/>
          </a:prstGeom>
          <a:solidFill>
            <a:srgbClr val="FFC000"/>
          </a:solid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WR90 Waveguide</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cxnSp>
        <p:nvCxnSpPr>
          <p:cNvPr id="14" name="直線矢印コネクタ 13"/>
          <p:cNvCxnSpPr/>
          <p:nvPr/>
        </p:nvCxnSpPr>
        <p:spPr>
          <a:xfrm flipH="1">
            <a:off x="2792866" y="1220276"/>
            <a:ext cx="1559612" cy="1498174"/>
          </a:xfrm>
          <a:prstGeom prst="straightConnector1">
            <a:avLst/>
          </a:prstGeom>
          <a:ln w="38100">
            <a:solidFill>
              <a:srgbClr val="FFC000"/>
            </a:solidFill>
            <a:tailEnd type="arrow"/>
          </a:ln>
        </p:spPr>
        <p:style>
          <a:lnRef idx="1">
            <a:schemeClr val="dk1"/>
          </a:lnRef>
          <a:fillRef idx="0">
            <a:schemeClr val="dk1"/>
          </a:fillRef>
          <a:effectRef idx="0">
            <a:schemeClr val="dk1"/>
          </a:effectRef>
          <a:fontRef idx="minor">
            <a:schemeClr val="tx1"/>
          </a:fontRef>
        </p:style>
      </p:cxnSp>
      <p:cxnSp>
        <p:nvCxnSpPr>
          <p:cNvPr id="16" name="直接箭头连接符 15"/>
          <p:cNvCxnSpPr/>
          <p:nvPr/>
        </p:nvCxnSpPr>
        <p:spPr bwMode="auto">
          <a:xfrm flipH="1">
            <a:off x="1886487" y="3545021"/>
            <a:ext cx="2567589" cy="1031116"/>
          </a:xfrm>
          <a:prstGeom prst="straightConnector1">
            <a:avLst/>
          </a:prstGeom>
          <a:solidFill>
            <a:schemeClr val="accent1"/>
          </a:solidFill>
          <a:ln w="28575" cap="flat" cmpd="sng" algn="ctr">
            <a:solidFill>
              <a:srgbClr val="47FFD1"/>
            </a:solidFill>
            <a:prstDash val="sysDash"/>
            <a:round/>
            <a:headEnd type="none" w="med" len="med"/>
            <a:tailEnd type="triangle"/>
          </a:ln>
          <a:effectLst/>
        </p:spPr>
      </p:cxnSp>
      <p:cxnSp>
        <p:nvCxnSpPr>
          <p:cNvPr id="20" name="直接箭头连接符 19"/>
          <p:cNvCxnSpPr/>
          <p:nvPr/>
        </p:nvCxnSpPr>
        <p:spPr bwMode="auto">
          <a:xfrm>
            <a:off x="2605735" y="3189332"/>
            <a:ext cx="1702893" cy="327080"/>
          </a:xfrm>
          <a:prstGeom prst="straightConnector1">
            <a:avLst/>
          </a:prstGeom>
          <a:solidFill>
            <a:schemeClr val="accent1"/>
          </a:solidFill>
          <a:ln w="28575" cap="flat" cmpd="sng" algn="ctr">
            <a:solidFill>
              <a:srgbClr val="47FFD1"/>
            </a:solidFill>
            <a:prstDash val="sysDash"/>
            <a:round/>
            <a:headEnd type="none" w="med" len="med"/>
            <a:tailEnd type="triangle"/>
          </a:ln>
          <a:effectLst/>
        </p:spPr>
      </p:cxnSp>
      <p:cxnSp>
        <p:nvCxnSpPr>
          <p:cNvPr id="24" name="直接箭头连接符 23"/>
          <p:cNvCxnSpPr/>
          <p:nvPr/>
        </p:nvCxnSpPr>
        <p:spPr bwMode="auto">
          <a:xfrm flipH="1">
            <a:off x="2626689" y="2181997"/>
            <a:ext cx="19085" cy="1007868"/>
          </a:xfrm>
          <a:prstGeom prst="straightConnector1">
            <a:avLst/>
          </a:prstGeom>
          <a:solidFill>
            <a:schemeClr val="accent1"/>
          </a:solidFill>
          <a:ln w="28575" cap="flat" cmpd="sng" algn="ctr">
            <a:solidFill>
              <a:srgbClr val="47FFD1"/>
            </a:solidFill>
            <a:prstDash val="sysDash"/>
            <a:round/>
            <a:headEnd type="none" w="med" len="med"/>
            <a:tailEnd type="none" w="med" len="med"/>
          </a:ln>
          <a:effectLst/>
        </p:spPr>
      </p:cxnSp>
      <p:sp>
        <p:nvSpPr>
          <p:cNvPr id="36" name="テキスト ボックス 9"/>
          <p:cNvSpPr txBox="1"/>
          <p:nvPr/>
        </p:nvSpPr>
        <p:spPr>
          <a:xfrm>
            <a:off x="1041353" y="2861079"/>
            <a:ext cx="1406154" cy="400110"/>
          </a:xfrm>
          <a:prstGeom prst="rect">
            <a:avLst/>
          </a:prstGeom>
          <a:solidFill>
            <a:srgbClr val="47FFD1"/>
          </a:solidFill>
          <a:ln w="12700">
            <a:solidFill>
              <a:schemeClr val="tx1"/>
            </a:solidFill>
          </a:ln>
          <a:effectLst>
            <a:outerShdw blurRad="50800" dist="38100" dir="2700000" algn="tl" rotWithShape="0">
              <a:prstClr val="black">
                <a:alpha val="40000"/>
              </a:prstClr>
            </a:outerShdw>
          </a:effectLst>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2000" b="0" i="0" u="none" strike="noStrike" kern="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Power Flow</a:t>
            </a:r>
            <a:endParaRPr kumimoji="0" lang="ja-JP" altLang="en-US" sz="2000" b="0" i="0" u="none" strike="noStrike" kern="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11" name="テキスト ボックス 10"/>
          <p:cNvSpPr txBox="1"/>
          <p:nvPr/>
        </p:nvSpPr>
        <p:spPr>
          <a:xfrm>
            <a:off x="6900383" y="2209903"/>
            <a:ext cx="2208121" cy="369332"/>
          </a:xfrm>
          <a:prstGeom prst="rect">
            <a:avLst/>
          </a:prstGeom>
          <a:solidFill>
            <a:srgbClr val="FFC000"/>
          </a:solid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TM</a:t>
            </a:r>
            <a:r>
              <a:rPr kumimoji="1" lang="en-US" altLang="ja-JP" sz="1800" b="0" i="0" u="none" strike="noStrike" kern="1200" cap="none" spc="0" normalizeH="0" baseline="-25000" noProof="0" dirty="0" smtClean="0">
                <a:ln>
                  <a:noFill/>
                </a:ln>
                <a:solidFill>
                  <a:prstClr val="black"/>
                </a:solidFill>
                <a:effectLst/>
                <a:uLnTx/>
                <a:uFillTx/>
                <a:latin typeface="Calibri" panose="020F0502020204030204"/>
                <a:ea typeface="ＭＳ Ｐゴシック" panose="020B0600070205080204" pitchFamily="50" charset="-128"/>
                <a:cs typeface="+mn-cs"/>
              </a:rPr>
              <a:t>01</a:t>
            </a:r>
            <a:r>
              <a:rPr kumimoji="1" lang="en-US" altLang="ja-JP" sz="1800" b="0" i="0" u="none" strike="noStrike" kern="1200" cap="none" spc="0" normalizeH="0" baseline="0" noProof="0" dirty="0" smtClean="0">
                <a:ln>
                  <a:noFill/>
                </a:ln>
                <a:solidFill>
                  <a:prstClr val="black"/>
                </a:solidFill>
                <a:effectLst/>
                <a:uLnTx/>
                <a:uFillTx/>
                <a:latin typeface="Calibri" panose="020F0502020204030204"/>
                <a:ea typeface="ＭＳ Ｐゴシック" panose="020B0600070205080204" pitchFamily="50" charset="-128"/>
                <a:cs typeface="+mn-cs"/>
              </a:rPr>
              <a:t> Mode Launcher</a:t>
            </a:r>
            <a:endParaRPr kumimoji="1" lang="ja-JP" altLang="en-US" sz="1800" b="0" i="0" u="none" strike="noStrike" kern="1200" cap="none" spc="0" normalizeH="0" baseline="0" noProof="0" dirty="0">
              <a:ln>
                <a:noFill/>
              </a:ln>
              <a:solidFill>
                <a:prstClr val="black"/>
              </a:solidFill>
              <a:effectLst/>
              <a:uLnTx/>
              <a:uFillTx/>
              <a:latin typeface="Calibri" panose="020F0502020204030204"/>
              <a:ea typeface="ＭＳ Ｐゴシック" panose="020B0600070205080204" pitchFamily="50" charset="-128"/>
              <a:cs typeface="+mn-cs"/>
            </a:endParaRPr>
          </a:p>
        </p:txBody>
      </p:sp>
    </p:spTree>
    <p:extLst>
      <p:ext uri="{BB962C8B-B14F-4D97-AF65-F5344CB8AC3E}">
        <p14:creationId xmlns:p14="http://schemas.microsoft.com/office/powerpoint/2010/main" val="3261361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023768" y="3717031"/>
            <a:ext cx="3232284" cy="2560320"/>
          </a:xfrm>
          <a:prstGeom prst="rect">
            <a:avLst/>
          </a:prstGeom>
        </p:spPr>
      </p:pic>
      <p:sp>
        <p:nvSpPr>
          <p:cNvPr id="2" name="Title 1"/>
          <p:cNvSpPr>
            <a:spLocks noGrp="1"/>
          </p:cNvSpPr>
          <p:nvPr>
            <p:ph type="title"/>
          </p:nvPr>
        </p:nvSpPr>
        <p:spPr/>
        <p:txBody>
          <a:bodyPr/>
          <a:lstStyle/>
          <a:p>
            <a:r>
              <a:rPr lang="en-US" altLang="ja-JP" dirty="0"/>
              <a:t>RF pulse shaping</a:t>
            </a:r>
            <a:endParaRPr lang="en-GB" dirty="0"/>
          </a:p>
        </p:txBody>
      </p:sp>
      <p:sp>
        <p:nvSpPr>
          <p:cNvPr id="9" name="コンテンツ プレースホルダー 2"/>
          <p:cNvSpPr txBox="1">
            <a:spLocks/>
          </p:cNvSpPr>
          <p:nvPr/>
        </p:nvSpPr>
        <p:spPr>
          <a:xfrm>
            <a:off x="671847" y="1128430"/>
            <a:ext cx="8508665" cy="3263900"/>
          </a:xfrm>
        </p:spPr>
        <p:txBody>
          <a:bodyP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lnSpc>
                <a:spcPct val="150000"/>
              </a:lnSpc>
            </a:pPr>
            <a:r>
              <a:rPr lang="en-US" altLang="ja-JP" sz="2000" kern="0" smtClean="0">
                <a:latin typeface="Times New Roman" panose="02020603050405020304" pitchFamily="18" charset="0"/>
                <a:cs typeface="Times New Roman" panose="02020603050405020304" pitchFamily="18" charset="0"/>
              </a:rPr>
              <a:t>Use double step input waveform</a:t>
            </a:r>
          </a:p>
          <a:p>
            <a:pPr>
              <a:lnSpc>
                <a:spcPct val="150000"/>
              </a:lnSpc>
            </a:pPr>
            <a:r>
              <a:rPr lang="en-US" altLang="ja-JP" sz="2000" kern="0" smtClean="0">
                <a:latin typeface="Times New Roman" panose="02020603050405020304" pitchFamily="18" charset="0"/>
                <a:cs typeface="Times New Roman" panose="02020603050405020304" pitchFamily="18" charset="0"/>
              </a:rPr>
              <a:t>Filling time around 100ns</a:t>
            </a:r>
          </a:p>
          <a:p>
            <a:pPr>
              <a:lnSpc>
                <a:spcPct val="150000"/>
              </a:lnSpc>
            </a:pPr>
            <a:r>
              <a:rPr lang="en-US" altLang="ja-JP" sz="2000" kern="0" smtClean="0">
                <a:latin typeface="Times New Roman" panose="02020603050405020304" pitchFamily="18" charset="0"/>
                <a:cs typeface="Times New Roman" panose="02020603050405020304" pitchFamily="18" charset="0"/>
              </a:rPr>
              <a:t>Keep the ratio of the two steps constant to make flat E field inside cavity</a:t>
            </a:r>
          </a:p>
          <a:p>
            <a:pPr>
              <a:lnSpc>
                <a:spcPct val="150000"/>
              </a:lnSpc>
            </a:pPr>
            <a:r>
              <a:rPr lang="en-US" altLang="ja-JP" sz="2000" kern="0" smtClean="0">
                <a:latin typeface="Times New Roman" panose="02020603050405020304" pitchFamily="18" charset="0"/>
                <a:cs typeface="Times New Roman" panose="02020603050405020304" pitchFamily="18" charset="0"/>
              </a:rPr>
              <a:t>Increase the width of the second step</a:t>
            </a:r>
            <a:endParaRPr lang="ja-JP" altLang="en-US" sz="2000" kern="0" dirty="0">
              <a:latin typeface="Times New Roman" panose="02020603050405020304" pitchFamily="18" charset="0"/>
              <a:cs typeface="Times New Roman" panose="02020603050405020304" pitchFamily="18" charset="0"/>
            </a:endParaRPr>
          </a:p>
        </p:txBody>
      </p:sp>
      <p:cxnSp>
        <p:nvCxnSpPr>
          <p:cNvPr id="10" name="直線矢印コネクタ 10"/>
          <p:cNvCxnSpPr/>
          <p:nvPr/>
        </p:nvCxnSpPr>
        <p:spPr>
          <a:xfrm>
            <a:off x="7068312" y="5301208"/>
            <a:ext cx="1264178"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3"/>
          <p:cNvSpPr txBox="1"/>
          <p:nvPr/>
        </p:nvSpPr>
        <p:spPr>
          <a:xfrm>
            <a:off x="7068312" y="4766359"/>
            <a:ext cx="1398275" cy="461665"/>
          </a:xfrm>
          <a:prstGeom prst="rect">
            <a:avLst/>
          </a:prstGeom>
          <a:noFill/>
        </p:spPr>
        <p:txBody>
          <a:bodyPr wrap="square" rtlCol="0">
            <a:spAutoFit/>
          </a:bodyPr>
          <a:lstStyle/>
          <a:p>
            <a:r>
              <a:rPr lang="en-US" altLang="ja-JP" sz="1200" dirty="0">
                <a:solidFill>
                  <a:srgbClr val="FF0000"/>
                </a:solidFill>
                <a:latin typeface="Calibri" panose="020F0502020204030204" pitchFamily="34" charset="0"/>
                <a:cs typeface="Calibri" panose="020F0502020204030204" pitchFamily="34" charset="0"/>
              </a:rPr>
              <a:t>Increase the width of the second step</a:t>
            </a:r>
            <a:endParaRPr lang="ja-JP" altLang="en-US" sz="1200" dirty="0">
              <a:solidFill>
                <a:srgbClr val="FF0000"/>
              </a:solidFill>
              <a:latin typeface="Calibri" panose="020F0502020204030204" pitchFamily="34" charset="0"/>
              <a:cs typeface="Calibri" panose="020F0502020204030204" pitchFamily="34" charset="0"/>
            </a:endParaRPr>
          </a:p>
        </p:txBody>
      </p:sp>
      <p:pic>
        <p:nvPicPr>
          <p:cNvPr id="13" name="Picture 12"/>
          <p:cNvPicPr>
            <a:picLocks noChangeAspect="1"/>
          </p:cNvPicPr>
          <p:nvPr/>
        </p:nvPicPr>
        <p:blipFill>
          <a:blip r:embed="rId3"/>
          <a:stretch>
            <a:fillRect/>
          </a:stretch>
        </p:blipFill>
        <p:spPr>
          <a:xfrm>
            <a:off x="2967920" y="3723122"/>
            <a:ext cx="3232284" cy="2560320"/>
          </a:xfrm>
          <a:prstGeom prst="rect">
            <a:avLst/>
          </a:prstGeom>
        </p:spPr>
      </p:pic>
      <p:pic>
        <p:nvPicPr>
          <p:cNvPr id="14" name="Picture 13"/>
          <p:cNvPicPr>
            <a:picLocks noChangeAspect="1"/>
          </p:cNvPicPr>
          <p:nvPr/>
        </p:nvPicPr>
        <p:blipFill>
          <a:blip r:embed="rId4"/>
          <a:stretch>
            <a:fillRect/>
          </a:stretch>
        </p:blipFill>
        <p:spPr>
          <a:xfrm>
            <a:off x="-87928" y="3717032"/>
            <a:ext cx="3232284" cy="2560320"/>
          </a:xfrm>
          <a:prstGeom prst="rect">
            <a:avLst/>
          </a:prstGeom>
        </p:spPr>
      </p:pic>
    </p:spTree>
    <p:extLst>
      <p:ext uri="{BB962C8B-B14F-4D97-AF65-F5344CB8AC3E}">
        <p14:creationId xmlns:p14="http://schemas.microsoft.com/office/powerpoint/2010/main" val="27723905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ja-JP" dirty="0"/>
              <a:t>Typical breakdowns w or w/o current flash</a:t>
            </a:r>
            <a:endParaRPr lang="zh-CN" altLang="en-US" dirty="0"/>
          </a:p>
        </p:txBody>
      </p:sp>
      <p:sp>
        <p:nvSpPr>
          <p:cNvPr id="3" name="内容占位符 2"/>
          <p:cNvSpPr>
            <a:spLocks noGrp="1"/>
          </p:cNvSpPr>
          <p:nvPr>
            <p:ph idx="4294967295"/>
          </p:nvPr>
        </p:nvSpPr>
        <p:spPr>
          <a:xfrm>
            <a:off x="627288" y="997751"/>
            <a:ext cx="8395072" cy="4549775"/>
          </a:xfrm>
        </p:spPr>
        <p:txBody>
          <a:bodyPr/>
          <a:lstStyle/>
          <a:p>
            <a:pPr marL="0" indent="0">
              <a:buNone/>
            </a:pPr>
            <a:r>
              <a:rPr lang="en-US" altLang="ja-JP" sz="1800" dirty="0">
                <a:latin typeface="Times New Roman" panose="02020603050405020304" pitchFamily="18" charset="0"/>
                <a:cs typeface="Times New Roman" panose="02020603050405020304" pitchFamily="18" charset="0"/>
              </a:rPr>
              <a:t>Two types of breakdown events were </a:t>
            </a:r>
            <a:r>
              <a:rPr lang="en-US" altLang="ja-JP" sz="1800" dirty="0" smtClean="0">
                <a:latin typeface="Times New Roman" panose="02020603050405020304" pitchFamily="18" charset="0"/>
                <a:cs typeface="Times New Roman" panose="02020603050405020304" pitchFamily="18" charset="0"/>
              </a:rPr>
              <a:t>observed</a:t>
            </a:r>
            <a:endParaRPr lang="en-US" altLang="ja-JP" sz="1800" dirty="0">
              <a:latin typeface="Times New Roman" panose="02020603050405020304" pitchFamily="18" charset="0"/>
              <a:cs typeface="Times New Roman" panose="02020603050405020304" pitchFamily="18" charset="0"/>
            </a:endParaRPr>
          </a:p>
          <a:p>
            <a:pPr lvl="1"/>
            <a:r>
              <a:rPr lang="en-US" altLang="ja-JP" sz="1600" dirty="0">
                <a:solidFill>
                  <a:srgbClr val="FF0000"/>
                </a:solidFill>
                <a:latin typeface="Times New Roman" panose="02020603050405020304" pitchFamily="18" charset="0"/>
                <a:cs typeface="Times New Roman" panose="02020603050405020304" pitchFamily="18" charset="0"/>
              </a:rPr>
              <a:t>Breakdown with current </a:t>
            </a:r>
            <a:r>
              <a:rPr lang="en-US" altLang="ja-JP" sz="1600" dirty="0" smtClean="0">
                <a:solidFill>
                  <a:srgbClr val="FF0000"/>
                </a:solidFill>
                <a:latin typeface="Times New Roman" panose="02020603050405020304" pitchFamily="18" charset="0"/>
                <a:cs typeface="Times New Roman" panose="02020603050405020304" pitchFamily="18" charset="0"/>
              </a:rPr>
              <a:t>flash (CF-BD)</a:t>
            </a:r>
            <a:r>
              <a:rPr lang="en-US" altLang="ja-JP" sz="1600" b="0" dirty="0" smtClean="0">
                <a:latin typeface="Times New Roman" panose="02020603050405020304" pitchFamily="18" charset="0"/>
                <a:cs typeface="Times New Roman" panose="02020603050405020304" pitchFamily="18" charset="0"/>
                <a:sym typeface="Wingdings" panose="05000000000000000000" pitchFamily="2" charset="2"/>
              </a:rPr>
              <a:t> speculated to be occur in the cylinder cavity  </a:t>
            </a:r>
            <a:endParaRPr lang="en-US" altLang="ja-JP" sz="1600" b="0" dirty="0">
              <a:latin typeface="Times New Roman" panose="02020603050405020304" pitchFamily="18" charset="0"/>
              <a:cs typeface="Times New Roman" panose="02020603050405020304" pitchFamily="18" charset="0"/>
            </a:endParaRPr>
          </a:p>
          <a:p>
            <a:pPr lvl="1"/>
            <a:r>
              <a:rPr lang="en-US" altLang="ja-JP" sz="1600" b="0" dirty="0">
                <a:latin typeface="Times New Roman" panose="02020603050405020304" pitchFamily="18" charset="0"/>
                <a:cs typeface="Times New Roman" panose="02020603050405020304" pitchFamily="18" charset="0"/>
              </a:rPr>
              <a:t>Breakdown without current </a:t>
            </a:r>
            <a:r>
              <a:rPr lang="en-US" altLang="ja-JP" sz="1600" b="0" dirty="0" smtClean="0">
                <a:latin typeface="Times New Roman" panose="02020603050405020304" pitchFamily="18" charset="0"/>
                <a:cs typeface="Times New Roman" panose="02020603050405020304" pitchFamily="18" charset="0"/>
              </a:rPr>
              <a:t>flash</a:t>
            </a:r>
            <a:r>
              <a:rPr lang="en-US" altLang="ja-JP" sz="1600" b="0" dirty="0" smtClean="0">
                <a:latin typeface="Times New Roman" panose="02020603050405020304" pitchFamily="18" charset="0"/>
                <a:cs typeface="Times New Roman" panose="02020603050405020304" pitchFamily="18" charset="0"/>
                <a:sym typeface="Wingdings" panose="05000000000000000000" pitchFamily="2" charset="2"/>
              </a:rPr>
              <a:t> speculated to be occur in choke</a:t>
            </a:r>
          </a:p>
          <a:p>
            <a:pPr lvl="1"/>
            <a:endParaRPr lang="en-US" altLang="ja-JP" sz="1600" dirty="0">
              <a:latin typeface="Times New Roman" panose="02020603050405020304" pitchFamily="18" charset="0"/>
              <a:cs typeface="Times New Roman" panose="02020603050405020304" pitchFamily="18" charset="0"/>
              <a:sym typeface="Wingdings" panose="05000000000000000000" pitchFamily="2" charset="2"/>
            </a:endParaRPr>
          </a:p>
          <a:p>
            <a:pPr marL="57150" indent="0">
              <a:buNone/>
            </a:pPr>
            <a:r>
              <a:rPr lang="en-US" altLang="ja-JP" sz="1800" b="0" dirty="0" smtClean="0">
                <a:latin typeface="Times New Roman" panose="02020603050405020304" pitchFamily="18" charset="0"/>
                <a:cs typeface="Times New Roman" panose="02020603050405020304" pitchFamily="18" charset="0"/>
                <a:sym typeface="Wingdings" panose="05000000000000000000" pitchFamily="2" charset="2"/>
              </a:rPr>
              <a:t>98.6% breakdown events were accompanied with current flash in THU-REF</a:t>
            </a:r>
          </a:p>
          <a:p>
            <a:pPr lvl="1"/>
            <a:r>
              <a:rPr lang="en-US" altLang="ja-JP" sz="1600" dirty="0">
                <a:latin typeface="Times New Roman" panose="02020603050405020304" pitchFamily="18" charset="0"/>
                <a:cs typeface="Times New Roman" panose="02020603050405020304" pitchFamily="18" charset="0"/>
                <a:sym typeface="Wingdings" panose="05000000000000000000" pitchFamily="2" charset="2"/>
              </a:rPr>
              <a:t>Faraday</a:t>
            </a:r>
            <a:r>
              <a:rPr lang="en-US" altLang="ja-JP" sz="1600" dirty="0" smtClean="0">
                <a:latin typeface="Times New Roman" panose="02020603050405020304" pitchFamily="18" charset="0"/>
                <a:cs typeface="Times New Roman" panose="02020603050405020304" pitchFamily="18" charset="0"/>
                <a:sym typeface="Wingdings" panose="05000000000000000000" pitchFamily="2" charset="2"/>
              </a:rPr>
              <a:t> Cup has good capture rate for the dark current</a:t>
            </a:r>
            <a:endParaRPr lang="en-US" altLang="ja-JP" sz="1600" b="0" dirty="0" smtClean="0">
              <a:latin typeface="Times New Roman" panose="02020603050405020304" pitchFamily="18" charset="0"/>
              <a:cs typeface="Times New Roman" panose="02020603050405020304" pitchFamily="18" charset="0"/>
              <a:sym typeface="Wingdings" panose="05000000000000000000" pitchFamily="2" charset="2"/>
            </a:endParaRPr>
          </a:p>
        </p:txBody>
      </p:sp>
      <p:pic>
        <p:nvPicPr>
          <p:cNvPr id="15" name="図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45669" y="3613414"/>
            <a:ext cx="2544412" cy="2880000"/>
          </a:xfrm>
          <a:prstGeom prst="rect">
            <a:avLst/>
          </a:prstGeom>
        </p:spPr>
      </p:pic>
      <p:pic>
        <p:nvPicPr>
          <p:cNvPr id="16" name="図 1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3140" y="3612670"/>
            <a:ext cx="2608622" cy="2880000"/>
          </a:xfrm>
          <a:prstGeom prst="rect">
            <a:avLst/>
          </a:prstGeom>
        </p:spPr>
      </p:pic>
      <p:pic>
        <p:nvPicPr>
          <p:cNvPr id="17" name="図 1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203137" y="3612670"/>
            <a:ext cx="2610447" cy="2880000"/>
          </a:xfrm>
          <a:prstGeom prst="rect">
            <a:avLst/>
          </a:prstGeom>
        </p:spPr>
      </p:pic>
      <p:sp>
        <p:nvSpPr>
          <p:cNvPr id="18" name="正方形/長方形 17"/>
          <p:cNvSpPr/>
          <p:nvPr/>
        </p:nvSpPr>
        <p:spPr>
          <a:xfrm>
            <a:off x="176573" y="3210150"/>
            <a:ext cx="2705189" cy="3247169"/>
          </a:xfrm>
          <a:prstGeom prst="rect">
            <a:avLst/>
          </a:prstGeom>
          <a:noFill/>
          <a:ln w="28575" cap="flat" cmpd="sng" algn="ctr">
            <a:solidFill>
              <a:srgbClr val="00B050"/>
            </a:solidFill>
            <a:prstDash val="dash"/>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19" name="テキスト ボックス 18"/>
          <p:cNvSpPr txBox="1"/>
          <p:nvPr/>
        </p:nvSpPr>
        <p:spPr>
          <a:xfrm>
            <a:off x="283334" y="2999013"/>
            <a:ext cx="1514986" cy="369332"/>
          </a:xfrm>
          <a:prstGeom prst="rect">
            <a:avLst/>
          </a:prstGeom>
          <a:solidFill>
            <a:sysClr val="window" lastClr="FFFFFF"/>
          </a:solid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smtClean="0">
                <a:ln>
                  <a:noFill/>
                </a:ln>
                <a:solidFill>
                  <a:srgbClr val="00B050"/>
                </a:solidFill>
                <a:effectLst/>
                <a:uLnTx/>
                <a:uFillTx/>
                <a:latin typeface="Calibri" panose="020F0502020204030204"/>
                <a:ea typeface="ＭＳ Ｐゴシック" panose="020B0600070205080204" pitchFamily="50" charset="-128"/>
              </a:rPr>
              <a:t>Normal event</a:t>
            </a:r>
            <a:endParaRPr kumimoji="0" lang="ja-JP" altLang="en-US" sz="1800" b="0" i="0" u="none" strike="noStrike" kern="0" cap="none" spc="0" normalizeH="0" baseline="0" noProof="0" dirty="0" smtClean="0">
              <a:ln>
                <a:noFill/>
              </a:ln>
              <a:solidFill>
                <a:srgbClr val="00B050"/>
              </a:solidFill>
              <a:effectLst/>
              <a:uLnTx/>
              <a:uFillTx/>
              <a:latin typeface="Calibri" panose="020F0502020204030204"/>
              <a:ea typeface="ＭＳ Ｐゴシック" panose="020B0600070205080204" pitchFamily="50" charset="-128"/>
            </a:endParaRPr>
          </a:p>
        </p:txBody>
      </p:sp>
      <p:sp>
        <p:nvSpPr>
          <p:cNvPr id="20" name="正方形/長方形 19"/>
          <p:cNvSpPr/>
          <p:nvPr/>
        </p:nvSpPr>
        <p:spPr>
          <a:xfrm>
            <a:off x="6134960" y="3210894"/>
            <a:ext cx="2855121" cy="3247170"/>
          </a:xfrm>
          <a:prstGeom prst="rect">
            <a:avLst/>
          </a:prstGeom>
          <a:noFill/>
          <a:ln w="28575" cap="flat" cmpd="sng" algn="ctr">
            <a:solidFill>
              <a:srgbClr val="FF0000"/>
            </a:solidFill>
            <a:prstDash val="dash"/>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prstClr val="white"/>
              </a:solidFill>
              <a:effectLst/>
              <a:uLnTx/>
              <a:uFillTx/>
              <a:latin typeface="Calibri" panose="020F0502020204030204"/>
              <a:ea typeface="ＭＳ Ｐゴシック" panose="020B0600070205080204" pitchFamily="50" charset="-128"/>
              <a:cs typeface="+mn-cs"/>
            </a:endParaRPr>
          </a:p>
        </p:txBody>
      </p:sp>
      <p:sp>
        <p:nvSpPr>
          <p:cNvPr id="21" name="テキスト ボックス 20"/>
          <p:cNvSpPr txBox="1"/>
          <p:nvPr/>
        </p:nvSpPr>
        <p:spPr>
          <a:xfrm>
            <a:off x="6295905" y="2999757"/>
            <a:ext cx="2164527" cy="646331"/>
          </a:xfrm>
          <a:prstGeom prst="rect">
            <a:avLst/>
          </a:prstGeom>
          <a:solidFill>
            <a:sysClr val="window" lastClr="FFFFFF"/>
          </a:solid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rPr>
              <a:t>Breakdown event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rPr>
              <a:t>without current flash</a:t>
            </a:r>
            <a:endParaRPr kumimoji="0" lang="ja-JP" altLang="en-US" sz="1800" b="0" i="0" u="none" strike="noStrike" kern="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endParaRPr>
          </a:p>
        </p:txBody>
      </p:sp>
      <p:sp>
        <p:nvSpPr>
          <p:cNvPr id="22" name="正方形/長方形 21"/>
          <p:cNvSpPr/>
          <p:nvPr/>
        </p:nvSpPr>
        <p:spPr>
          <a:xfrm>
            <a:off x="3110269" y="3210149"/>
            <a:ext cx="2773440" cy="3247170"/>
          </a:xfrm>
          <a:prstGeom prst="rect">
            <a:avLst/>
          </a:prstGeom>
          <a:noFill/>
          <a:ln w="28575" cap="flat" cmpd="sng" algn="ctr">
            <a:solidFill>
              <a:srgbClr val="FF0000"/>
            </a:solidFill>
            <a:prstDash val="dash"/>
            <a:miter lim="800000"/>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smtClean="0">
              <a:ln>
                <a:noFill/>
              </a:ln>
              <a:solidFill>
                <a:srgbClr val="FF0000"/>
              </a:solidFill>
              <a:effectLst/>
              <a:uLnTx/>
              <a:uFillTx/>
              <a:latin typeface="Calibri" panose="020F0502020204030204"/>
              <a:ea typeface="ＭＳ Ｐゴシック" panose="020B0600070205080204" pitchFamily="50" charset="-128"/>
              <a:cs typeface="+mn-cs"/>
            </a:endParaRPr>
          </a:p>
        </p:txBody>
      </p:sp>
      <p:sp>
        <p:nvSpPr>
          <p:cNvPr id="23" name="テキスト ボックス 22"/>
          <p:cNvSpPr txBox="1"/>
          <p:nvPr/>
        </p:nvSpPr>
        <p:spPr>
          <a:xfrm>
            <a:off x="3303354" y="3002411"/>
            <a:ext cx="2306460" cy="646331"/>
          </a:xfrm>
          <a:prstGeom prst="rect">
            <a:avLst/>
          </a:prstGeom>
          <a:solidFill>
            <a:sysClr val="window" lastClr="FFFFFF"/>
          </a:solid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rPr>
              <a:t>Breakdown event with current flash</a:t>
            </a:r>
            <a:r>
              <a:rPr kumimoji="0" lang="zh-CN" altLang="en-US" sz="1800" b="0" i="0" u="none" strike="noStrike" kern="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rPr>
              <a:t>：</a:t>
            </a:r>
            <a:r>
              <a:rPr lang="en-US" altLang="zh-CN" kern="0" dirty="0" smtClean="0">
                <a:solidFill>
                  <a:srgbClr val="FF0000"/>
                </a:solidFill>
                <a:latin typeface="Calibri" panose="020F0502020204030204"/>
                <a:ea typeface="ＭＳ Ｐゴシック" panose="020B0600070205080204" pitchFamily="50" charset="-128"/>
              </a:rPr>
              <a:t>CF-BD</a:t>
            </a:r>
            <a:endParaRPr kumimoji="0" lang="ja-JP" altLang="en-US" sz="1800" b="0" i="0" u="none" strike="noStrike" kern="0" cap="none" spc="0" normalizeH="0" baseline="0" noProof="0" dirty="0" smtClean="0">
              <a:ln>
                <a:noFill/>
              </a:ln>
              <a:solidFill>
                <a:srgbClr val="FF0000"/>
              </a:solidFill>
              <a:effectLst/>
              <a:uLnTx/>
              <a:uFillTx/>
              <a:latin typeface="Calibri" panose="020F0502020204030204"/>
              <a:ea typeface="ＭＳ Ｐゴシック" panose="020B0600070205080204" pitchFamily="50" charset="-128"/>
            </a:endParaRPr>
          </a:p>
        </p:txBody>
      </p:sp>
      <p:sp>
        <p:nvSpPr>
          <p:cNvPr id="13" name="テキスト ボックス 12"/>
          <p:cNvSpPr txBox="1"/>
          <p:nvPr/>
        </p:nvSpPr>
        <p:spPr>
          <a:xfrm>
            <a:off x="1020252" y="5601039"/>
            <a:ext cx="1158240" cy="338554"/>
          </a:xfrm>
          <a:prstGeom prst="rect">
            <a:avLst/>
          </a:prstGeom>
          <a:noFill/>
        </p:spPr>
        <p:txBody>
          <a:bodyPr wrap="square" rtlCol="0">
            <a:spAutoFit/>
          </a:bodyPr>
          <a:lstStyle/>
          <a:p>
            <a:pPr algn="ctr" eaLnBrk="0" fontAlgn="base" hangingPunct="0">
              <a:spcBef>
                <a:spcPct val="50000"/>
              </a:spcBef>
              <a:spcAft>
                <a:spcPct val="0"/>
              </a:spcAft>
            </a:pPr>
            <a:r>
              <a:rPr lang="en-US" altLang="ja-JP" sz="1600" b="1" dirty="0">
                <a:solidFill>
                  <a:srgbClr val="0F0FE1"/>
                </a:solidFill>
                <a:latin typeface="Calibri" panose="020F0502020204030204" pitchFamily="34" charset="0"/>
                <a:cs typeface="Calibri" panose="020F0502020204030204" pitchFamily="34" charset="0"/>
              </a:rPr>
              <a:t>FC </a:t>
            </a:r>
            <a:r>
              <a:rPr lang="en-US" altLang="ja-JP" sz="1600" b="1" dirty="0" smtClean="0">
                <a:solidFill>
                  <a:srgbClr val="0F0FE1"/>
                </a:solidFill>
                <a:latin typeface="Calibri" panose="020F0502020204030204" pitchFamily="34" charset="0"/>
                <a:cs typeface="Calibri" panose="020F0502020204030204" pitchFamily="34" charset="0"/>
              </a:rPr>
              <a:t>Current</a:t>
            </a:r>
            <a:endParaRPr lang="ja-JP" altLang="en-US" sz="1600" b="1" dirty="0">
              <a:solidFill>
                <a:srgbClr val="0F0FE1"/>
              </a:solidFill>
              <a:latin typeface="Calibri" panose="020F0502020204030204" pitchFamily="34" charset="0"/>
              <a:cs typeface="Calibri" panose="020F0502020204030204" pitchFamily="34" charset="0"/>
            </a:endParaRPr>
          </a:p>
        </p:txBody>
      </p:sp>
      <p:sp>
        <p:nvSpPr>
          <p:cNvPr id="24" name="テキスト ボックス 23"/>
          <p:cNvSpPr txBox="1"/>
          <p:nvPr/>
        </p:nvSpPr>
        <p:spPr>
          <a:xfrm>
            <a:off x="4538130" y="5601038"/>
            <a:ext cx="1158240" cy="338554"/>
          </a:xfrm>
          <a:prstGeom prst="rect">
            <a:avLst/>
          </a:prstGeom>
          <a:noFill/>
        </p:spPr>
        <p:txBody>
          <a:bodyPr wrap="square" rtlCol="0">
            <a:spAutoFit/>
          </a:bodyPr>
          <a:lstStyle/>
          <a:p>
            <a:pPr algn="ctr" eaLnBrk="0" fontAlgn="base" hangingPunct="0">
              <a:spcBef>
                <a:spcPct val="50000"/>
              </a:spcBef>
              <a:spcAft>
                <a:spcPct val="0"/>
              </a:spcAft>
            </a:pPr>
            <a:r>
              <a:rPr lang="en-US" altLang="ja-JP" sz="1600" b="1" dirty="0">
                <a:solidFill>
                  <a:srgbClr val="0F0FE1"/>
                </a:solidFill>
                <a:latin typeface="Calibri" panose="020F0502020204030204" pitchFamily="34" charset="0"/>
                <a:cs typeface="Calibri" panose="020F0502020204030204" pitchFamily="34" charset="0"/>
              </a:rPr>
              <a:t>FC </a:t>
            </a:r>
            <a:r>
              <a:rPr lang="en-US" altLang="ja-JP" sz="1600" b="1" dirty="0" smtClean="0">
                <a:solidFill>
                  <a:srgbClr val="0F0FE1"/>
                </a:solidFill>
                <a:latin typeface="Calibri" panose="020F0502020204030204" pitchFamily="34" charset="0"/>
                <a:cs typeface="Calibri" panose="020F0502020204030204" pitchFamily="34" charset="0"/>
              </a:rPr>
              <a:t>Current</a:t>
            </a:r>
            <a:endParaRPr lang="ja-JP" altLang="en-US" sz="1600" b="1" dirty="0">
              <a:solidFill>
                <a:srgbClr val="0F0FE1"/>
              </a:solidFill>
              <a:latin typeface="Calibri" panose="020F0502020204030204" pitchFamily="34" charset="0"/>
              <a:cs typeface="Calibri" panose="020F0502020204030204" pitchFamily="34" charset="0"/>
            </a:endParaRPr>
          </a:p>
        </p:txBody>
      </p:sp>
      <p:sp>
        <p:nvSpPr>
          <p:cNvPr id="25" name="テキスト ボックス 12"/>
          <p:cNvSpPr txBox="1"/>
          <p:nvPr/>
        </p:nvSpPr>
        <p:spPr>
          <a:xfrm>
            <a:off x="7138755" y="5605349"/>
            <a:ext cx="1158240" cy="338554"/>
          </a:xfrm>
          <a:prstGeom prst="rect">
            <a:avLst/>
          </a:prstGeom>
          <a:noFill/>
        </p:spPr>
        <p:txBody>
          <a:bodyPr wrap="square" rtlCol="0">
            <a:spAutoFit/>
          </a:bodyPr>
          <a:lstStyle/>
          <a:p>
            <a:pPr algn="ctr" eaLnBrk="0" fontAlgn="base" hangingPunct="0">
              <a:spcBef>
                <a:spcPct val="50000"/>
              </a:spcBef>
              <a:spcAft>
                <a:spcPct val="0"/>
              </a:spcAft>
            </a:pPr>
            <a:r>
              <a:rPr lang="en-US" altLang="ja-JP" sz="1600" b="1" dirty="0">
                <a:solidFill>
                  <a:srgbClr val="0F0FE1"/>
                </a:solidFill>
                <a:latin typeface="Calibri" panose="020F0502020204030204" pitchFamily="34" charset="0"/>
                <a:cs typeface="Calibri" panose="020F0502020204030204" pitchFamily="34" charset="0"/>
              </a:rPr>
              <a:t>FC </a:t>
            </a:r>
            <a:r>
              <a:rPr lang="en-US" altLang="ja-JP" sz="1600" b="1" dirty="0" smtClean="0">
                <a:solidFill>
                  <a:srgbClr val="0F0FE1"/>
                </a:solidFill>
                <a:latin typeface="Calibri" panose="020F0502020204030204" pitchFamily="34" charset="0"/>
                <a:cs typeface="Calibri" panose="020F0502020204030204" pitchFamily="34" charset="0"/>
              </a:rPr>
              <a:t>Current</a:t>
            </a:r>
            <a:endParaRPr lang="ja-JP" altLang="en-US" sz="1600" b="1" dirty="0">
              <a:solidFill>
                <a:srgbClr val="0F0FE1"/>
              </a:solidFill>
              <a:latin typeface="Calibri" panose="020F0502020204030204" pitchFamily="34" charset="0"/>
              <a:cs typeface="Calibri" panose="020F0502020204030204" pitchFamily="34" charset="0"/>
            </a:endParaRPr>
          </a:p>
        </p:txBody>
      </p:sp>
      <p:sp>
        <p:nvSpPr>
          <p:cNvPr id="26" name="テキスト ボックス 23"/>
          <p:cNvSpPr txBox="1"/>
          <p:nvPr/>
        </p:nvSpPr>
        <p:spPr>
          <a:xfrm>
            <a:off x="4611769" y="3839844"/>
            <a:ext cx="930854" cy="516423"/>
          </a:xfrm>
          <a:prstGeom prst="rect">
            <a:avLst/>
          </a:prstGeom>
          <a:solidFill>
            <a:schemeClr val="bg1"/>
          </a:solidFill>
        </p:spPr>
        <p:txBody>
          <a:bodyPr wrap="square" rtlCol="0">
            <a:spAutoFit/>
          </a:bodyPr>
          <a:lstStyle/>
          <a:p>
            <a:pPr algn="l" eaLnBrk="0" fontAlgn="base" hangingPunct="0">
              <a:lnSpc>
                <a:spcPts val="1100"/>
              </a:lnSpc>
              <a:spcBef>
                <a:spcPct val="50000"/>
              </a:spcBef>
              <a:spcAft>
                <a:spcPct val="0"/>
              </a:spcAft>
            </a:pPr>
            <a:r>
              <a:rPr lang="en-US" altLang="ja-JP" sz="1600" b="1" dirty="0" smtClean="0">
                <a:solidFill>
                  <a:srgbClr val="0F0FE1"/>
                </a:solidFill>
                <a:latin typeface="Calibri" panose="020F0502020204030204" pitchFamily="34" charset="0"/>
                <a:cs typeface="Calibri" panose="020F0502020204030204" pitchFamily="34" charset="0"/>
              </a:rPr>
              <a:t>Incident</a:t>
            </a:r>
          </a:p>
          <a:p>
            <a:pPr algn="l" eaLnBrk="0" fontAlgn="base" hangingPunct="0">
              <a:lnSpc>
                <a:spcPts val="1100"/>
              </a:lnSpc>
              <a:spcBef>
                <a:spcPct val="50000"/>
              </a:spcBef>
              <a:spcAft>
                <a:spcPct val="0"/>
              </a:spcAft>
            </a:pPr>
            <a:r>
              <a:rPr lang="en-US" altLang="ja-JP" sz="1600" b="1" dirty="0" smtClean="0">
                <a:solidFill>
                  <a:srgbClr val="FF0000"/>
                </a:solidFill>
                <a:latin typeface="Calibri" panose="020F0502020204030204" pitchFamily="34" charset="0"/>
                <a:cs typeface="Calibri" panose="020F0502020204030204" pitchFamily="34" charset="0"/>
              </a:rPr>
              <a:t>Reflect</a:t>
            </a:r>
            <a:endParaRPr lang="ja-JP" altLang="en-US" sz="1600" b="1" dirty="0">
              <a:solidFill>
                <a:srgbClr val="FF0000"/>
              </a:solidFill>
              <a:latin typeface="Calibri" panose="020F0502020204030204" pitchFamily="34" charset="0"/>
              <a:cs typeface="Calibri" panose="020F0502020204030204" pitchFamily="34" charset="0"/>
            </a:endParaRPr>
          </a:p>
        </p:txBody>
      </p:sp>
      <p:sp>
        <p:nvSpPr>
          <p:cNvPr id="27" name="テキスト ボックス 23"/>
          <p:cNvSpPr txBox="1"/>
          <p:nvPr/>
        </p:nvSpPr>
        <p:spPr>
          <a:xfrm>
            <a:off x="7812235" y="3840588"/>
            <a:ext cx="915185" cy="497572"/>
          </a:xfrm>
          <a:prstGeom prst="rect">
            <a:avLst/>
          </a:prstGeom>
          <a:solidFill>
            <a:schemeClr val="bg1"/>
          </a:solidFill>
        </p:spPr>
        <p:txBody>
          <a:bodyPr wrap="square" rtlCol="0">
            <a:spAutoFit/>
          </a:bodyPr>
          <a:lstStyle/>
          <a:p>
            <a:pPr algn="l" eaLnBrk="0" fontAlgn="base" hangingPunct="0">
              <a:lnSpc>
                <a:spcPts val="1100"/>
              </a:lnSpc>
              <a:spcBef>
                <a:spcPct val="50000"/>
              </a:spcBef>
              <a:spcAft>
                <a:spcPct val="0"/>
              </a:spcAft>
            </a:pPr>
            <a:r>
              <a:rPr lang="en-US" altLang="ja-JP" sz="1600" b="1" dirty="0" smtClean="0">
                <a:solidFill>
                  <a:srgbClr val="0F0FE1"/>
                </a:solidFill>
                <a:latin typeface="Calibri" panose="020F0502020204030204" pitchFamily="34" charset="0"/>
                <a:cs typeface="Calibri" panose="020F0502020204030204" pitchFamily="34" charset="0"/>
              </a:rPr>
              <a:t>Incident</a:t>
            </a:r>
          </a:p>
          <a:p>
            <a:pPr algn="l" eaLnBrk="0" fontAlgn="base" hangingPunct="0">
              <a:lnSpc>
                <a:spcPts val="1100"/>
              </a:lnSpc>
              <a:spcBef>
                <a:spcPct val="50000"/>
              </a:spcBef>
              <a:spcAft>
                <a:spcPct val="0"/>
              </a:spcAft>
            </a:pPr>
            <a:r>
              <a:rPr lang="en-US" altLang="ja-JP" sz="1600" b="1" dirty="0" smtClean="0">
                <a:solidFill>
                  <a:srgbClr val="FF0000"/>
                </a:solidFill>
                <a:latin typeface="Calibri" panose="020F0502020204030204" pitchFamily="34" charset="0"/>
                <a:cs typeface="Calibri" panose="020F0502020204030204" pitchFamily="34" charset="0"/>
              </a:rPr>
              <a:t>Reflect</a:t>
            </a:r>
            <a:endParaRPr lang="ja-JP" altLang="en-US" sz="1600" b="1" dirty="0">
              <a:solidFill>
                <a:srgbClr val="FF0000"/>
              </a:solidFill>
              <a:latin typeface="Calibri" panose="020F0502020204030204" pitchFamily="34" charset="0"/>
              <a:cs typeface="Calibri" panose="020F0502020204030204" pitchFamily="34" charset="0"/>
            </a:endParaRPr>
          </a:p>
        </p:txBody>
      </p:sp>
      <p:sp>
        <p:nvSpPr>
          <p:cNvPr id="28" name="テキスト ボックス 23"/>
          <p:cNvSpPr txBox="1"/>
          <p:nvPr/>
        </p:nvSpPr>
        <p:spPr>
          <a:xfrm>
            <a:off x="1682337" y="3840588"/>
            <a:ext cx="920999" cy="497572"/>
          </a:xfrm>
          <a:prstGeom prst="rect">
            <a:avLst/>
          </a:prstGeom>
          <a:solidFill>
            <a:schemeClr val="bg1"/>
          </a:solidFill>
        </p:spPr>
        <p:txBody>
          <a:bodyPr wrap="square" rtlCol="0">
            <a:spAutoFit/>
          </a:bodyPr>
          <a:lstStyle/>
          <a:p>
            <a:pPr algn="l" eaLnBrk="0" fontAlgn="base" hangingPunct="0">
              <a:lnSpc>
                <a:spcPts val="1100"/>
              </a:lnSpc>
              <a:spcBef>
                <a:spcPct val="50000"/>
              </a:spcBef>
              <a:spcAft>
                <a:spcPct val="0"/>
              </a:spcAft>
            </a:pPr>
            <a:r>
              <a:rPr lang="en-US" altLang="ja-JP" sz="1600" b="1" dirty="0" smtClean="0">
                <a:solidFill>
                  <a:srgbClr val="0F0FE1"/>
                </a:solidFill>
                <a:latin typeface="Calibri" panose="020F0502020204030204" pitchFamily="34" charset="0"/>
                <a:cs typeface="Calibri" panose="020F0502020204030204" pitchFamily="34" charset="0"/>
              </a:rPr>
              <a:t>Incident</a:t>
            </a:r>
          </a:p>
          <a:p>
            <a:pPr algn="l" eaLnBrk="0" fontAlgn="base" hangingPunct="0">
              <a:lnSpc>
                <a:spcPts val="1100"/>
              </a:lnSpc>
              <a:spcBef>
                <a:spcPct val="50000"/>
              </a:spcBef>
              <a:spcAft>
                <a:spcPct val="0"/>
              </a:spcAft>
            </a:pPr>
            <a:r>
              <a:rPr lang="en-US" altLang="ja-JP" sz="1600" b="1" dirty="0" smtClean="0">
                <a:solidFill>
                  <a:srgbClr val="FF0000"/>
                </a:solidFill>
                <a:latin typeface="Calibri" panose="020F0502020204030204" pitchFamily="34" charset="0"/>
                <a:cs typeface="Calibri" panose="020F0502020204030204" pitchFamily="34" charset="0"/>
              </a:rPr>
              <a:t>Reflect</a:t>
            </a:r>
            <a:endParaRPr lang="ja-JP" altLang="en-US" sz="1600" b="1" dirty="0">
              <a:solidFill>
                <a:srgbClr val="FF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41667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rotWithShape="1">
          <a:blip r:embed="rId3"/>
          <a:srcRect l="49972" t="3662" r="2138" b="7673"/>
          <a:stretch/>
        </p:blipFill>
        <p:spPr>
          <a:xfrm>
            <a:off x="323528" y="2918068"/>
            <a:ext cx="3404985" cy="3583998"/>
          </a:xfrm>
          <a:prstGeom prst="rect">
            <a:avLst/>
          </a:prstGeom>
        </p:spPr>
      </p:pic>
      <p:pic>
        <p:nvPicPr>
          <p:cNvPr id="9" name="Picture 8"/>
          <p:cNvPicPr>
            <a:picLocks noChangeAspect="1"/>
          </p:cNvPicPr>
          <p:nvPr/>
        </p:nvPicPr>
        <p:blipFill rotWithShape="1">
          <a:blip r:embed="rId3"/>
          <a:srcRect r="50028" b="8440"/>
          <a:stretch/>
        </p:blipFill>
        <p:spPr>
          <a:xfrm>
            <a:off x="4679991" y="2662393"/>
            <a:ext cx="3708433" cy="3862951"/>
          </a:xfrm>
          <a:prstGeom prst="rect">
            <a:avLst/>
          </a:prstGeom>
        </p:spPr>
      </p:pic>
      <p:sp>
        <p:nvSpPr>
          <p:cNvPr id="2" name="タイトル 1"/>
          <p:cNvSpPr>
            <a:spLocks noGrp="1"/>
          </p:cNvSpPr>
          <p:nvPr>
            <p:ph type="title"/>
          </p:nvPr>
        </p:nvSpPr>
        <p:spPr/>
        <p:txBody>
          <a:bodyPr/>
          <a:lstStyle/>
          <a:p>
            <a:r>
              <a:rPr lang="en-US" altLang="ja-JP" dirty="0" smtClean="0"/>
              <a:t>Two types of breakdowns</a:t>
            </a:r>
            <a:endParaRPr kumimoji="1" lang="ja-JP" altLang="en-US" dirty="0"/>
          </a:p>
        </p:txBody>
      </p:sp>
      <p:sp>
        <p:nvSpPr>
          <p:cNvPr id="5" name="コンテンツ プレースホルダー 2"/>
          <p:cNvSpPr txBox="1">
            <a:spLocks/>
          </p:cNvSpPr>
          <p:nvPr/>
        </p:nvSpPr>
        <p:spPr>
          <a:xfrm>
            <a:off x="671847" y="1029592"/>
            <a:ext cx="7932601" cy="3263504"/>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algn="just">
              <a:lnSpc>
                <a:spcPct val="100000"/>
              </a:lnSpc>
            </a:pPr>
            <a:r>
              <a:rPr lang="en-US" altLang="ja-JP" sz="1800" dirty="0">
                <a:latin typeface="Times New Roman" panose="02020603050405020304" pitchFamily="18" charset="0"/>
                <a:cs typeface="Times New Roman" panose="02020603050405020304" pitchFamily="18" charset="0"/>
              </a:rPr>
              <a:t>Breakdowns were accompanied by the  </a:t>
            </a:r>
            <a:r>
              <a:rPr lang="en-US" altLang="ja-JP" sz="1800" dirty="0">
                <a:solidFill>
                  <a:srgbClr val="FF0000"/>
                </a:solidFill>
                <a:latin typeface="Times New Roman" panose="02020603050405020304" pitchFamily="18" charset="0"/>
                <a:cs typeface="Times New Roman" panose="02020603050405020304" pitchFamily="18" charset="0"/>
              </a:rPr>
              <a:t>current flash </a:t>
            </a:r>
            <a:r>
              <a:rPr lang="en-US" altLang="ja-JP" sz="1800" dirty="0">
                <a:latin typeface="Times New Roman" panose="02020603050405020304" pitchFamily="18" charset="0"/>
                <a:cs typeface="Times New Roman" panose="02020603050405020304" pitchFamily="18" charset="0"/>
              </a:rPr>
              <a:t>into the Faraday cup during the </a:t>
            </a:r>
            <a:r>
              <a:rPr lang="en-US" altLang="ja-JP" sz="1800" dirty="0">
                <a:solidFill>
                  <a:srgbClr val="FF0000"/>
                </a:solidFill>
                <a:latin typeface="Times New Roman" panose="02020603050405020304" pitchFamily="18" charset="0"/>
                <a:cs typeface="Times New Roman" panose="02020603050405020304" pitchFamily="18" charset="0"/>
              </a:rPr>
              <a:t>initial ramping </a:t>
            </a:r>
            <a:r>
              <a:rPr lang="en-US" altLang="ja-JP" sz="1800" dirty="0" smtClean="0">
                <a:solidFill>
                  <a:srgbClr val="FF0000"/>
                </a:solidFill>
                <a:latin typeface="Times New Roman" panose="02020603050405020304" pitchFamily="18" charset="0"/>
                <a:cs typeface="Times New Roman" panose="02020603050405020304" pitchFamily="18" charset="0"/>
              </a:rPr>
              <a:t>stage</a:t>
            </a:r>
            <a:r>
              <a:rPr lang="en-US" altLang="ja-JP" sz="1800" dirty="0" smtClean="0">
                <a:latin typeface="Times New Roman" panose="02020603050405020304" pitchFamily="18" charset="0"/>
                <a:cs typeface="Times New Roman" panose="02020603050405020304" pitchFamily="18" charset="0"/>
              </a:rPr>
              <a:t> of THU-CHK-#1</a:t>
            </a:r>
            <a:endParaRPr lang="en-US" altLang="ja-JP" sz="1800" dirty="0">
              <a:latin typeface="Times New Roman" panose="02020603050405020304" pitchFamily="18" charset="0"/>
              <a:cs typeface="Times New Roman" panose="02020603050405020304" pitchFamily="18" charset="0"/>
            </a:endParaRPr>
          </a:p>
          <a:p>
            <a:pPr algn="just">
              <a:lnSpc>
                <a:spcPct val="100000"/>
              </a:lnSpc>
            </a:pPr>
            <a:r>
              <a:rPr lang="en-US" altLang="ja-JP" sz="1800" dirty="0">
                <a:latin typeface="Times New Roman" panose="02020603050405020304" pitchFamily="18" charset="0"/>
                <a:cs typeface="Times New Roman" panose="02020603050405020304" pitchFamily="18" charset="0"/>
              </a:rPr>
              <a:t>After initial ramping, </a:t>
            </a:r>
            <a:r>
              <a:rPr lang="en-US" altLang="ja-JP" sz="1800" dirty="0" smtClean="0">
                <a:solidFill>
                  <a:srgbClr val="FF0000"/>
                </a:solidFill>
                <a:latin typeface="Times New Roman" panose="02020603050405020304" pitchFamily="18" charset="0"/>
                <a:cs typeface="Times New Roman" panose="02020603050405020304" pitchFamily="18" charset="0"/>
              </a:rPr>
              <a:t>few </a:t>
            </a:r>
            <a:r>
              <a:rPr lang="en-US" altLang="ja-JP" sz="1800" dirty="0">
                <a:solidFill>
                  <a:srgbClr val="FF0000"/>
                </a:solidFill>
                <a:latin typeface="Times New Roman" panose="02020603050405020304" pitchFamily="18" charset="0"/>
                <a:cs typeface="Times New Roman" panose="02020603050405020304" pitchFamily="18" charset="0"/>
              </a:rPr>
              <a:t>current flash </a:t>
            </a:r>
            <a:r>
              <a:rPr lang="en-US" altLang="ja-JP" sz="1800" dirty="0" smtClean="0">
                <a:solidFill>
                  <a:srgbClr val="FF0000"/>
                </a:solidFill>
                <a:latin typeface="Times New Roman" panose="02020603050405020304" pitchFamily="18" charset="0"/>
                <a:cs typeface="Times New Roman" panose="02020603050405020304" pitchFamily="18" charset="0"/>
              </a:rPr>
              <a:t>breakdowns </a:t>
            </a:r>
            <a:r>
              <a:rPr lang="en-US" altLang="ja-JP" sz="1800" dirty="0" smtClean="0">
                <a:latin typeface="Times New Roman" panose="02020603050405020304" pitchFamily="18" charset="0"/>
                <a:cs typeface="Times New Roman" panose="02020603050405020304" pitchFamily="18" charset="0"/>
              </a:rPr>
              <a:t>were </a:t>
            </a:r>
            <a:r>
              <a:rPr lang="en-US" altLang="ja-JP" sz="1800" dirty="0">
                <a:latin typeface="Times New Roman" panose="02020603050405020304" pitchFamily="18" charset="0"/>
                <a:cs typeface="Times New Roman" panose="02020603050405020304" pitchFamily="18" charset="0"/>
              </a:rPr>
              <a:t>observed in the </a:t>
            </a:r>
            <a:r>
              <a:rPr lang="en-US" altLang="ja-JP" sz="1800" dirty="0" smtClean="0">
                <a:latin typeface="Times New Roman" panose="02020603050405020304" pitchFamily="18" charset="0"/>
                <a:cs typeface="Times New Roman" panose="02020603050405020304" pitchFamily="18" charset="0"/>
              </a:rPr>
              <a:t>detected events</a:t>
            </a:r>
          </a:p>
          <a:p>
            <a:pPr algn="just">
              <a:lnSpc>
                <a:spcPct val="100000"/>
              </a:lnSpc>
            </a:pPr>
            <a:r>
              <a:rPr lang="en-US" altLang="ja-JP" sz="1800" dirty="0" smtClean="0">
                <a:latin typeface="Times New Roman" panose="02020603050405020304" pitchFamily="18" charset="0"/>
                <a:cs typeface="Times New Roman" panose="02020603050405020304" pitchFamily="18" charset="0"/>
              </a:rPr>
              <a:t>Same </a:t>
            </a:r>
            <a:r>
              <a:rPr lang="en-US" altLang="ja-JP" sz="1800" dirty="0">
                <a:latin typeface="Times New Roman" panose="02020603050405020304" pitchFamily="18" charset="0"/>
                <a:cs typeface="Times New Roman" panose="02020603050405020304" pitchFamily="18" charset="0"/>
              </a:rPr>
              <a:t>phenomenon was seen in </a:t>
            </a:r>
            <a:r>
              <a:rPr lang="en-US" altLang="ja-JP" sz="1800" dirty="0" smtClean="0">
                <a:latin typeface="Times New Roman" panose="02020603050405020304" pitchFamily="18" charset="0"/>
                <a:cs typeface="Times New Roman" panose="02020603050405020304" pitchFamily="18" charset="0"/>
              </a:rPr>
              <a:t>THU-CHK-#1 and THU-CHK-#2</a:t>
            </a:r>
            <a:endParaRPr lang="en-US" altLang="ja-JP" sz="1800" dirty="0">
              <a:latin typeface="Times New Roman" panose="02020603050405020304" pitchFamily="18" charset="0"/>
              <a:cs typeface="Times New Roman" panose="02020603050405020304" pitchFamily="18" charset="0"/>
            </a:endParaRPr>
          </a:p>
        </p:txBody>
      </p:sp>
      <p:sp>
        <p:nvSpPr>
          <p:cNvPr id="19" name="矩形 14"/>
          <p:cNvSpPr/>
          <p:nvPr/>
        </p:nvSpPr>
        <p:spPr bwMode="auto">
          <a:xfrm>
            <a:off x="5115222" y="5539026"/>
            <a:ext cx="320874" cy="473655"/>
          </a:xfrm>
          <a:prstGeom prst="rect">
            <a:avLst/>
          </a:prstGeom>
          <a:noFill/>
          <a:ln w="28575" cap="flat" cmpd="sng" algn="ctr">
            <a:solidFill>
              <a:srgbClr val="9900FF"/>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spcBef>
                <a:spcPct val="50000"/>
              </a:spcBef>
            </a:pPr>
            <a:endParaRPr kumimoji="1" lang="zh-CN" altLang="en-US" sz="2400" smtClean="0">
              <a:solidFill>
                <a:srgbClr val="9900FF"/>
              </a:solidFill>
              <a:latin typeface="Times New Roman" pitchFamily="18" charset="0"/>
              <a:ea typeface="宋体" pitchFamily="2" charset="-122"/>
            </a:endParaRPr>
          </a:p>
        </p:txBody>
      </p:sp>
      <p:sp>
        <p:nvSpPr>
          <p:cNvPr id="20" name="矩形 15"/>
          <p:cNvSpPr/>
          <p:nvPr/>
        </p:nvSpPr>
        <p:spPr bwMode="auto">
          <a:xfrm>
            <a:off x="179511" y="2852936"/>
            <a:ext cx="3758521" cy="3718935"/>
          </a:xfrm>
          <a:prstGeom prst="rect">
            <a:avLst/>
          </a:prstGeom>
          <a:noFill/>
          <a:ln w="28575" cap="flat" cmpd="sng" algn="ctr">
            <a:solidFill>
              <a:srgbClr val="9900FF"/>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spcBef>
                <a:spcPct val="50000"/>
              </a:spcBef>
            </a:pPr>
            <a:endParaRPr kumimoji="1" lang="zh-CN" altLang="en-US" sz="2400" smtClean="0">
              <a:solidFill>
                <a:srgbClr val="9900FF"/>
              </a:solidFill>
              <a:latin typeface="Times New Roman" pitchFamily="18" charset="0"/>
              <a:ea typeface="宋体" pitchFamily="2" charset="-122"/>
            </a:endParaRPr>
          </a:p>
        </p:txBody>
      </p:sp>
      <p:sp>
        <p:nvSpPr>
          <p:cNvPr id="21" name="上箭头 16"/>
          <p:cNvSpPr/>
          <p:nvPr/>
        </p:nvSpPr>
        <p:spPr bwMode="auto">
          <a:xfrm rot="15115122">
            <a:off x="4454775" y="5412021"/>
            <a:ext cx="331018" cy="872819"/>
          </a:xfrm>
          <a:prstGeom prst="upArrow">
            <a:avLst>
              <a:gd name="adj1" fmla="val 50000"/>
              <a:gd name="adj2" fmla="val 81709"/>
            </a:avLst>
          </a:prstGeom>
          <a:solidFill>
            <a:srgbClr val="9900FF"/>
          </a:solidFill>
          <a:ln w="9525" cap="flat" cmpd="sng" algn="ctr">
            <a:solidFill>
              <a:srgbClr val="99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eaLnBrk="0" hangingPunct="0">
              <a:spcBef>
                <a:spcPct val="50000"/>
              </a:spcBef>
            </a:pPr>
            <a:endParaRPr kumimoji="1" lang="zh-CN" altLang="en-US" sz="2400" smtClean="0">
              <a:solidFill>
                <a:srgbClr val="9900FF"/>
              </a:solidFill>
              <a:latin typeface="Times New Roman" pitchFamily="18" charset="0"/>
              <a:ea typeface="宋体" pitchFamily="2" charset="-122"/>
            </a:endParaRPr>
          </a:p>
        </p:txBody>
      </p:sp>
      <p:sp>
        <p:nvSpPr>
          <p:cNvPr id="12" name="文本框 5"/>
          <p:cNvSpPr txBox="1"/>
          <p:nvPr/>
        </p:nvSpPr>
        <p:spPr>
          <a:xfrm>
            <a:off x="251520" y="2927355"/>
            <a:ext cx="1872208" cy="307777"/>
          </a:xfrm>
          <a:prstGeom prst="rect">
            <a:avLst/>
          </a:prstGeom>
          <a:noFill/>
          <a:ln w="19050">
            <a:solidFill>
              <a:srgbClr val="9900FF"/>
            </a:solidFill>
          </a:ln>
        </p:spPr>
        <p:txBody>
          <a:bodyPr wrap="square" rtlCol="0">
            <a:spAutoFit/>
          </a:bodyPr>
          <a:lstStyle/>
          <a:p>
            <a:pPr algn="ctr"/>
            <a:r>
              <a:rPr lang="en-US" altLang="zh-CN" sz="1400" dirty="0" smtClean="0">
                <a:solidFill>
                  <a:schemeClr val="tx1"/>
                </a:solidFill>
                <a:latin typeface="Calibri" panose="020F0502020204030204" pitchFamily="34" charset="0"/>
                <a:cs typeface="Calibri" panose="020F0502020204030204" pitchFamily="34" charset="0"/>
              </a:rPr>
              <a:t>Zoom of the beginning</a:t>
            </a:r>
            <a:endParaRPr lang="zh-CN" altLang="en-US" sz="14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54962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Postmortem of choke-mode structure</a:t>
            </a:r>
            <a:endParaRPr lang="zh-CN" altLang="en-US" dirty="0"/>
          </a:p>
        </p:txBody>
      </p:sp>
      <p:grpSp>
        <p:nvGrpSpPr>
          <p:cNvPr id="4" name="组合 3"/>
          <p:cNvGrpSpPr/>
          <p:nvPr/>
        </p:nvGrpSpPr>
        <p:grpSpPr>
          <a:xfrm>
            <a:off x="2963901" y="1398025"/>
            <a:ext cx="6051061" cy="4845721"/>
            <a:chOff x="2833273" y="869839"/>
            <a:chExt cx="6051061" cy="4845721"/>
          </a:xfrm>
        </p:grpSpPr>
        <p:grpSp>
          <p:nvGrpSpPr>
            <p:cNvPr id="5" name="Group 9"/>
            <p:cNvGrpSpPr/>
            <p:nvPr/>
          </p:nvGrpSpPr>
          <p:grpSpPr>
            <a:xfrm>
              <a:off x="3315151" y="869839"/>
              <a:ext cx="5569183" cy="4845721"/>
              <a:chOff x="3385038" y="1151875"/>
              <a:chExt cx="6033282" cy="5249531"/>
            </a:xfrm>
          </p:grpSpPr>
          <p:pic>
            <p:nvPicPr>
              <p:cNvPr id="28" name="Content Placeholder 3"/>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10800000">
                <a:off x="3385038" y="1151875"/>
                <a:ext cx="6033282" cy="5249531"/>
              </a:xfrm>
              <a:prstGeom prst="rect">
                <a:avLst/>
              </a:prstGeom>
            </p:spPr>
          </p:pic>
          <p:cxnSp>
            <p:nvCxnSpPr>
              <p:cNvPr id="29" name="Straight Connector 4"/>
              <p:cNvCxnSpPr/>
              <p:nvPr/>
            </p:nvCxnSpPr>
            <p:spPr>
              <a:xfrm>
                <a:off x="6499435" y="1897380"/>
                <a:ext cx="0" cy="73152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5"/>
              <p:cNvCxnSpPr/>
              <p:nvPr/>
            </p:nvCxnSpPr>
            <p:spPr>
              <a:xfrm>
                <a:off x="6499435" y="5281034"/>
                <a:ext cx="0" cy="731520"/>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6"/>
              <p:cNvCxnSpPr/>
              <p:nvPr/>
            </p:nvCxnSpPr>
            <p:spPr>
              <a:xfrm>
                <a:off x="6499435" y="2628900"/>
                <a:ext cx="0" cy="2652134"/>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cxnSp>
          <p:nvCxnSpPr>
            <p:cNvPr id="6" name="直線矢印コネクタ 13"/>
            <p:cNvCxnSpPr/>
            <p:nvPr/>
          </p:nvCxnSpPr>
          <p:spPr>
            <a:xfrm>
              <a:off x="6187000" y="1507069"/>
              <a:ext cx="0" cy="720000"/>
            </a:xfrm>
            <a:prstGeom prst="straightConnector1">
              <a:avLst/>
            </a:prstGeom>
            <a:ln w="50800">
              <a:solidFill>
                <a:schemeClr val="tx1"/>
              </a:solidFill>
              <a:tailEnd type="arrow"/>
            </a:ln>
            <a:effectLst>
              <a:glow rad="25400">
                <a:schemeClr val="bg1">
                  <a:alpha val="90000"/>
                </a:schemeClr>
              </a:glow>
            </a:effectLst>
          </p:spPr>
          <p:style>
            <a:lnRef idx="1">
              <a:schemeClr val="accent1"/>
            </a:lnRef>
            <a:fillRef idx="0">
              <a:schemeClr val="accent1"/>
            </a:fillRef>
            <a:effectRef idx="0">
              <a:schemeClr val="accent1"/>
            </a:effectRef>
            <a:fontRef idx="minor">
              <a:schemeClr val="tx1"/>
            </a:fontRef>
          </p:style>
        </p:cxnSp>
        <p:sp>
          <p:nvSpPr>
            <p:cNvPr id="7" name="テキスト ボックス 12"/>
            <p:cNvSpPr txBox="1"/>
            <p:nvPr/>
          </p:nvSpPr>
          <p:spPr>
            <a:xfrm>
              <a:off x="6103993" y="1239970"/>
              <a:ext cx="426720" cy="369332"/>
            </a:xfrm>
            <a:prstGeom prst="rect">
              <a:avLst/>
            </a:prstGeom>
            <a:solidFill>
              <a:srgbClr val="FFFF00"/>
            </a:solidFill>
            <a:ln w="12700">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a:ln>
                    <a:noFill/>
                  </a:ln>
                  <a:solidFill>
                    <a:prstClr val="black"/>
                  </a:solidFill>
                  <a:effectLst/>
                  <a:uLnTx/>
                  <a:uFillTx/>
                  <a:latin typeface="Calibri" panose="020F0502020204030204"/>
                  <a:cs typeface="+mn-cs"/>
                </a:rPr>
                <a:t>B1</a:t>
              </a:r>
              <a:endParaRPr kumimoji="1" lang="ja-JP" altLang="en-US" sz="1800" b="0" i="0" u="none" strike="noStrike" kern="1200" cap="none" spc="0" normalizeH="0" baseline="0" noProof="0" dirty="0">
                <a:ln>
                  <a:noFill/>
                </a:ln>
                <a:solidFill>
                  <a:prstClr val="black"/>
                </a:solidFill>
                <a:effectLst/>
                <a:uLnTx/>
                <a:uFillTx/>
                <a:latin typeface="Calibri" panose="020F0502020204030204"/>
                <a:cs typeface="+mn-cs"/>
              </a:endParaRPr>
            </a:p>
          </p:txBody>
        </p:sp>
        <p:cxnSp>
          <p:nvCxnSpPr>
            <p:cNvPr id="8" name="Straight Connector 47"/>
            <p:cNvCxnSpPr/>
            <p:nvPr/>
          </p:nvCxnSpPr>
          <p:spPr>
            <a:xfrm>
              <a:off x="5814234" y="4675192"/>
              <a:ext cx="0" cy="675249"/>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48"/>
            <p:cNvCxnSpPr/>
            <p:nvPr/>
          </p:nvCxnSpPr>
          <p:spPr>
            <a:xfrm>
              <a:off x="5814234" y="2227069"/>
              <a:ext cx="0" cy="2448124"/>
            </a:xfrm>
            <a:prstGeom prst="line">
              <a:avLst/>
            </a:prstGeom>
            <a:ln w="381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0" name="Straight Connector 49"/>
            <p:cNvCxnSpPr/>
            <p:nvPr/>
          </p:nvCxnSpPr>
          <p:spPr>
            <a:xfrm>
              <a:off x="5814234" y="1551820"/>
              <a:ext cx="0" cy="675249"/>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矢印コネクタ 13"/>
            <p:cNvCxnSpPr/>
            <p:nvPr/>
          </p:nvCxnSpPr>
          <p:spPr>
            <a:xfrm>
              <a:off x="5791973" y="1506385"/>
              <a:ext cx="0" cy="720000"/>
            </a:xfrm>
            <a:prstGeom prst="straightConnector1">
              <a:avLst/>
            </a:prstGeom>
            <a:ln w="50800">
              <a:solidFill>
                <a:schemeClr val="tx1"/>
              </a:solidFill>
              <a:tailEnd type="arrow"/>
            </a:ln>
            <a:effectLst>
              <a:glow rad="25400">
                <a:schemeClr val="bg1">
                  <a:alpha val="90000"/>
                </a:schemeClr>
              </a:glow>
            </a:effectLst>
          </p:spPr>
          <p:style>
            <a:lnRef idx="1">
              <a:schemeClr val="accent1"/>
            </a:lnRef>
            <a:fillRef idx="0">
              <a:schemeClr val="accent1"/>
            </a:fillRef>
            <a:effectRef idx="0">
              <a:schemeClr val="accent1"/>
            </a:effectRef>
            <a:fontRef idx="minor">
              <a:schemeClr val="tx1"/>
            </a:fontRef>
          </p:style>
        </p:cxnSp>
        <p:sp>
          <p:nvSpPr>
            <p:cNvPr id="12" name="テキスト ボックス 12"/>
            <p:cNvSpPr txBox="1"/>
            <p:nvPr/>
          </p:nvSpPr>
          <p:spPr>
            <a:xfrm>
              <a:off x="5474937" y="1233793"/>
              <a:ext cx="426720" cy="369332"/>
            </a:xfrm>
            <a:prstGeom prst="rect">
              <a:avLst/>
            </a:prstGeom>
            <a:solidFill>
              <a:srgbClr val="FFFF00"/>
            </a:solidFill>
            <a:ln w="12700">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800" b="0" i="0" u="none" strike="noStrike" kern="1200" cap="none" spc="0" normalizeH="0" baseline="0" noProof="0" dirty="0" smtClean="0">
                  <a:ln>
                    <a:noFill/>
                  </a:ln>
                  <a:effectLst/>
                  <a:uLnTx/>
                  <a:uFillTx/>
                  <a:latin typeface="Calibri" panose="020F0502020204030204"/>
                  <a:cs typeface="+mn-cs"/>
                </a:rPr>
                <a:t>B2</a:t>
              </a:r>
              <a:endParaRPr kumimoji="1" lang="ja-JP" altLang="en-US" sz="1800" b="0" i="0" u="none" strike="noStrike" kern="1200" cap="none" spc="0" normalizeH="0" baseline="0" noProof="0" dirty="0">
                <a:ln>
                  <a:noFill/>
                </a:ln>
                <a:effectLst/>
                <a:uLnTx/>
                <a:uFillTx/>
                <a:latin typeface="Calibri" panose="020F0502020204030204"/>
                <a:cs typeface="+mn-cs"/>
              </a:endParaRPr>
            </a:p>
          </p:txBody>
        </p:sp>
        <p:sp>
          <p:nvSpPr>
            <p:cNvPr id="13" name="Rectangle 2"/>
            <p:cNvSpPr/>
            <p:nvPr/>
          </p:nvSpPr>
          <p:spPr>
            <a:xfrm>
              <a:off x="5618481" y="3637281"/>
              <a:ext cx="815602" cy="1430810"/>
            </a:xfrm>
            <a:prstGeom prst="rect">
              <a:avLst/>
            </a:prstGeom>
            <a:noFill/>
            <a:ln w="28575">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cs typeface="+mn-cs"/>
              </a:endParaRPr>
            </a:p>
          </p:txBody>
        </p:sp>
        <p:cxnSp>
          <p:nvCxnSpPr>
            <p:cNvPr id="14" name="Straight Arrow Connector 8"/>
            <p:cNvCxnSpPr>
              <a:stCxn id="13" idx="1"/>
              <a:endCxn id="16" idx="1"/>
            </p:cNvCxnSpPr>
            <p:nvPr/>
          </p:nvCxnSpPr>
          <p:spPr>
            <a:xfrm flipH="1" flipV="1">
              <a:off x="4061780" y="4260064"/>
              <a:ext cx="1556701" cy="92622"/>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2833273" y="2966897"/>
              <a:ext cx="1228507" cy="2586334"/>
              <a:chOff x="2437033" y="2966897"/>
              <a:chExt cx="1228507" cy="2586334"/>
            </a:xfrm>
          </p:grpSpPr>
          <p:pic>
            <p:nvPicPr>
              <p:cNvPr id="16" name="Content Placeholder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10800000">
                <a:off x="2437033" y="2966897"/>
                <a:ext cx="1228507" cy="2586334"/>
              </a:xfrm>
              <a:prstGeom prst="rect">
                <a:avLst/>
              </a:prstGeom>
            </p:spPr>
          </p:pic>
          <p:sp>
            <p:nvSpPr>
              <p:cNvPr id="17" name="Rectangle 35"/>
              <p:cNvSpPr/>
              <p:nvPr/>
            </p:nvSpPr>
            <p:spPr>
              <a:xfrm>
                <a:off x="2445429" y="3055633"/>
                <a:ext cx="1220111" cy="2419350"/>
              </a:xfrm>
              <a:prstGeom prst="rect">
                <a:avLst/>
              </a:prstGeom>
              <a:noFill/>
              <a:ln w="28575">
                <a:solidFill>
                  <a:srgbClr val="FFFF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panose="020F0502020204030204"/>
                  <a:cs typeface="+mn-cs"/>
                </a:endParaRPr>
              </a:p>
            </p:txBody>
          </p:sp>
          <p:cxnSp>
            <p:nvCxnSpPr>
              <p:cNvPr id="18" name="Straight Connector 12"/>
              <p:cNvCxnSpPr/>
              <p:nvPr/>
            </p:nvCxnSpPr>
            <p:spPr>
              <a:xfrm>
                <a:off x="2780934" y="4603446"/>
                <a:ext cx="0" cy="464644"/>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19" name="Straight Connector 38"/>
              <p:cNvCxnSpPr/>
              <p:nvPr/>
            </p:nvCxnSpPr>
            <p:spPr>
              <a:xfrm>
                <a:off x="3142884" y="4793946"/>
                <a:ext cx="0" cy="274144"/>
              </a:xfrm>
              <a:prstGeom prst="line">
                <a:avLst/>
              </a:prstGeom>
              <a:ln w="38100">
                <a:solidFill>
                  <a:srgbClr val="FF0000"/>
                </a:solidFill>
              </a:ln>
            </p:spPr>
            <p:style>
              <a:lnRef idx="1">
                <a:schemeClr val="dk1"/>
              </a:lnRef>
              <a:fillRef idx="0">
                <a:schemeClr val="dk1"/>
              </a:fillRef>
              <a:effectRef idx="0">
                <a:schemeClr val="dk1"/>
              </a:effectRef>
              <a:fontRef idx="minor">
                <a:schemeClr val="tx1"/>
              </a:fontRef>
            </p:style>
          </p:cxnSp>
          <p:cxnSp>
            <p:nvCxnSpPr>
              <p:cNvPr id="20" name="Straight Connector 40"/>
              <p:cNvCxnSpPr/>
              <p:nvPr/>
            </p:nvCxnSpPr>
            <p:spPr>
              <a:xfrm flipH="1">
                <a:off x="3140503" y="5050382"/>
                <a:ext cx="152400" cy="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21" name="Straight Connector 43"/>
              <p:cNvCxnSpPr/>
              <p:nvPr/>
            </p:nvCxnSpPr>
            <p:spPr>
              <a:xfrm flipH="1">
                <a:off x="2952384" y="4808234"/>
                <a:ext cx="202407" cy="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22" name="Straight Connector 45"/>
              <p:cNvCxnSpPr/>
              <p:nvPr/>
            </p:nvCxnSpPr>
            <p:spPr>
              <a:xfrm flipH="1">
                <a:off x="2780934" y="5050382"/>
                <a:ext cx="261937" cy="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23" name="Straight Connector 46"/>
              <p:cNvCxnSpPr/>
              <p:nvPr/>
            </p:nvCxnSpPr>
            <p:spPr>
              <a:xfrm>
                <a:off x="3019059" y="5050382"/>
                <a:ext cx="0" cy="240451"/>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24" name="Straight Connector 51"/>
              <p:cNvCxnSpPr/>
              <p:nvPr/>
            </p:nvCxnSpPr>
            <p:spPr>
              <a:xfrm flipH="1">
                <a:off x="3003978" y="5272632"/>
                <a:ext cx="288925" cy="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25" name="Straight Connector 52"/>
              <p:cNvCxnSpPr/>
              <p:nvPr/>
            </p:nvCxnSpPr>
            <p:spPr>
              <a:xfrm>
                <a:off x="3292903" y="5032181"/>
                <a:ext cx="0" cy="240451"/>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26" name="Straight Connector 53"/>
              <p:cNvCxnSpPr/>
              <p:nvPr/>
            </p:nvCxnSpPr>
            <p:spPr>
              <a:xfrm flipH="1">
                <a:off x="2762646" y="4587317"/>
                <a:ext cx="216000" cy="0"/>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cxnSp>
            <p:nvCxnSpPr>
              <p:cNvPr id="27" name="Straight Connector 55"/>
              <p:cNvCxnSpPr/>
              <p:nvPr/>
            </p:nvCxnSpPr>
            <p:spPr>
              <a:xfrm>
                <a:off x="2952384" y="4581221"/>
                <a:ext cx="0" cy="227013"/>
              </a:xfrm>
              <a:prstGeom prst="line">
                <a:avLst/>
              </a:prstGeom>
              <a:ln w="38100">
                <a:solidFill>
                  <a:srgbClr val="FFC000"/>
                </a:solidFill>
              </a:ln>
            </p:spPr>
            <p:style>
              <a:lnRef idx="1">
                <a:schemeClr val="dk1"/>
              </a:lnRef>
              <a:fillRef idx="0">
                <a:schemeClr val="dk1"/>
              </a:fillRef>
              <a:effectRef idx="0">
                <a:schemeClr val="dk1"/>
              </a:effectRef>
              <a:fontRef idx="minor">
                <a:schemeClr val="tx1"/>
              </a:fontRef>
            </p:style>
          </p:cxnSp>
        </p:grpSp>
      </p:grpSp>
      <p:sp>
        <p:nvSpPr>
          <p:cNvPr id="32" name="TextBox 36"/>
          <p:cNvSpPr txBox="1"/>
          <p:nvPr/>
        </p:nvSpPr>
        <p:spPr>
          <a:xfrm>
            <a:off x="1047767" y="5373531"/>
            <a:ext cx="2039099"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smtClean="0">
                <a:ln>
                  <a:noFill/>
                </a:ln>
                <a:solidFill>
                  <a:srgbClr val="FF0000"/>
                </a:solidFill>
                <a:effectLst/>
                <a:uLnTx/>
                <a:uFillTx/>
                <a:latin typeface="Calibri" panose="020F0502020204030204"/>
                <a:cs typeface="+mn-cs"/>
              </a:rPr>
              <a:t>The red lines are bonding joints</a:t>
            </a:r>
            <a:endParaRPr kumimoji="0" lang="zh-CN" altLang="en-US" sz="2000" b="1" i="0" u="none" strike="noStrike" kern="1200" cap="none" spc="0" normalizeH="0" baseline="0" noProof="0" dirty="0">
              <a:ln>
                <a:noFill/>
              </a:ln>
              <a:solidFill>
                <a:srgbClr val="FF0000"/>
              </a:solidFill>
              <a:effectLst/>
              <a:uLnTx/>
              <a:uFillTx/>
              <a:latin typeface="Calibri" panose="020F0502020204030204"/>
              <a:cs typeface="+mn-cs"/>
            </a:endParaRPr>
          </a:p>
        </p:txBody>
      </p:sp>
      <p:sp>
        <p:nvSpPr>
          <p:cNvPr id="33" name="TextBox 13"/>
          <p:cNvSpPr txBox="1"/>
          <p:nvPr/>
        </p:nvSpPr>
        <p:spPr>
          <a:xfrm>
            <a:off x="95475" y="2826315"/>
            <a:ext cx="2959280"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We kept the bonding joint to check whether there are any flaw during the diffusion bonding in the second</a:t>
            </a:r>
            <a:r>
              <a:rPr kumimoji="0" lang="en-US" altLang="zh-CN" sz="1800" b="0" i="0" u="none" strike="noStrike" kern="1200" cap="none" spc="0" normalizeH="0" noProof="0" dirty="0" smtClean="0">
                <a:ln>
                  <a:noFill/>
                </a:ln>
                <a:solidFill>
                  <a:prstClr val="black"/>
                </a:solidFill>
                <a:effectLst/>
                <a:uLnTx/>
                <a:uFillTx/>
                <a:latin typeface="Times New Roman" panose="02020603050405020304" pitchFamily="18" charset="0"/>
                <a:cs typeface="Times New Roman" panose="02020603050405020304" pitchFamily="18" charset="0"/>
              </a:rPr>
              <a:t> cutting</a:t>
            </a:r>
            <a:endParaRPr kumimoji="0" lang="zh-CN" altLang="en-US" sz="1800" b="0" i="0" u="none" strike="noStrike" kern="120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endParaRPr>
          </a:p>
        </p:txBody>
      </p:sp>
      <p:sp>
        <p:nvSpPr>
          <p:cNvPr id="34" name="TextBox 13"/>
          <p:cNvSpPr txBox="1"/>
          <p:nvPr/>
        </p:nvSpPr>
        <p:spPr>
          <a:xfrm>
            <a:off x="85151" y="1814322"/>
            <a:ext cx="307086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rPr>
              <a:t>Cut THU-CHK-#1</a:t>
            </a:r>
            <a:r>
              <a:rPr kumimoji="0" lang="en-US" altLang="zh-CN" sz="1800" b="0" i="0" u="none" strike="noStrike" kern="1200" cap="none" spc="0" normalizeH="0" noProof="0" dirty="0" smtClean="0">
                <a:ln>
                  <a:noFill/>
                </a:ln>
                <a:solidFill>
                  <a:prstClr val="black"/>
                </a:solidFill>
                <a:effectLst/>
                <a:uLnTx/>
                <a:uFillTx/>
                <a:latin typeface="Times New Roman" panose="02020603050405020304" pitchFamily="18" charset="0"/>
                <a:cs typeface="Times New Roman" panose="02020603050405020304" pitchFamily="18" charset="0"/>
              </a:rPr>
              <a:t> twice (B1 and B2)</a:t>
            </a:r>
            <a:endParaRPr kumimoji="0" lang="zh-CN" altLang="en-US" sz="1800" b="0" i="0" u="none" strike="noStrike" kern="1200" cap="none" spc="0" normalizeH="0" baseline="0" noProof="0" dirty="0" smtClean="0">
              <a:ln>
                <a:noFill/>
              </a:ln>
              <a:solidFill>
                <a:prstClr val="black"/>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70535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645683" y="-66299"/>
            <a:ext cx="3746328" cy="3258568"/>
          </a:xfrm>
          <a:prstGeom prst="rect">
            <a:avLst/>
          </a:prstGeom>
        </p:spPr>
      </p:pic>
      <p:sp>
        <p:nvSpPr>
          <p:cNvPr id="2" name="タイトル 1"/>
          <p:cNvSpPr>
            <a:spLocks noGrp="1"/>
          </p:cNvSpPr>
          <p:nvPr>
            <p:ph type="title"/>
          </p:nvPr>
        </p:nvSpPr>
        <p:spPr/>
        <p:txBody>
          <a:bodyPr>
            <a:normAutofit/>
          </a:bodyPr>
          <a:lstStyle/>
          <a:p>
            <a:r>
              <a:rPr kumimoji="1" lang="en-US" altLang="ja-JP" dirty="0"/>
              <a:t>After </a:t>
            </a:r>
            <a:r>
              <a:rPr kumimoji="1" lang="en-US" altLang="ja-JP" dirty="0" smtClean="0"/>
              <a:t>the </a:t>
            </a:r>
            <a:r>
              <a:rPr kumimoji="1" lang="en-US" altLang="ja-JP" dirty="0"/>
              <a:t>c</a:t>
            </a:r>
            <a:r>
              <a:rPr kumimoji="1" lang="en-US" altLang="ja-JP" dirty="0" smtClean="0"/>
              <a:t>utting</a:t>
            </a:r>
            <a:endParaRPr kumimoji="1" lang="ja-JP" altLang="en-US" dirty="0"/>
          </a:p>
        </p:txBody>
      </p:sp>
      <p:pic>
        <p:nvPicPr>
          <p:cNvPr id="4" name="図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86199" y="3216370"/>
            <a:ext cx="4160238" cy="3385038"/>
          </a:xfrm>
          <a:prstGeom prst="rect">
            <a:avLst/>
          </a:prstGeom>
        </p:spPr>
      </p:pic>
      <p:pic>
        <p:nvPicPr>
          <p:cNvPr id="5" name="図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3209193"/>
            <a:ext cx="4513385" cy="3385038"/>
          </a:xfrm>
          <a:prstGeom prst="rect">
            <a:avLst/>
          </a:prstGeom>
        </p:spPr>
      </p:pic>
      <p:sp>
        <p:nvSpPr>
          <p:cNvPr id="9" name="四角形: 角を丸くする 8"/>
          <p:cNvSpPr/>
          <p:nvPr/>
        </p:nvSpPr>
        <p:spPr>
          <a:xfrm>
            <a:off x="4265811" y="584660"/>
            <a:ext cx="2368062" cy="2082340"/>
          </a:xfrm>
          <a:prstGeom prst="roundRect">
            <a:avLst/>
          </a:prstGeom>
          <a:noFill/>
          <a:ln w="57150">
            <a:solidFill>
              <a:schemeClr val="tx1"/>
            </a:solidFill>
          </a:ln>
          <a:effectLst>
            <a:glow rad="25400">
              <a:srgbClr val="FFFF00">
                <a:alpha val="9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eaLnBrk="1" fontAlgn="auto" hangingPunct="1">
              <a:spcBef>
                <a:spcPts val="0"/>
              </a:spcBef>
              <a:spcAft>
                <a:spcPts val="0"/>
              </a:spcAft>
            </a:pPr>
            <a:endParaRPr lang="ja-JP" altLang="en-US" sz="1662">
              <a:solidFill>
                <a:prstClr val="white"/>
              </a:solidFill>
              <a:ea typeface="ＭＳ Ｐゴシック" panose="020B0600070205080204" pitchFamily="34" charset="-128"/>
            </a:endParaRPr>
          </a:p>
        </p:txBody>
      </p:sp>
      <p:sp>
        <p:nvSpPr>
          <p:cNvPr id="10" name="四角形: 角を丸くする 9"/>
          <p:cNvSpPr/>
          <p:nvPr/>
        </p:nvSpPr>
        <p:spPr>
          <a:xfrm>
            <a:off x="6633873" y="584660"/>
            <a:ext cx="1550963" cy="2082340"/>
          </a:xfrm>
          <a:prstGeom prst="roundRect">
            <a:avLst/>
          </a:prstGeom>
          <a:noFill/>
          <a:ln w="57150">
            <a:solidFill>
              <a:schemeClr val="tx1"/>
            </a:solidFill>
          </a:ln>
          <a:effectLst>
            <a:glow rad="25400">
              <a:srgbClr val="FFFF00">
                <a:alpha val="9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eaLnBrk="1" fontAlgn="auto" hangingPunct="1">
              <a:spcBef>
                <a:spcPts val="0"/>
              </a:spcBef>
              <a:spcAft>
                <a:spcPts val="0"/>
              </a:spcAft>
            </a:pPr>
            <a:endParaRPr lang="ja-JP" altLang="en-US" sz="1662">
              <a:solidFill>
                <a:prstClr val="white"/>
              </a:solidFill>
              <a:ea typeface="ＭＳ Ｐゴシック" panose="020B0600070205080204" pitchFamily="34" charset="-128"/>
            </a:endParaRPr>
          </a:p>
        </p:txBody>
      </p:sp>
      <p:cxnSp>
        <p:nvCxnSpPr>
          <p:cNvPr id="11" name="直線矢印コネクタ 10"/>
          <p:cNvCxnSpPr/>
          <p:nvPr/>
        </p:nvCxnSpPr>
        <p:spPr>
          <a:xfrm flipH="1">
            <a:off x="3361940" y="2552750"/>
            <a:ext cx="1021102" cy="1058653"/>
          </a:xfrm>
          <a:prstGeom prst="straightConnector1">
            <a:avLst/>
          </a:prstGeom>
          <a:ln w="50800">
            <a:solidFill>
              <a:schemeClr val="tx1"/>
            </a:solidFill>
            <a:tailEnd type="arrow"/>
          </a:ln>
          <a:effectLst>
            <a:glow rad="25400">
              <a:schemeClr val="bg1">
                <a:alpha val="90000"/>
              </a:schemeClr>
            </a:glow>
          </a:effectLst>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a:stCxn id="10" idx="2"/>
          </p:cNvCxnSpPr>
          <p:nvPr/>
        </p:nvCxnSpPr>
        <p:spPr>
          <a:xfrm flipH="1">
            <a:off x="7065643" y="2667000"/>
            <a:ext cx="343712" cy="794189"/>
          </a:xfrm>
          <a:prstGeom prst="straightConnector1">
            <a:avLst/>
          </a:prstGeom>
          <a:ln w="50800">
            <a:solidFill>
              <a:schemeClr val="tx1"/>
            </a:solidFill>
            <a:tailEnd type="arrow"/>
          </a:ln>
          <a:effectLst>
            <a:glow rad="25400">
              <a:schemeClr val="bg1">
                <a:alpha val="90000"/>
              </a:schemeClr>
            </a:glow>
          </a:effectLst>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9056" y="867260"/>
            <a:ext cx="4287244" cy="1077218"/>
          </a:xfrm>
          <a:prstGeom prst="rect">
            <a:avLst/>
          </a:prstGeom>
          <a:noFill/>
        </p:spPr>
        <p:txBody>
          <a:bodyPr wrap="square" rtlCol="0">
            <a:spAutoFit/>
          </a:bodyPr>
          <a:lstStyle/>
          <a:p>
            <a:pPr marL="285750" indent="-285750" algn="l" defTabSz="844083" eaLnBrk="1" fontAlgn="auto" hangingPunct="1">
              <a:spcBef>
                <a:spcPts val="0"/>
              </a:spcBef>
              <a:spcAft>
                <a:spcPts val="0"/>
              </a:spcAft>
              <a:buFont typeface="Arial" panose="020B0604020202020204" pitchFamily="34" charset="0"/>
              <a:buChar char="•"/>
            </a:pPr>
            <a:r>
              <a:rPr lang="en-US" altLang="ja-JP" sz="1600" dirty="0">
                <a:solidFill>
                  <a:prstClr val="black"/>
                </a:solidFill>
                <a:latin typeface="Times New Roman" panose="02020603050405020304" pitchFamily="18" charset="0"/>
                <a:ea typeface="ＭＳ Ｐゴシック" panose="020B0600070205080204" pitchFamily="34" charset="-128"/>
                <a:cs typeface="Times New Roman" panose="02020603050405020304" pitchFamily="18" charset="0"/>
              </a:rPr>
              <a:t>The surfaces of the irises and cavity are very clean</a:t>
            </a:r>
            <a:r>
              <a:rPr lang="en-US" altLang="ja-JP" sz="1600" dirty="0" smtClean="0">
                <a:solidFill>
                  <a:prstClr val="black"/>
                </a:solidFill>
                <a:latin typeface="Times New Roman" panose="02020603050405020304" pitchFamily="18" charset="0"/>
                <a:ea typeface="ＭＳ Ｐゴシック" panose="020B0600070205080204" pitchFamily="34" charset="-128"/>
                <a:cs typeface="Times New Roman" panose="02020603050405020304" pitchFamily="18" charset="0"/>
              </a:rPr>
              <a:t>.</a:t>
            </a:r>
          </a:p>
          <a:p>
            <a:pPr marL="285750" indent="-285750" algn="l" defTabSz="844083" eaLnBrk="1" fontAlgn="auto" hangingPunct="1">
              <a:spcBef>
                <a:spcPts val="0"/>
              </a:spcBef>
              <a:spcAft>
                <a:spcPts val="0"/>
              </a:spcAft>
              <a:buFont typeface="Arial" panose="020B0604020202020204" pitchFamily="34" charset="0"/>
              <a:buChar char="•"/>
            </a:pPr>
            <a:r>
              <a:rPr lang="en-US" altLang="ja-JP" sz="1600" dirty="0" smtClean="0">
                <a:solidFill>
                  <a:prstClr val="black"/>
                </a:solidFill>
                <a:latin typeface="Times New Roman" panose="02020603050405020304" pitchFamily="18" charset="0"/>
                <a:ea typeface="ＭＳ Ｐゴシック" panose="020B0600070205080204" pitchFamily="34" charset="-128"/>
                <a:cs typeface="Times New Roman" panose="02020603050405020304" pitchFamily="18" charset="0"/>
              </a:rPr>
              <a:t>KEYENCE VE-8800 was used to do the further inspections</a:t>
            </a:r>
            <a:endParaRPr lang="en-US" altLang="ja-JP" sz="1600" dirty="0">
              <a:solidFill>
                <a:prstClr val="black"/>
              </a:solidFill>
              <a:latin typeface="Times New Roman" panose="02020603050405020304" pitchFamily="18" charset="0"/>
              <a:ea typeface="ＭＳ Ｐゴシック" panose="020B0600070205080204" pitchFamily="34" charset="-128"/>
              <a:cs typeface="Times New Roman" panose="02020603050405020304" pitchFamily="18" charset="0"/>
            </a:endParaRPr>
          </a:p>
        </p:txBody>
      </p:sp>
      <p:sp>
        <p:nvSpPr>
          <p:cNvPr id="15" name="テキスト ボックス 14"/>
          <p:cNvSpPr txBox="1"/>
          <p:nvPr/>
        </p:nvSpPr>
        <p:spPr>
          <a:xfrm>
            <a:off x="2107192" y="1908509"/>
            <a:ext cx="2107756" cy="319639"/>
          </a:xfrm>
          <a:prstGeom prst="rect">
            <a:avLst/>
          </a:prstGeom>
          <a:solidFill>
            <a:srgbClr val="FFFF00"/>
          </a:solidFill>
          <a:ln>
            <a:solidFill>
              <a:srgbClr val="FF0000"/>
            </a:solidFill>
          </a:ln>
        </p:spPr>
        <p:txBody>
          <a:bodyPr wrap="square" rtlCol="0">
            <a:spAutoFit/>
          </a:bodyPr>
          <a:lstStyle>
            <a:defPPr>
              <a:defRPr lang="zh-CN"/>
            </a:defPPr>
            <a:lvl1pPr defTabSz="844083" eaLnBrk="1" fontAlgn="auto" hangingPunct="1">
              <a:spcBef>
                <a:spcPts val="0"/>
              </a:spcBef>
              <a:spcAft>
                <a:spcPts val="0"/>
              </a:spcAft>
              <a:defRPr sz="1477">
                <a:solidFill>
                  <a:prstClr val="black"/>
                </a:solidFill>
                <a:latin typeface="Calibri" panose="020F0502020204030204"/>
                <a:ea typeface="ＭＳ Ｐゴシック" panose="020B0600070205080204" pitchFamily="34" charset="-128"/>
              </a:defRPr>
            </a:lvl1pPr>
          </a:lstStyle>
          <a:p>
            <a:r>
              <a:rPr lang="en-US" altLang="ja-JP" dirty="0"/>
              <a:t>This surface is also clean.</a:t>
            </a:r>
          </a:p>
        </p:txBody>
      </p:sp>
      <p:sp>
        <p:nvSpPr>
          <p:cNvPr id="17" name="テキスト ボックス 16"/>
          <p:cNvSpPr txBox="1"/>
          <p:nvPr/>
        </p:nvSpPr>
        <p:spPr>
          <a:xfrm>
            <a:off x="103070" y="2524302"/>
            <a:ext cx="2721174" cy="546945"/>
          </a:xfrm>
          <a:prstGeom prst="rect">
            <a:avLst/>
          </a:prstGeom>
          <a:solidFill>
            <a:srgbClr val="FFFF00"/>
          </a:solidFill>
          <a:ln>
            <a:solidFill>
              <a:srgbClr val="FF0000"/>
            </a:solidFill>
          </a:ln>
        </p:spPr>
        <p:txBody>
          <a:bodyPr wrap="square" rtlCol="0">
            <a:spAutoFit/>
          </a:bodyPr>
          <a:lstStyle/>
          <a:p>
            <a:pPr algn="l" defTabSz="844083" eaLnBrk="1" fontAlgn="auto" hangingPunct="1">
              <a:spcBef>
                <a:spcPts val="0"/>
              </a:spcBef>
              <a:spcAft>
                <a:spcPts val="0"/>
              </a:spcAft>
            </a:pPr>
            <a:r>
              <a:rPr lang="en-US" altLang="ja-JP" sz="1477" dirty="0">
                <a:solidFill>
                  <a:prstClr val="black"/>
                </a:solidFill>
                <a:latin typeface="Calibri" panose="020F0502020204030204"/>
                <a:ea typeface="ＭＳ Ｐゴシック" panose="020B0600070205080204" pitchFamily="34" charset="-128"/>
              </a:rPr>
              <a:t>The surface of this choke groove seems to be very bad.</a:t>
            </a:r>
            <a:endParaRPr lang="ja-JP" altLang="en-US" sz="1477" dirty="0">
              <a:solidFill>
                <a:prstClr val="black"/>
              </a:solidFill>
              <a:latin typeface="Calibri" panose="020F0502020204030204"/>
              <a:ea typeface="ＭＳ Ｐゴシック" panose="020B0600070205080204" pitchFamily="34" charset="-128"/>
            </a:endParaRPr>
          </a:p>
        </p:txBody>
      </p:sp>
      <p:sp>
        <p:nvSpPr>
          <p:cNvPr id="18" name="テキスト ボックス 17"/>
          <p:cNvSpPr txBox="1"/>
          <p:nvPr/>
        </p:nvSpPr>
        <p:spPr>
          <a:xfrm>
            <a:off x="6366227" y="5851258"/>
            <a:ext cx="2777773" cy="774251"/>
          </a:xfrm>
          <a:prstGeom prst="rect">
            <a:avLst/>
          </a:prstGeom>
          <a:solidFill>
            <a:srgbClr val="FFFF00"/>
          </a:solidFill>
          <a:ln>
            <a:solidFill>
              <a:srgbClr val="FF0000"/>
            </a:solidFill>
          </a:ln>
        </p:spPr>
        <p:txBody>
          <a:bodyPr wrap="square" rtlCol="0">
            <a:spAutoFit/>
          </a:bodyPr>
          <a:lstStyle/>
          <a:p>
            <a:pPr algn="l" defTabSz="844083" eaLnBrk="1" fontAlgn="auto" hangingPunct="1">
              <a:spcBef>
                <a:spcPts val="0"/>
              </a:spcBef>
              <a:spcAft>
                <a:spcPts val="0"/>
              </a:spcAft>
            </a:pPr>
            <a:r>
              <a:rPr lang="en-US" altLang="ja-JP" sz="1477" dirty="0">
                <a:solidFill>
                  <a:prstClr val="black"/>
                </a:solidFill>
                <a:latin typeface="Calibri" panose="020F0502020204030204"/>
                <a:ea typeface="ＭＳ Ｐゴシック" panose="020B0600070205080204" pitchFamily="34" charset="-128"/>
              </a:rPr>
              <a:t>On this surface, the surface roughness is the worse </a:t>
            </a:r>
            <a:r>
              <a:rPr lang="en-US" altLang="ja-JP" sz="1477" dirty="0" smtClean="0">
                <a:solidFill>
                  <a:prstClr val="black"/>
                </a:solidFill>
                <a:latin typeface="Calibri" panose="020F0502020204030204"/>
                <a:ea typeface="ＭＳ Ｐゴシック" panose="020B0600070205080204" pitchFamily="34" charset="-128"/>
              </a:rPr>
              <a:t>than </a:t>
            </a:r>
            <a:r>
              <a:rPr lang="en-US" altLang="ja-JP" sz="1477" dirty="0">
                <a:solidFill>
                  <a:prstClr val="black"/>
                </a:solidFill>
                <a:latin typeface="Calibri" panose="020F0502020204030204"/>
                <a:ea typeface="ＭＳ Ｐゴシック" panose="020B0600070205080204" pitchFamily="34" charset="-128"/>
              </a:rPr>
              <a:t>the choke groove in the left photo.</a:t>
            </a:r>
          </a:p>
        </p:txBody>
      </p:sp>
      <p:cxnSp>
        <p:nvCxnSpPr>
          <p:cNvPr id="19" name="直線矢印コネクタ 18"/>
          <p:cNvCxnSpPr>
            <a:stCxn id="17" idx="2"/>
          </p:cNvCxnSpPr>
          <p:nvPr/>
        </p:nvCxnSpPr>
        <p:spPr>
          <a:xfrm flipH="1">
            <a:off x="1066331" y="3064094"/>
            <a:ext cx="397326" cy="1384218"/>
          </a:xfrm>
          <a:prstGeom prst="straightConnector1">
            <a:avLst/>
          </a:prstGeom>
          <a:ln w="50800">
            <a:solidFill>
              <a:schemeClr val="tx1"/>
            </a:solidFill>
            <a:tailEnd type="arrow"/>
          </a:ln>
          <a:effectLst>
            <a:glow rad="25400">
              <a:schemeClr val="bg1">
                <a:alpha val="90000"/>
              </a:schemeClr>
            </a:glow>
          </a:effectLst>
        </p:spPr>
        <p:style>
          <a:lnRef idx="1">
            <a:schemeClr val="accent1"/>
          </a:lnRef>
          <a:fillRef idx="0">
            <a:schemeClr val="accent1"/>
          </a:fillRef>
          <a:effectRef idx="0">
            <a:schemeClr val="accent1"/>
          </a:effectRef>
          <a:fontRef idx="minor">
            <a:schemeClr val="tx1"/>
          </a:fontRef>
        </p:style>
      </p:cxnSp>
      <p:cxnSp>
        <p:nvCxnSpPr>
          <p:cNvPr id="22" name="直線矢印コネクタ 21"/>
          <p:cNvCxnSpPr/>
          <p:nvPr/>
        </p:nvCxnSpPr>
        <p:spPr>
          <a:xfrm flipH="1">
            <a:off x="2987022" y="2204609"/>
            <a:ext cx="275812" cy="2005800"/>
          </a:xfrm>
          <a:prstGeom prst="straightConnector1">
            <a:avLst/>
          </a:prstGeom>
          <a:ln w="50800">
            <a:solidFill>
              <a:schemeClr val="tx1"/>
            </a:solidFill>
            <a:tailEnd type="arrow"/>
          </a:ln>
          <a:effectLst>
            <a:glow rad="25400">
              <a:schemeClr val="bg1">
                <a:alpha val="90000"/>
              </a:schemeClr>
            </a:glow>
          </a:effectLst>
        </p:spPr>
        <p:style>
          <a:lnRef idx="1">
            <a:schemeClr val="accent1"/>
          </a:lnRef>
          <a:fillRef idx="0">
            <a:schemeClr val="accent1"/>
          </a:fillRef>
          <a:effectRef idx="0">
            <a:schemeClr val="accent1"/>
          </a:effectRef>
          <a:fontRef idx="minor">
            <a:schemeClr val="tx1"/>
          </a:fontRef>
        </p:style>
      </p:cxnSp>
      <p:sp>
        <p:nvSpPr>
          <p:cNvPr id="77" name="TextBox 26"/>
          <p:cNvSpPr txBox="1"/>
          <p:nvPr/>
        </p:nvSpPr>
        <p:spPr>
          <a:xfrm>
            <a:off x="0" y="6485030"/>
            <a:ext cx="3465363" cy="369332"/>
          </a:xfrm>
          <a:prstGeom prst="rect">
            <a:avLst/>
          </a:prstGeom>
          <a:solidFill>
            <a:schemeClr val="bg1"/>
          </a:solidFill>
        </p:spPr>
        <p:txBody>
          <a:bodyPr wrap="square" rtlCol="0">
            <a:spAutoFit/>
          </a:bodyPr>
          <a:lstStyle/>
          <a:p>
            <a:r>
              <a:rPr lang="en-US" altLang="zh-CN" sz="1800" dirty="0" smtClean="0">
                <a:solidFill>
                  <a:srgbClr val="800080"/>
                </a:solidFill>
                <a:latin typeface="Calibri" panose="020F0502020204030204" pitchFamily="34" charset="0"/>
                <a:cs typeface="Calibri" panose="020F0502020204030204" pitchFamily="34" charset="0"/>
              </a:rPr>
              <a:t>Modified from Abe’s presentation</a:t>
            </a:r>
            <a:endParaRPr lang="zh-CN" altLang="en-US" sz="1800" dirty="0">
              <a:solidFill>
                <a:srgbClr val="80008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250524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ja-JP" dirty="0"/>
              <a:t>Inner surface observation results</a:t>
            </a:r>
            <a:endParaRPr lang="zh-CN" altLang="en-US" dirty="0"/>
          </a:p>
        </p:txBody>
      </p:sp>
      <p:grpSp>
        <p:nvGrpSpPr>
          <p:cNvPr id="18" name="Group 17"/>
          <p:cNvGrpSpPr/>
          <p:nvPr/>
        </p:nvGrpSpPr>
        <p:grpSpPr>
          <a:xfrm>
            <a:off x="538079" y="5414030"/>
            <a:ext cx="1800300" cy="1224136"/>
            <a:chOff x="755576" y="4365104"/>
            <a:chExt cx="1800300" cy="1224136"/>
          </a:xfrm>
        </p:grpSpPr>
        <p:grpSp>
          <p:nvGrpSpPr>
            <p:cNvPr id="19" name="Group 18"/>
            <p:cNvGrpSpPr/>
            <p:nvPr/>
          </p:nvGrpSpPr>
          <p:grpSpPr>
            <a:xfrm>
              <a:off x="755576" y="4365104"/>
              <a:ext cx="1800300" cy="1224136"/>
              <a:chOff x="5819357" y="1627533"/>
              <a:chExt cx="1800300" cy="1224136"/>
            </a:xfrm>
          </p:grpSpPr>
          <p:pic>
            <p:nvPicPr>
              <p:cNvPr id="26" name="Picture 4" descr="F:\20160929\C1000.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49992" t="10621" b="44041"/>
              <a:stretch/>
            </p:blipFill>
            <p:spPr bwMode="auto">
              <a:xfrm>
                <a:off x="5819357" y="1627533"/>
                <a:ext cx="1800300" cy="1224136"/>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Straight Arrow Connector 26"/>
              <p:cNvCxnSpPr/>
              <p:nvPr/>
            </p:nvCxnSpPr>
            <p:spPr>
              <a:xfrm>
                <a:off x="6470635" y="2645509"/>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23" name="TextBox 22"/>
            <p:cNvSpPr txBox="1"/>
            <p:nvPr/>
          </p:nvSpPr>
          <p:spPr>
            <a:xfrm>
              <a:off x="825344" y="4459819"/>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D</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28" name="Group 27"/>
          <p:cNvGrpSpPr/>
          <p:nvPr/>
        </p:nvGrpSpPr>
        <p:grpSpPr>
          <a:xfrm>
            <a:off x="542251" y="2484144"/>
            <a:ext cx="1800200" cy="1219154"/>
            <a:chOff x="8117841" y="4514102"/>
            <a:chExt cx="1800200" cy="1219154"/>
          </a:xfrm>
        </p:grpSpPr>
        <p:grpSp>
          <p:nvGrpSpPr>
            <p:cNvPr id="29" name="Group 28"/>
            <p:cNvGrpSpPr/>
            <p:nvPr/>
          </p:nvGrpSpPr>
          <p:grpSpPr>
            <a:xfrm>
              <a:off x="8117841" y="4514102"/>
              <a:ext cx="1800200" cy="1219154"/>
              <a:chOff x="8117841" y="4514102"/>
              <a:chExt cx="1800200" cy="1219154"/>
            </a:xfrm>
          </p:grpSpPr>
          <p:pic>
            <p:nvPicPr>
              <p:cNvPr id="31" name="Picture 2" descr="F:\20160929\E1000.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41050" t="24078" r="8863" b="30694"/>
              <a:stretch/>
            </p:blipFill>
            <p:spPr bwMode="auto">
              <a:xfrm>
                <a:off x="8117841" y="4514102"/>
                <a:ext cx="1800200" cy="1219154"/>
              </a:xfrm>
              <a:prstGeom prst="rect">
                <a:avLst/>
              </a:prstGeom>
              <a:noFill/>
              <a:extLst>
                <a:ext uri="{909E8E84-426E-40DD-AFC4-6F175D3DCCD1}">
                  <a14:hiddenFill xmlns:a14="http://schemas.microsoft.com/office/drawing/2010/main">
                    <a:solidFill>
                      <a:srgbClr val="FFFFFF"/>
                    </a:solidFill>
                  </a14:hiddenFill>
                </a:ext>
              </a:extLst>
            </p:spPr>
          </p:pic>
          <p:cxnSp>
            <p:nvCxnSpPr>
              <p:cNvPr id="32" name="Straight Arrow Connector 31"/>
              <p:cNvCxnSpPr/>
              <p:nvPr/>
            </p:nvCxnSpPr>
            <p:spPr>
              <a:xfrm>
                <a:off x="8819686" y="4666870"/>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30" name="TextBox 29"/>
            <p:cNvSpPr txBox="1"/>
            <p:nvPr/>
          </p:nvSpPr>
          <p:spPr>
            <a:xfrm>
              <a:off x="8184596" y="4591963"/>
              <a:ext cx="220391" cy="276999"/>
            </a:xfrm>
            <a:prstGeom prst="rect">
              <a:avLst/>
            </a:prstGeom>
            <a:solidFill>
              <a:srgbClr val="FF0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B</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33" name="Group 32"/>
          <p:cNvGrpSpPr/>
          <p:nvPr/>
        </p:nvGrpSpPr>
        <p:grpSpPr>
          <a:xfrm>
            <a:off x="5364088" y="5347235"/>
            <a:ext cx="1839551" cy="1296145"/>
            <a:chOff x="-3233596" y="908719"/>
            <a:chExt cx="1839551" cy="1296145"/>
          </a:xfrm>
        </p:grpSpPr>
        <p:grpSp>
          <p:nvGrpSpPr>
            <p:cNvPr id="34" name="Group 33"/>
            <p:cNvGrpSpPr/>
            <p:nvPr/>
          </p:nvGrpSpPr>
          <p:grpSpPr>
            <a:xfrm>
              <a:off x="-3233596" y="908719"/>
              <a:ext cx="1839551" cy="1296145"/>
              <a:chOff x="1946841" y="3303280"/>
              <a:chExt cx="1839551" cy="1296145"/>
            </a:xfrm>
          </p:grpSpPr>
          <p:pic>
            <p:nvPicPr>
              <p:cNvPr id="36" name="Picture 3" descr="F:\20160929\FA450.jpg"/>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76374" t="66851" b="10953"/>
              <a:stretch/>
            </p:blipFill>
            <p:spPr bwMode="auto">
              <a:xfrm>
                <a:off x="1946841" y="3303280"/>
                <a:ext cx="1839551" cy="1296145"/>
              </a:xfrm>
              <a:prstGeom prst="rect">
                <a:avLst/>
              </a:prstGeom>
              <a:noFill/>
              <a:extLst>
                <a:ext uri="{909E8E84-426E-40DD-AFC4-6F175D3DCCD1}">
                  <a14:hiddenFill xmlns:a14="http://schemas.microsoft.com/office/drawing/2010/main">
                    <a:solidFill>
                      <a:srgbClr val="FFFFFF"/>
                    </a:solidFill>
                  </a14:hiddenFill>
                </a:ext>
              </a:extLst>
            </p:spPr>
          </p:pic>
          <p:cxnSp>
            <p:nvCxnSpPr>
              <p:cNvPr id="37" name="Straight Arrow Connector 36"/>
              <p:cNvCxnSpPr/>
              <p:nvPr/>
            </p:nvCxnSpPr>
            <p:spPr>
              <a:xfrm>
                <a:off x="2695854" y="4409381"/>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35" name="TextBox 34"/>
            <p:cNvSpPr txBox="1"/>
            <p:nvPr/>
          </p:nvSpPr>
          <p:spPr>
            <a:xfrm>
              <a:off x="-3182213" y="1011332"/>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H</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38" name="Group 37"/>
          <p:cNvGrpSpPr/>
          <p:nvPr/>
        </p:nvGrpSpPr>
        <p:grpSpPr>
          <a:xfrm>
            <a:off x="5364088" y="3965716"/>
            <a:ext cx="1836389" cy="1152128"/>
            <a:chOff x="14010886" y="5189980"/>
            <a:chExt cx="1836389" cy="1152128"/>
          </a:xfrm>
        </p:grpSpPr>
        <p:grpSp>
          <p:nvGrpSpPr>
            <p:cNvPr id="39" name="Group 38"/>
            <p:cNvGrpSpPr/>
            <p:nvPr/>
          </p:nvGrpSpPr>
          <p:grpSpPr>
            <a:xfrm>
              <a:off x="14010886" y="5189980"/>
              <a:ext cx="1836389" cy="1152128"/>
              <a:chOff x="13716426" y="5918432"/>
              <a:chExt cx="1836389" cy="1152128"/>
            </a:xfrm>
          </p:grpSpPr>
          <p:pic>
            <p:nvPicPr>
              <p:cNvPr id="41" name="Picture 2" descr="F:\20160929\FB1000.jpg"/>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l="49581" t="45615" b="12137"/>
              <a:stretch/>
            </p:blipFill>
            <p:spPr bwMode="auto">
              <a:xfrm>
                <a:off x="13719586" y="5918432"/>
                <a:ext cx="1833229" cy="1152128"/>
              </a:xfrm>
              <a:prstGeom prst="rect">
                <a:avLst/>
              </a:prstGeom>
              <a:noFill/>
              <a:extLst>
                <a:ext uri="{909E8E84-426E-40DD-AFC4-6F175D3DCCD1}">
                  <a14:hiddenFill xmlns:a14="http://schemas.microsoft.com/office/drawing/2010/main">
                    <a:solidFill>
                      <a:srgbClr val="FFFFFF"/>
                    </a:solidFill>
                  </a14:hiddenFill>
                </a:ext>
              </a:extLst>
            </p:spPr>
          </p:pic>
          <p:cxnSp>
            <p:nvCxnSpPr>
              <p:cNvPr id="42" name="Straight Arrow Connector 41"/>
              <p:cNvCxnSpPr/>
              <p:nvPr/>
            </p:nvCxnSpPr>
            <p:spPr>
              <a:xfrm>
                <a:off x="13716426" y="6951051"/>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40" name="TextBox 39"/>
            <p:cNvSpPr txBox="1"/>
            <p:nvPr/>
          </p:nvSpPr>
          <p:spPr>
            <a:xfrm>
              <a:off x="14062269" y="5257222"/>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G</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43" name="Group 42"/>
          <p:cNvGrpSpPr/>
          <p:nvPr/>
        </p:nvGrpSpPr>
        <p:grpSpPr>
          <a:xfrm>
            <a:off x="2698488" y="984012"/>
            <a:ext cx="2045220" cy="1296144"/>
            <a:chOff x="7598373" y="-1738007"/>
            <a:chExt cx="2045220" cy="1296144"/>
          </a:xfrm>
        </p:grpSpPr>
        <p:pic>
          <p:nvPicPr>
            <p:cNvPr id="44" name="Picture 43"/>
            <p:cNvPicPr>
              <a:picLocks noChangeAspect="1"/>
            </p:cNvPicPr>
            <p:nvPr/>
          </p:nvPicPr>
          <p:blipFill rotWithShape="1">
            <a:blip r:embed="rId10"/>
            <a:srcRect l="62607" t="64584" r="21583" b="22063"/>
            <a:stretch/>
          </p:blipFill>
          <p:spPr>
            <a:xfrm>
              <a:off x="7598373" y="-1738007"/>
              <a:ext cx="2045220" cy="1296144"/>
            </a:xfrm>
            <a:prstGeom prst="rect">
              <a:avLst/>
            </a:prstGeom>
          </p:spPr>
        </p:pic>
        <p:cxnSp>
          <p:nvCxnSpPr>
            <p:cNvPr id="45" name="Straight Arrow Connector 44"/>
            <p:cNvCxnSpPr/>
            <p:nvPr/>
          </p:nvCxnSpPr>
          <p:spPr>
            <a:xfrm>
              <a:off x="8458857" y="-538006"/>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sp>
          <p:nvSpPr>
            <p:cNvPr id="46" name="TextBox 45"/>
            <p:cNvSpPr txBox="1"/>
            <p:nvPr/>
          </p:nvSpPr>
          <p:spPr>
            <a:xfrm>
              <a:off x="7657257" y="-1667428"/>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E</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47" name="Group 46"/>
          <p:cNvGrpSpPr/>
          <p:nvPr/>
        </p:nvGrpSpPr>
        <p:grpSpPr>
          <a:xfrm>
            <a:off x="566816" y="980728"/>
            <a:ext cx="1774800" cy="1331100"/>
            <a:chOff x="1830626" y="3708599"/>
            <a:chExt cx="1774800" cy="1331100"/>
          </a:xfrm>
        </p:grpSpPr>
        <p:pic>
          <p:nvPicPr>
            <p:cNvPr id="48" name="Picture 4" descr="F:\20161020_b\20161020_164826.tif"/>
            <p:cNvPicPr>
              <a:picLocks noChangeAspect="1" noChangeArrowheads="1" noCrop="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830626" y="3708599"/>
              <a:ext cx="1774800" cy="1331100"/>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p:cNvSpPr txBox="1"/>
            <p:nvPr/>
          </p:nvSpPr>
          <p:spPr>
            <a:xfrm>
              <a:off x="1873476" y="3815260"/>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A</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50" name="Straight Arrow Connector 49"/>
            <p:cNvCxnSpPr/>
            <p:nvPr/>
          </p:nvCxnSpPr>
          <p:spPr>
            <a:xfrm>
              <a:off x="2488606" y="3819261"/>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grpSp>
        <p:nvGrpSpPr>
          <p:cNvPr id="51" name="Group 50"/>
          <p:cNvGrpSpPr/>
          <p:nvPr/>
        </p:nvGrpSpPr>
        <p:grpSpPr>
          <a:xfrm>
            <a:off x="2807598" y="2829589"/>
            <a:ext cx="2140754" cy="3103768"/>
            <a:chOff x="4322458" y="2647945"/>
            <a:chExt cx="2140754" cy="3103768"/>
          </a:xfrm>
        </p:grpSpPr>
        <p:grpSp>
          <p:nvGrpSpPr>
            <p:cNvPr id="52" name="Group 51"/>
            <p:cNvGrpSpPr/>
            <p:nvPr/>
          </p:nvGrpSpPr>
          <p:grpSpPr>
            <a:xfrm>
              <a:off x="4339622" y="2647945"/>
              <a:ext cx="2123590" cy="3103768"/>
              <a:chOff x="4339622" y="2647945"/>
              <a:chExt cx="2123590" cy="3103768"/>
            </a:xfrm>
          </p:grpSpPr>
          <p:pic>
            <p:nvPicPr>
              <p:cNvPr id="54" name="Picture 53"/>
              <p:cNvPicPr>
                <a:picLocks noChangeAspect="1"/>
              </p:cNvPicPr>
              <p:nvPr/>
            </p:nvPicPr>
            <p:blipFill rotWithShape="1">
              <a:blip r:embed="rId12"/>
              <a:srcRect l="20368"/>
              <a:stretch/>
            </p:blipFill>
            <p:spPr>
              <a:xfrm>
                <a:off x="4339622" y="3007364"/>
                <a:ext cx="1756433" cy="2744349"/>
              </a:xfrm>
              <a:prstGeom prst="rect">
                <a:avLst/>
              </a:prstGeom>
            </p:spPr>
          </p:pic>
          <p:cxnSp>
            <p:nvCxnSpPr>
              <p:cNvPr id="55" name="Straight Arrow Connector 54"/>
              <p:cNvCxnSpPr/>
              <p:nvPr/>
            </p:nvCxnSpPr>
            <p:spPr>
              <a:xfrm flipV="1">
                <a:off x="5892277" y="4755808"/>
                <a:ext cx="350544" cy="228494"/>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56" name="TextBox 55"/>
              <p:cNvSpPr txBox="1"/>
              <p:nvPr/>
            </p:nvSpPr>
            <p:spPr>
              <a:xfrm>
                <a:off x="6242820" y="4608723"/>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H</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57" name="Straight Arrow Connector 56"/>
              <p:cNvCxnSpPr/>
              <p:nvPr/>
            </p:nvCxnSpPr>
            <p:spPr>
              <a:xfrm flipH="1">
                <a:off x="5133984" y="3626999"/>
                <a:ext cx="380082" cy="224315"/>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58" name="TextBox 57"/>
              <p:cNvSpPr txBox="1"/>
              <p:nvPr/>
            </p:nvSpPr>
            <p:spPr>
              <a:xfrm>
                <a:off x="4920269" y="3774094"/>
                <a:ext cx="220391" cy="276999"/>
              </a:xfrm>
              <a:prstGeom prst="rect">
                <a:avLst/>
              </a:prstGeom>
              <a:solidFill>
                <a:srgbClr val="FF0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B</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59" name="Straight Arrow Connector 58"/>
              <p:cNvCxnSpPr/>
              <p:nvPr/>
            </p:nvCxnSpPr>
            <p:spPr>
              <a:xfrm flipH="1" flipV="1">
                <a:off x="4674058" y="4146204"/>
                <a:ext cx="997828" cy="78708"/>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0" name="TextBox 59"/>
              <p:cNvSpPr txBox="1"/>
              <p:nvPr/>
            </p:nvSpPr>
            <p:spPr>
              <a:xfrm>
                <a:off x="4647728" y="3999794"/>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D</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1" name="Straight Arrow Connector 60"/>
              <p:cNvCxnSpPr>
                <a:endCxn id="62" idx="1"/>
              </p:cNvCxnSpPr>
              <p:nvPr/>
            </p:nvCxnSpPr>
            <p:spPr>
              <a:xfrm flipV="1">
                <a:off x="5892277" y="3319582"/>
                <a:ext cx="350544" cy="51894"/>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2" name="TextBox 61"/>
              <p:cNvSpPr txBox="1"/>
              <p:nvPr/>
            </p:nvSpPr>
            <p:spPr>
              <a:xfrm>
                <a:off x="6242821" y="3181082"/>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F</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3" name="Straight Arrow Connector 62"/>
              <p:cNvCxnSpPr>
                <a:endCxn id="64" idx="1"/>
              </p:cNvCxnSpPr>
              <p:nvPr/>
            </p:nvCxnSpPr>
            <p:spPr>
              <a:xfrm>
                <a:off x="5892277" y="4122913"/>
                <a:ext cx="350543" cy="138500"/>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4" name="TextBox 63"/>
              <p:cNvSpPr txBox="1"/>
              <p:nvPr/>
            </p:nvSpPr>
            <p:spPr>
              <a:xfrm>
                <a:off x="6242820" y="4122913"/>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G</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5" name="Straight Arrow Connector 64"/>
              <p:cNvCxnSpPr/>
              <p:nvPr/>
            </p:nvCxnSpPr>
            <p:spPr>
              <a:xfrm flipH="1">
                <a:off x="5459007" y="3671550"/>
                <a:ext cx="176866" cy="256984"/>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6" name="TextBox 65"/>
              <p:cNvSpPr txBox="1"/>
              <p:nvPr/>
            </p:nvSpPr>
            <p:spPr>
              <a:xfrm>
                <a:off x="5312241" y="3869205"/>
                <a:ext cx="220391" cy="276999"/>
              </a:xfrm>
              <a:prstGeom prst="rect">
                <a:avLst/>
              </a:prstGeom>
              <a:solidFill>
                <a:srgbClr val="FF0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C</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7" name="Straight Arrow Connector 66"/>
              <p:cNvCxnSpPr>
                <a:endCxn id="68" idx="3"/>
              </p:cNvCxnSpPr>
              <p:nvPr/>
            </p:nvCxnSpPr>
            <p:spPr>
              <a:xfrm flipH="1" flipV="1">
                <a:off x="4802872" y="2977607"/>
                <a:ext cx="562692" cy="273642"/>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8" name="TextBox 67"/>
              <p:cNvSpPr txBox="1"/>
              <p:nvPr/>
            </p:nvSpPr>
            <p:spPr>
              <a:xfrm>
                <a:off x="4582481" y="2839107"/>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A</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9" name="Straight Arrow Connector 68"/>
              <p:cNvCxnSpPr>
                <a:endCxn id="70" idx="2"/>
              </p:cNvCxnSpPr>
              <p:nvPr/>
            </p:nvCxnSpPr>
            <p:spPr>
              <a:xfrm flipV="1">
                <a:off x="5519829" y="2924944"/>
                <a:ext cx="169111" cy="509194"/>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70" name="TextBox 69"/>
              <p:cNvSpPr txBox="1"/>
              <p:nvPr/>
            </p:nvSpPr>
            <p:spPr>
              <a:xfrm>
                <a:off x="5578744" y="2647945"/>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E</a:t>
                </a:r>
                <a:endParaRPr kumimoji="0" lang="zh-CN" altLang="en-US" sz="1200" b="0" i="0" u="none" strike="noStrike" kern="0" cap="none" spc="0" normalizeH="0" baseline="0" noProof="0" dirty="0" smtClean="0">
                  <a:ln>
                    <a:noFill/>
                  </a:ln>
                  <a:solidFill>
                    <a:prstClr val="black"/>
                  </a:solidFill>
                  <a:effectLst/>
                  <a:uLnTx/>
                  <a:uFillTx/>
                </a:endParaRPr>
              </a:p>
            </p:txBody>
          </p:sp>
        </p:grpSp>
        <p:sp>
          <p:nvSpPr>
            <p:cNvPr id="53" name="Rectangle 52"/>
            <p:cNvSpPr/>
            <p:nvPr/>
          </p:nvSpPr>
          <p:spPr>
            <a:xfrm>
              <a:off x="4322458" y="2924944"/>
              <a:ext cx="249542" cy="244193"/>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grpSp>
        <p:nvGrpSpPr>
          <p:cNvPr id="71" name="Group 70"/>
          <p:cNvGrpSpPr/>
          <p:nvPr/>
        </p:nvGrpSpPr>
        <p:grpSpPr>
          <a:xfrm>
            <a:off x="539552" y="4014293"/>
            <a:ext cx="1800200" cy="1131262"/>
            <a:chOff x="666059" y="1220223"/>
            <a:chExt cx="1800200" cy="1131262"/>
          </a:xfrm>
        </p:grpSpPr>
        <p:grpSp>
          <p:nvGrpSpPr>
            <p:cNvPr id="72" name="Group 71"/>
            <p:cNvGrpSpPr/>
            <p:nvPr/>
          </p:nvGrpSpPr>
          <p:grpSpPr>
            <a:xfrm>
              <a:off x="666059" y="1220223"/>
              <a:ext cx="1800200" cy="1131262"/>
              <a:chOff x="4932040" y="598598"/>
              <a:chExt cx="1800200" cy="1131262"/>
            </a:xfrm>
          </p:grpSpPr>
          <p:grpSp>
            <p:nvGrpSpPr>
              <p:cNvPr id="74" name="Group 73"/>
              <p:cNvGrpSpPr/>
              <p:nvPr/>
            </p:nvGrpSpPr>
            <p:grpSpPr>
              <a:xfrm>
                <a:off x="4932040" y="598598"/>
                <a:ext cx="1800200" cy="1131262"/>
                <a:chOff x="3919633" y="2326810"/>
                <a:chExt cx="1800200" cy="1131262"/>
              </a:xfrm>
            </p:grpSpPr>
            <p:pic>
              <p:nvPicPr>
                <p:cNvPr id="76" name="Picture 3" descr="F:\20160929\B1000.jpg"/>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val="0"/>
                    </a:ext>
                  </a:extLst>
                </a:blip>
                <a:srcRect l="29157" r="20837" b="58100"/>
                <a:stretch/>
              </p:blipFill>
              <p:spPr bwMode="auto">
                <a:xfrm>
                  <a:off x="3919633" y="2326810"/>
                  <a:ext cx="1800200" cy="1131262"/>
                </a:xfrm>
                <a:prstGeom prst="rect">
                  <a:avLst/>
                </a:prstGeom>
                <a:noFill/>
                <a:extLst>
                  <a:ext uri="{909E8E84-426E-40DD-AFC4-6F175D3DCCD1}">
                    <a14:hiddenFill xmlns:a14="http://schemas.microsoft.com/office/drawing/2010/main">
                      <a:solidFill>
                        <a:srgbClr val="FFFFFF"/>
                      </a:solidFill>
                    </a14:hiddenFill>
                  </a:ext>
                </a:extLst>
              </p:spPr>
            </p:pic>
            <p:cxnSp>
              <p:nvCxnSpPr>
                <p:cNvPr id="77" name="Straight Arrow Connector 76"/>
                <p:cNvCxnSpPr/>
                <p:nvPr/>
              </p:nvCxnSpPr>
              <p:spPr>
                <a:xfrm>
                  <a:off x="4528831" y="3214064"/>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75" name="TextBox 74"/>
              <p:cNvSpPr txBox="1"/>
              <p:nvPr/>
            </p:nvSpPr>
            <p:spPr>
              <a:xfrm>
                <a:off x="5000335" y="640982"/>
                <a:ext cx="220391" cy="276999"/>
              </a:xfrm>
              <a:prstGeom prst="rect">
                <a:avLst/>
              </a:prstGeom>
              <a:solidFill>
                <a:srgbClr val="FF0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C</a:t>
                </a:r>
                <a:endParaRPr kumimoji="0" lang="zh-CN" altLang="en-US" sz="1200" b="0" i="0" u="none" strike="noStrike" kern="0" cap="none" spc="0" normalizeH="0" baseline="0" noProof="0" dirty="0" smtClean="0">
                  <a:ln>
                    <a:noFill/>
                  </a:ln>
                  <a:solidFill>
                    <a:prstClr val="black"/>
                  </a:solidFill>
                  <a:effectLst/>
                  <a:uLnTx/>
                  <a:uFillTx/>
                </a:endParaRPr>
              </a:p>
            </p:txBody>
          </p:sp>
        </p:grpSp>
        <p:sp>
          <p:nvSpPr>
            <p:cNvPr id="73" name="TextBox 72"/>
            <p:cNvSpPr txBox="1"/>
            <p:nvPr/>
          </p:nvSpPr>
          <p:spPr>
            <a:xfrm>
              <a:off x="1370603" y="1738145"/>
              <a:ext cx="95164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FFFF00"/>
                  </a:solidFill>
                  <a:effectLst/>
                  <a:uLnTx/>
                  <a:uFillTx/>
                  <a:latin typeface="Calibri" panose="020F0502020204030204"/>
                </a:rPr>
                <a:t>100 μm</a:t>
              </a:r>
              <a:endParaRPr kumimoji="0" lang="zh-CN" altLang="en-US" sz="1800" b="1" i="0" u="none" strike="noStrike" kern="0" cap="none" spc="0" normalizeH="0" baseline="0" noProof="0" dirty="0" smtClean="0">
                <a:ln>
                  <a:noFill/>
                </a:ln>
                <a:solidFill>
                  <a:srgbClr val="FFFF00"/>
                </a:solidFill>
                <a:effectLst/>
                <a:uLnTx/>
                <a:uFillTx/>
                <a:latin typeface="Calibri" panose="020F0502020204030204"/>
              </a:endParaRPr>
            </a:p>
          </p:txBody>
        </p:sp>
      </p:grpSp>
      <p:sp>
        <p:nvSpPr>
          <p:cNvPr id="78" name="TextBox 77"/>
          <p:cNvSpPr txBox="1"/>
          <p:nvPr/>
        </p:nvSpPr>
        <p:spPr>
          <a:xfrm>
            <a:off x="1284703" y="6041181"/>
            <a:ext cx="911033"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79" name="TextBox 78"/>
          <p:cNvSpPr txBox="1"/>
          <p:nvPr/>
        </p:nvSpPr>
        <p:spPr>
          <a:xfrm>
            <a:off x="1343510" y="2588957"/>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80" name="TextBox 79"/>
          <p:cNvSpPr txBox="1"/>
          <p:nvPr/>
        </p:nvSpPr>
        <p:spPr>
          <a:xfrm>
            <a:off x="1323743" y="1108941"/>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81" name="TextBox 80"/>
          <p:cNvSpPr txBox="1"/>
          <p:nvPr/>
        </p:nvSpPr>
        <p:spPr>
          <a:xfrm>
            <a:off x="3639145" y="1781828"/>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grpSp>
        <p:nvGrpSpPr>
          <p:cNvPr id="82" name="Group 81"/>
          <p:cNvGrpSpPr/>
          <p:nvPr/>
        </p:nvGrpSpPr>
        <p:grpSpPr>
          <a:xfrm>
            <a:off x="5415471" y="2348880"/>
            <a:ext cx="1785006" cy="1440160"/>
            <a:chOff x="4998223" y="1937434"/>
            <a:chExt cx="1785006" cy="1440160"/>
          </a:xfrm>
        </p:grpSpPr>
        <p:grpSp>
          <p:nvGrpSpPr>
            <p:cNvPr id="83" name="Group 82"/>
            <p:cNvGrpSpPr/>
            <p:nvPr/>
          </p:nvGrpSpPr>
          <p:grpSpPr>
            <a:xfrm>
              <a:off x="4998223" y="1937434"/>
              <a:ext cx="1785006" cy="1440160"/>
              <a:chOff x="14164258" y="1988841"/>
              <a:chExt cx="1785006" cy="1440160"/>
            </a:xfrm>
          </p:grpSpPr>
          <p:grpSp>
            <p:nvGrpSpPr>
              <p:cNvPr id="85" name="Group 84"/>
              <p:cNvGrpSpPr/>
              <p:nvPr/>
            </p:nvGrpSpPr>
            <p:grpSpPr>
              <a:xfrm>
                <a:off x="14164258" y="1988841"/>
                <a:ext cx="1785006" cy="1440160"/>
                <a:chOff x="334437" y="4253122"/>
                <a:chExt cx="1785006" cy="1440160"/>
              </a:xfrm>
            </p:grpSpPr>
            <p:pic>
              <p:nvPicPr>
                <p:cNvPr id="87" name="Picture 2" descr="F:\20160929\FC450.jpg"/>
                <p:cNvPicPr>
                  <a:picLocks noChangeAspect="1" noChangeArrowheads="1"/>
                </p:cNvPicPr>
                <p:nvPr/>
              </p:nvPicPr>
              <p:blipFill rotWithShape="1">
                <a:blip r:embed="rId15" cstate="print">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val="0"/>
                    </a:ext>
                  </a:extLst>
                </a:blip>
                <a:srcRect l="75602" t="66686" r="1820" b="9026"/>
                <a:stretch/>
              </p:blipFill>
              <p:spPr bwMode="auto">
                <a:xfrm>
                  <a:off x="334437" y="4253122"/>
                  <a:ext cx="1785006" cy="1440160"/>
                </a:xfrm>
                <a:prstGeom prst="rect">
                  <a:avLst/>
                </a:prstGeom>
                <a:noFill/>
                <a:extLst>
                  <a:ext uri="{909E8E84-426E-40DD-AFC4-6F175D3DCCD1}">
                    <a14:hiddenFill xmlns:a14="http://schemas.microsoft.com/office/drawing/2010/main">
                      <a:solidFill>
                        <a:srgbClr val="FFFFFF"/>
                      </a:solidFill>
                    </a14:hiddenFill>
                  </a:ext>
                </a:extLst>
              </p:spPr>
            </p:pic>
            <p:cxnSp>
              <p:nvCxnSpPr>
                <p:cNvPr id="88" name="Straight Arrow Connector 87"/>
                <p:cNvCxnSpPr/>
                <p:nvPr/>
              </p:nvCxnSpPr>
              <p:spPr>
                <a:xfrm>
                  <a:off x="1039323" y="5485121"/>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86" name="TextBox 85"/>
              <p:cNvSpPr txBox="1"/>
              <p:nvPr/>
            </p:nvSpPr>
            <p:spPr>
              <a:xfrm>
                <a:off x="14228470" y="2042360"/>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F</a:t>
                </a:r>
                <a:endParaRPr kumimoji="0" lang="zh-CN" altLang="en-US" sz="1200" b="0" i="0" u="none" strike="noStrike" kern="0" cap="none" spc="0" normalizeH="0" baseline="0" noProof="0" dirty="0" smtClean="0">
                  <a:ln>
                    <a:noFill/>
                  </a:ln>
                  <a:solidFill>
                    <a:prstClr val="black"/>
                  </a:solidFill>
                  <a:effectLst/>
                  <a:uLnTx/>
                  <a:uFillTx/>
                </a:endParaRPr>
              </a:p>
            </p:txBody>
          </p:sp>
        </p:grpSp>
        <p:sp>
          <p:nvSpPr>
            <p:cNvPr id="84" name="TextBox 83"/>
            <p:cNvSpPr txBox="1"/>
            <p:nvPr/>
          </p:nvSpPr>
          <p:spPr>
            <a:xfrm>
              <a:off x="5760093" y="2776607"/>
              <a:ext cx="95164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FFFF00"/>
                  </a:solidFill>
                  <a:effectLst/>
                  <a:uLnTx/>
                  <a:uFillTx/>
                  <a:latin typeface="Calibri" panose="020F0502020204030204"/>
                </a:rPr>
                <a:t>100 μm</a:t>
              </a:r>
              <a:endParaRPr kumimoji="0" lang="zh-CN" altLang="en-US" sz="1800" b="1" i="0" u="none" strike="noStrike" kern="0" cap="none" spc="0" normalizeH="0" baseline="0" noProof="0" dirty="0" smtClean="0">
                <a:ln>
                  <a:noFill/>
                </a:ln>
                <a:solidFill>
                  <a:srgbClr val="FFFF00"/>
                </a:solidFill>
                <a:effectLst/>
                <a:uLnTx/>
                <a:uFillTx/>
                <a:latin typeface="Calibri" panose="020F0502020204030204"/>
              </a:endParaRPr>
            </a:p>
          </p:txBody>
        </p:sp>
      </p:grpSp>
      <p:sp>
        <p:nvSpPr>
          <p:cNvPr id="89" name="TextBox 88"/>
          <p:cNvSpPr txBox="1"/>
          <p:nvPr/>
        </p:nvSpPr>
        <p:spPr>
          <a:xfrm>
            <a:off x="5421296" y="4643844"/>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90" name="TextBox 89"/>
          <p:cNvSpPr txBox="1"/>
          <p:nvPr/>
        </p:nvSpPr>
        <p:spPr>
          <a:xfrm>
            <a:off x="6184597" y="6078627"/>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91" name="テキスト ボックス 8"/>
          <p:cNvSpPr txBox="1"/>
          <p:nvPr/>
        </p:nvSpPr>
        <p:spPr>
          <a:xfrm>
            <a:off x="2992241" y="5863970"/>
            <a:ext cx="1340829" cy="338554"/>
          </a:xfrm>
          <a:prstGeom prst="rect">
            <a:avLst/>
          </a:prstGeom>
          <a:solidFill>
            <a:sysClr val="window" lastClr="FFFFFF"/>
          </a:solidFill>
          <a:ln w="19050">
            <a:solidFill>
              <a:srgbClr val="9900FF"/>
            </a:solid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dirty="0">
                <a:solidFill>
                  <a:prstClr val="black"/>
                </a:solidFill>
                <a:latin typeface="Calibri" panose="020F0502020204030204"/>
                <a:ea typeface="黑体" panose="02010609060101010101" pitchFamily="49" charset="-122"/>
              </a:rPr>
              <a:t>Choke</a:t>
            </a:r>
            <a:r>
              <a:rPr lang="zh-CN" altLang="en-US" sz="1600" kern="0" dirty="0">
                <a:solidFill>
                  <a:prstClr val="black"/>
                </a:solidFill>
                <a:latin typeface="Calibri" panose="020F0502020204030204"/>
                <a:ea typeface="黑体" panose="02010609060101010101" pitchFamily="49" charset="-122"/>
              </a:rPr>
              <a:t> </a:t>
            </a:r>
            <a:r>
              <a:rPr lang="en-US" altLang="zh-CN" sz="1600" kern="0" dirty="0">
                <a:solidFill>
                  <a:prstClr val="black"/>
                </a:solidFill>
                <a:latin typeface="Calibri" panose="020F0502020204030204"/>
                <a:ea typeface="黑体" panose="02010609060101010101" pitchFamily="49" charset="-122"/>
              </a:rPr>
              <a:t>E field</a:t>
            </a:r>
            <a:endParaRPr lang="ja-JP" altLang="en-US" sz="1600" kern="0" dirty="0">
              <a:solidFill>
                <a:prstClr val="black"/>
              </a:solidFill>
              <a:latin typeface="Calibri" panose="020F0502020204030204"/>
              <a:ea typeface="黑体" panose="02010609060101010101" pitchFamily="49" charset="-122"/>
            </a:endParaRPr>
          </a:p>
        </p:txBody>
      </p:sp>
      <p:sp>
        <p:nvSpPr>
          <p:cNvPr id="92" name="TextBox 91"/>
          <p:cNvSpPr txBox="1"/>
          <p:nvPr/>
        </p:nvSpPr>
        <p:spPr>
          <a:xfrm>
            <a:off x="5428306" y="908720"/>
            <a:ext cx="3479455" cy="1477328"/>
          </a:xfrm>
          <a:prstGeom prst="rect">
            <a:avLst/>
          </a:prstGeom>
          <a:solidFill>
            <a:sysClr val="window" lastClr="FFFFFF"/>
          </a:solidFill>
          <a:ln w="19050">
            <a:solidFill>
              <a:srgbClr val="9900FF"/>
            </a:solid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black"/>
                </a:solidFill>
                <a:effectLst/>
                <a:uLnTx/>
                <a:uFillTx/>
              </a:rPr>
              <a:t>Conclusion</a:t>
            </a:r>
            <a:r>
              <a:rPr kumimoji="0" lang="zh-CN" altLang="en-US" sz="1800" b="0" i="0" u="none" strike="noStrike" kern="0" cap="none" spc="0" normalizeH="0" baseline="0" noProof="0" dirty="0" smtClean="0">
                <a:ln>
                  <a:noFill/>
                </a:ln>
                <a:solidFill>
                  <a:prstClr val="black"/>
                </a:solidFill>
                <a:effectLst/>
                <a:uLnTx/>
                <a:uFillTx/>
              </a:rPr>
              <a:t>：</a:t>
            </a:r>
            <a:endParaRPr kumimoji="0" lang="en-US" altLang="zh-CN" sz="1800" b="0" i="0" u="none" strike="noStrike" kern="0" cap="none" spc="0" normalizeH="0" baseline="0" noProof="0" dirty="0" smtClean="0">
              <a:ln>
                <a:noFill/>
              </a:ln>
              <a:solidFill>
                <a:prstClr val="black"/>
              </a:solidFill>
              <a:effectLst/>
              <a:uLnTx/>
              <a:uFillTx/>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black"/>
                </a:solidFill>
                <a:effectLst/>
                <a:uLnTx/>
                <a:uFillTx/>
              </a:rPr>
              <a:t>Many breakdown spots at B</a:t>
            </a:r>
            <a:r>
              <a:rPr kumimoji="0" lang="zh-CN" altLang="en-US" sz="1800" b="0" i="0" u="none" strike="noStrike" kern="0" cap="none" spc="0" normalizeH="0" baseline="0" noProof="0" dirty="0" smtClean="0">
                <a:ln>
                  <a:noFill/>
                </a:ln>
                <a:solidFill>
                  <a:prstClr val="black"/>
                </a:solidFill>
                <a:effectLst/>
                <a:uLnTx/>
                <a:uFillTx/>
              </a:rPr>
              <a:t>、</a:t>
            </a:r>
            <a:r>
              <a:rPr kumimoji="0" lang="en-US" altLang="zh-CN" sz="1800" b="0" i="0" u="none" strike="noStrike" kern="0" cap="none" spc="0" normalizeH="0" baseline="0" noProof="0" dirty="0" smtClean="0">
                <a:ln>
                  <a:noFill/>
                </a:ln>
                <a:solidFill>
                  <a:prstClr val="black"/>
                </a:solidFill>
                <a:effectLst/>
                <a:uLnTx/>
                <a:uFillTx/>
              </a:rPr>
              <a:t>C</a:t>
            </a:r>
          </a:p>
          <a:p>
            <a:pPr marL="0" marR="0" lvl="0" indent="0" algn="just" defTabSz="914400" eaLnBrk="1" fontAlgn="auto" latinLnBrk="0" hangingPunct="1">
              <a:lnSpc>
                <a:spcPct val="100000"/>
              </a:lnSpc>
              <a:spcBef>
                <a:spcPts val="0"/>
              </a:spcBef>
              <a:spcAft>
                <a:spcPts val="0"/>
              </a:spcAft>
              <a:buClrTx/>
              <a:buSzTx/>
              <a:buFontTx/>
              <a:buNone/>
              <a:tabLst/>
              <a:defRPr/>
            </a:pPr>
            <a:r>
              <a:rPr lang="en-US" altLang="zh-CN" dirty="0"/>
              <a:t>Copper </a:t>
            </a:r>
            <a:r>
              <a:rPr lang="en-US" altLang="zh-CN" dirty="0" smtClean="0"/>
              <a:t>sputtering at </a:t>
            </a:r>
            <a:r>
              <a:rPr kumimoji="0" lang="en-US" altLang="zh-CN" sz="1800" b="0" i="0" u="none" strike="noStrike" kern="0" cap="none" spc="0" normalizeH="0" baseline="0" noProof="0" dirty="0" smtClean="0">
                <a:ln>
                  <a:noFill/>
                </a:ln>
                <a:solidFill>
                  <a:prstClr val="black"/>
                </a:solidFill>
                <a:effectLst/>
                <a:uLnTx/>
                <a:uFillTx/>
              </a:rPr>
              <a:t>E</a:t>
            </a:r>
            <a:r>
              <a:rPr kumimoji="0" lang="zh-CN" altLang="en-US" sz="1800" b="0" i="0" u="none" strike="noStrike" kern="0" cap="none" spc="0" normalizeH="0" baseline="0" noProof="0" dirty="0" smtClean="0">
                <a:ln>
                  <a:noFill/>
                </a:ln>
                <a:solidFill>
                  <a:prstClr val="black"/>
                </a:solidFill>
                <a:effectLst/>
                <a:uLnTx/>
                <a:uFillTx/>
              </a:rPr>
              <a:t>、</a:t>
            </a:r>
            <a:r>
              <a:rPr kumimoji="0" lang="en-US" altLang="zh-CN" sz="1800" b="0" i="0" u="none" strike="noStrike" kern="0" cap="none" spc="0" normalizeH="0" baseline="0" noProof="0" dirty="0" smtClean="0">
                <a:ln>
                  <a:noFill/>
                </a:ln>
                <a:solidFill>
                  <a:prstClr val="black"/>
                </a:solidFill>
                <a:effectLst/>
                <a:uLnTx/>
                <a:uFillTx/>
              </a:rPr>
              <a:t>F</a:t>
            </a:r>
            <a:r>
              <a:rPr kumimoji="0" lang="zh-CN" altLang="en-US" sz="1800" b="0" i="0" u="none" strike="noStrike" kern="0" cap="none" spc="0" normalizeH="0" baseline="0" noProof="0" dirty="0" smtClean="0">
                <a:ln>
                  <a:noFill/>
                </a:ln>
                <a:solidFill>
                  <a:prstClr val="black"/>
                </a:solidFill>
                <a:effectLst/>
                <a:uLnTx/>
                <a:uFillTx/>
              </a:rPr>
              <a:t>、</a:t>
            </a:r>
            <a:r>
              <a:rPr kumimoji="0" lang="en-US" altLang="zh-CN" sz="1800" b="0" i="0" u="none" strike="noStrike" kern="0" cap="none" spc="0" normalizeH="0" baseline="0" noProof="0" dirty="0" smtClean="0">
                <a:ln>
                  <a:noFill/>
                </a:ln>
                <a:solidFill>
                  <a:prstClr val="black"/>
                </a:solidFill>
                <a:effectLst/>
                <a:uLnTx/>
                <a:uFillTx/>
              </a:rPr>
              <a:t>G</a:t>
            </a:r>
          </a:p>
          <a:p>
            <a:pPr marL="0" marR="0" lvl="0" indent="0" algn="just" defTabSz="914400" eaLnBrk="1" fontAlgn="auto" latinLnBrk="0" hangingPunct="1">
              <a:lnSpc>
                <a:spcPct val="100000"/>
              </a:lnSpc>
              <a:spcBef>
                <a:spcPts val="0"/>
              </a:spcBef>
              <a:spcAft>
                <a:spcPts val="0"/>
              </a:spcAft>
              <a:buClrTx/>
              <a:buSzTx/>
              <a:buFontTx/>
              <a:buNone/>
              <a:tabLst/>
              <a:defRPr/>
            </a:pPr>
            <a:r>
              <a:rPr lang="en-US" altLang="zh-CN" kern="0" dirty="0">
                <a:solidFill>
                  <a:srgbClr val="FF0000"/>
                </a:solidFill>
              </a:rPr>
              <a:t>Choke</a:t>
            </a:r>
            <a:r>
              <a:rPr lang="zh-CN" altLang="en-US" kern="0" dirty="0">
                <a:solidFill>
                  <a:srgbClr val="FF0000"/>
                </a:solidFill>
              </a:rPr>
              <a:t> </a:t>
            </a:r>
            <a:r>
              <a:rPr lang="en-US" altLang="zh-CN" kern="0" dirty="0">
                <a:solidFill>
                  <a:srgbClr val="FF0000"/>
                </a:solidFill>
              </a:rPr>
              <a:t>was damaged</a:t>
            </a:r>
          </a:p>
          <a:p>
            <a:pPr marL="0" marR="0" lvl="0" indent="0" algn="just" defTabSz="914400" eaLnBrk="1" fontAlgn="auto" latinLnBrk="0" hangingPunct="1">
              <a:lnSpc>
                <a:spcPct val="100000"/>
              </a:lnSpc>
              <a:spcBef>
                <a:spcPts val="0"/>
              </a:spcBef>
              <a:spcAft>
                <a:spcPts val="0"/>
              </a:spcAft>
              <a:buClrTx/>
              <a:buSzTx/>
              <a:buFontTx/>
              <a:buNone/>
              <a:tabLst/>
              <a:defRPr/>
            </a:pPr>
            <a:r>
              <a:rPr lang="en-US" altLang="zh-CN" kern="0" dirty="0">
                <a:solidFill>
                  <a:srgbClr val="FF0000"/>
                </a:solidFill>
              </a:rPr>
              <a:t>Iris area was clean</a:t>
            </a:r>
            <a:endParaRPr lang="zh-CN" altLang="en-US" kern="0" dirty="0">
              <a:solidFill>
                <a:srgbClr val="FF0000"/>
              </a:solidFill>
            </a:endParaRPr>
          </a:p>
        </p:txBody>
      </p:sp>
    </p:spTree>
    <p:extLst>
      <p:ext uri="{BB962C8B-B14F-4D97-AF65-F5344CB8AC3E}">
        <p14:creationId xmlns:p14="http://schemas.microsoft.com/office/powerpoint/2010/main" val="6676908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ja-JP" dirty="0"/>
              <a:t>Inner surface observation results</a:t>
            </a:r>
            <a:endParaRPr lang="zh-CN" altLang="en-US" dirty="0"/>
          </a:p>
        </p:txBody>
      </p:sp>
      <p:grpSp>
        <p:nvGrpSpPr>
          <p:cNvPr id="18" name="Group 17"/>
          <p:cNvGrpSpPr/>
          <p:nvPr/>
        </p:nvGrpSpPr>
        <p:grpSpPr>
          <a:xfrm>
            <a:off x="538079" y="5414030"/>
            <a:ext cx="1800300" cy="1224136"/>
            <a:chOff x="755576" y="4365104"/>
            <a:chExt cx="1800300" cy="1224136"/>
          </a:xfrm>
        </p:grpSpPr>
        <p:grpSp>
          <p:nvGrpSpPr>
            <p:cNvPr id="19" name="Group 18"/>
            <p:cNvGrpSpPr/>
            <p:nvPr/>
          </p:nvGrpSpPr>
          <p:grpSpPr>
            <a:xfrm>
              <a:off x="755576" y="4365104"/>
              <a:ext cx="1800300" cy="1224136"/>
              <a:chOff x="5819357" y="1627533"/>
              <a:chExt cx="1800300" cy="1224136"/>
            </a:xfrm>
          </p:grpSpPr>
          <p:pic>
            <p:nvPicPr>
              <p:cNvPr id="26" name="Picture 4" descr="F:\20160929\C1000.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49992" t="10621" b="44041"/>
              <a:stretch/>
            </p:blipFill>
            <p:spPr bwMode="auto">
              <a:xfrm>
                <a:off x="5819357" y="1627533"/>
                <a:ext cx="1800300" cy="1224136"/>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Straight Arrow Connector 26"/>
              <p:cNvCxnSpPr/>
              <p:nvPr/>
            </p:nvCxnSpPr>
            <p:spPr>
              <a:xfrm>
                <a:off x="6470635" y="2645509"/>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23" name="TextBox 22"/>
            <p:cNvSpPr txBox="1"/>
            <p:nvPr/>
          </p:nvSpPr>
          <p:spPr>
            <a:xfrm>
              <a:off x="825344" y="4459819"/>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D</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28" name="Group 27"/>
          <p:cNvGrpSpPr/>
          <p:nvPr/>
        </p:nvGrpSpPr>
        <p:grpSpPr>
          <a:xfrm>
            <a:off x="542251" y="2484144"/>
            <a:ext cx="1800200" cy="1219154"/>
            <a:chOff x="8117841" y="4514102"/>
            <a:chExt cx="1800200" cy="1219154"/>
          </a:xfrm>
        </p:grpSpPr>
        <p:grpSp>
          <p:nvGrpSpPr>
            <p:cNvPr id="29" name="Group 28"/>
            <p:cNvGrpSpPr/>
            <p:nvPr/>
          </p:nvGrpSpPr>
          <p:grpSpPr>
            <a:xfrm>
              <a:off x="8117841" y="4514102"/>
              <a:ext cx="1800200" cy="1219154"/>
              <a:chOff x="8117841" y="4514102"/>
              <a:chExt cx="1800200" cy="1219154"/>
            </a:xfrm>
          </p:grpSpPr>
          <p:pic>
            <p:nvPicPr>
              <p:cNvPr id="31" name="Picture 2" descr="F:\20160929\E1000.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41050" t="24078" r="8863" b="30694"/>
              <a:stretch/>
            </p:blipFill>
            <p:spPr bwMode="auto">
              <a:xfrm>
                <a:off x="8117841" y="4514102"/>
                <a:ext cx="1800200" cy="1219154"/>
              </a:xfrm>
              <a:prstGeom prst="rect">
                <a:avLst/>
              </a:prstGeom>
              <a:noFill/>
              <a:extLst>
                <a:ext uri="{909E8E84-426E-40DD-AFC4-6F175D3DCCD1}">
                  <a14:hiddenFill xmlns:a14="http://schemas.microsoft.com/office/drawing/2010/main">
                    <a:solidFill>
                      <a:srgbClr val="FFFFFF"/>
                    </a:solidFill>
                  </a14:hiddenFill>
                </a:ext>
              </a:extLst>
            </p:spPr>
          </p:pic>
          <p:cxnSp>
            <p:nvCxnSpPr>
              <p:cNvPr id="32" name="Straight Arrow Connector 31"/>
              <p:cNvCxnSpPr/>
              <p:nvPr/>
            </p:nvCxnSpPr>
            <p:spPr>
              <a:xfrm>
                <a:off x="8819686" y="4666870"/>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30" name="TextBox 29"/>
            <p:cNvSpPr txBox="1"/>
            <p:nvPr/>
          </p:nvSpPr>
          <p:spPr>
            <a:xfrm>
              <a:off x="8184596" y="4591963"/>
              <a:ext cx="220391" cy="276999"/>
            </a:xfrm>
            <a:prstGeom prst="rect">
              <a:avLst/>
            </a:prstGeom>
            <a:solidFill>
              <a:srgbClr val="FF0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B</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33" name="Group 32"/>
          <p:cNvGrpSpPr/>
          <p:nvPr/>
        </p:nvGrpSpPr>
        <p:grpSpPr>
          <a:xfrm>
            <a:off x="5364088" y="5347235"/>
            <a:ext cx="1839551" cy="1296145"/>
            <a:chOff x="-3233596" y="908719"/>
            <a:chExt cx="1839551" cy="1296145"/>
          </a:xfrm>
        </p:grpSpPr>
        <p:grpSp>
          <p:nvGrpSpPr>
            <p:cNvPr id="34" name="Group 33"/>
            <p:cNvGrpSpPr/>
            <p:nvPr/>
          </p:nvGrpSpPr>
          <p:grpSpPr>
            <a:xfrm>
              <a:off x="-3233596" y="908719"/>
              <a:ext cx="1839551" cy="1296145"/>
              <a:chOff x="1946841" y="3303280"/>
              <a:chExt cx="1839551" cy="1296145"/>
            </a:xfrm>
          </p:grpSpPr>
          <p:pic>
            <p:nvPicPr>
              <p:cNvPr id="36" name="Picture 3" descr="F:\20160929\FA450.jpg"/>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l="76374" t="66851" b="10953"/>
              <a:stretch/>
            </p:blipFill>
            <p:spPr bwMode="auto">
              <a:xfrm>
                <a:off x="1946841" y="3303280"/>
                <a:ext cx="1839551" cy="1296145"/>
              </a:xfrm>
              <a:prstGeom prst="rect">
                <a:avLst/>
              </a:prstGeom>
              <a:noFill/>
              <a:extLst>
                <a:ext uri="{909E8E84-426E-40DD-AFC4-6F175D3DCCD1}">
                  <a14:hiddenFill xmlns:a14="http://schemas.microsoft.com/office/drawing/2010/main">
                    <a:solidFill>
                      <a:srgbClr val="FFFFFF"/>
                    </a:solidFill>
                  </a14:hiddenFill>
                </a:ext>
              </a:extLst>
            </p:spPr>
          </p:pic>
          <p:cxnSp>
            <p:nvCxnSpPr>
              <p:cNvPr id="37" name="Straight Arrow Connector 36"/>
              <p:cNvCxnSpPr/>
              <p:nvPr/>
            </p:nvCxnSpPr>
            <p:spPr>
              <a:xfrm>
                <a:off x="2695854" y="4409381"/>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35" name="TextBox 34"/>
            <p:cNvSpPr txBox="1"/>
            <p:nvPr/>
          </p:nvSpPr>
          <p:spPr>
            <a:xfrm>
              <a:off x="-3182213" y="1011332"/>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H</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38" name="Group 37"/>
          <p:cNvGrpSpPr/>
          <p:nvPr/>
        </p:nvGrpSpPr>
        <p:grpSpPr>
          <a:xfrm>
            <a:off x="5364088" y="3965716"/>
            <a:ext cx="1836389" cy="1152128"/>
            <a:chOff x="14010886" y="5189980"/>
            <a:chExt cx="1836389" cy="1152128"/>
          </a:xfrm>
        </p:grpSpPr>
        <p:grpSp>
          <p:nvGrpSpPr>
            <p:cNvPr id="39" name="Group 38"/>
            <p:cNvGrpSpPr/>
            <p:nvPr/>
          </p:nvGrpSpPr>
          <p:grpSpPr>
            <a:xfrm>
              <a:off x="14010886" y="5189980"/>
              <a:ext cx="1836389" cy="1152128"/>
              <a:chOff x="13716426" y="5918432"/>
              <a:chExt cx="1836389" cy="1152128"/>
            </a:xfrm>
          </p:grpSpPr>
          <p:pic>
            <p:nvPicPr>
              <p:cNvPr id="41" name="Picture 2" descr="F:\20160929\FB1000.jpg"/>
              <p:cNvPicPr>
                <a:picLocks noChangeAspect="1" noChangeArrowheads="1"/>
              </p:cNvPicPr>
              <p:nvPr/>
            </p:nvPicPr>
            <p:blipFill rotWithShape="1">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l="49581" t="45615" b="12137"/>
              <a:stretch/>
            </p:blipFill>
            <p:spPr bwMode="auto">
              <a:xfrm>
                <a:off x="13719586" y="5918432"/>
                <a:ext cx="1833229" cy="1152128"/>
              </a:xfrm>
              <a:prstGeom prst="rect">
                <a:avLst/>
              </a:prstGeom>
              <a:noFill/>
              <a:extLst>
                <a:ext uri="{909E8E84-426E-40DD-AFC4-6F175D3DCCD1}">
                  <a14:hiddenFill xmlns:a14="http://schemas.microsoft.com/office/drawing/2010/main">
                    <a:solidFill>
                      <a:srgbClr val="FFFFFF"/>
                    </a:solidFill>
                  </a14:hiddenFill>
                </a:ext>
              </a:extLst>
            </p:spPr>
          </p:pic>
          <p:cxnSp>
            <p:nvCxnSpPr>
              <p:cNvPr id="42" name="Straight Arrow Connector 41"/>
              <p:cNvCxnSpPr/>
              <p:nvPr/>
            </p:nvCxnSpPr>
            <p:spPr>
              <a:xfrm>
                <a:off x="13716426" y="6951051"/>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40" name="TextBox 39"/>
            <p:cNvSpPr txBox="1"/>
            <p:nvPr/>
          </p:nvSpPr>
          <p:spPr>
            <a:xfrm>
              <a:off x="14062269" y="5257222"/>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G</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43" name="Group 42"/>
          <p:cNvGrpSpPr/>
          <p:nvPr/>
        </p:nvGrpSpPr>
        <p:grpSpPr>
          <a:xfrm>
            <a:off x="2698488" y="984012"/>
            <a:ext cx="2045220" cy="1296144"/>
            <a:chOff x="7598373" y="-1738007"/>
            <a:chExt cx="2045220" cy="1296144"/>
          </a:xfrm>
        </p:grpSpPr>
        <p:pic>
          <p:nvPicPr>
            <p:cNvPr id="44" name="Picture 43"/>
            <p:cNvPicPr>
              <a:picLocks noChangeAspect="1"/>
            </p:cNvPicPr>
            <p:nvPr/>
          </p:nvPicPr>
          <p:blipFill rotWithShape="1">
            <a:blip r:embed="rId10"/>
            <a:srcRect l="62607" t="64584" r="21583" b="22063"/>
            <a:stretch/>
          </p:blipFill>
          <p:spPr>
            <a:xfrm>
              <a:off x="7598373" y="-1738007"/>
              <a:ext cx="2045220" cy="1296144"/>
            </a:xfrm>
            <a:prstGeom prst="rect">
              <a:avLst/>
            </a:prstGeom>
          </p:spPr>
        </p:pic>
        <p:cxnSp>
          <p:nvCxnSpPr>
            <p:cNvPr id="45" name="Straight Arrow Connector 44"/>
            <p:cNvCxnSpPr/>
            <p:nvPr/>
          </p:nvCxnSpPr>
          <p:spPr>
            <a:xfrm>
              <a:off x="8458857" y="-538006"/>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sp>
          <p:nvSpPr>
            <p:cNvPr id="46" name="TextBox 45"/>
            <p:cNvSpPr txBox="1"/>
            <p:nvPr/>
          </p:nvSpPr>
          <p:spPr>
            <a:xfrm>
              <a:off x="7657257" y="-1667428"/>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E</a:t>
              </a:r>
              <a:endParaRPr kumimoji="0" lang="zh-CN" altLang="en-US" sz="1200" b="0" i="0" u="none" strike="noStrike" kern="0" cap="none" spc="0" normalizeH="0" baseline="0" noProof="0" dirty="0" smtClean="0">
                <a:ln>
                  <a:noFill/>
                </a:ln>
                <a:solidFill>
                  <a:prstClr val="black"/>
                </a:solidFill>
                <a:effectLst/>
                <a:uLnTx/>
                <a:uFillTx/>
              </a:endParaRPr>
            </a:p>
          </p:txBody>
        </p:sp>
      </p:grpSp>
      <p:grpSp>
        <p:nvGrpSpPr>
          <p:cNvPr id="47" name="Group 46"/>
          <p:cNvGrpSpPr/>
          <p:nvPr/>
        </p:nvGrpSpPr>
        <p:grpSpPr>
          <a:xfrm>
            <a:off x="566816" y="980728"/>
            <a:ext cx="1774800" cy="1331100"/>
            <a:chOff x="1830626" y="3708599"/>
            <a:chExt cx="1774800" cy="1331100"/>
          </a:xfrm>
        </p:grpSpPr>
        <p:pic>
          <p:nvPicPr>
            <p:cNvPr id="48" name="Picture 4" descr="F:\20161020_b\20161020_164826.tif"/>
            <p:cNvPicPr>
              <a:picLocks noChangeAspect="1" noChangeArrowheads="1" noCrop="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830626" y="3708599"/>
              <a:ext cx="1774800" cy="1331100"/>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p:cNvSpPr txBox="1"/>
            <p:nvPr/>
          </p:nvSpPr>
          <p:spPr>
            <a:xfrm>
              <a:off x="1873476" y="3815260"/>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A</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50" name="Straight Arrow Connector 49"/>
            <p:cNvCxnSpPr/>
            <p:nvPr/>
          </p:nvCxnSpPr>
          <p:spPr>
            <a:xfrm>
              <a:off x="2488606" y="3819261"/>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grpSp>
        <p:nvGrpSpPr>
          <p:cNvPr id="51" name="Group 50"/>
          <p:cNvGrpSpPr/>
          <p:nvPr/>
        </p:nvGrpSpPr>
        <p:grpSpPr>
          <a:xfrm>
            <a:off x="2807598" y="2829589"/>
            <a:ext cx="2140754" cy="3103768"/>
            <a:chOff x="4322458" y="2647945"/>
            <a:chExt cx="2140754" cy="3103768"/>
          </a:xfrm>
        </p:grpSpPr>
        <p:grpSp>
          <p:nvGrpSpPr>
            <p:cNvPr id="52" name="Group 51"/>
            <p:cNvGrpSpPr/>
            <p:nvPr/>
          </p:nvGrpSpPr>
          <p:grpSpPr>
            <a:xfrm>
              <a:off x="4339622" y="2647945"/>
              <a:ext cx="2123590" cy="3103768"/>
              <a:chOff x="4339622" y="2647945"/>
              <a:chExt cx="2123590" cy="3103768"/>
            </a:xfrm>
          </p:grpSpPr>
          <p:pic>
            <p:nvPicPr>
              <p:cNvPr id="54" name="Picture 53"/>
              <p:cNvPicPr>
                <a:picLocks noChangeAspect="1"/>
              </p:cNvPicPr>
              <p:nvPr/>
            </p:nvPicPr>
            <p:blipFill rotWithShape="1">
              <a:blip r:embed="rId12"/>
              <a:srcRect l="20368"/>
              <a:stretch/>
            </p:blipFill>
            <p:spPr>
              <a:xfrm>
                <a:off x="4339622" y="3007364"/>
                <a:ext cx="1756433" cy="2744349"/>
              </a:xfrm>
              <a:prstGeom prst="rect">
                <a:avLst/>
              </a:prstGeom>
            </p:spPr>
          </p:pic>
          <p:cxnSp>
            <p:nvCxnSpPr>
              <p:cNvPr id="55" name="Straight Arrow Connector 54"/>
              <p:cNvCxnSpPr/>
              <p:nvPr/>
            </p:nvCxnSpPr>
            <p:spPr>
              <a:xfrm flipV="1">
                <a:off x="5892277" y="4755808"/>
                <a:ext cx="350544" cy="228494"/>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56" name="TextBox 55"/>
              <p:cNvSpPr txBox="1"/>
              <p:nvPr/>
            </p:nvSpPr>
            <p:spPr>
              <a:xfrm>
                <a:off x="6242820" y="4608723"/>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H</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57" name="Straight Arrow Connector 56"/>
              <p:cNvCxnSpPr/>
              <p:nvPr/>
            </p:nvCxnSpPr>
            <p:spPr>
              <a:xfrm flipH="1">
                <a:off x="5133984" y="3626999"/>
                <a:ext cx="380082" cy="224315"/>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58" name="TextBox 57"/>
              <p:cNvSpPr txBox="1"/>
              <p:nvPr/>
            </p:nvSpPr>
            <p:spPr>
              <a:xfrm>
                <a:off x="4920269" y="3774094"/>
                <a:ext cx="220391" cy="276999"/>
              </a:xfrm>
              <a:prstGeom prst="rect">
                <a:avLst/>
              </a:prstGeom>
              <a:solidFill>
                <a:srgbClr val="FF0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B</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59" name="Straight Arrow Connector 58"/>
              <p:cNvCxnSpPr/>
              <p:nvPr/>
            </p:nvCxnSpPr>
            <p:spPr>
              <a:xfrm flipH="1" flipV="1">
                <a:off x="4674058" y="4146204"/>
                <a:ext cx="997828" cy="78708"/>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0" name="TextBox 59"/>
              <p:cNvSpPr txBox="1"/>
              <p:nvPr/>
            </p:nvSpPr>
            <p:spPr>
              <a:xfrm>
                <a:off x="4647728" y="3999794"/>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D</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1" name="Straight Arrow Connector 60"/>
              <p:cNvCxnSpPr>
                <a:endCxn id="62" idx="1"/>
              </p:cNvCxnSpPr>
              <p:nvPr/>
            </p:nvCxnSpPr>
            <p:spPr>
              <a:xfrm flipV="1">
                <a:off x="5892277" y="3319582"/>
                <a:ext cx="350544" cy="51894"/>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2" name="TextBox 61"/>
              <p:cNvSpPr txBox="1"/>
              <p:nvPr/>
            </p:nvSpPr>
            <p:spPr>
              <a:xfrm>
                <a:off x="6242821" y="3181082"/>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F</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3" name="Straight Arrow Connector 62"/>
              <p:cNvCxnSpPr>
                <a:endCxn id="64" idx="1"/>
              </p:cNvCxnSpPr>
              <p:nvPr/>
            </p:nvCxnSpPr>
            <p:spPr>
              <a:xfrm>
                <a:off x="5892277" y="4122913"/>
                <a:ext cx="350543" cy="138500"/>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4" name="TextBox 63"/>
              <p:cNvSpPr txBox="1"/>
              <p:nvPr/>
            </p:nvSpPr>
            <p:spPr>
              <a:xfrm>
                <a:off x="6242820" y="4122913"/>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G</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5" name="Straight Arrow Connector 64"/>
              <p:cNvCxnSpPr/>
              <p:nvPr/>
            </p:nvCxnSpPr>
            <p:spPr>
              <a:xfrm flipH="1">
                <a:off x="5459007" y="3671550"/>
                <a:ext cx="176866" cy="256984"/>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6" name="TextBox 65"/>
              <p:cNvSpPr txBox="1"/>
              <p:nvPr/>
            </p:nvSpPr>
            <p:spPr>
              <a:xfrm>
                <a:off x="5312241" y="3869205"/>
                <a:ext cx="220391" cy="276999"/>
              </a:xfrm>
              <a:prstGeom prst="rect">
                <a:avLst/>
              </a:prstGeom>
              <a:solidFill>
                <a:srgbClr val="FF0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C</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7" name="Straight Arrow Connector 66"/>
              <p:cNvCxnSpPr>
                <a:endCxn id="68" idx="3"/>
              </p:cNvCxnSpPr>
              <p:nvPr/>
            </p:nvCxnSpPr>
            <p:spPr>
              <a:xfrm flipH="1" flipV="1">
                <a:off x="4802872" y="2977607"/>
                <a:ext cx="562692" cy="273642"/>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68" name="TextBox 67"/>
              <p:cNvSpPr txBox="1"/>
              <p:nvPr/>
            </p:nvSpPr>
            <p:spPr>
              <a:xfrm>
                <a:off x="4582481" y="2839107"/>
                <a:ext cx="220391" cy="276999"/>
              </a:xfrm>
              <a:prstGeom prst="rect">
                <a:avLst/>
              </a:prstGeom>
              <a:solidFill>
                <a:srgbClr val="92D05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A</a:t>
                </a:r>
                <a:endParaRPr kumimoji="0" lang="zh-CN" altLang="en-US" sz="1200" b="0" i="0" u="none" strike="noStrike" kern="0" cap="none" spc="0" normalizeH="0" baseline="0" noProof="0" dirty="0" smtClean="0">
                  <a:ln>
                    <a:noFill/>
                  </a:ln>
                  <a:solidFill>
                    <a:prstClr val="black"/>
                  </a:solidFill>
                  <a:effectLst/>
                  <a:uLnTx/>
                  <a:uFillTx/>
                </a:endParaRPr>
              </a:p>
            </p:txBody>
          </p:sp>
          <p:cxnSp>
            <p:nvCxnSpPr>
              <p:cNvPr id="69" name="Straight Arrow Connector 68"/>
              <p:cNvCxnSpPr>
                <a:endCxn id="70" idx="2"/>
              </p:cNvCxnSpPr>
              <p:nvPr/>
            </p:nvCxnSpPr>
            <p:spPr>
              <a:xfrm flipV="1">
                <a:off x="5519829" y="2924944"/>
                <a:ext cx="169111" cy="509194"/>
              </a:xfrm>
              <a:prstGeom prst="straightConnector1">
                <a:avLst/>
              </a:prstGeom>
              <a:noFill/>
              <a:ln w="28575" cap="flat" cmpd="sng" algn="ctr">
                <a:solidFill>
                  <a:sysClr val="windowText" lastClr="000000"/>
                </a:solidFill>
                <a:prstDash val="solid"/>
                <a:miter lim="800000"/>
                <a:headEnd type="arrow" w="med" len="med"/>
                <a:tailEnd type="none" w="med" len="med"/>
              </a:ln>
              <a:effectLst/>
            </p:spPr>
          </p:cxnSp>
          <p:sp>
            <p:nvSpPr>
              <p:cNvPr id="70" name="TextBox 69"/>
              <p:cNvSpPr txBox="1"/>
              <p:nvPr/>
            </p:nvSpPr>
            <p:spPr>
              <a:xfrm>
                <a:off x="5578744" y="2647945"/>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E</a:t>
                </a:r>
                <a:endParaRPr kumimoji="0" lang="zh-CN" altLang="en-US" sz="1200" b="0" i="0" u="none" strike="noStrike" kern="0" cap="none" spc="0" normalizeH="0" baseline="0" noProof="0" dirty="0" smtClean="0">
                  <a:ln>
                    <a:noFill/>
                  </a:ln>
                  <a:solidFill>
                    <a:prstClr val="black"/>
                  </a:solidFill>
                  <a:effectLst/>
                  <a:uLnTx/>
                  <a:uFillTx/>
                </a:endParaRPr>
              </a:p>
            </p:txBody>
          </p:sp>
        </p:grpSp>
        <p:sp>
          <p:nvSpPr>
            <p:cNvPr id="53" name="Rectangle 52"/>
            <p:cNvSpPr/>
            <p:nvPr/>
          </p:nvSpPr>
          <p:spPr>
            <a:xfrm>
              <a:off x="4322458" y="2924944"/>
              <a:ext cx="249542" cy="244193"/>
            </a:xfrm>
            <a:prstGeom prst="rect">
              <a:avLst/>
            </a:prstGeom>
            <a:solidFill>
              <a:sysClr val="window" lastClr="FFFFFF"/>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grpSp>
      <p:sp>
        <p:nvSpPr>
          <p:cNvPr id="78" name="TextBox 77"/>
          <p:cNvSpPr txBox="1"/>
          <p:nvPr/>
        </p:nvSpPr>
        <p:spPr>
          <a:xfrm>
            <a:off x="1284703" y="6041181"/>
            <a:ext cx="911033"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79" name="TextBox 78"/>
          <p:cNvSpPr txBox="1"/>
          <p:nvPr/>
        </p:nvSpPr>
        <p:spPr>
          <a:xfrm>
            <a:off x="1343510" y="2588957"/>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80" name="TextBox 79"/>
          <p:cNvSpPr txBox="1"/>
          <p:nvPr/>
        </p:nvSpPr>
        <p:spPr>
          <a:xfrm>
            <a:off x="1323743" y="1108941"/>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81" name="TextBox 80"/>
          <p:cNvSpPr txBox="1"/>
          <p:nvPr/>
        </p:nvSpPr>
        <p:spPr>
          <a:xfrm>
            <a:off x="3639145" y="1781828"/>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grpSp>
        <p:nvGrpSpPr>
          <p:cNvPr id="82" name="Group 81"/>
          <p:cNvGrpSpPr/>
          <p:nvPr/>
        </p:nvGrpSpPr>
        <p:grpSpPr>
          <a:xfrm>
            <a:off x="5415471" y="2348880"/>
            <a:ext cx="1785006" cy="1440160"/>
            <a:chOff x="4998223" y="1937434"/>
            <a:chExt cx="1785006" cy="1440160"/>
          </a:xfrm>
        </p:grpSpPr>
        <p:grpSp>
          <p:nvGrpSpPr>
            <p:cNvPr id="83" name="Group 82"/>
            <p:cNvGrpSpPr/>
            <p:nvPr/>
          </p:nvGrpSpPr>
          <p:grpSpPr>
            <a:xfrm>
              <a:off x="4998223" y="1937434"/>
              <a:ext cx="1785006" cy="1440160"/>
              <a:chOff x="14164258" y="1988841"/>
              <a:chExt cx="1785006" cy="1440160"/>
            </a:xfrm>
          </p:grpSpPr>
          <p:grpSp>
            <p:nvGrpSpPr>
              <p:cNvPr id="85" name="Group 84"/>
              <p:cNvGrpSpPr/>
              <p:nvPr/>
            </p:nvGrpSpPr>
            <p:grpSpPr>
              <a:xfrm>
                <a:off x="14164258" y="1988841"/>
                <a:ext cx="1785006" cy="1440160"/>
                <a:chOff x="334437" y="4253122"/>
                <a:chExt cx="1785006" cy="1440160"/>
              </a:xfrm>
            </p:grpSpPr>
            <p:pic>
              <p:nvPicPr>
                <p:cNvPr id="87" name="Picture 2" descr="F:\20160929\FC450.jpg"/>
                <p:cNvPicPr>
                  <a:picLocks noChangeAspect="1" noChangeArrowheads="1"/>
                </p:cNvPicPr>
                <p:nvPr/>
              </p:nvPicPr>
              <p:blipFill rotWithShape="1">
                <a:blip r:embed="rId13" cstate="print">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val="0"/>
                    </a:ext>
                  </a:extLst>
                </a:blip>
                <a:srcRect l="75602" t="66686" r="1820" b="9026"/>
                <a:stretch/>
              </p:blipFill>
              <p:spPr bwMode="auto">
                <a:xfrm>
                  <a:off x="334437" y="4253122"/>
                  <a:ext cx="1785006" cy="1440160"/>
                </a:xfrm>
                <a:prstGeom prst="rect">
                  <a:avLst/>
                </a:prstGeom>
                <a:noFill/>
                <a:extLst>
                  <a:ext uri="{909E8E84-426E-40DD-AFC4-6F175D3DCCD1}">
                    <a14:hiddenFill xmlns:a14="http://schemas.microsoft.com/office/drawing/2010/main">
                      <a:solidFill>
                        <a:srgbClr val="FFFFFF"/>
                      </a:solidFill>
                    </a14:hiddenFill>
                  </a:ext>
                </a:extLst>
              </p:spPr>
            </p:pic>
            <p:cxnSp>
              <p:nvCxnSpPr>
                <p:cNvPr id="88" name="Straight Arrow Connector 87"/>
                <p:cNvCxnSpPr/>
                <p:nvPr/>
              </p:nvCxnSpPr>
              <p:spPr>
                <a:xfrm>
                  <a:off x="1039323" y="5485121"/>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86" name="TextBox 85"/>
              <p:cNvSpPr txBox="1"/>
              <p:nvPr/>
            </p:nvSpPr>
            <p:spPr>
              <a:xfrm>
                <a:off x="14228470" y="2042360"/>
                <a:ext cx="220391" cy="276999"/>
              </a:xfrm>
              <a:prstGeom prst="rect">
                <a:avLst/>
              </a:prstGeom>
              <a:solidFill>
                <a:srgbClr val="FFC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F</a:t>
                </a:r>
                <a:endParaRPr kumimoji="0" lang="zh-CN" altLang="en-US" sz="1200" b="0" i="0" u="none" strike="noStrike" kern="0" cap="none" spc="0" normalizeH="0" baseline="0" noProof="0" dirty="0" smtClean="0">
                  <a:ln>
                    <a:noFill/>
                  </a:ln>
                  <a:solidFill>
                    <a:prstClr val="black"/>
                  </a:solidFill>
                  <a:effectLst/>
                  <a:uLnTx/>
                  <a:uFillTx/>
                </a:endParaRPr>
              </a:p>
            </p:txBody>
          </p:sp>
        </p:grpSp>
        <p:sp>
          <p:nvSpPr>
            <p:cNvPr id="84" name="TextBox 83"/>
            <p:cNvSpPr txBox="1"/>
            <p:nvPr/>
          </p:nvSpPr>
          <p:spPr>
            <a:xfrm>
              <a:off x="5760093" y="2776607"/>
              <a:ext cx="95164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FFFF00"/>
                  </a:solidFill>
                  <a:effectLst/>
                  <a:uLnTx/>
                  <a:uFillTx/>
                  <a:latin typeface="Calibri" panose="020F0502020204030204"/>
                </a:rPr>
                <a:t>100 μm</a:t>
              </a:r>
              <a:endParaRPr kumimoji="0" lang="zh-CN" altLang="en-US" sz="1800" b="1" i="0" u="none" strike="noStrike" kern="0" cap="none" spc="0" normalizeH="0" baseline="0" noProof="0" dirty="0" smtClean="0">
                <a:ln>
                  <a:noFill/>
                </a:ln>
                <a:solidFill>
                  <a:srgbClr val="FFFF00"/>
                </a:solidFill>
                <a:effectLst/>
                <a:uLnTx/>
                <a:uFillTx/>
                <a:latin typeface="Calibri" panose="020F0502020204030204"/>
              </a:endParaRPr>
            </a:p>
          </p:txBody>
        </p:sp>
      </p:grpSp>
      <p:sp>
        <p:nvSpPr>
          <p:cNvPr id="89" name="TextBox 88"/>
          <p:cNvSpPr txBox="1"/>
          <p:nvPr/>
        </p:nvSpPr>
        <p:spPr>
          <a:xfrm>
            <a:off x="5421296" y="4643844"/>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90" name="TextBox 89"/>
          <p:cNvSpPr txBox="1"/>
          <p:nvPr/>
        </p:nvSpPr>
        <p:spPr>
          <a:xfrm>
            <a:off x="6184597" y="6078627"/>
            <a:ext cx="951640" cy="369332"/>
          </a:xfrm>
          <a:prstGeom prst="rect">
            <a:avLst/>
          </a:prstGeom>
          <a:noFill/>
        </p:spPr>
        <p:txBody>
          <a:bodyPr wrap="square" rtlCol="0">
            <a:spAutoFit/>
          </a:bodyPr>
          <a:lstStyle/>
          <a:p>
            <a:r>
              <a:rPr lang="en-US" altLang="zh-CN" b="1" dirty="0" smtClean="0">
                <a:solidFill>
                  <a:srgbClr val="FFFF00"/>
                </a:solidFill>
                <a:latin typeface="Calibri" panose="020F0502020204030204"/>
              </a:rPr>
              <a:t>100 </a:t>
            </a:r>
            <a:r>
              <a:rPr lang="en-US" altLang="zh-CN" b="1" dirty="0">
                <a:solidFill>
                  <a:srgbClr val="FFFF00"/>
                </a:solidFill>
                <a:latin typeface="Calibri" panose="020F0502020204030204"/>
              </a:rPr>
              <a:t>μm</a:t>
            </a:r>
            <a:endParaRPr lang="zh-CN" altLang="en-US" b="1" dirty="0">
              <a:solidFill>
                <a:srgbClr val="FFFF00"/>
              </a:solidFill>
              <a:latin typeface="Calibri" panose="020F0502020204030204"/>
            </a:endParaRPr>
          </a:p>
        </p:txBody>
      </p:sp>
      <p:sp>
        <p:nvSpPr>
          <p:cNvPr id="91" name="テキスト ボックス 8"/>
          <p:cNvSpPr txBox="1"/>
          <p:nvPr/>
        </p:nvSpPr>
        <p:spPr>
          <a:xfrm>
            <a:off x="2992241" y="5863970"/>
            <a:ext cx="1340829" cy="338554"/>
          </a:xfrm>
          <a:prstGeom prst="rect">
            <a:avLst/>
          </a:prstGeom>
          <a:solidFill>
            <a:sysClr val="window" lastClr="FFFFFF"/>
          </a:solidFill>
          <a:ln w="19050">
            <a:solidFill>
              <a:srgbClr val="9900FF"/>
            </a:solid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1600" kern="0" dirty="0">
                <a:solidFill>
                  <a:prstClr val="black"/>
                </a:solidFill>
                <a:latin typeface="Calibri" panose="020F0502020204030204"/>
                <a:ea typeface="黑体" panose="02010609060101010101" pitchFamily="49" charset="-122"/>
              </a:rPr>
              <a:t>Choke</a:t>
            </a:r>
            <a:r>
              <a:rPr lang="zh-CN" altLang="en-US" sz="1600" kern="0" dirty="0">
                <a:solidFill>
                  <a:prstClr val="black"/>
                </a:solidFill>
                <a:latin typeface="Calibri" panose="020F0502020204030204"/>
                <a:ea typeface="黑体" panose="02010609060101010101" pitchFamily="49" charset="-122"/>
              </a:rPr>
              <a:t> </a:t>
            </a:r>
            <a:r>
              <a:rPr lang="en-US" altLang="zh-CN" sz="1600" kern="0" dirty="0">
                <a:solidFill>
                  <a:prstClr val="black"/>
                </a:solidFill>
                <a:latin typeface="Calibri" panose="020F0502020204030204"/>
                <a:ea typeface="黑体" panose="02010609060101010101" pitchFamily="49" charset="-122"/>
              </a:rPr>
              <a:t>E field</a:t>
            </a:r>
            <a:endParaRPr lang="ja-JP" altLang="en-US" sz="1600" kern="0" dirty="0">
              <a:solidFill>
                <a:prstClr val="black"/>
              </a:solidFill>
              <a:latin typeface="Calibri" panose="020F0502020204030204"/>
              <a:ea typeface="黑体" panose="02010609060101010101" pitchFamily="49" charset="-122"/>
            </a:endParaRPr>
          </a:p>
        </p:txBody>
      </p:sp>
      <p:sp>
        <p:nvSpPr>
          <p:cNvPr id="92" name="TextBox 91"/>
          <p:cNvSpPr txBox="1"/>
          <p:nvPr/>
        </p:nvSpPr>
        <p:spPr>
          <a:xfrm>
            <a:off x="5428306" y="908720"/>
            <a:ext cx="3680198" cy="2308324"/>
          </a:xfrm>
          <a:prstGeom prst="rect">
            <a:avLst/>
          </a:prstGeom>
          <a:solidFill>
            <a:sysClr val="window" lastClr="FFFFFF"/>
          </a:solidFill>
          <a:ln w="19050">
            <a:solidFill>
              <a:srgbClr val="9900FF"/>
            </a:solid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black"/>
                </a:solidFill>
                <a:effectLst/>
                <a:uLnTx/>
                <a:uFillTx/>
              </a:rPr>
              <a:t>Conclusion</a:t>
            </a:r>
            <a:r>
              <a:rPr kumimoji="0" lang="zh-CN" altLang="en-US" sz="1800" b="0" i="0" u="none" strike="noStrike" kern="0" cap="none" spc="0" normalizeH="0" baseline="0" noProof="0" dirty="0" smtClean="0">
                <a:ln>
                  <a:noFill/>
                </a:ln>
                <a:solidFill>
                  <a:prstClr val="black"/>
                </a:solidFill>
                <a:effectLst/>
                <a:uLnTx/>
                <a:uFillTx/>
              </a:rPr>
              <a:t>：</a:t>
            </a:r>
            <a:endParaRPr kumimoji="0" lang="en-US" altLang="zh-CN" sz="1800" b="0" i="0" u="none" strike="noStrike" kern="0" cap="none" spc="0" normalizeH="0" baseline="0" noProof="0" dirty="0" smtClean="0">
              <a:ln>
                <a:noFill/>
              </a:ln>
              <a:solidFill>
                <a:prstClr val="black"/>
              </a:solidFill>
              <a:effectLst/>
              <a:uLnTx/>
              <a:uFillTx/>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black"/>
                </a:solidFill>
                <a:effectLst/>
                <a:uLnTx/>
                <a:uFillTx/>
              </a:rPr>
              <a:t>Many breakdown spots at B</a:t>
            </a:r>
            <a:r>
              <a:rPr kumimoji="0" lang="zh-CN" altLang="en-US" sz="1800" b="0" i="0" u="none" strike="noStrike" kern="0" cap="none" spc="0" normalizeH="0" baseline="0" noProof="0" dirty="0" smtClean="0">
                <a:ln>
                  <a:noFill/>
                </a:ln>
                <a:solidFill>
                  <a:prstClr val="black"/>
                </a:solidFill>
                <a:effectLst/>
                <a:uLnTx/>
                <a:uFillTx/>
              </a:rPr>
              <a:t>、</a:t>
            </a:r>
            <a:r>
              <a:rPr kumimoji="0" lang="en-US" altLang="zh-CN" sz="1800" b="0" i="0" u="none" strike="noStrike" kern="0" cap="none" spc="0" normalizeH="0" baseline="0" noProof="0" dirty="0" smtClean="0">
                <a:ln>
                  <a:noFill/>
                </a:ln>
                <a:solidFill>
                  <a:prstClr val="black"/>
                </a:solidFill>
                <a:effectLst/>
                <a:uLnTx/>
                <a:uFillTx/>
              </a:rPr>
              <a:t>C</a:t>
            </a:r>
          </a:p>
          <a:p>
            <a:pPr marL="0" marR="0" lvl="0" indent="0" algn="just" defTabSz="914400" eaLnBrk="1" fontAlgn="auto" latinLnBrk="0" hangingPunct="1">
              <a:lnSpc>
                <a:spcPct val="100000"/>
              </a:lnSpc>
              <a:spcBef>
                <a:spcPts val="0"/>
              </a:spcBef>
              <a:spcAft>
                <a:spcPts val="0"/>
              </a:spcAft>
              <a:buClrTx/>
              <a:buSzTx/>
              <a:buFontTx/>
              <a:buNone/>
              <a:tabLst/>
              <a:defRPr/>
            </a:pPr>
            <a:r>
              <a:rPr lang="en-US" altLang="zh-CN" dirty="0"/>
              <a:t>Copper </a:t>
            </a:r>
            <a:r>
              <a:rPr lang="en-US" altLang="zh-CN" dirty="0" smtClean="0"/>
              <a:t>sputtering at </a:t>
            </a:r>
            <a:r>
              <a:rPr kumimoji="0" lang="en-US" altLang="zh-CN" sz="1800" b="0" i="0" u="none" strike="noStrike" kern="0" cap="none" spc="0" normalizeH="0" baseline="0" noProof="0" dirty="0" smtClean="0">
                <a:ln>
                  <a:noFill/>
                </a:ln>
                <a:solidFill>
                  <a:prstClr val="black"/>
                </a:solidFill>
                <a:effectLst/>
                <a:uLnTx/>
                <a:uFillTx/>
              </a:rPr>
              <a:t>E</a:t>
            </a:r>
            <a:r>
              <a:rPr kumimoji="0" lang="zh-CN" altLang="en-US" sz="1800" b="0" i="0" u="none" strike="noStrike" kern="0" cap="none" spc="0" normalizeH="0" baseline="0" noProof="0" dirty="0" smtClean="0">
                <a:ln>
                  <a:noFill/>
                </a:ln>
                <a:solidFill>
                  <a:prstClr val="black"/>
                </a:solidFill>
                <a:effectLst/>
                <a:uLnTx/>
                <a:uFillTx/>
              </a:rPr>
              <a:t>、</a:t>
            </a:r>
            <a:r>
              <a:rPr kumimoji="0" lang="en-US" altLang="zh-CN" sz="1800" b="0" i="0" u="none" strike="noStrike" kern="0" cap="none" spc="0" normalizeH="0" baseline="0" noProof="0" dirty="0" smtClean="0">
                <a:ln>
                  <a:noFill/>
                </a:ln>
                <a:solidFill>
                  <a:prstClr val="black"/>
                </a:solidFill>
                <a:effectLst/>
                <a:uLnTx/>
                <a:uFillTx/>
              </a:rPr>
              <a:t>F</a:t>
            </a:r>
            <a:r>
              <a:rPr kumimoji="0" lang="zh-CN" altLang="en-US" sz="1800" b="0" i="0" u="none" strike="noStrike" kern="0" cap="none" spc="0" normalizeH="0" baseline="0" noProof="0" dirty="0" smtClean="0">
                <a:ln>
                  <a:noFill/>
                </a:ln>
                <a:solidFill>
                  <a:prstClr val="black"/>
                </a:solidFill>
                <a:effectLst/>
                <a:uLnTx/>
                <a:uFillTx/>
              </a:rPr>
              <a:t>、</a:t>
            </a:r>
            <a:r>
              <a:rPr kumimoji="0" lang="en-US" altLang="zh-CN" sz="1800" b="0" i="0" u="none" strike="noStrike" kern="0" cap="none" spc="0" normalizeH="0" baseline="0" noProof="0" dirty="0" smtClean="0">
                <a:ln>
                  <a:noFill/>
                </a:ln>
                <a:solidFill>
                  <a:prstClr val="black"/>
                </a:solidFill>
                <a:effectLst/>
                <a:uLnTx/>
                <a:uFillTx/>
              </a:rPr>
              <a:t>G</a:t>
            </a:r>
          </a:p>
          <a:p>
            <a:pPr marL="0" marR="0" lvl="0" indent="0" algn="just" defTabSz="914400" eaLnBrk="1" fontAlgn="auto" latinLnBrk="0" hangingPunct="1">
              <a:lnSpc>
                <a:spcPct val="100000"/>
              </a:lnSpc>
              <a:spcBef>
                <a:spcPts val="0"/>
              </a:spcBef>
              <a:spcAft>
                <a:spcPts val="0"/>
              </a:spcAft>
              <a:buClrTx/>
              <a:buSzTx/>
              <a:buFontTx/>
              <a:buNone/>
              <a:tabLst/>
              <a:defRPr/>
            </a:pPr>
            <a:r>
              <a:rPr lang="en-US" altLang="zh-CN" kern="0" dirty="0">
                <a:solidFill>
                  <a:srgbClr val="FF0000"/>
                </a:solidFill>
              </a:rPr>
              <a:t>Choke</a:t>
            </a:r>
            <a:r>
              <a:rPr lang="zh-CN" altLang="en-US" kern="0" dirty="0">
                <a:solidFill>
                  <a:srgbClr val="FF0000"/>
                </a:solidFill>
              </a:rPr>
              <a:t> </a:t>
            </a:r>
            <a:r>
              <a:rPr lang="en-US" altLang="zh-CN" kern="0" dirty="0">
                <a:solidFill>
                  <a:srgbClr val="FF0000"/>
                </a:solidFill>
              </a:rPr>
              <a:t>was damaged</a:t>
            </a:r>
          </a:p>
          <a:p>
            <a:pPr marL="0" marR="0" lvl="0" indent="0" algn="just" defTabSz="914400" eaLnBrk="1" fontAlgn="auto" latinLnBrk="0" hangingPunct="1">
              <a:lnSpc>
                <a:spcPct val="100000"/>
              </a:lnSpc>
              <a:spcBef>
                <a:spcPts val="0"/>
              </a:spcBef>
              <a:spcAft>
                <a:spcPts val="0"/>
              </a:spcAft>
              <a:buClrTx/>
              <a:buSzTx/>
              <a:buFontTx/>
              <a:buNone/>
              <a:tabLst/>
              <a:defRPr/>
            </a:pPr>
            <a:r>
              <a:rPr lang="en-US" altLang="zh-CN" kern="0" dirty="0">
                <a:solidFill>
                  <a:srgbClr val="FF0000"/>
                </a:solidFill>
              </a:rPr>
              <a:t>Iris area was </a:t>
            </a:r>
            <a:r>
              <a:rPr lang="en-US" altLang="zh-CN" kern="0" dirty="0" smtClean="0">
                <a:solidFill>
                  <a:srgbClr val="FF0000"/>
                </a:solidFill>
              </a:rPr>
              <a:t>clean</a:t>
            </a:r>
          </a:p>
          <a:p>
            <a:pPr algn="just" fontAlgn="auto">
              <a:spcBef>
                <a:spcPts val="0"/>
              </a:spcBef>
              <a:spcAft>
                <a:spcPts val="0"/>
              </a:spcAft>
            </a:pPr>
            <a:r>
              <a:rPr lang="en-US" altLang="zh-CN" dirty="0">
                <a:solidFill>
                  <a:srgbClr val="FF0000"/>
                </a:solidFill>
              </a:rPr>
              <a:t>High-gradient performance limited by the breakdown events at </a:t>
            </a:r>
            <a:r>
              <a:rPr lang="en-US" altLang="zh-CN" dirty="0" smtClean="0">
                <a:solidFill>
                  <a:srgbClr val="FF0000"/>
                </a:solidFill>
              </a:rPr>
              <a:t>choke area</a:t>
            </a:r>
            <a:r>
              <a:rPr lang="en-US" altLang="zh-CN" b="1" dirty="0" smtClean="0">
                <a:solidFill>
                  <a:srgbClr val="FF0000"/>
                </a:solidFill>
              </a:rPr>
              <a:t>!</a:t>
            </a:r>
            <a:endParaRPr lang="zh-CN" altLang="en-US" b="1" dirty="0">
              <a:solidFill>
                <a:srgbClr val="FF0000"/>
              </a:solidFill>
            </a:endParaRPr>
          </a:p>
        </p:txBody>
      </p:sp>
      <p:grpSp>
        <p:nvGrpSpPr>
          <p:cNvPr id="93" name="Group 92"/>
          <p:cNvGrpSpPr/>
          <p:nvPr/>
        </p:nvGrpSpPr>
        <p:grpSpPr>
          <a:xfrm>
            <a:off x="539552" y="4014293"/>
            <a:ext cx="1800200" cy="1131262"/>
            <a:chOff x="666059" y="1220223"/>
            <a:chExt cx="1800200" cy="1131262"/>
          </a:xfrm>
        </p:grpSpPr>
        <p:grpSp>
          <p:nvGrpSpPr>
            <p:cNvPr id="94" name="Group 93"/>
            <p:cNvGrpSpPr/>
            <p:nvPr/>
          </p:nvGrpSpPr>
          <p:grpSpPr>
            <a:xfrm>
              <a:off x="666059" y="1220223"/>
              <a:ext cx="1800200" cy="1131262"/>
              <a:chOff x="4932040" y="598598"/>
              <a:chExt cx="1800200" cy="1131262"/>
            </a:xfrm>
          </p:grpSpPr>
          <p:grpSp>
            <p:nvGrpSpPr>
              <p:cNvPr id="96" name="Group 95"/>
              <p:cNvGrpSpPr/>
              <p:nvPr/>
            </p:nvGrpSpPr>
            <p:grpSpPr>
              <a:xfrm>
                <a:off x="4932040" y="598598"/>
                <a:ext cx="1800200" cy="1131262"/>
                <a:chOff x="3919633" y="2326810"/>
                <a:chExt cx="1800200" cy="1131262"/>
              </a:xfrm>
            </p:grpSpPr>
            <p:pic>
              <p:nvPicPr>
                <p:cNvPr id="98" name="Picture 3" descr="F:\20160929\B1000.jpg"/>
                <p:cNvPicPr>
                  <a:picLocks noChangeAspect="1" noChangeArrowheads="1"/>
                </p:cNvPicPr>
                <p:nvPr/>
              </p:nvPicPr>
              <p:blipFill rotWithShape="1">
                <a:blip r:embed="rId15" cstate="print">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val="0"/>
                    </a:ext>
                  </a:extLst>
                </a:blip>
                <a:srcRect l="29157" r="20837" b="58100"/>
                <a:stretch/>
              </p:blipFill>
              <p:spPr bwMode="auto">
                <a:xfrm>
                  <a:off x="3919633" y="2326810"/>
                  <a:ext cx="1800200" cy="1131262"/>
                </a:xfrm>
                <a:prstGeom prst="rect">
                  <a:avLst/>
                </a:prstGeom>
                <a:noFill/>
                <a:extLst>
                  <a:ext uri="{909E8E84-426E-40DD-AFC4-6F175D3DCCD1}">
                    <a14:hiddenFill xmlns:a14="http://schemas.microsoft.com/office/drawing/2010/main">
                      <a:solidFill>
                        <a:srgbClr val="FFFFFF"/>
                      </a:solidFill>
                    </a14:hiddenFill>
                  </a:ext>
                </a:extLst>
              </p:spPr>
            </p:pic>
            <p:cxnSp>
              <p:nvCxnSpPr>
                <p:cNvPr id="99" name="Straight Arrow Connector 98"/>
                <p:cNvCxnSpPr/>
                <p:nvPr/>
              </p:nvCxnSpPr>
              <p:spPr>
                <a:xfrm>
                  <a:off x="4528831" y="3214064"/>
                  <a:ext cx="1080120" cy="0"/>
                </a:xfrm>
                <a:prstGeom prst="straightConnector1">
                  <a:avLst/>
                </a:prstGeom>
                <a:noFill/>
                <a:ln w="38100" cap="flat" cmpd="sng" algn="ctr">
                  <a:solidFill>
                    <a:srgbClr val="FFFF00"/>
                  </a:solidFill>
                  <a:prstDash val="solid"/>
                  <a:miter lim="800000"/>
                  <a:headEnd type="arrow" w="med" len="med"/>
                  <a:tailEnd type="arrow" w="med" len="med"/>
                </a:ln>
                <a:effectLst/>
              </p:spPr>
            </p:cxnSp>
          </p:grpSp>
          <p:sp>
            <p:nvSpPr>
              <p:cNvPr id="97" name="TextBox 96"/>
              <p:cNvSpPr txBox="1"/>
              <p:nvPr/>
            </p:nvSpPr>
            <p:spPr>
              <a:xfrm>
                <a:off x="5000335" y="640982"/>
                <a:ext cx="220391" cy="276999"/>
              </a:xfrm>
              <a:prstGeom prst="rect">
                <a:avLst/>
              </a:prstGeom>
              <a:solidFill>
                <a:srgbClr val="FF0000"/>
              </a:solidFill>
              <a:ln>
                <a:solidFill>
                  <a:sysClr val="windowText" lastClr="000000"/>
                </a:solid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prstClr val="black"/>
                    </a:solidFill>
                    <a:effectLst/>
                    <a:uLnTx/>
                    <a:uFillTx/>
                  </a:rPr>
                  <a:t>C</a:t>
                </a:r>
                <a:endParaRPr kumimoji="0" lang="zh-CN" altLang="en-US" sz="1200" b="0" i="0" u="none" strike="noStrike" kern="0" cap="none" spc="0" normalizeH="0" baseline="0" noProof="0" dirty="0" smtClean="0">
                  <a:ln>
                    <a:noFill/>
                  </a:ln>
                  <a:solidFill>
                    <a:prstClr val="black"/>
                  </a:solidFill>
                  <a:effectLst/>
                  <a:uLnTx/>
                  <a:uFillTx/>
                </a:endParaRPr>
              </a:p>
            </p:txBody>
          </p:sp>
        </p:grpSp>
        <p:sp>
          <p:nvSpPr>
            <p:cNvPr id="95" name="TextBox 94"/>
            <p:cNvSpPr txBox="1"/>
            <p:nvPr/>
          </p:nvSpPr>
          <p:spPr>
            <a:xfrm>
              <a:off x="1370603" y="1738145"/>
              <a:ext cx="95164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FFFF00"/>
                  </a:solidFill>
                  <a:effectLst/>
                  <a:uLnTx/>
                  <a:uFillTx/>
                  <a:latin typeface="Calibri" panose="020F0502020204030204"/>
                </a:rPr>
                <a:t>100 μm</a:t>
              </a:r>
              <a:endParaRPr kumimoji="0" lang="zh-CN" altLang="en-US" sz="1800" b="1" i="0" u="none" strike="noStrike" kern="0" cap="none" spc="0" normalizeH="0" baseline="0" noProof="0" dirty="0" smtClean="0">
                <a:ln>
                  <a:noFill/>
                </a:ln>
                <a:solidFill>
                  <a:srgbClr val="FFFF00"/>
                </a:solidFill>
                <a:effectLst/>
                <a:uLnTx/>
                <a:uFillTx/>
                <a:latin typeface="Calibri" panose="020F0502020204030204"/>
              </a:endParaRPr>
            </a:p>
          </p:txBody>
        </p:sp>
      </p:grpSp>
    </p:spTree>
    <p:extLst>
      <p:ext uri="{BB962C8B-B14F-4D97-AF65-F5344CB8AC3E}">
        <p14:creationId xmlns:p14="http://schemas.microsoft.com/office/powerpoint/2010/main" val="333154333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1" lang="en-US" altLang="zh-CN" dirty="0" smtClean="0"/>
              <a:t>THU-CHK-#3</a:t>
            </a:r>
            <a:r>
              <a:rPr kumimoji="1" lang="zh-CN" altLang="en-US" dirty="0" smtClean="0"/>
              <a:t> </a:t>
            </a:r>
            <a:r>
              <a:rPr kumimoji="1" lang="en-US" altLang="zh-CN" dirty="0" smtClean="0"/>
              <a:t>breakdown signals</a:t>
            </a:r>
            <a:endParaRPr lang="zh-CN" altLang="en-US" dirty="0"/>
          </a:p>
        </p:txBody>
      </p:sp>
      <p:sp>
        <p:nvSpPr>
          <p:cNvPr id="4" name="Rectangle 3"/>
          <p:cNvSpPr/>
          <p:nvPr/>
        </p:nvSpPr>
        <p:spPr>
          <a:xfrm>
            <a:off x="539552" y="980728"/>
            <a:ext cx="8159948" cy="1785104"/>
          </a:xfrm>
          <a:prstGeom prst="rect">
            <a:avLst/>
          </a:prstGeom>
        </p:spPr>
        <p:txBody>
          <a:bodyPr wrap="square">
            <a:spAutoFit/>
          </a:bodyPr>
          <a:lstStyle/>
          <a:p>
            <a:pPr marL="342900" indent="-342900">
              <a:lnSpc>
                <a:spcPct val="150000"/>
              </a:lnSpc>
              <a:buFont typeface="Arial" panose="020B0604020202020204" pitchFamily="34" charset="0"/>
              <a:buChar char="•"/>
            </a:pPr>
            <a:r>
              <a:rPr lang="en-US" altLang="zh-CN" sz="2000" dirty="0" smtClean="0">
                <a:latin typeface="Times New Roman" panose="02020603050405020304" pitchFamily="18" charset="0"/>
                <a:ea typeface="华文仿宋" panose="02010600040101010101" pitchFamily="2" charset="-122"/>
              </a:rPr>
              <a:t>Breakdown events accompanied with current flash observed during the whole test</a:t>
            </a:r>
          </a:p>
          <a:p>
            <a:pPr marL="342900" indent="-342900">
              <a:lnSpc>
                <a:spcPct val="150000"/>
              </a:lnSpc>
              <a:buFont typeface="Arial" panose="020B0604020202020204" pitchFamily="34" charset="0"/>
              <a:buChar char="•"/>
            </a:pPr>
            <a:r>
              <a:rPr lang="en-US" altLang="zh-CN" sz="2000" dirty="0" smtClean="0">
                <a:solidFill>
                  <a:srgbClr val="FF0000"/>
                </a:solidFill>
                <a:latin typeface="Times New Roman" panose="02020603050405020304" pitchFamily="18" charset="0"/>
                <a:ea typeface="华文仿宋" panose="02010600040101010101" pitchFamily="2" charset="-122"/>
              </a:rPr>
              <a:t>Both of the two types occurred when gradient got saturated</a:t>
            </a:r>
          </a:p>
          <a:p>
            <a:pPr marL="342900" indent="-342900">
              <a:lnSpc>
                <a:spcPct val="100000"/>
              </a:lnSpc>
              <a:buFont typeface="Arial" panose="020B0604020202020204" pitchFamily="34" charset="0"/>
              <a:buChar char="•"/>
            </a:pPr>
            <a:r>
              <a:rPr lang="en-US" altLang="ja-JP" sz="2000" dirty="0">
                <a:latin typeface="Times New Roman" panose="02020603050405020304" pitchFamily="18" charset="0"/>
                <a:ea typeface="华文仿宋" panose="02010600040101010101" pitchFamily="2" charset="-122"/>
              </a:rPr>
              <a:t>Same phenomenon was seen in </a:t>
            </a:r>
            <a:r>
              <a:rPr lang="en-US" altLang="ja-JP" sz="2000" dirty="0" smtClean="0">
                <a:latin typeface="Times New Roman" panose="02020603050405020304" pitchFamily="18" charset="0"/>
                <a:ea typeface="华文仿宋" panose="02010600040101010101" pitchFamily="2" charset="-122"/>
              </a:rPr>
              <a:t>THU-CHK-#4 </a:t>
            </a:r>
            <a:r>
              <a:rPr lang="en-US" altLang="ja-JP" sz="2000" dirty="0">
                <a:latin typeface="Times New Roman" panose="02020603050405020304" pitchFamily="18" charset="0"/>
                <a:ea typeface="华文仿宋" panose="02010600040101010101" pitchFamily="2" charset="-122"/>
              </a:rPr>
              <a:t>and THU-CHK-</a:t>
            </a:r>
            <a:r>
              <a:rPr lang="en-US" altLang="ja-JP" sz="2000" dirty="0" smtClean="0">
                <a:latin typeface="Times New Roman" panose="02020603050405020304" pitchFamily="18" charset="0"/>
                <a:ea typeface="华文仿宋" panose="02010600040101010101" pitchFamily="2" charset="-122"/>
              </a:rPr>
              <a:t>#5</a:t>
            </a:r>
            <a:endParaRPr lang="en-US" altLang="ja-JP" sz="2000" dirty="0">
              <a:latin typeface="Times New Roman" panose="02020603050405020304" pitchFamily="18" charset="0"/>
              <a:ea typeface="华文仿宋" panose="02010600040101010101" pitchFamily="2" charset="-122"/>
            </a:endParaRPr>
          </a:p>
        </p:txBody>
      </p:sp>
      <p:pic>
        <p:nvPicPr>
          <p:cNvPr id="5" name="Picture 4"/>
          <p:cNvPicPr>
            <a:picLocks noChangeAspect="1"/>
          </p:cNvPicPr>
          <p:nvPr/>
        </p:nvPicPr>
        <p:blipFill>
          <a:blip r:embed="rId2"/>
          <a:stretch>
            <a:fillRect/>
          </a:stretch>
        </p:blipFill>
        <p:spPr>
          <a:xfrm>
            <a:off x="2555776" y="2765349"/>
            <a:ext cx="3932871" cy="4017579"/>
          </a:xfrm>
          <a:prstGeom prst="rect">
            <a:avLst/>
          </a:prstGeom>
        </p:spPr>
      </p:pic>
    </p:spTree>
    <p:extLst>
      <p:ext uri="{BB962C8B-B14F-4D97-AF65-F5344CB8AC3E}">
        <p14:creationId xmlns:p14="http://schemas.microsoft.com/office/powerpoint/2010/main" val="2628104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5436096" y="4293096"/>
            <a:ext cx="3707904" cy="25547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15"/>
          <p:cNvSpPr/>
          <p:nvPr/>
        </p:nvSpPr>
        <p:spPr>
          <a:xfrm>
            <a:off x="107504" y="116632"/>
            <a:ext cx="8964488" cy="1296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2"/>
          <p:cNvPicPr>
            <a:picLocks noChangeAspect="1"/>
          </p:cNvPicPr>
          <p:nvPr/>
        </p:nvPicPr>
        <p:blipFill>
          <a:blip r:embed="rId2"/>
          <a:stretch>
            <a:fillRect/>
          </a:stretch>
        </p:blipFill>
        <p:spPr>
          <a:xfrm>
            <a:off x="3837381" y="1905240"/>
            <a:ext cx="2188654" cy="3218967"/>
          </a:xfrm>
          <a:prstGeom prst="rect">
            <a:avLst/>
          </a:prstGeom>
        </p:spPr>
      </p:pic>
      <p:pic>
        <p:nvPicPr>
          <p:cNvPr id="4" name="Picture 3"/>
          <p:cNvPicPr>
            <a:picLocks noChangeAspect="1"/>
          </p:cNvPicPr>
          <p:nvPr/>
        </p:nvPicPr>
        <p:blipFill>
          <a:blip r:embed="rId3"/>
          <a:stretch>
            <a:fillRect/>
          </a:stretch>
        </p:blipFill>
        <p:spPr>
          <a:xfrm>
            <a:off x="600267" y="1989772"/>
            <a:ext cx="1835055" cy="1444877"/>
          </a:xfrm>
          <a:prstGeom prst="rect">
            <a:avLst/>
          </a:prstGeom>
        </p:spPr>
      </p:pic>
      <p:pic>
        <p:nvPicPr>
          <p:cNvPr id="5" name="Picture 4"/>
          <p:cNvPicPr>
            <a:picLocks noChangeAspect="1"/>
          </p:cNvPicPr>
          <p:nvPr/>
        </p:nvPicPr>
        <p:blipFill>
          <a:blip r:embed="rId4"/>
          <a:stretch>
            <a:fillRect/>
          </a:stretch>
        </p:blipFill>
        <p:spPr>
          <a:xfrm>
            <a:off x="544537" y="3655185"/>
            <a:ext cx="1896020" cy="1457070"/>
          </a:xfrm>
          <a:prstGeom prst="rect">
            <a:avLst/>
          </a:prstGeom>
        </p:spPr>
      </p:pic>
      <p:pic>
        <p:nvPicPr>
          <p:cNvPr id="6" name="Picture 5"/>
          <p:cNvPicPr>
            <a:picLocks noChangeAspect="1"/>
          </p:cNvPicPr>
          <p:nvPr/>
        </p:nvPicPr>
        <p:blipFill>
          <a:blip r:embed="rId5"/>
          <a:stretch>
            <a:fillRect/>
          </a:stretch>
        </p:blipFill>
        <p:spPr>
          <a:xfrm>
            <a:off x="596388" y="5386856"/>
            <a:ext cx="1865538" cy="1450974"/>
          </a:xfrm>
          <a:prstGeom prst="rect">
            <a:avLst/>
          </a:prstGeom>
        </p:spPr>
      </p:pic>
      <p:pic>
        <p:nvPicPr>
          <p:cNvPr id="7" name="Picture 6"/>
          <p:cNvPicPr>
            <a:picLocks noChangeAspect="1"/>
          </p:cNvPicPr>
          <p:nvPr/>
        </p:nvPicPr>
        <p:blipFill>
          <a:blip r:embed="rId6"/>
          <a:stretch>
            <a:fillRect/>
          </a:stretch>
        </p:blipFill>
        <p:spPr>
          <a:xfrm>
            <a:off x="2784649" y="5392953"/>
            <a:ext cx="1841152" cy="1444877"/>
          </a:xfrm>
          <a:prstGeom prst="rect">
            <a:avLst/>
          </a:prstGeom>
        </p:spPr>
      </p:pic>
      <p:pic>
        <p:nvPicPr>
          <p:cNvPr id="8" name="Picture 7"/>
          <p:cNvPicPr>
            <a:picLocks noChangeAspect="1"/>
          </p:cNvPicPr>
          <p:nvPr/>
        </p:nvPicPr>
        <p:blipFill>
          <a:blip r:embed="rId7"/>
          <a:stretch>
            <a:fillRect/>
          </a:stretch>
        </p:blipFill>
        <p:spPr>
          <a:xfrm>
            <a:off x="4954325" y="5399049"/>
            <a:ext cx="1847248" cy="1438781"/>
          </a:xfrm>
          <a:prstGeom prst="rect">
            <a:avLst/>
          </a:prstGeom>
        </p:spPr>
      </p:pic>
      <p:pic>
        <p:nvPicPr>
          <p:cNvPr id="9" name="Picture 8"/>
          <p:cNvPicPr>
            <a:picLocks noChangeAspect="1"/>
          </p:cNvPicPr>
          <p:nvPr/>
        </p:nvPicPr>
        <p:blipFill>
          <a:blip r:embed="rId8"/>
          <a:stretch>
            <a:fillRect/>
          </a:stretch>
        </p:blipFill>
        <p:spPr>
          <a:xfrm>
            <a:off x="7087421" y="5386856"/>
            <a:ext cx="1871634" cy="1438781"/>
          </a:xfrm>
          <a:prstGeom prst="rect">
            <a:avLst/>
          </a:prstGeom>
        </p:spPr>
      </p:pic>
      <p:pic>
        <p:nvPicPr>
          <p:cNvPr id="10" name="Picture 9"/>
          <p:cNvPicPr>
            <a:picLocks noChangeAspect="1"/>
          </p:cNvPicPr>
          <p:nvPr/>
        </p:nvPicPr>
        <p:blipFill>
          <a:blip r:embed="rId9"/>
          <a:stretch>
            <a:fillRect/>
          </a:stretch>
        </p:blipFill>
        <p:spPr>
          <a:xfrm>
            <a:off x="7087421" y="3655185"/>
            <a:ext cx="1859441" cy="1438781"/>
          </a:xfrm>
          <a:prstGeom prst="rect">
            <a:avLst/>
          </a:prstGeom>
        </p:spPr>
      </p:pic>
      <p:pic>
        <p:nvPicPr>
          <p:cNvPr id="11" name="Picture 10"/>
          <p:cNvPicPr>
            <a:picLocks noChangeAspect="1"/>
          </p:cNvPicPr>
          <p:nvPr/>
        </p:nvPicPr>
        <p:blipFill>
          <a:blip r:embed="rId10"/>
          <a:stretch>
            <a:fillRect/>
          </a:stretch>
        </p:blipFill>
        <p:spPr>
          <a:xfrm>
            <a:off x="601218" y="381496"/>
            <a:ext cx="1847248" cy="1457070"/>
          </a:xfrm>
          <a:prstGeom prst="rect">
            <a:avLst/>
          </a:prstGeom>
        </p:spPr>
      </p:pic>
      <p:pic>
        <p:nvPicPr>
          <p:cNvPr id="12" name="Picture 11"/>
          <p:cNvPicPr>
            <a:picLocks noChangeAspect="1"/>
          </p:cNvPicPr>
          <p:nvPr/>
        </p:nvPicPr>
        <p:blipFill>
          <a:blip r:embed="rId11"/>
          <a:stretch>
            <a:fillRect/>
          </a:stretch>
        </p:blipFill>
        <p:spPr>
          <a:xfrm>
            <a:off x="2754167" y="381495"/>
            <a:ext cx="1871634" cy="1457070"/>
          </a:xfrm>
          <a:prstGeom prst="rect">
            <a:avLst/>
          </a:prstGeom>
        </p:spPr>
      </p:pic>
      <p:pic>
        <p:nvPicPr>
          <p:cNvPr id="13" name="Picture 12"/>
          <p:cNvPicPr>
            <a:picLocks noChangeAspect="1"/>
          </p:cNvPicPr>
          <p:nvPr/>
        </p:nvPicPr>
        <p:blipFill>
          <a:blip r:embed="rId12"/>
          <a:stretch>
            <a:fillRect/>
          </a:stretch>
        </p:blipFill>
        <p:spPr>
          <a:xfrm>
            <a:off x="4917746" y="416233"/>
            <a:ext cx="1883827" cy="1444877"/>
          </a:xfrm>
          <a:prstGeom prst="rect">
            <a:avLst/>
          </a:prstGeom>
        </p:spPr>
      </p:pic>
      <p:pic>
        <p:nvPicPr>
          <p:cNvPr id="14" name="Picture 13"/>
          <p:cNvPicPr>
            <a:picLocks noChangeAspect="1"/>
          </p:cNvPicPr>
          <p:nvPr/>
        </p:nvPicPr>
        <p:blipFill>
          <a:blip r:embed="rId13"/>
          <a:stretch>
            <a:fillRect/>
          </a:stretch>
        </p:blipFill>
        <p:spPr>
          <a:xfrm>
            <a:off x="7093518" y="438173"/>
            <a:ext cx="1847248" cy="1463167"/>
          </a:xfrm>
          <a:prstGeom prst="rect">
            <a:avLst/>
          </a:prstGeom>
        </p:spPr>
      </p:pic>
      <p:pic>
        <p:nvPicPr>
          <p:cNvPr id="15" name="Picture 14"/>
          <p:cNvPicPr>
            <a:picLocks noChangeAspect="1"/>
          </p:cNvPicPr>
          <p:nvPr/>
        </p:nvPicPr>
        <p:blipFill>
          <a:blip r:embed="rId14"/>
          <a:stretch>
            <a:fillRect/>
          </a:stretch>
        </p:blipFill>
        <p:spPr>
          <a:xfrm>
            <a:off x="7126065" y="1989772"/>
            <a:ext cx="1841152" cy="1444877"/>
          </a:xfrm>
          <a:prstGeom prst="rect">
            <a:avLst/>
          </a:prstGeom>
        </p:spPr>
      </p:pic>
      <p:sp>
        <p:nvSpPr>
          <p:cNvPr id="17" name="TextBox 16"/>
          <p:cNvSpPr txBox="1"/>
          <p:nvPr/>
        </p:nvSpPr>
        <p:spPr>
          <a:xfrm>
            <a:off x="35273" y="35332"/>
            <a:ext cx="3600623" cy="369332"/>
          </a:xfrm>
          <a:prstGeom prst="rect">
            <a:avLst/>
          </a:prstGeom>
          <a:solidFill>
            <a:schemeClr val="bg1"/>
          </a:solidFill>
          <a:ln w="19050">
            <a:solidFill>
              <a:srgbClr val="9900FF"/>
            </a:solidFill>
          </a:ln>
        </p:spPr>
        <p:txBody>
          <a:bodyPr wrap="square" rtlCol="0">
            <a:spAutoFit/>
          </a:bodyPr>
          <a:lstStyle/>
          <a:p>
            <a:pPr marL="0" lvl="1" algn="ctr"/>
            <a:r>
              <a:rPr lang="en-US" altLang="zh-CN" dirty="0" smtClean="0">
                <a:latin typeface="+mn-lt"/>
                <a:ea typeface="黑体" panose="02010609060101010101" pitchFamily="49" charset="-122"/>
              </a:rPr>
              <a:t>THU-CHK-#3</a:t>
            </a:r>
            <a:r>
              <a:rPr lang="en-US" altLang="zh-CN" dirty="0" smtClean="0">
                <a:latin typeface="+mj-lt"/>
                <a:ea typeface="黑体" panose="02010609060101010101" pitchFamily="49" charset="-122"/>
              </a:rPr>
              <a:t> observation results</a:t>
            </a:r>
            <a:endParaRPr lang="en-US" altLang="zh-CN" dirty="0">
              <a:latin typeface="黑体" panose="02010609060101010101" pitchFamily="49" charset="-122"/>
              <a:ea typeface="黑体" panose="02010609060101010101" pitchFamily="49" charset="-122"/>
            </a:endParaRPr>
          </a:p>
        </p:txBody>
      </p:sp>
      <p:sp>
        <p:nvSpPr>
          <p:cNvPr id="18" name="テキスト ボックス 8"/>
          <p:cNvSpPr txBox="1"/>
          <p:nvPr/>
        </p:nvSpPr>
        <p:spPr>
          <a:xfrm>
            <a:off x="4067944" y="4999060"/>
            <a:ext cx="1447056" cy="338554"/>
          </a:xfrm>
          <a:prstGeom prst="rect">
            <a:avLst/>
          </a:prstGeom>
          <a:solidFill>
            <a:schemeClr val="bg1"/>
          </a:solidFill>
          <a:ln w="19050">
            <a:solidFill>
              <a:srgbClr val="9900FF"/>
            </a:solid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algn="ctr"/>
            <a:r>
              <a:rPr lang="en-US" altLang="zh-CN" sz="1600" dirty="0">
                <a:latin typeface="+mn-lt"/>
                <a:ea typeface="黑体" panose="02010609060101010101" pitchFamily="49" charset="-122"/>
              </a:rPr>
              <a:t>Choke</a:t>
            </a:r>
            <a:r>
              <a:rPr lang="zh-CN" altLang="en-US" sz="1600" dirty="0">
                <a:latin typeface="+mn-lt"/>
                <a:ea typeface="黑体" panose="02010609060101010101" pitchFamily="49" charset="-122"/>
              </a:rPr>
              <a:t> </a:t>
            </a:r>
            <a:r>
              <a:rPr lang="en-US" altLang="zh-CN" sz="1600" dirty="0">
                <a:latin typeface="+mn-lt"/>
                <a:ea typeface="黑体" panose="02010609060101010101" pitchFamily="49" charset="-122"/>
              </a:rPr>
              <a:t>E field</a:t>
            </a:r>
            <a:endParaRPr lang="ja-JP" altLang="en-US" sz="1600" dirty="0">
              <a:latin typeface="+mn-lt"/>
              <a:ea typeface="黑体" panose="02010609060101010101" pitchFamily="49" charset="-122"/>
            </a:endParaRPr>
          </a:p>
        </p:txBody>
      </p:sp>
    </p:spTree>
    <p:extLst>
      <p:ext uri="{BB962C8B-B14F-4D97-AF65-F5344CB8AC3E}">
        <p14:creationId xmlns:p14="http://schemas.microsoft.com/office/powerpoint/2010/main" val="3398762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671847" y="980728"/>
            <a:ext cx="7848872" cy="4248472"/>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t>Introduction</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solidFill>
                  <a:schemeClr val="bg1">
                    <a:lumMod val="85000"/>
                  </a:schemeClr>
                </a:solidFill>
              </a:rPr>
              <a:t>Design and fabrication of Choke-mode 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solidFill>
                  <a:schemeClr val="bg1">
                    <a:lumMod val="85000"/>
                  </a:schemeClr>
                </a:solidFill>
              </a:rPr>
              <a:t>Breakdown </a:t>
            </a:r>
            <a:r>
              <a:rPr lang="en-US" altLang="zh-CN" sz="2000" kern="0" dirty="0">
                <a:solidFill>
                  <a:schemeClr val="bg1">
                    <a:lumMod val="85000"/>
                  </a:schemeClr>
                </a:solidFill>
              </a:rPr>
              <a:t>phenomenon study of Choke-mode </a:t>
            </a:r>
            <a:r>
              <a:rPr lang="en-US" altLang="zh-CN" sz="2000" kern="0" dirty="0" smtClean="0">
                <a:solidFill>
                  <a:schemeClr val="bg1">
                    <a:lumMod val="85000"/>
                  </a:schemeClr>
                </a:solidFill>
              </a:rPr>
              <a:t>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solidFill>
                  <a:schemeClr val="bg1">
                    <a:lumMod val="85000"/>
                  </a:schemeClr>
                </a:solidFill>
              </a:rPr>
              <a:t>High-gradient performance </a:t>
            </a:r>
            <a:r>
              <a:rPr lang="en-US" altLang="zh-CN" sz="2000" kern="0" dirty="0">
                <a:solidFill>
                  <a:schemeClr val="bg1">
                    <a:lumMod val="85000"/>
                  </a:schemeClr>
                </a:solidFill>
              </a:rPr>
              <a:t>of Choke-mode </a:t>
            </a:r>
            <a:r>
              <a:rPr lang="en-US" altLang="zh-CN" sz="2000" kern="0" dirty="0" smtClean="0">
                <a:solidFill>
                  <a:schemeClr val="bg1">
                    <a:lumMod val="85000"/>
                  </a:schemeClr>
                </a:solidFill>
              </a:rPr>
              <a:t>structures</a:t>
            </a:r>
          </a:p>
          <a:p>
            <a:pPr>
              <a:lnSpc>
                <a:spcPct val="200000"/>
              </a:lnSpc>
              <a:spcBef>
                <a:spcPts val="0"/>
              </a:spcBef>
              <a:spcAft>
                <a:spcPts val="1200"/>
              </a:spcAft>
              <a:buClr>
                <a:schemeClr val="tx1"/>
              </a:buClr>
              <a:buSzPct val="100000"/>
            </a:pPr>
            <a:r>
              <a:rPr lang="en-US" altLang="zh-CN" sz="2000" kern="0" dirty="0" smtClean="0">
                <a:solidFill>
                  <a:schemeClr val="bg1">
                    <a:lumMod val="85000"/>
                  </a:schemeClr>
                </a:solidFill>
              </a:rPr>
              <a:t>Summary</a:t>
            </a:r>
            <a:endParaRPr lang="en-US" sz="2000" kern="0" dirty="0" smtClean="0">
              <a:solidFill>
                <a:schemeClr val="bg1">
                  <a:lumMod val="85000"/>
                </a:schemeClr>
              </a:solidFill>
            </a:endParaRPr>
          </a:p>
        </p:txBody>
      </p:sp>
      <p:sp>
        <p:nvSpPr>
          <p:cNvPr id="2" name="Title 1"/>
          <p:cNvSpPr>
            <a:spLocks noGrp="1"/>
          </p:cNvSpPr>
          <p:nvPr>
            <p:ph type="title"/>
          </p:nvPr>
        </p:nvSpPr>
        <p:spPr>
          <a:xfrm>
            <a:off x="671847" y="260648"/>
            <a:ext cx="8235914" cy="540059"/>
          </a:xfrm>
        </p:spPr>
        <p:txBody>
          <a:bodyPr/>
          <a:lstStyle/>
          <a:p>
            <a:pPr algn="l"/>
            <a:r>
              <a:rPr lang="en-US" altLang="zh-CN" sz="2400" i="1" dirty="0" smtClean="0">
                <a:latin typeface="+mj-lt"/>
              </a:rPr>
              <a:t>Outline</a:t>
            </a:r>
            <a:endParaRPr lang="zh-CN" altLang="en-US" sz="2400" i="1" dirty="0">
              <a:latin typeface="+mj-lt"/>
            </a:endParaRPr>
          </a:p>
        </p:txBody>
      </p:sp>
    </p:spTree>
    <p:extLst>
      <p:ext uri="{BB962C8B-B14F-4D97-AF65-F5344CB8AC3E}">
        <p14:creationId xmlns:p14="http://schemas.microsoft.com/office/powerpoint/2010/main" val="23791701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36096" y="4293096"/>
            <a:ext cx="3707904" cy="255471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ectangle 15"/>
          <p:cNvSpPr/>
          <p:nvPr/>
        </p:nvSpPr>
        <p:spPr>
          <a:xfrm>
            <a:off x="107504" y="116632"/>
            <a:ext cx="8964488" cy="1296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Picture 2"/>
          <p:cNvPicPr>
            <a:picLocks noChangeAspect="1"/>
          </p:cNvPicPr>
          <p:nvPr/>
        </p:nvPicPr>
        <p:blipFill>
          <a:blip r:embed="rId2"/>
          <a:stretch>
            <a:fillRect/>
          </a:stretch>
        </p:blipFill>
        <p:spPr>
          <a:xfrm>
            <a:off x="3837381" y="1905240"/>
            <a:ext cx="2188654" cy="3218967"/>
          </a:xfrm>
          <a:prstGeom prst="rect">
            <a:avLst/>
          </a:prstGeom>
        </p:spPr>
      </p:pic>
      <p:pic>
        <p:nvPicPr>
          <p:cNvPr id="4" name="Picture 3"/>
          <p:cNvPicPr>
            <a:picLocks noChangeAspect="1"/>
          </p:cNvPicPr>
          <p:nvPr/>
        </p:nvPicPr>
        <p:blipFill>
          <a:blip r:embed="rId3"/>
          <a:stretch>
            <a:fillRect/>
          </a:stretch>
        </p:blipFill>
        <p:spPr>
          <a:xfrm>
            <a:off x="600267" y="1989772"/>
            <a:ext cx="1835055" cy="1444877"/>
          </a:xfrm>
          <a:prstGeom prst="rect">
            <a:avLst/>
          </a:prstGeom>
        </p:spPr>
      </p:pic>
      <p:pic>
        <p:nvPicPr>
          <p:cNvPr id="5" name="Picture 4"/>
          <p:cNvPicPr>
            <a:picLocks noChangeAspect="1"/>
          </p:cNvPicPr>
          <p:nvPr/>
        </p:nvPicPr>
        <p:blipFill>
          <a:blip r:embed="rId4"/>
          <a:stretch>
            <a:fillRect/>
          </a:stretch>
        </p:blipFill>
        <p:spPr>
          <a:xfrm>
            <a:off x="544537" y="3655185"/>
            <a:ext cx="1896020" cy="1457070"/>
          </a:xfrm>
          <a:prstGeom prst="rect">
            <a:avLst/>
          </a:prstGeom>
        </p:spPr>
      </p:pic>
      <p:pic>
        <p:nvPicPr>
          <p:cNvPr id="6" name="Picture 5"/>
          <p:cNvPicPr>
            <a:picLocks noChangeAspect="1"/>
          </p:cNvPicPr>
          <p:nvPr/>
        </p:nvPicPr>
        <p:blipFill>
          <a:blip r:embed="rId5"/>
          <a:stretch>
            <a:fillRect/>
          </a:stretch>
        </p:blipFill>
        <p:spPr>
          <a:xfrm>
            <a:off x="596388" y="5386856"/>
            <a:ext cx="1865538" cy="1450974"/>
          </a:xfrm>
          <a:prstGeom prst="rect">
            <a:avLst/>
          </a:prstGeom>
        </p:spPr>
      </p:pic>
      <p:pic>
        <p:nvPicPr>
          <p:cNvPr id="7" name="Picture 6"/>
          <p:cNvPicPr>
            <a:picLocks noChangeAspect="1"/>
          </p:cNvPicPr>
          <p:nvPr/>
        </p:nvPicPr>
        <p:blipFill>
          <a:blip r:embed="rId6"/>
          <a:stretch>
            <a:fillRect/>
          </a:stretch>
        </p:blipFill>
        <p:spPr>
          <a:xfrm>
            <a:off x="2784649" y="5392953"/>
            <a:ext cx="1841152" cy="1444877"/>
          </a:xfrm>
          <a:prstGeom prst="rect">
            <a:avLst/>
          </a:prstGeom>
        </p:spPr>
      </p:pic>
      <p:pic>
        <p:nvPicPr>
          <p:cNvPr id="8" name="Picture 7"/>
          <p:cNvPicPr>
            <a:picLocks noChangeAspect="1"/>
          </p:cNvPicPr>
          <p:nvPr/>
        </p:nvPicPr>
        <p:blipFill>
          <a:blip r:embed="rId7"/>
          <a:stretch>
            <a:fillRect/>
          </a:stretch>
        </p:blipFill>
        <p:spPr>
          <a:xfrm>
            <a:off x="4954325" y="5399049"/>
            <a:ext cx="1847248" cy="1438781"/>
          </a:xfrm>
          <a:prstGeom prst="rect">
            <a:avLst/>
          </a:prstGeom>
        </p:spPr>
      </p:pic>
      <p:pic>
        <p:nvPicPr>
          <p:cNvPr id="9" name="Picture 8"/>
          <p:cNvPicPr>
            <a:picLocks noChangeAspect="1"/>
          </p:cNvPicPr>
          <p:nvPr/>
        </p:nvPicPr>
        <p:blipFill>
          <a:blip r:embed="rId8"/>
          <a:stretch>
            <a:fillRect/>
          </a:stretch>
        </p:blipFill>
        <p:spPr>
          <a:xfrm>
            <a:off x="7087421" y="5386856"/>
            <a:ext cx="1871634" cy="1438781"/>
          </a:xfrm>
          <a:prstGeom prst="rect">
            <a:avLst/>
          </a:prstGeom>
        </p:spPr>
      </p:pic>
      <p:pic>
        <p:nvPicPr>
          <p:cNvPr id="10" name="Picture 9"/>
          <p:cNvPicPr>
            <a:picLocks noChangeAspect="1"/>
          </p:cNvPicPr>
          <p:nvPr/>
        </p:nvPicPr>
        <p:blipFill>
          <a:blip r:embed="rId9"/>
          <a:stretch>
            <a:fillRect/>
          </a:stretch>
        </p:blipFill>
        <p:spPr>
          <a:xfrm>
            <a:off x="7087421" y="3655185"/>
            <a:ext cx="1859441" cy="1438781"/>
          </a:xfrm>
          <a:prstGeom prst="rect">
            <a:avLst/>
          </a:prstGeom>
        </p:spPr>
      </p:pic>
      <p:pic>
        <p:nvPicPr>
          <p:cNvPr id="11" name="Picture 10"/>
          <p:cNvPicPr>
            <a:picLocks noChangeAspect="1"/>
          </p:cNvPicPr>
          <p:nvPr/>
        </p:nvPicPr>
        <p:blipFill>
          <a:blip r:embed="rId10"/>
          <a:stretch>
            <a:fillRect/>
          </a:stretch>
        </p:blipFill>
        <p:spPr>
          <a:xfrm>
            <a:off x="601218" y="381496"/>
            <a:ext cx="1847248" cy="1457070"/>
          </a:xfrm>
          <a:prstGeom prst="rect">
            <a:avLst/>
          </a:prstGeom>
        </p:spPr>
      </p:pic>
      <p:pic>
        <p:nvPicPr>
          <p:cNvPr id="12" name="Picture 11"/>
          <p:cNvPicPr>
            <a:picLocks noChangeAspect="1"/>
          </p:cNvPicPr>
          <p:nvPr/>
        </p:nvPicPr>
        <p:blipFill>
          <a:blip r:embed="rId11"/>
          <a:stretch>
            <a:fillRect/>
          </a:stretch>
        </p:blipFill>
        <p:spPr>
          <a:xfrm>
            <a:off x="2754167" y="381495"/>
            <a:ext cx="1871634" cy="1457070"/>
          </a:xfrm>
          <a:prstGeom prst="rect">
            <a:avLst/>
          </a:prstGeom>
        </p:spPr>
      </p:pic>
      <p:pic>
        <p:nvPicPr>
          <p:cNvPr id="13" name="Picture 12"/>
          <p:cNvPicPr>
            <a:picLocks noChangeAspect="1"/>
          </p:cNvPicPr>
          <p:nvPr/>
        </p:nvPicPr>
        <p:blipFill>
          <a:blip r:embed="rId12"/>
          <a:stretch>
            <a:fillRect/>
          </a:stretch>
        </p:blipFill>
        <p:spPr>
          <a:xfrm>
            <a:off x="4917746" y="416233"/>
            <a:ext cx="1883827" cy="1444877"/>
          </a:xfrm>
          <a:prstGeom prst="rect">
            <a:avLst/>
          </a:prstGeom>
        </p:spPr>
      </p:pic>
      <p:pic>
        <p:nvPicPr>
          <p:cNvPr id="14" name="Picture 13"/>
          <p:cNvPicPr>
            <a:picLocks noChangeAspect="1"/>
          </p:cNvPicPr>
          <p:nvPr/>
        </p:nvPicPr>
        <p:blipFill>
          <a:blip r:embed="rId13"/>
          <a:stretch>
            <a:fillRect/>
          </a:stretch>
        </p:blipFill>
        <p:spPr>
          <a:xfrm>
            <a:off x="7093518" y="438173"/>
            <a:ext cx="1847248" cy="1463167"/>
          </a:xfrm>
          <a:prstGeom prst="rect">
            <a:avLst/>
          </a:prstGeom>
        </p:spPr>
      </p:pic>
      <p:pic>
        <p:nvPicPr>
          <p:cNvPr id="15" name="Picture 14"/>
          <p:cNvPicPr>
            <a:picLocks noChangeAspect="1"/>
          </p:cNvPicPr>
          <p:nvPr/>
        </p:nvPicPr>
        <p:blipFill>
          <a:blip r:embed="rId14"/>
          <a:stretch>
            <a:fillRect/>
          </a:stretch>
        </p:blipFill>
        <p:spPr>
          <a:xfrm>
            <a:off x="7126065" y="1989772"/>
            <a:ext cx="1841152" cy="1444877"/>
          </a:xfrm>
          <a:prstGeom prst="rect">
            <a:avLst/>
          </a:prstGeom>
        </p:spPr>
      </p:pic>
      <p:sp>
        <p:nvSpPr>
          <p:cNvPr id="17" name="TextBox 16"/>
          <p:cNvSpPr txBox="1"/>
          <p:nvPr/>
        </p:nvSpPr>
        <p:spPr>
          <a:xfrm>
            <a:off x="35273" y="35332"/>
            <a:ext cx="3600623" cy="369332"/>
          </a:xfrm>
          <a:prstGeom prst="rect">
            <a:avLst/>
          </a:prstGeom>
          <a:solidFill>
            <a:schemeClr val="bg1"/>
          </a:solidFill>
          <a:ln w="19050">
            <a:solidFill>
              <a:srgbClr val="9900FF"/>
            </a:solidFill>
          </a:ln>
        </p:spPr>
        <p:txBody>
          <a:bodyPr wrap="square" rtlCol="0">
            <a:spAutoFit/>
          </a:bodyPr>
          <a:lstStyle/>
          <a:p>
            <a:pPr marL="0" lvl="1" algn="ctr"/>
            <a:r>
              <a:rPr lang="en-US" altLang="zh-CN" dirty="0" smtClean="0">
                <a:ea typeface="黑体" panose="02010609060101010101" pitchFamily="49" charset="-122"/>
              </a:rPr>
              <a:t>THU-CHK-#3 </a:t>
            </a:r>
            <a:r>
              <a:rPr lang="en-US" altLang="zh-CN" dirty="0">
                <a:ea typeface="黑体" panose="02010609060101010101" pitchFamily="49" charset="-122"/>
              </a:rPr>
              <a:t>observation results</a:t>
            </a:r>
            <a:endParaRPr lang="en-US" altLang="zh-CN" dirty="0">
              <a:latin typeface="黑体" panose="02010609060101010101" pitchFamily="49" charset="-122"/>
              <a:ea typeface="黑体" panose="02010609060101010101" pitchFamily="49" charset="-122"/>
            </a:endParaRPr>
          </a:p>
        </p:txBody>
      </p:sp>
      <p:sp>
        <p:nvSpPr>
          <p:cNvPr id="18" name="TextBox 17"/>
          <p:cNvSpPr txBox="1"/>
          <p:nvPr/>
        </p:nvSpPr>
        <p:spPr>
          <a:xfrm>
            <a:off x="141794" y="1024647"/>
            <a:ext cx="3708469" cy="2308324"/>
          </a:xfrm>
          <a:prstGeom prst="rect">
            <a:avLst/>
          </a:prstGeom>
          <a:solidFill>
            <a:schemeClr val="bg1"/>
          </a:solidFill>
          <a:ln w="19050">
            <a:solidFill>
              <a:srgbClr val="9900FF"/>
            </a:solidFill>
          </a:ln>
        </p:spPr>
        <p:txBody>
          <a:bodyPr wrap="square" rtlCol="0">
            <a:spAutoFit/>
          </a:bodyPr>
          <a:lstStyle/>
          <a:p>
            <a:pPr algn="just"/>
            <a:r>
              <a:rPr lang="en-US" altLang="zh-CN" b="1" dirty="0" smtClean="0"/>
              <a:t>Conclusion</a:t>
            </a:r>
            <a:r>
              <a:rPr lang="zh-CN" altLang="en-US" dirty="0" smtClean="0"/>
              <a:t>：</a:t>
            </a:r>
            <a:endParaRPr lang="en-US" altLang="zh-CN" dirty="0" smtClean="0"/>
          </a:p>
          <a:p>
            <a:pPr algn="just"/>
            <a:r>
              <a:rPr lang="en-US" altLang="zh-CN" dirty="0" smtClean="0"/>
              <a:t>Many breakdown spots at B</a:t>
            </a:r>
            <a:r>
              <a:rPr lang="zh-CN" altLang="en-US" dirty="0" smtClean="0"/>
              <a:t>、</a:t>
            </a:r>
            <a:r>
              <a:rPr lang="en-US" altLang="zh-CN" dirty="0" smtClean="0"/>
              <a:t>C</a:t>
            </a:r>
            <a:r>
              <a:rPr lang="zh-CN" altLang="en-US" dirty="0" smtClean="0"/>
              <a:t>、</a:t>
            </a:r>
            <a:r>
              <a:rPr lang="en-US" altLang="zh-CN" dirty="0" smtClean="0"/>
              <a:t>E</a:t>
            </a:r>
            <a:r>
              <a:rPr lang="zh-CN" altLang="en-US" dirty="0" smtClean="0"/>
              <a:t>、</a:t>
            </a:r>
            <a:r>
              <a:rPr lang="en-US" altLang="zh-CN" dirty="0" smtClean="0"/>
              <a:t>H</a:t>
            </a:r>
            <a:r>
              <a:rPr lang="zh-CN" altLang="en-US" dirty="0" smtClean="0"/>
              <a:t>、</a:t>
            </a:r>
            <a:r>
              <a:rPr lang="en-US" altLang="zh-CN" dirty="0" smtClean="0"/>
              <a:t>J</a:t>
            </a:r>
          </a:p>
          <a:p>
            <a:pPr algn="just"/>
            <a:r>
              <a:rPr lang="en-US" altLang="zh-CN" dirty="0" smtClean="0">
                <a:solidFill>
                  <a:srgbClr val="FF0000"/>
                </a:solidFill>
              </a:rPr>
              <a:t>Both choke and iris areas were damaged</a:t>
            </a:r>
            <a:endParaRPr lang="en-US" altLang="zh-CN" b="1" dirty="0" smtClean="0">
              <a:solidFill>
                <a:srgbClr val="FF0000"/>
              </a:solidFill>
            </a:endParaRPr>
          </a:p>
          <a:p>
            <a:pPr algn="just"/>
            <a:r>
              <a:rPr lang="en-US" altLang="zh-CN" dirty="0" smtClean="0">
                <a:solidFill>
                  <a:srgbClr val="FF0000"/>
                </a:solidFill>
              </a:rPr>
              <a:t>High-gradient performance limited by the breakdown events at choke and iris areas</a:t>
            </a:r>
            <a:r>
              <a:rPr lang="en-US" altLang="zh-CN" b="1" dirty="0">
                <a:solidFill>
                  <a:srgbClr val="FF0000"/>
                </a:solidFill>
              </a:rPr>
              <a:t>!</a:t>
            </a:r>
            <a:endParaRPr lang="zh-CN" altLang="en-US" b="1" dirty="0">
              <a:solidFill>
                <a:srgbClr val="FF0000"/>
              </a:solidFill>
            </a:endParaRPr>
          </a:p>
        </p:txBody>
      </p:sp>
      <p:sp>
        <p:nvSpPr>
          <p:cNvPr id="20" name="テキスト ボックス 8"/>
          <p:cNvSpPr txBox="1"/>
          <p:nvPr/>
        </p:nvSpPr>
        <p:spPr>
          <a:xfrm>
            <a:off x="4067944" y="4999060"/>
            <a:ext cx="1447056" cy="338554"/>
          </a:xfrm>
          <a:prstGeom prst="rect">
            <a:avLst/>
          </a:prstGeom>
          <a:solidFill>
            <a:schemeClr val="bg1"/>
          </a:solidFill>
          <a:ln w="19050">
            <a:solidFill>
              <a:srgbClr val="9900FF"/>
            </a:solidFill>
          </a:ln>
        </p:spPr>
        <p:txBody>
          <a:bodyPr wrap="square" rtlCol="0">
            <a:spAutoFit/>
          </a:bodyPr>
          <a:lstStyle>
            <a:defPPr>
              <a:defRPr lang="zh-CN"/>
            </a:defPPr>
            <a:lvl2pPr marL="0" lvl="1">
              <a:defRPr sz="1600">
                <a:latin typeface="黑体" panose="02010609060101010101" pitchFamily="49" charset="-122"/>
                <a:ea typeface="黑体" panose="02010609060101010101" pitchFamily="49" charset="-122"/>
              </a:defRPr>
            </a:lvl2pPr>
          </a:lstStyle>
          <a:p>
            <a:pPr algn="ctr"/>
            <a:r>
              <a:rPr lang="en-US" altLang="zh-CN" sz="1600" dirty="0">
                <a:latin typeface="+mn-lt"/>
                <a:ea typeface="黑体" panose="02010609060101010101" pitchFamily="49" charset="-122"/>
              </a:rPr>
              <a:t>Choke</a:t>
            </a:r>
            <a:r>
              <a:rPr lang="zh-CN" altLang="en-US" sz="1600" dirty="0">
                <a:latin typeface="+mn-lt"/>
                <a:ea typeface="黑体" panose="02010609060101010101" pitchFamily="49" charset="-122"/>
              </a:rPr>
              <a:t> </a:t>
            </a:r>
            <a:r>
              <a:rPr lang="en-US" altLang="zh-CN" sz="1600" dirty="0">
                <a:latin typeface="+mn-lt"/>
                <a:ea typeface="黑体" panose="02010609060101010101" pitchFamily="49" charset="-122"/>
              </a:rPr>
              <a:t>E field</a:t>
            </a:r>
            <a:endParaRPr lang="ja-JP" altLang="en-US" sz="1600" dirty="0">
              <a:latin typeface="+mn-lt"/>
              <a:ea typeface="黑体" panose="02010609060101010101" pitchFamily="49" charset="-122"/>
            </a:endParaRPr>
          </a:p>
        </p:txBody>
      </p:sp>
    </p:spTree>
    <p:extLst>
      <p:ext uri="{BB962C8B-B14F-4D97-AF65-F5344CB8AC3E}">
        <p14:creationId xmlns:p14="http://schemas.microsoft.com/office/powerpoint/2010/main" val="10121217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671847" y="980728"/>
            <a:ext cx="7848872" cy="4248472"/>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solidFill>
                  <a:schemeClr val="bg1">
                    <a:lumMod val="85000"/>
                  </a:schemeClr>
                </a:solidFill>
              </a:rPr>
              <a:t>Introduction</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a:solidFill>
                  <a:schemeClr val="bg1">
                    <a:lumMod val="85000"/>
                  </a:schemeClr>
                </a:solidFill>
              </a:rPr>
              <a:t>Design and fabrication of Choke-mode 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a:solidFill>
                  <a:schemeClr val="bg1">
                    <a:lumMod val="85000"/>
                  </a:schemeClr>
                </a:solidFill>
              </a:rPr>
              <a:t>Breakdown phenomenon study of Choke-mode 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a:t>High-gradient performance of Choke-mode structures</a:t>
            </a:r>
          </a:p>
          <a:p>
            <a:pPr>
              <a:lnSpc>
                <a:spcPct val="200000"/>
              </a:lnSpc>
              <a:spcBef>
                <a:spcPts val="0"/>
              </a:spcBef>
              <a:spcAft>
                <a:spcPts val="1200"/>
              </a:spcAft>
              <a:buClr>
                <a:schemeClr val="tx1"/>
              </a:buClr>
              <a:buSzPct val="100000"/>
            </a:pPr>
            <a:r>
              <a:rPr lang="en-US" altLang="zh-CN" sz="2000" kern="0" dirty="0" smtClean="0">
                <a:solidFill>
                  <a:schemeClr val="bg1">
                    <a:lumMod val="85000"/>
                  </a:schemeClr>
                </a:solidFill>
              </a:rPr>
              <a:t>Summary</a:t>
            </a:r>
            <a:endParaRPr lang="en-US" sz="2000" kern="0" dirty="0" smtClean="0">
              <a:solidFill>
                <a:schemeClr val="bg1">
                  <a:lumMod val="85000"/>
                </a:schemeClr>
              </a:solidFill>
            </a:endParaRPr>
          </a:p>
        </p:txBody>
      </p:sp>
      <p:sp>
        <p:nvSpPr>
          <p:cNvPr id="2" name="Title 1"/>
          <p:cNvSpPr>
            <a:spLocks noGrp="1"/>
          </p:cNvSpPr>
          <p:nvPr>
            <p:ph type="title"/>
          </p:nvPr>
        </p:nvSpPr>
        <p:spPr>
          <a:xfrm>
            <a:off x="671847" y="260648"/>
            <a:ext cx="8235914" cy="540059"/>
          </a:xfrm>
        </p:spPr>
        <p:txBody>
          <a:bodyPr/>
          <a:lstStyle/>
          <a:p>
            <a:pPr algn="l"/>
            <a:r>
              <a:rPr lang="en-US" altLang="zh-CN" sz="2400" i="1" dirty="0" smtClean="0">
                <a:latin typeface="+mj-lt"/>
              </a:rPr>
              <a:t>Outline</a:t>
            </a:r>
            <a:endParaRPr lang="zh-CN" altLang="en-US" sz="2400" i="1" dirty="0">
              <a:latin typeface="+mj-lt"/>
            </a:endParaRPr>
          </a:p>
        </p:txBody>
      </p:sp>
    </p:spTree>
    <p:extLst>
      <p:ext uri="{BB962C8B-B14F-4D97-AF65-F5344CB8AC3E}">
        <p14:creationId xmlns:p14="http://schemas.microsoft.com/office/powerpoint/2010/main" val="38749539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698465" y="3187377"/>
            <a:ext cx="3607934" cy="3657600"/>
          </a:xfrm>
          <a:prstGeom prst="rect">
            <a:avLst/>
          </a:prstGeom>
        </p:spPr>
      </p:pic>
      <p:pic>
        <p:nvPicPr>
          <p:cNvPr id="4" name="Picture 3"/>
          <p:cNvPicPr>
            <a:picLocks noChangeAspect="1"/>
          </p:cNvPicPr>
          <p:nvPr/>
        </p:nvPicPr>
        <p:blipFill>
          <a:blip r:embed="rId3"/>
          <a:stretch>
            <a:fillRect/>
          </a:stretch>
        </p:blipFill>
        <p:spPr>
          <a:xfrm>
            <a:off x="582613" y="3193719"/>
            <a:ext cx="3514491" cy="3657600"/>
          </a:xfrm>
          <a:prstGeom prst="rect">
            <a:avLst/>
          </a:prstGeom>
        </p:spPr>
      </p:pic>
      <p:sp>
        <p:nvSpPr>
          <p:cNvPr id="2" name="タイトル 1"/>
          <p:cNvSpPr>
            <a:spLocks noGrp="1"/>
          </p:cNvSpPr>
          <p:nvPr>
            <p:ph type="title"/>
          </p:nvPr>
        </p:nvSpPr>
        <p:spPr/>
        <p:txBody>
          <a:bodyPr/>
          <a:lstStyle/>
          <a:p>
            <a:r>
              <a:rPr kumimoji="1" lang="en-US" altLang="ja-JP" dirty="0" smtClean="0"/>
              <a:t>High-gradient history of Choke-mode structures</a:t>
            </a:r>
            <a:endParaRPr kumimoji="1" lang="ja-JP" altLang="en-US" dirty="0"/>
          </a:p>
        </p:txBody>
      </p:sp>
      <mc:AlternateContent xmlns:mc="http://schemas.openxmlformats.org/markup-compatibility/2006" xmlns:a14="http://schemas.microsoft.com/office/drawing/2010/main">
        <mc:Choice Requires="a14">
          <p:sp>
            <p:nvSpPr>
              <p:cNvPr id="13" name="コンテンツ プレースホルダー 2"/>
              <p:cNvSpPr>
                <a:spLocks noGrp="1"/>
              </p:cNvSpPr>
              <p:nvPr>
                <p:ph idx="4294967295"/>
              </p:nvPr>
            </p:nvSpPr>
            <p:spPr>
              <a:xfrm>
                <a:off x="582613" y="908720"/>
                <a:ext cx="8325147" cy="4351338"/>
              </a:xfrm>
            </p:spPr>
            <p:txBody>
              <a:bodyPr vert="horz" lIns="68580" tIns="34290" rIns="68580" bIns="34290" rtlCol="0">
                <a:normAutofit/>
              </a:bodyPr>
              <a:lstStyle/>
              <a:p>
                <a:pPr marL="228600" indent="-228600">
                  <a:spcBef>
                    <a:spcPts val="1000"/>
                  </a:spcBef>
                  <a:buFont typeface="Arial" panose="020B0604020202020204" pitchFamily="34" charset="0"/>
                </a:pPr>
                <a:r>
                  <a:rPr lang="en-US" altLang="zh-CN" sz="1800" dirty="0" smtClean="0">
                    <a:latin typeface="Times New Roman" panose="02020603050405020304" pitchFamily="18" charset="0"/>
                    <a:cs typeface="Times New Roman" panose="02020603050405020304" pitchFamily="18" charset="0"/>
                  </a:rPr>
                  <a:t>THU-CHK-#1</a:t>
                </a:r>
                <a:endParaRPr lang="en-US" altLang="ja-JP" sz="1800" dirty="0">
                  <a:latin typeface="Times New Roman" panose="02020603050405020304" pitchFamily="18" charset="0"/>
                  <a:cs typeface="Times New Roman" panose="02020603050405020304" pitchFamily="18" charset="0"/>
                </a:endParaRPr>
              </a:p>
              <a:p>
                <a:pPr lvl="1">
                  <a:spcBef>
                    <a:spcPts val="1000"/>
                  </a:spcBef>
                  <a:buFontTx/>
                  <a:buChar char="−"/>
                </a:pPr>
                <a:r>
                  <a:rPr lang="en-US" altLang="ja-JP" sz="1800" dirty="0" smtClean="0">
                    <a:latin typeface="Times New Roman" panose="02020603050405020304" pitchFamily="18" charset="0"/>
                    <a:cs typeface="Times New Roman" panose="02020603050405020304" pitchFamily="18" charset="0"/>
                  </a:rPr>
                  <a:t>Cannot ramp input power after </a:t>
                </a:r>
                <a14:m>
                  <m:oMath xmlns:m="http://schemas.openxmlformats.org/officeDocument/2006/math">
                    <m:r>
                      <a:rPr lang="en-US" altLang="ja-JP" sz="1800">
                        <a:latin typeface="Cambria Math" panose="02040503050406030204" pitchFamily="18" charset="0"/>
                      </a:rPr>
                      <m:t>1.0×</m:t>
                    </m:r>
                    <m:sSup>
                      <m:sSupPr>
                        <m:ctrlPr>
                          <a:rPr lang="en-US" altLang="ja-JP" sz="1800" i="1">
                            <a:latin typeface="Cambria Math" panose="02040503050406030204" pitchFamily="18" charset="0"/>
                          </a:rPr>
                        </m:ctrlPr>
                      </m:sSupPr>
                      <m:e>
                        <m:r>
                          <a:rPr lang="en-US" altLang="ja-JP" sz="1800">
                            <a:latin typeface="Cambria Math" panose="02040503050406030204" pitchFamily="18" charset="0"/>
                          </a:rPr>
                          <m:t>10</m:t>
                        </m:r>
                      </m:e>
                      <m:sup>
                        <m:r>
                          <a:rPr lang="en-US" altLang="ja-JP" sz="1800">
                            <a:latin typeface="Cambria Math" panose="02040503050406030204" pitchFamily="18" charset="0"/>
                          </a:rPr>
                          <m:t>7</m:t>
                        </m:r>
                      </m:sup>
                    </m:sSup>
                  </m:oMath>
                </a14:m>
                <a:r>
                  <a:rPr lang="zh-CN" altLang="en-US" sz="1800" dirty="0" smtClean="0">
                    <a:latin typeface="Times New Roman" panose="02020603050405020304" pitchFamily="18" charset="0"/>
                    <a:cs typeface="Times New Roman" panose="02020603050405020304" pitchFamily="18" charset="0"/>
                  </a:rPr>
                  <a:t> </a:t>
                </a:r>
                <a:r>
                  <a:rPr lang="en-US" altLang="zh-CN" sz="1800" dirty="0" smtClean="0">
                    <a:latin typeface="Times New Roman" panose="02020603050405020304" pitchFamily="18" charset="0"/>
                    <a:cs typeface="Times New Roman" panose="02020603050405020304" pitchFamily="18" charset="0"/>
                  </a:rPr>
                  <a:t>RF pulses, same as THU-CHK-#2</a:t>
                </a:r>
                <a:endParaRPr lang="en-US" altLang="ja-JP" sz="1800" dirty="0">
                  <a:latin typeface="Times New Roman" panose="02020603050405020304" pitchFamily="18" charset="0"/>
                  <a:cs typeface="Times New Roman" panose="02020603050405020304" pitchFamily="18" charset="0"/>
                </a:endParaRPr>
              </a:p>
              <a:p>
                <a:pPr lvl="1">
                  <a:spcBef>
                    <a:spcPts val="1000"/>
                  </a:spcBef>
                  <a:buFontTx/>
                  <a:buChar char="−"/>
                </a:pPr>
                <a:r>
                  <a:rPr lang="en-US" altLang="zh-CN" sz="1800" b="0" kern="1200" dirty="0" smtClean="0">
                    <a:latin typeface="Times New Roman" panose="02020603050405020304" pitchFamily="18" charset="0"/>
                    <a:cs typeface="Times New Roman" panose="02020603050405020304" pitchFamily="18" charset="0"/>
                  </a:rPr>
                  <a:t>Max gradient reached </a:t>
                </a:r>
                <a:r>
                  <a:rPr lang="en-US" altLang="zh-CN" sz="1800" kern="1200" dirty="0" smtClean="0">
                    <a:solidFill>
                      <a:srgbClr val="FF0000"/>
                    </a:solidFill>
                    <a:latin typeface="Times New Roman" panose="02020603050405020304" pitchFamily="18" charset="0"/>
                    <a:cs typeface="Times New Roman" panose="02020603050405020304" pitchFamily="18" charset="0"/>
                  </a:rPr>
                  <a:t>83.9 </a:t>
                </a:r>
                <a:r>
                  <a:rPr lang="en-US" altLang="zh-CN" sz="1800" kern="1200" dirty="0">
                    <a:solidFill>
                      <a:srgbClr val="FF0000"/>
                    </a:solidFill>
                    <a:latin typeface="Times New Roman" panose="02020603050405020304" pitchFamily="18" charset="0"/>
                    <a:cs typeface="Times New Roman" panose="02020603050405020304" pitchFamily="18" charset="0"/>
                  </a:rPr>
                  <a:t>MV/m</a:t>
                </a:r>
                <a:r>
                  <a:rPr lang="en-US" altLang="zh-CN" sz="1800" b="0" kern="1200" dirty="0" smtClean="0">
                    <a:latin typeface="Times New Roman" panose="02020603050405020304" pitchFamily="18" charset="0"/>
                    <a:cs typeface="Times New Roman" panose="02020603050405020304" pitchFamily="18" charset="0"/>
                  </a:rPr>
                  <a:t> at longer pulse operation</a:t>
                </a:r>
                <a:endParaRPr lang="en-US" altLang="zh-CN" sz="1800" b="0" kern="1200" dirty="0" smtClean="0">
                  <a:solidFill>
                    <a:srgbClr val="FF0000"/>
                  </a:solidFill>
                  <a:latin typeface="Times New Roman" panose="02020603050405020304" pitchFamily="18" charset="0"/>
                  <a:cs typeface="Times New Roman" panose="02020603050405020304" pitchFamily="18" charset="0"/>
                </a:endParaRPr>
              </a:p>
              <a:p>
                <a:r>
                  <a:rPr lang="en-US" altLang="zh-CN" sz="1800" dirty="0" smtClean="0">
                    <a:latin typeface="Times New Roman" panose="02020603050405020304" pitchFamily="18" charset="0"/>
                    <a:cs typeface="Times New Roman" panose="02020603050405020304" pitchFamily="18" charset="0"/>
                  </a:rPr>
                  <a:t>THU-CHK-#4</a:t>
                </a:r>
                <a:endParaRPr lang="en-US" altLang="ja-JP" sz="1800" dirty="0" smtClean="0">
                  <a:latin typeface="Times New Roman" panose="02020603050405020304" pitchFamily="18" charset="0"/>
                  <a:cs typeface="Times New Roman" panose="02020603050405020304" pitchFamily="18" charset="0"/>
                </a:endParaRPr>
              </a:p>
              <a:p>
                <a:pPr lvl="1">
                  <a:spcBef>
                    <a:spcPts val="1000"/>
                  </a:spcBef>
                  <a:buFontTx/>
                  <a:buChar char="−"/>
                </a:pPr>
                <a:r>
                  <a:rPr kumimoji="1" lang="en-US" altLang="zh-CN" sz="1800" dirty="0" smtClean="0">
                    <a:latin typeface="Times New Roman" panose="02020603050405020304" pitchFamily="18" charset="0"/>
                    <a:cs typeface="Times New Roman" panose="02020603050405020304" pitchFamily="18" charset="0"/>
                  </a:rPr>
                  <a:t>Fast ramping speed</a:t>
                </a:r>
                <a:r>
                  <a:rPr lang="en-US" altLang="zh-CN" sz="1800" dirty="0" smtClean="0">
                    <a:latin typeface="Times New Roman" panose="02020603050405020304" pitchFamily="18" charset="0"/>
                    <a:cs typeface="Times New Roman" panose="02020603050405020304" pitchFamily="18" charset="0"/>
                  </a:rPr>
                  <a:t>, same as THU-CHK-#3</a:t>
                </a:r>
                <a:endParaRPr lang="en-US" altLang="zh-CN" sz="1800" dirty="0">
                  <a:latin typeface="Times New Roman" panose="02020603050405020304" pitchFamily="18" charset="0"/>
                  <a:cs typeface="Times New Roman" panose="02020603050405020304" pitchFamily="18" charset="0"/>
                </a:endParaRPr>
              </a:p>
              <a:p>
                <a:pPr lvl="1">
                  <a:spcBef>
                    <a:spcPts val="1000"/>
                  </a:spcBef>
                  <a:buFontTx/>
                  <a:buChar char="−"/>
                </a:pPr>
                <a:r>
                  <a:rPr lang="en-US" altLang="zh-CN" sz="1800" kern="1200" dirty="0">
                    <a:latin typeface="Times New Roman" panose="02020603050405020304" pitchFamily="18" charset="0"/>
                    <a:cs typeface="Times New Roman" panose="02020603050405020304" pitchFamily="18" charset="0"/>
                  </a:rPr>
                  <a:t>Max gradient reached </a:t>
                </a:r>
                <a:r>
                  <a:rPr lang="en-US" altLang="zh-CN" sz="1800" kern="1200" dirty="0" smtClean="0">
                    <a:solidFill>
                      <a:srgbClr val="FF0000"/>
                    </a:solidFill>
                    <a:latin typeface="Times New Roman" panose="02020603050405020304" pitchFamily="18" charset="0"/>
                    <a:cs typeface="Times New Roman" panose="02020603050405020304" pitchFamily="18" charset="0"/>
                  </a:rPr>
                  <a:t>123 </a:t>
                </a:r>
                <a:r>
                  <a:rPr lang="en-US" altLang="zh-CN" sz="1800" kern="1200" dirty="0">
                    <a:solidFill>
                      <a:srgbClr val="FF0000"/>
                    </a:solidFill>
                    <a:latin typeface="Times New Roman" panose="02020603050405020304" pitchFamily="18" charset="0"/>
                    <a:cs typeface="Times New Roman" panose="02020603050405020304" pitchFamily="18" charset="0"/>
                  </a:rPr>
                  <a:t>MV/m</a:t>
                </a:r>
                <a:r>
                  <a:rPr lang="en-US" altLang="zh-CN" sz="1800" kern="1200" dirty="0">
                    <a:latin typeface="Times New Roman" panose="02020603050405020304" pitchFamily="18" charset="0"/>
                    <a:cs typeface="Times New Roman" panose="02020603050405020304" pitchFamily="18" charset="0"/>
                  </a:rPr>
                  <a:t> at longer pulse operation</a:t>
                </a:r>
                <a:endParaRPr lang="en-US" altLang="zh-CN" sz="1800" kern="1200" dirty="0">
                  <a:solidFill>
                    <a:srgbClr val="FF0000"/>
                  </a:solidFill>
                  <a:latin typeface="Times New Roman" panose="02020603050405020304" pitchFamily="18" charset="0"/>
                  <a:cs typeface="Times New Roman" panose="02020603050405020304" pitchFamily="18" charset="0"/>
                </a:endParaRPr>
              </a:p>
              <a:p>
                <a:pPr marL="228600" indent="-228600">
                  <a:spcBef>
                    <a:spcPts val="1000"/>
                  </a:spcBef>
                  <a:buFont typeface="Arial" panose="020B0604020202020204" pitchFamily="34" charset="0"/>
                </a:pPr>
                <a:endParaRPr lang="en-US" altLang="ja-JP" sz="1800" b="0" kern="1200" dirty="0">
                  <a:solidFill>
                    <a:srgbClr val="FF0000"/>
                  </a:solidFill>
                  <a:latin typeface="Times New Roman" panose="02020603050405020304" pitchFamily="18" charset="0"/>
                  <a:cs typeface="Times New Roman" panose="02020603050405020304" pitchFamily="18" charset="0"/>
                </a:endParaRPr>
              </a:p>
              <a:p>
                <a:pPr marL="228600" indent="-228600">
                  <a:spcBef>
                    <a:spcPts val="1000"/>
                  </a:spcBef>
                  <a:buFont typeface="Arial" panose="020B0604020202020204" pitchFamily="34" charset="0"/>
                </a:pPr>
                <a:endParaRPr lang="en-US" altLang="ja-JP" sz="1800" b="0" kern="1200" dirty="0">
                  <a:latin typeface="Times New Roman" panose="02020603050405020304" pitchFamily="18" charset="0"/>
                  <a:cs typeface="Times New Roman" panose="02020603050405020304" pitchFamily="18" charset="0"/>
                </a:endParaRPr>
              </a:p>
            </p:txBody>
          </p:sp>
        </mc:Choice>
        <mc:Fallback xmlns="">
          <p:sp>
            <p:nvSpPr>
              <p:cNvPr id="13" name="コンテンツ プレースホルダー 2"/>
              <p:cNvSpPr>
                <a:spLocks noGrp="1" noRot="1" noChangeAspect="1" noMove="1" noResize="1" noEditPoints="1" noAdjustHandles="1" noChangeArrowheads="1" noChangeShapeType="1" noTextEdit="1"/>
              </p:cNvSpPr>
              <p:nvPr>
                <p:ph idx="4294967295"/>
              </p:nvPr>
            </p:nvSpPr>
            <p:spPr>
              <a:xfrm>
                <a:off x="582613" y="908720"/>
                <a:ext cx="8325147" cy="4351338"/>
              </a:xfrm>
              <a:blipFill>
                <a:blip r:embed="rId4"/>
                <a:stretch>
                  <a:fillRect/>
                </a:stretch>
              </a:blipFill>
            </p:spPr>
            <p:txBody>
              <a:bodyPr/>
              <a:lstStyle/>
              <a:p>
                <a:r>
                  <a:rPr lang="en-GB">
                    <a:noFill/>
                  </a:rPr>
                  <a:t> </a:t>
                </a:r>
              </a:p>
            </p:txBody>
          </p:sp>
        </mc:Fallback>
      </mc:AlternateContent>
      <p:sp>
        <p:nvSpPr>
          <p:cNvPr id="12" name="矩形 5"/>
          <p:cNvSpPr/>
          <p:nvPr/>
        </p:nvSpPr>
        <p:spPr>
          <a:xfrm>
            <a:off x="552001" y="3468512"/>
            <a:ext cx="1427711" cy="338554"/>
          </a:xfrm>
          <a:prstGeom prst="rect">
            <a:avLst/>
          </a:prstGeom>
          <a:solidFill>
            <a:schemeClr val="bg1"/>
          </a:solidFill>
          <a:ln w="19050">
            <a:solidFill>
              <a:srgbClr val="9900FF"/>
            </a:solidFill>
          </a:ln>
        </p:spPr>
        <p:txBody>
          <a:bodyPr wrap="square" rtlCol="0">
            <a:spAutoFit/>
          </a:bodyPr>
          <a:lstStyle/>
          <a:p>
            <a:pPr algn="ctr"/>
            <a:r>
              <a:rPr lang="en-US" altLang="zh-CN" sz="1600" dirty="0" smtClean="0">
                <a:latin typeface="+mn-lt"/>
                <a:ea typeface="黑体" panose="02010609060101010101" pitchFamily="49" charset="-122"/>
              </a:rPr>
              <a:t>THU-CHK-#1</a:t>
            </a:r>
            <a:endParaRPr lang="zh-CN" altLang="en-US" sz="1600" dirty="0">
              <a:latin typeface="+mn-lt"/>
              <a:ea typeface="黑体" panose="02010609060101010101" pitchFamily="49" charset="-122"/>
            </a:endParaRPr>
          </a:p>
        </p:txBody>
      </p:sp>
      <p:sp>
        <p:nvSpPr>
          <p:cNvPr id="7" name="矩形 5"/>
          <p:cNvSpPr/>
          <p:nvPr/>
        </p:nvSpPr>
        <p:spPr>
          <a:xfrm>
            <a:off x="4860032" y="3468512"/>
            <a:ext cx="1479160" cy="338554"/>
          </a:xfrm>
          <a:prstGeom prst="rect">
            <a:avLst/>
          </a:prstGeom>
          <a:solidFill>
            <a:schemeClr val="bg1"/>
          </a:solidFill>
          <a:ln w="19050">
            <a:solidFill>
              <a:srgbClr val="9900FF"/>
            </a:solidFill>
          </a:ln>
        </p:spPr>
        <p:txBody>
          <a:bodyPr wrap="square" rtlCol="0">
            <a:spAutoFit/>
          </a:bodyPr>
          <a:lstStyle/>
          <a:p>
            <a:pPr algn="ctr"/>
            <a:r>
              <a:rPr lang="en-US" altLang="zh-CN" sz="1600" dirty="0" smtClean="0">
                <a:latin typeface="+mn-lt"/>
                <a:ea typeface="黑体" panose="02010609060101010101" pitchFamily="49" charset="-122"/>
              </a:rPr>
              <a:t>THU-CHK-#4</a:t>
            </a:r>
            <a:endParaRPr lang="zh-CN" altLang="en-US" sz="1600" dirty="0">
              <a:latin typeface="+mn-lt"/>
              <a:ea typeface="黑体" panose="02010609060101010101" pitchFamily="49" charset="-122"/>
            </a:endParaRPr>
          </a:p>
        </p:txBody>
      </p:sp>
    </p:spTree>
    <p:extLst>
      <p:ext uri="{BB962C8B-B14F-4D97-AF65-F5344CB8AC3E}">
        <p14:creationId xmlns:p14="http://schemas.microsoft.com/office/powerpoint/2010/main" val="41793953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2203906" y="2113290"/>
            <a:ext cx="4780847" cy="4916110"/>
          </a:xfrm>
          <a:prstGeom prst="rect">
            <a:avLst/>
          </a:prstGeom>
        </p:spPr>
      </p:pic>
      <p:sp>
        <p:nvSpPr>
          <p:cNvPr id="2" name="Title 1"/>
          <p:cNvSpPr>
            <a:spLocks noGrp="1"/>
          </p:cNvSpPr>
          <p:nvPr>
            <p:ph type="title"/>
          </p:nvPr>
        </p:nvSpPr>
        <p:spPr/>
        <p:txBody>
          <a:bodyPr/>
          <a:lstStyle/>
          <a:p>
            <a:r>
              <a:rPr kumimoji="1" lang="en-US" altLang="ja-JP" dirty="0"/>
              <a:t>High-gradient history of </a:t>
            </a:r>
            <a:r>
              <a:rPr kumimoji="1" lang="en-US" altLang="ja-JP" dirty="0" smtClean="0"/>
              <a:t>THU-REF</a:t>
            </a:r>
            <a:endParaRPr lang="zh-CN" altLang="en-US" dirty="0"/>
          </a:p>
        </p:txBody>
      </p:sp>
      <p:sp>
        <p:nvSpPr>
          <p:cNvPr id="5" name="Content Placeholder 5"/>
          <p:cNvSpPr txBox="1">
            <a:spLocks/>
          </p:cNvSpPr>
          <p:nvPr/>
        </p:nvSpPr>
        <p:spPr>
          <a:xfrm>
            <a:off x="656220" y="1036146"/>
            <a:ext cx="787622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0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华文仿宋" panose="02010600040101010101" pitchFamily="2" charset="-122"/>
                <a:cs typeface="+mn-cs"/>
              </a:rPr>
              <a:t>Max gradient reached </a:t>
            </a:r>
            <a:r>
              <a:rPr kumimoji="0" lang="en-US" altLang="zh-CN" sz="2000" b="0" i="0" u="none" strike="noStrike" kern="1200" cap="none" spc="0" normalizeH="0" baseline="0" noProof="0" dirty="0" smtClean="0">
                <a:ln>
                  <a:noFill/>
                </a:ln>
                <a:solidFill>
                  <a:srgbClr val="FF0000"/>
                </a:solidFill>
                <a:effectLst/>
                <a:uLnTx/>
                <a:uFillTx/>
                <a:latin typeface="Times New Roman" panose="02020603050405020304" pitchFamily="18" charset="0"/>
                <a:ea typeface="华文仿宋" panose="02010600040101010101" pitchFamily="2" charset="-122"/>
                <a:cs typeface="+mn-cs"/>
                <a:sym typeface="Wingdings" panose="05000000000000000000" pitchFamily="2" charset="2"/>
              </a:rPr>
              <a:t>145 MV/m</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0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华文仿宋" panose="02010600040101010101" pitchFamily="2" charset="-122"/>
                <a:cs typeface="+mn-cs"/>
                <a:sym typeface="Wingdings" panose="05000000000000000000" pitchFamily="2" charset="2"/>
              </a:rPr>
              <a:t>Validate Tsinghua X-band single-cell fabrication technology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altLang="zh-CN" sz="20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华文仿宋" panose="02010600040101010101" pitchFamily="2" charset="-122"/>
                <a:cs typeface="+mn-cs"/>
                <a:sym typeface="Wingdings" panose="05000000000000000000" pitchFamily="2" charset="2"/>
              </a:rPr>
              <a:t>98.6% breakdown events were accompanied with current flash</a:t>
            </a:r>
            <a:endParaRPr kumimoji="0" lang="en-US" altLang="zh-CN" sz="20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华文仿宋" panose="02010600040101010101" pitchFamily="2" charset="-122"/>
              <a:cs typeface="+mn-cs"/>
              <a:sym typeface="Wingdings" panose="05000000000000000000" pitchFamily="2" charset="2"/>
            </a:endParaRPr>
          </a:p>
        </p:txBody>
      </p:sp>
    </p:spTree>
    <p:extLst>
      <p:ext uri="{BB962C8B-B14F-4D97-AF65-F5344CB8AC3E}">
        <p14:creationId xmlns:p14="http://schemas.microsoft.com/office/powerpoint/2010/main" val="1447420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Comparison of single-cell structures</a:t>
            </a:r>
            <a:endParaRPr lang="zh-CN" altLang="en-US" dirty="0"/>
          </a:p>
        </p:txBody>
      </p:sp>
      <mc:AlternateContent xmlns:mc="http://schemas.openxmlformats.org/markup-compatibility/2006" xmlns:a14="http://schemas.microsoft.com/office/drawing/2010/main">
        <mc:Choice Requires="a14">
          <p:graphicFrame>
            <p:nvGraphicFramePr>
              <p:cNvPr id="3" name="表 5"/>
              <p:cNvGraphicFramePr>
                <a:graphicFrameLocks noGrp="1"/>
              </p:cNvGraphicFramePr>
              <p:nvPr>
                <p:extLst>
                  <p:ext uri="{D42A27DB-BD31-4B8C-83A1-F6EECF244321}">
                    <p14:modId xmlns:p14="http://schemas.microsoft.com/office/powerpoint/2010/main" val="1824391193"/>
                  </p:ext>
                </p:extLst>
              </p:nvPr>
            </p:nvGraphicFramePr>
            <p:xfrm>
              <a:off x="4932040" y="3247111"/>
              <a:ext cx="4151614" cy="2418871"/>
            </p:xfrm>
            <a:graphic>
              <a:graphicData uri="http://schemas.openxmlformats.org/drawingml/2006/table">
                <a:tbl>
                  <a:tblPr firstRow="1" bandRow="1"/>
                  <a:tblGrid>
                    <a:gridCol w="1219518">
                      <a:extLst>
                        <a:ext uri="{9D8B030D-6E8A-4147-A177-3AD203B41FA5}">
                          <a16:colId xmlns:a16="http://schemas.microsoft.com/office/drawing/2014/main" val="20000"/>
                        </a:ext>
                      </a:extLst>
                    </a:gridCol>
                    <a:gridCol w="929005">
                      <a:extLst>
                        <a:ext uri="{9D8B030D-6E8A-4147-A177-3AD203B41FA5}">
                          <a16:colId xmlns:a16="http://schemas.microsoft.com/office/drawing/2014/main" val="20005"/>
                        </a:ext>
                      </a:extLst>
                    </a:gridCol>
                    <a:gridCol w="1087374">
                      <a:extLst>
                        <a:ext uri="{9D8B030D-6E8A-4147-A177-3AD203B41FA5}">
                          <a16:colId xmlns:a16="http://schemas.microsoft.com/office/drawing/2014/main" val="416677181"/>
                        </a:ext>
                      </a:extLst>
                    </a:gridCol>
                    <a:gridCol w="915717">
                      <a:extLst>
                        <a:ext uri="{9D8B030D-6E8A-4147-A177-3AD203B41FA5}">
                          <a16:colId xmlns:a16="http://schemas.microsoft.com/office/drawing/2014/main" val="2864570611"/>
                        </a:ext>
                      </a:extLst>
                    </a:gridCol>
                  </a:tblGrid>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altLang="zh-CN" sz="1600" dirty="0" smtClean="0">
                              <a:latin typeface="+mn-lt"/>
                            </a:rPr>
                            <a:t>THU-CHK-</a:t>
                          </a:r>
                          <a:endParaRPr lang="zh-CN" altLang="en-US" sz="1600" dirty="0">
                            <a:latin typeface="+mn-lt"/>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p>
                                  <m:sSupPr>
                                    <m:ctrlPr>
                                      <a:rPr lang="en-US" altLang="zh-CN" sz="1600" i="1" dirty="0" smtClean="0">
                                        <a:latin typeface="Cambria Math" panose="02040503050406030204" pitchFamily="18" charset="0"/>
                                      </a:rPr>
                                    </m:ctrlPr>
                                  </m:sSupPr>
                                  <m:e>
                                    <m:sSub>
                                      <m:sSubPr>
                                        <m:ctrlPr>
                                          <a:rPr lang="en-US" altLang="zh-CN" sz="1600" i="1" dirty="0" smtClean="0">
                                            <a:latin typeface="Cambria Math" panose="02040503050406030204" pitchFamily="18" charset="0"/>
                                          </a:rPr>
                                        </m:ctrlPr>
                                      </m:sSubPr>
                                      <m:e>
                                        <m:r>
                                          <a:rPr lang="en-US" altLang="zh-CN" sz="1600" i="1" dirty="0" smtClean="0">
                                            <a:latin typeface="Cambria Math" panose="02040503050406030204" pitchFamily="18" charset="0"/>
                                          </a:rPr>
                                          <m:t>𝐸</m:t>
                                        </m:r>
                                      </m:e>
                                      <m:sub>
                                        <m:r>
                                          <m:rPr>
                                            <m:sty m:val="p"/>
                                          </m:rPr>
                                          <a:rPr lang="en-US" altLang="zh-CN" sz="1600" b="0" i="0" dirty="0" smtClean="0">
                                            <a:latin typeface="Cambria Math" panose="02040503050406030204" pitchFamily="18" charset="0"/>
                                          </a:rPr>
                                          <m:t>acc</m:t>
                                        </m:r>
                                      </m:sub>
                                    </m:sSub>
                                  </m:e>
                                  <m:sup>
                                    <m:r>
                                      <a:rPr lang="en-US" altLang="zh-CN" sz="1600" b="0" i="1" dirty="0" smtClean="0">
                                        <a:latin typeface="Cambria Math" panose="02040503050406030204" pitchFamily="18" charset="0"/>
                                      </a:rPr>
                                      <m:t>∗</m:t>
                                    </m:r>
                                  </m:sup>
                                </m:sSup>
                              </m:oMath>
                            </m:oMathPara>
                          </a14:m>
                          <a:endParaRPr lang="en-US" altLang="zh-CN" sz="1600" i="1" dirty="0" smtClean="0">
                            <a:latin typeface="Cambria Math" panose="020405030504060302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altLang="zh-CN" sz="1600" b="0" i="0" dirty="0" smtClean="0">
                                    <a:latin typeface="Cambria Math" panose="02040503050406030204" pitchFamily="18" charset="0"/>
                                  </a:rPr>
                                  <m:t>[</m:t>
                                </m:r>
                                <m:r>
                                  <m:rPr>
                                    <m:sty m:val="p"/>
                                  </m:rPr>
                                  <a:rPr lang="en-US" altLang="zh-CN" sz="1600" b="0" i="0" dirty="0" smtClean="0">
                                    <a:latin typeface="Cambria Math" panose="02040503050406030204" pitchFamily="18" charset="0"/>
                                  </a:rPr>
                                  <m:t>MV</m:t>
                                </m:r>
                                <m:r>
                                  <a:rPr lang="en-US" altLang="zh-CN" sz="1600" b="0" i="0" dirty="0" smtClean="0">
                                    <a:latin typeface="Cambria Math" panose="02040503050406030204" pitchFamily="18" charset="0"/>
                                  </a:rPr>
                                  <m:t>/</m:t>
                                </m:r>
                                <m:r>
                                  <m:rPr>
                                    <m:sty m:val="p"/>
                                  </m:rPr>
                                  <a:rPr lang="en-US" altLang="zh-CN" sz="1600" b="0" i="0" dirty="0" smtClean="0">
                                    <a:latin typeface="Cambria Math" panose="02040503050406030204" pitchFamily="18" charset="0"/>
                                  </a:rPr>
                                  <m:t>m</m:t>
                                </m:r>
                                <m:r>
                                  <a:rPr lang="en-US" altLang="zh-CN" sz="1600" b="0" i="0" dirty="0" smtClean="0">
                                    <a:latin typeface="Cambria Math" panose="02040503050406030204" pitchFamily="18" charset="0"/>
                                  </a:rPr>
                                  <m:t>]</m:t>
                                </m:r>
                              </m:oMath>
                            </m:oMathPara>
                          </a14:m>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sSup>
                                  <m:sSupPr>
                                    <m:ctrlPr>
                                      <a:rPr lang="en-US" altLang="zh-CN" sz="1600" i="1" dirty="0" smtClean="0">
                                        <a:latin typeface="Cambria Math" panose="02040503050406030204" pitchFamily="18" charset="0"/>
                                      </a:rPr>
                                    </m:ctrlPr>
                                  </m:sSupPr>
                                  <m:e>
                                    <m:sSub>
                                      <m:sSubPr>
                                        <m:ctrlPr>
                                          <a:rPr lang="en-US" altLang="zh-CN" sz="1600" i="1" dirty="0" smtClean="0">
                                            <a:latin typeface="Cambria Math" panose="02040503050406030204" pitchFamily="18" charset="0"/>
                                          </a:rPr>
                                        </m:ctrlPr>
                                      </m:sSubPr>
                                      <m:e>
                                        <m:r>
                                          <a:rPr lang="en-US" altLang="zh-CN" sz="1600" i="1" dirty="0" smtClean="0">
                                            <a:latin typeface="Cambria Math" panose="02040503050406030204" pitchFamily="18" charset="0"/>
                                          </a:rPr>
                                          <m:t>𝐸</m:t>
                                        </m:r>
                                      </m:e>
                                      <m:sub>
                                        <m:r>
                                          <m:rPr>
                                            <m:sty m:val="p"/>
                                          </m:rPr>
                                          <a:rPr lang="en-US" altLang="zh-CN" sz="1600" i="0" dirty="0" smtClean="0">
                                            <a:latin typeface="Cambria Math" panose="02040503050406030204" pitchFamily="18" charset="0"/>
                                          </a:rPr>
                                          <m:t>choke</m:t>
                                        </m:r>
                                      </m:sub>
                                    </m:sSub>
                                  </m:e>
                                  <m:sup>
                                    <m:r>
                                      <m:rPr>
                                        <m:sty m:val="p"/>
                                      </m:rPr>
                                      <a:rPr lang="en-US" altLang="zh-CN" sz="1600" i="1" dirty="0" smtClean="0">
                                        <a:latin typeface="Cambria Math" panose="02040503050406030204" pitchFamily="18" charset="0"/>
                                      </a:rPr>
                                      <m:t>max</m:t>
                                    </m:r>
                                  </m:sup>
                                </m:sSup>
                              </m:oMath>
                            </m:oMathPara>
                          </a14:m>
                          <a:endParaRPr lang="en-US" altLang="zh-CN" sz="1600" i="1" dirty="0" smtClean="0">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US" altLang="zh-CN" sz="1600" b="0" i="0" dirty="0" smtClean="0">
                                    <a:latin typeface="Cambria Math" panose="02040503050406030204" pitchFamily="18" charset="0"/>
                                  </a:rPr>
                                  <m:t>[</m:t>
                                </m:r>
                                <m:r>
                                  <m:rPr>
                                    <m:sty m:val="p"/>
                                  </m:rPr>
                                  <a:rPr lang="en-US" altLang="zh-CN" sz="1600" b="0" i="0" dirty="0" smtClean="0">
                                    <a:latin typeface="Cambria Math" panose="02040503050406030204" pitchFamily="18" charset="0"/>
                                  </a:rPr>
                                  <m:t>MV</m:t>
                                </m:r>
                                <m:r>
                                  <a:rPr lang="en-US" altLang="zh-CN" sz="1600" b="0" i="0" dirty="0" smtClean="0">
                                    <a:latin typeface="Cambria Math" panose="02040503050406030204" pitchFamily="18" charset="0"/>
                                  </a:rPr>
                                  <m:t>/</m:t>
                                </m:r>
                                <m:r>
                                  <m:rPr>
                                    <m:sty m:val="p"/>
                                  </m:rPr>
                                  <a:rPr lang="en-US" altLang="zh-CN" sz="1600" b="0" i="0" dirty="0" smtClean="0">
                                    <a:latin typeface="Cambria Math" panose="02040503050406030204" pitchFamily="18" charset="0"/>
                                  </a:rPr>
                                  <m:t>m</m:t>
                                </m:r>
                                <m:r>
                                  <a:rPr lang="en-US" altLang="zh-CN" sz="1600" b="0" i="0" dirty="0" smtClean="0">
                                    <a:latin typeface="Cambria Math" panose="02040503050406030204" pitchFamily="18" charset="0"/>
                                  </a:rPr>
                                  <m:t>]</m:t>
                                </m:r>
                              </m:oMath>
                            </m:oMathPara>
                          </a14:m>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f>
                                  <m:fPr>
                                    <m:ctrlPr>
                                      <a:rPr lang="en-US" altLang="zh-CN" sz="1600" b="0" i="1" dirty="0" smtClean="0">
                                        <a:latin typeface="Cambria Math" panose="02040503050406030204" pitchFamily="18" charset="0"/>
                                      </a:rPr>
                                    </m:ctrlPr>
                                  </m:fPr>
                                  <m:num>
                                    <m:sSub>
                                      <m:sSubPr>
                                        <m:ctrlPr>
                                          <a:rPr lang="en-US" altLang="zh-CN" sz="1600" i="1" dirty="0" smtClean="0">
                                            <a:latin typeface="Cambria Math" panose="02040503050406030204" pitchFamily="18" charset="0"/>
                                          </a:rPr>
                                        </m:ctrlPr>
                                      </m:sSubPr>
                                      <m:e>
                                        <m:r>
                                          <a:rPr lang="en-US" altLang="zh-CN" sz="1600" i="1" dirty="0">
                                            <a:latin typeface="Cambria Math" panose="02040503050406030204" pitchFamily="18" charset="0"/>
                                          </a:rPr>
                                          <m:t>𝐸</m:t>
                                        </m:r>
                                      </m:e>
                                      <m:sub>
                                        <m:r>
                                          <m:rPr>
                                            <m:sty m:val="p"/>
                                          </m:rPr>
                                          <a:rPr lang="en-US" altLang="zh-CN" sz="1600" i="0" dirty="0">
                                            <a:latin typeface="Cambria Math" panose="02040503050406030204" pitchFamily="18" charset="0"/>
                                          </a:rPr>
                                          <m:t>choke</m:t>
                                        </m:r>
                                      </m:sub>
                                    </m:sSub>
                                  </m:num>
                                  <m:den>
                                    <m:sSub>
                                      <m:sSubPr>
                                        <m:ctrlPr>
                                          <a:rPr lang="en-US" altLang="zh-CN" sz="1600" i="1" dirty="0" smtClean="0">
                                            <a:latin typeface="Cambria Math" panose="02040503050406030204" pitchFamily="18" charset="0"/>
                                          </a:rPr>
                                        </m:ctrlPr>
                                      </m:sSubPr>
                                      <m:e>
                                        <m:r>
                                          <a:rPr lang="en-US" altLang="zh-CN" sz="1600" i="1" dirty="0">
                                            <a:latin typeface="Cambria Math" panose="02040503050406030204" pitchFamily="18" charset="0"/>
                                          </a:rPr>
                                          <m:t>𝐸</m:t>
                                        </m:r>
                                      </m:e>
                                      <m:sub>
                                        <m:r>
                                          <m:rPr>
                                            <m:sty m:val="p"/>
                                          </m:rPr>
                                          <a:rPr lang="en-US" altLang="zh-CN" sz="1600" b="0" i="0" dirty="0" smtClean="0">
                                            <a:latin typeface="Cambria Math" panose="02040503050406030204" pitchFamily="18" charset="0"/>
                                          </a:rPr>
                                          <m:t>peak</m:t>
                                        </m:r>
                                      </m:sub>
                                    </m:sSub>
                                  </m:den>
                                </m:f>
                              </m:oMath>
                            </m:oMathPara>
                          </a14:m>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kern="1200" dirty="0" smtClean="0">
                              <a:solidFill>
                                <a:schemeClr val="tx1"/>
                              </a:solidFill>
                              <a:latin typeface="+mn-lt"/>
                              <a:ea typeface="+mn-ea"/>
                              <a:cs typeface="+mn-cs"/>
                            </a:rPr>
                            <a:t>#1</a:t>
                          </a:r>
                          <a:endParaRPr lang="zh-CN" altLang="en-US" sz="1600" kern="1200" dirty="0">
                            <a:solidFill>
                              <a:schemeClr val="tx1"/>
                            </a:solidFill>
                            <a:latin typeface="+mn-lt"/>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80.1</a:t>
                          </a:r>
                          <a:endParaRPr lang="zh-CN" altLang="en-US" sz="1600" kern="1200" dirty="0">
                            <a:solidFill>
                              <a:schemeClr val="tx1"/>
                            </a:solidFill>
                            <a:latin typeface="+mn-lt"/>
                            <a:ea typeface="+mn-ea"/>
                            <a:cs typeface="+mn-cs"/>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128</a:t>
                          </a:r>
                          <a:endParaRPr lang="zh-CN" altLang="en-US" sz="1600" kern="1200" dirty="0">
                            <a:solidFill>
                              <a:schemeClr val="tx1"/>
                            </a:solidFill>
                            <a:latin typeface="+mn-lt"/>
                            <a:ea typeface="+mn-ea"/>
                            <a:cs typeface="+mn-cs"/>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0.76</a:t>
                          </a:r>
                          <a:endParaRPr lang="zh-CN" altLang="en-US" sz="1600" kern="1200" dirty="0">
                            <a:solidFill>
                              <a:schemeClr val="tx1"/>
                            </a:solidFill>
                            <a:latin typeface="+mn-lt"/>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mn-lt"/>
                              <a:ea typeface="+mn-ea"/>
                              <a:cs typeface="+mn-cs"/>
                            </a:rPr>
                            <a:t>#2</a:t>
                          </a:r>
                          <a:endParaRPr lang="zh-CN" altLang="en-US" sz="1600" kern="1200" dirty="0" smtClean="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68.3</a:t>
                          </a:r>
                          <a:endParaRPr lang="zh-CN" altLang="en-US" sz="16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129</a:t>
                          </a:r>
                          <a:endParaRPr lang="zh-CN" altLang="en-US" sz="16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0.92</a:t>
                          </a:r>
                          <a:endParaRPr lang="zh-CN" altLang="en-US" sz="160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mn-lt"/>
                              <a:ea typeface="+mn-ea"/>
                              <a:cs typeface="+mn-cs"/>
                            </a:rPr>
                            <a:t>#3</a:t>
                          </a:r>
                          <a:endParaRPr lang="zh-CN" altLang="en-US" sz="1600" kern="1200" dirty="0" smtClean="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110</a:t>
                          </a:r>
                          <a:endParaRPr lang="zh-CN" altLang="en-US" sz="16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163</a:t>
                          </a:r>
                          <a:endParaRPr lang="zh-CN" altLang="en-US" sz="16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0.73</a:t>
                          </a:r>
                          <a:endParaRPr lang="zh-CN" altLang="en-US" sz="160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mn-lt"/>
                              <a:ea typeface="+mn-ea"/>
                              <a:cs typeface="+mn-cs"/>
                            </a:rPr>
                            <a:t>#4</a:t>
                          </a:r>
                          <a:endParaRPr lang="zh-CN" altLang="en-US" sz="1600" kern="1200" dirty="0" smtClean="0">
                            <a:solidFill>
                              <a:schemeClr val="tx1"/>
                            </a:solidFill>
                            <a:latin typeface="+mn-lt"/>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125</a:t>
                          </a:r>
                          <a:endParaRPr lang="zh-CN" altLang="en-US" sz="1600" kern="1200" dirty="0">
                            <a:solidFill>
                              <a:schemeClr val="tx1"/>
                            </a:solidFill>
                            <a:latin typeface="+mn-lt"/>
                            <a:ea typeface="+mn-ea"/>
                            <a:cs typeface="+mn-cs"/>
                          </a:endParaRPr>
                        </a:p>
                      </a:txBody>
                      <a:tcPr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177</a:t>
                          </a:r>
                          <a:endParaRPr lang="zh-CN" altLang="en-US" sz="1600" kern="1200" dirty="0">
                            <a:solidFill>
                              <a:schemeClr val="tx1"/>
                            </a:solidFill>
                            <a:latin typeface="+mn-lt"/>
                            <a:ea typeface="+mn-ea"/>
                            <a:cs typeface="+mn-cs"/>
                          </a:endParaRPr>
                        </a:p>
                      </a:txBody>
                      <a:tcPr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0.69</a:t>
                          </a:r>
                          <a:endParaRPr lang="zh-CN" altLang="en-US" sz="1600" kern="1200" dirty="0">
                            <a:solidFill>
                              <a:schemeClr val="tx1"/>
                            </a:solidFill>
                            <a:latin typeface="+mn-lt"/>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mn-lt"/>
                              <a:ea typeface="+mn-ea"/>
                              <a:cs typeface="+mn-cs"/>
                            </a:rPr>
                            <a:t>#5</a:t>
                          </a:r>
                          <a:endParaRPr lang="zh-CN" altLang="en-US" sz="1600" kern="1200" dirty="0" smtClean="0">
                            <a:solidFill>
                              <a:schemeClr val="tx1"/>
                            </a:solidFill>
                            <a:latin typeface="+mn-lt"/>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mn-lt"/>
                              <a:ea typeface="+mn-ea"/>
                              <a:cs typeface="+mn-cs"/>
                            </a:rPr>
                            <a:t>100</a:t>
                          </a:r>
                          <a:endParaRPr lang="zh-CN" altLang="en-US" sz="1600" kern="1200" dirty="0">
                            <a:solidFill>
                              <a:schemeClr val="tx1"/>
                            </a:solidFill>
                            <a:latin typeface="+mn-lt"/>
                            <a:ea typeface="+mn-ea"/>
                            <a:cs typeface="+mn-cs"/>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mn-lt"/>
                              <a:ea typeface="+mn-ea"/>
                              <a:cs typeface="+mn-cs"/>
                            </a:rPr>
                            <a:t>172</a:t>
                          </a:r>
                          <a:endParaRPr lang="zh-CN" altLang="en-US" sz="1600" kern="1200" dirty="0">
                            <a:solidFill>
                              <a:schemeClr val="tx1"/>
                            </a:solidFill>
                            <a:latin typeface="+mn-lt"/>
                            <a:ea typeface="+mn-ea"/>
                            <a:cs typeface="+mn-cs"/>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mn-lt"/>
                              <a:ea typeface="+mn-ea"/>
                              <a:cs typeface="+mn-cs"/>
                            </a:rPr>
                            <a:t>0.84</a:t>
                          </a:r>
                          <a:endParaRPr lang="zh-CN" altLang="en-US" sz="1600" kern="1200" dirty="0">
                            <a:solidFill>
                              <a:schemeClr val="tx1"/>
                            </a:solidFill>
                            <a:latin typeface="+mn-lt"/>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mc:Choice>
        <mc:Fallback xmlns="">
          <p:graphicFrame>
            <p:nvGraphicFramePr>
              <p:cNvPr id="3" name="表 5"/>
              <p:cNvGraphicFramePr>
                <a:graphicFrameLocks noGrp="1"/>
              </p:cNvGraphicFramePr>
              <p:nvPr>
                <p:extLst>
                  <p:ext uri="{D42A27DB-BD31-4B8C-83A1-F6EECF244321}">
                    <p14:modId xmlns:p14="http://schemas.microsoft.com/office/powerpoint/2010/main" val="1824391193"/>
                  </p:ext>
                </p:extLst>
              </p:nvPr>
            </p:nvGraphicFramePr>
            <p:xfrm>
              <a:off x="4932040" y="3247111"/>
              <a:ext cx="4151614" cy="2418871"/>
            </p:xfrm>
            <a:graphic>
              <a:graphicData uri="http://schemas.openxmlformats.org/drawingml/2006/table">
                <a:tbl>
                  <a:tblPr firstRow="1" bandRow="1"/>
                  <a:tblGrid>
                    <a:gridCol w="1219518">
                      <a:extLst>
                        <a:ext uri="{9D8B030D-6E8A-4147-A177-3AD203B41FA5}">
                          <a16:colId xmlns:a16="http://schemas.microsoft.com/office/drawing/2014/main" val="20000"/>
                        </a:ext>
                      </a:extLst>
                    </a:gridCol>
                    <a:gridCol w="929005">
                      <a:extLst>
                        <a:ext uri="{9D8B030D-6E8A-4147-A177-3AD203B41FA5}">
                          <a16:colId xmlns:a16="http://schemas.microsoft.com/office/drawing/2014/main" val="20005"/>
                        </a:ext>
                      </a:extLst>
                    </a:gridCol>
                    <a:gridCol w="1087374">
                      <a:extLst>
                        <a:ext uri="{9D8B030D-6E8A-4147-A177-3AD203B41FA5}">
                          <a16:colId xmlns:a16="http://schemas.microsoft.com/office/drawing/2014/main" val="416677181"/>
                        </a:ext>
                      </a:extLst>
                    </a:gridCol>
                    <a:gridCol w="915717">
                      <a:extLst>
                        <a:ext uri="{9D8B030D-6E8A-4147-A177-3AD203B41FA5}">
                          <a16:colId xmlns:a16="http://schemas.microsoft.com/office/drawing/2014/main" val="2864570611"/>
                        </a:ext>
                      </a:extLst>
                    </a:gridCol>
                  </a:tblGrid>
                  <a:tr h="61887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l"/>
                          <a:r>
                            <a:rPr lang="en-US" altLang="zh-CN" sz="1600" dirty="0" smtClean="0">
                              <a:latin typeface="+mn-lt"/>
                            </a:rPr>
                            <a:t>THU-CHK-</a:t>
                          </a:r>
                          <a:endParaRPr lang="zh-CN" altLang="en-US" sz="1600" dirty="0">
                            <a:latin typeface="+mn-lt"/>
                          </a:endParaRPr>
                        </a:p>
                      </a:txBody>
                      <a:tcPr anchor="ct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2"/>
                          <a:stretch>
                            <a:fillRect l="-130719" t="-980" r="-215686" b="-300000"/>
                          </a:stretch>
                        </a:blipFill>
                      </a:tcPr>
                    </a:tc>
                    <a:tc>
                      <a:txBody>
                        <a:bodyPr/>
                        <a:lstStyle/>
                        <a:p>
                          <a:endParaRPr lang="en-US"/>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2"/>
                          <a:stretch>
                            <a:fillRect l="-197207" t="-980" r="-84358" b="-300000"/>
                          </a:stretch>
                        </a:blipFill>
                      </a:tcPr>
                    </a:tc>
                    <a:tc>
                      <a:txBody>
                        <a:bodyPr/>
                        <a:lstStyle/>
                        <a:p>
                          <a:endParaRPr lang="en-US"/>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2"/>
                          <a:stretch>
                            <a:fillRect l="-354667" t="-980" r="-667" b="-300000"/>
                          </a:stretch>
                        </a:blipFill>
                      </a:tcPr>
                    </a:tc>
                    <a:extLst>
                      <a:ext uri="{0D108BD9-81ED-4DB2-BD59-A6C34878D82A}">
                        <a16:rowId xmlns:a16="http://schemas.microsoft.com/office/drawing/2014/main" val="10000"/>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kern="1200" dirty="0" smtClean="0">
                              <a:solidFill>
                                <a:schemeClr val="tx1"/>
                              </a:solidFill>
                              <a:latin typeface="+mn-lt"/>
                              <a:ea typeface="+mn-ea"/>
                              <a:cs typeface="+mn-cs"/>
                            </a:rPr>
                            <a:t>#1</a:t>
                          </a:r>
                          <a:endParaRPr lang="zh-CN" altLang="en-US" sz="1600" kern="1200" dirty="0">
                            <a:solidFill>
                              <a:schemeClr val="tx1"/>
                            </a:solidFill>
                            <a:latin typeface="+mn-lt"/>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80.1</a:t>
                          </a:r>
                          <a:endParaRPr lang="zh-CN" altLang="en-US" sz="1600" kern="1200" dirty="0">
                            <a:solidFill>
                              <a:schemeClr val="tx1"/>
                            </a:solidFill>
                            <a:latin typeface="+mn-lt"/>
                            <a:ea typeface="+mn-ea"/>
                            <a:cs typeface="+mn-cs"/>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128</a:t>
                          </a:r>
                          <a:endParaRPr lang="zh-CN" altLang="en-US" sz="1600" kern="1200" dirty="0">
                            <a:solidFill>
                              <a:schemeClr val="tx1"/>
                            </a:solidFill>
                            <a:latin typeface="+mn-lt"/>
                            <a:ea typeface="+mn-ea"/>
                            <a:cs typeface="+mn-cs"/>
                          </a:endParaRPr>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0.76</a:t>
                          </a:r>
                          <a:endParaRPr lang="zh-CN" altLang="en-US" sz="1600" kern="1200" dirty="0">
                            <a:solidFill>
                              <a:schemeClr val="tx1"/>
                            </a:solidFill>
                            <a:latin typeface="+mn-lt"/>
                            <a:ea typeface="+mn-ea"/>
                            <a:cs typeface="+mn-cs"/>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mn-lt"/>
                              <a:ea typeface="+mn-ea"/>
                              <a:cs typeface="+mn-cs"/>
                            </a:rPr>
                            <a:t>#2</a:t>
                          </a:r>
                          <a:endParaRPr lang="zh-CN" altLang="en-US" sz="1600" kern="1200" dirty="0" smtClean="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68.3</a:t>
                          </a:r>
                          <a:endParaRPr lang="zh-CN" altLang="en-US" sz="16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129</a:t>
                          </a:r>
                          <a:endParaRPr lang="zh-CN" altLang="en-US" sz="16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0.92</a:t>
                          </a:r>
                          <a:endParaRPr lang="zh-CN" altLang="en-US" sz="160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mn-lt"/>
                              <a:ea typeface="+mn-ea"/>
                              <a:cs typeface="+mn-cs"/>
                            </a:rPr>
                            <a:t>#3</a:t>
                          </a:r>
                          <a:endParaRPr lang="zh-CN" altLang="en-US" sz="1600" kern="1200" dirty="0" smtClean="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110</a:t>
                          </a:r>
                          <a:endParaRPr lang="zh-CN" altLang="en-US" sz="16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163</a:t>
                          </a:r>
                          <a:endParaRPr lang="zh-CN" altLang="en-US" sz="1600" kern="1200" dirty="0">
                            <a:solidFill>
                              <a:schemeClr val="tx1"/>
                            </a:solidFill>
                            <a:latin typeface="+mn-lt"/>
                            <a:ea typeface="+mn-ea"/>
                            <a:cs typeface="+mn-cs"/>
                          </a:endParaRPr>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0.73</a:t>
                          </a:r>
                          <a:endParaRPr lang="zh-CN" altLang="en-US" sz="1600" kern="1200" dirty="0">
                            <a:solidFill>
                              <a:schemeClr val="tx1"/>
                            </a:solidFill>
                            <a:latin typeface="+mn-lt"/>
                            <a:ea typeface="+mn-ea"/>
                            <a:cs typeface="+mn-cs"/>
                          </a:endParaRPr>
                        </a:p>
                      </a:txBody>
                      <a:tcP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mn-lt"/>
                              <a:ea typeface="+mn-ea"/>
                              <a:cs typeface="+mn-cs"/>
                            </a:rPr>
                            <a:t>#4</a:t>
                          </a:r>
                          <a:endParaRPr lang="zh-CN" altLang="en-US" sz="1600" kern="1200" dirty="0" smtClean="0">
                            <a:solidFill>
                              <a:schemeClr val="tx1"/>
                            </a:solidFill>
                            <a:latin typeface="+mn-lt"/>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125</a:t>
                          </a:r>
                          <a:endParaRPr lang="zh-CN" altLang="en-US" sz="1600" kern="1200" dirty="0">
                            <a:solidFill>
                              <a:schemeClr val="tx1"/>
                            </a:solidFill>
                            <a:latin typeface="+mn-lt"/>
                            <a:ea typeface="+mn-ea"/>
                            <a:cs typeface="+mn-cs"/>
                          </a:endParaRPr>
                        </a:p>
                      </a:txBody>
                      <a:tcPr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177</a:t>
                          </a:r>
                          <a:endParaRPr lang="zh-CN" altLang="en-US" sz="1600" kern="1200" dirty="0">
                            <a:solidFill>
                              <a:schemeClr val="tx1"/>
                            </a:solidFill>
                            <a:latin typeface="+mn-lt"/>
                            <a:ea typeface="+mn-ea"/>
                            <a:cs typeface="+mn-cs"/>
                          </a:endParaRPr>
                        </a:p>
                      </a:txBody>
                      <a:tcPr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mn-lt"/>
                              <a:ea typeface="+mn-ea"/>
                              <a:cs typeface="+mn-cs"/>
                            </a:rPr>
                            <a:t>0.69</a:t>
                          </a:r>
                          <a:endParaRPr lang="zh-CN" altLang="en-US" sz="1600" kern="1200" dirty="0">
                            <a:solidFill>
                              <a:schemeClr val="tx1"/>
                            </a:solidFill>
                            <a:latin typeface="+mn-lt"/>
                            <a:ea typeface="+mn-ea"/>
                            <a:cs typeface="+mn-cs"/>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mn-lt"/>
                              <a:ea typeface="+mn-ea"/>
                              <a:cs typeface="+mn-cs"/>
                            </a:rPr>
                            <a:t>#5</a:t>
                          </a:r>
                          <a:endParaRPr lang="zh-CN" altLang="en-US" sz="1600" kern="1200" dirty="0" smtClean="0">
                            <a:solidFill>
                              <a:schemeClr val="tx1"/>
                            </a:solidFill>
                            <a:latin typeface="+mn-lt"/>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mn-lt"/>
                              <a:ea typeface="+mn-ea"/>
                              <a:cs typeface="+mn-cs"/>
                            </a:rPr>
                            <a:t>100</a:t>
                          </a:r>
                          <a:endParaRPr lang="zh-CN" altLang="en-US" sz="1600" kern="1200" dirty="0">
                            <a:solidFill>
                              <a:schemeClr val="tx1"/>
                            </a:solidFill>
                            <a:latin typeface="+mn-lt"/>
                            <a:ea typeface="+mn-ea"/>
                            <a:cs typeface="+mn-cs"/>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mn-lt"/>
                              <a:ea typeface="+mn-ea"/>
                              <a:cs typeface="+mn-cs"/>
                            </a:rPr>
                            <a:t>172</a:t>
                          </a:r>
                          <a:endParaRPr lang="zh-CN" altLang="en-US" sz="1600" kern="1200" dirty="0">
                            <a:solidFill>
                              <a:schemeClr val="tx1"/>
                            </a:solidFill>
                            <a:latin typeface="+mn-lt"/>
                            <a:ea typeface="+mn-ea"/>
                            <a:cs typeface="+mn-cs"/>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mn-lt"/>
                              <a:ea typeface="+mn-ea"/>
                              <a:cs typeface="+mn-cs"/>
                            </a:rPr>
                            <a:t>0.84</a:t>
                          </a:r>
                          <a:endParaRPr lang="zh-CN" altLang="en-US" sz="1600" kern="1200" dirty="0">
                            <a:solidFill>
                              <a:schemeClr val="tx1"/>
                            </a:solidFill>
                            <a:latin typeface="+mn-lt"/>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mc:Fallback>
      </mc:AlternateContent>
      <mc:AlternateContent xmlns:mc="http://schemas.openxmlformats.org/markup-compatibility/2006" xmlns:a14="http://schemas.microsoft.com/office/drawing/2010/main">
        <mc:Choice Requires="a14">
          <p:sp>
            <p:nvSpPr>
              <p:cNvPr id="6" name="コンテンツ プレースホルダー 2"/>
              <p:cNvSpPr txBox="1">
                <a:spLocks/>
              </p:cNvSpPr>
              <p:nvPr/>
            </p:nvSpPr>
            <p:spPr>
              <a:xfrm>
                <a:off x="530641" y="1014863"/>
                <a:ext cx="8377120" cy="2232248"/>
              </a:xfrm>
              <a:prstGeom prst="rect">
                <a:avLst/>
              </a:prstGeom>
            </p:spPr>
            <p:txBody>
              <a:bodyPr>
                <a:norm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lnSpc>
                    <a:spcPct val="110000"/>
                  </a:lnSpc>
                </a:pPr>
                <a:r>
                  <a:rPr kumimoji="1" lang="en-US" altLang="ja-JP" sz="2000" kern="0" dirty="0" smtClean="0">
                    <a:latin typeface="Times New Roman" panose="02020603050405020304" pitchFamily="18" charset="0"/>
                    <a:cs typeface="Times New Roman" panose="02020603050405020304" pitchFamily="18" charset="0"/>
                  </a:rPr>
                  <a:t>Same max value of </a:t>
                </a:r>
                <a14:m>
                  <m:oMath xmlns:m="http://schemas.openxmlformats.org/officeDocument/2006/math">
                    <m:sSub>
                      <m:sSubPr>
                        <m:ctrlPr>
                          <a:rPr lang="en-US" altLang="zh-CN" sz="2000" i="1" dirty="0">
                            <a:latin typeface="Cambria Math" panose="02040503050406030204" pitchFamily="18" charset="0"/>
                          </a:rPr>
                        </m:ctrlPr>
                      </m:sSubPr>
                      <m:e>
                        <m:r>
                          <a:rPr lang="en-US" altLang="zh-CN" sz="2000" i="1" dirty="0">
                            <a:latin typeface="Cambria Math" panose="02040503050406030204" pitchFamily="18" charset="0"/>
                          </a:rPr>
                          <m:t>𝐸</m:t>
                        </m:r>
                      </m:e>
                      <m:sub>
                        <m:r>
                          <m:rPr>
                            <m:sty m:val="p"/>
                          </m:rPr>
                          <a:rPr lang="en-US" altLang="zh-CN" sz="2000" dirty="0">
                            <a:latin typeface="Cambria Math" panose="02040503050406030204" pitchFamily="18" charset="0"/>
                          </a:rPr>
                          <m:t>choke</m:t>
                        </m:r>
                      </m:sub>
                    </m:sSub>
                  </m:oMath>
                </a14:m>
                <a:r>
                  <a:rPr kumimoji="1" lang="en-US" altLang="ja-JP" sz="2000" kern="0" dirty="0" smtClean="0">
                    <a:latin typeface="Times New Roman" panose="02020603050405020304" pitchFamily="18" charset="0"/>
                    <a:cs typeface="Times New Roman" panose="02020603050405020304" pitchFamily="18" charset="0"/>
                  </a:rPr>
                  <a:t> in THU-CHK-#1</a:t>
                </a:r>
                <a:r>
                  <a:rPr kumimoji="1" lang="zh-CN" altLang="en-US" sz="2000" kern="0" dirty="0" smtClean="0">
                    <a:latin typeface="Times New Roman" panose="02020603050405020304" pitchFamily="18" charset="0"/>
                    <a:cs typeface="Times New Roman" panose="02020603050405020304" pitchFamily="18" charset="0"/>
                  </a:rPr>
                  <a:t> </a:t>
                </a:r>
                <a:r>
                  <a:rPr kumimoji="1" lang="en-US" altLang="zh-CN" sz="2000" kern="0" dirty="0" smtClean="0">
                    <a:latin typeface="Times New Roman" panose="02020603050405020304" pitchFamily="18" charset="0"/>
                    <a:cs typeface="Times New Roman" panose="02020603050405020304" pitchFamily="18" charset="0"/>
                  </a:rPr>
                  <a:t>and </a:t>
                </a:r>
                <a:r>
                  <a:rPr kumimoji="1" lang="en-US" altLang="ja-JP" sz="2000" kern="0" dirty="0" smtClean="0">
                    <a:latin typeface="Times New Roman" panose="02020603050405020304" pitchFamily="18" charset="0"/>
                    <a:cs typeface="Times New Roman" panose="02020603050405020304" pitchFamily="18" charset="0"/>
                  </a:rPr>
                  <a:t>THU-CHK-#2</a:t>
                </a:r>
              </a:p>
              <a:p>
                <a:pPr lvl="1">
                  <a:lnSpc>
                    <a:spcPct val="110000"/>
                  </a:lnSpc>
                </a:pPr>
                <a:r>
                  <a:rPr kumimoji="1" lang="en-US" altLang="zh-CN" sz="1600" kern="0" dirty="0" smtClean="0">
                    <a:latin typeface="Times New Roman" panose="02020603050405020304" pitchFamily="18" charset="0"/>
                    <a:cs typeface="Times New Roman" panose="02020603050405020304" pitchFamily="18" charset="0"/>
                  </a:rPr>
                  <a:t>Breakdown in choke limits </a:t>
                </a:r>
                <a:r>
                  <a:rPr kumimoji="1" lang="en-US" altLang="ja-JP" sz="1600" kern="0" dirty="0">
                    <a:latin typeface="Times New Roman" panose="02020603050405020304" pitchFamily="18" charset="0"/>
                    <a:cs typeface="Times New Roman" panose="02020603050405020304" pitchFamily="18" charset="0"/>
                  </a:rPr>
                  <a:t>high-gradient performance</a:t>
                </a:r>
                <a:endParaRPr kumimoji="1" lang="ja-JP" altLang="en-US" sz="1600" kern="0" dirty="0">
                  <a:latin typeface="Times New Roman" panose="02020603050405020304" pitchFamily="18" charset="0"/>
                  <a:cs typeface="Times New Roman" panose="02020603050405020304" pitchFamily="18" charset="0"/>
                </a:endParaRPr>
              </a:p>
              <a:p>
                <a:pPr>
                  <a:lnSpc>
                    <a:spcPct val="110000"/>
                  </a:lnSpc>
                </a:pPr>
                <a:r>
                  <a:rPr kumimoji="1" lang="en-US" altLang="ja-JP" sz="2000" kern="0" dirty="0" smtClean="0">
                    <a:latin typeface="Times New Roman" panose="02020603050405020304" pitchFamily="18" charset="0"/>
                    <a:cs typeface="Times New Roman" panose="02020603050405020304" pitchFamily="18" charset="0"/>
                  </a:rPr>
                  <a:t>Fast ramping speed in THU-CHK-#4</a:t>
                </a:r>
              </a:p>
              <a:p>
                <a:pPr lvl="1">
                  <a:lnSpc>
                    <a:spcPct val="110000"/>
                  </a:lnSpc>
                </a:pPr>
                <a:r>
                  <a:rPr kumimoji="1" lang="en-US" altLang="ja-JP" sz="1600" kern="0" dirty="0">
                    <a:latin typeface="Times New Roman" panose="02020603050405020304" pitchFamily="18" charset="0"/>
                    <a:cs typeface="Times New Roman" panose="02020603050405020304" pitchFamily="18" charset="0"/>
                  </a:rPr>
                  <a:t>Increase choke dimension can increase the </a:t>
                </a:r>
                <a14:m>
                  <m:oMath xmlns:m="http://schemas.openxmlformats.org/officeDocument/2006/math">
                    <m:sSub>
                      <m:sSubPr>
                        <m:ctrlPr>
                          <a:rPr lang="en-US" altLang="zh-CN" sz="1600" i="1" dirty="0">
                            <a:latin typeface="Cambria Math" panose="02040503050406030204" pitchFamily="18" charset="0"/>
                          </a:rPr>
                        </m:ctrlPr>
                      </m:sSubPr>
                      <m:e>
                        <m:r>
                          <a:rPr lang="en-US" altLang="zh-CN" sz="1600" i="1" dirty="0">
                            <a:latin typeface="Cambria Math" panose="02040503050406030204" pitchFamily="18" charset="0"/>
                          </a:rPr>
                          <m:t>𝐸</m:t>
                        </m:r>
                      </m:e>
                      <m:sub>
                        <m:r>
                          <m:rPr>
                            <m:sty m:val="p"/>
                          </m:rPr>
                          <a:rPr lang="en-US" altLang="zh-CN" sz="1600" dirty="0">
                            <a:latin typeface="Cambria Math" panose="02040503050406030204" pitchFamily="18" charset="0"/>
                          </a:rPr>
                          <m:t>choke</m:t>
                        </m:r>
                      </m:sub>
                    </m:sSub>
                  </m:oMath>
                </a14:m>
                <a:r>
                  <a:rPr kumimoji="1" lang="ja-JP" altLang="en-US" sz="1600" kern="0" dirty="0">
                    <a:latin typeface="Times New Roman" panose="02020603050405020304" pitchFamily="18" charset="0"/>
                    <a:cs typeface="Times New Roman" panose="02020603050405020304" pitchFamily="18" charset="0"/>
                  </a:rPr>
                  <a:t> </a:t>
                </a:r>
                <a:r>
                  <a:rPr kumimoji="1" lang="en-US" altLang="ja-JP" sz="1600" kern="0" dirty="0">
                    <a:latin typeface="Times New Roman" panose="02020603050405020304" pitchFamily="18" charset="0"/>
                    <a:cs typeface="Times New Roman" panose="02020603050405020304" pitchFamily="18" charset="0"/>
                  </a:rPr>
                  <a:t>and high-gradient </a:t>
                </a:r>
                <a:r>
                  <a:rPr kumimoji="1" lang="en-US" altLang="ja-JP" sz="1600" kern="0" dirty="0" smtClean="0">
                    <a:latin typeface="Times New Roman" panose="02020603050405020304" pitchFamily="18" charset="0"/>
                    <a:cs typeface="Times New Roman" panose="02020603050405020304" pitchFamily="18" charset="0"/>
                  </a:rPr>
                  <a:t>performance</a:t>
                </a:r>
              </a:p>
              <a:p>
                <a:pPr>
                  <a:lnSpc>
                    <a:spcPct val="110000"/>
                  </a:lnSpc>
                </a:pPr>
                <a:r>
                  <a:rPr lang="en-US" altLang="zh-CN" sz="2000" dirty="0"/>
                  <a:t> </a:t>
                </a:r>
                <a14:m>
                  <m:oMath xmlns:m="http://schemas.openxmlformats.org/officeDocument/2006/math">
                    <m:sSup>
                      <m:sSupPr>
                        <m:ctrlPr>
                          <a:rPr lang="en-US" altLang="zh-CN" sz="2000" i="1" dirty="0">
                            <a:latin typeface="Cambria Math" panose="02040503050406030204" pitchFamily="18" charset="0"/>
                          </a:rPr>
                        </m:ctrlPr>
                      </m:sSupPr>
                      <m:e>
                        <m:sSub>
                          <m:sSubPr>
                            <m:ctrlPr>
                              <a:rPr lang="en-US" altLang="zh-CN" sz="2000" i="1" dirty="0">
                                <a:latin typeface="Cambria Math" panose="02040503050406030204" pitchFamily="18" charset="0"/>
                              </a:rPr>
                            </m:ctrlPr>
                          </m:sSubPr>
                          <m:e>
                            <m:r>
                              <a:rPr lang="en-US" altLang="zh-CN" sz="2000" i="1" dirty="0">
                                <a:latin typeface="Cambria Math" panose="02040503050406030204" pitchFamily="18" charset="0"/>
                              </a:rPr>
                              <m:t>𝐸</m:t>
                            </m:r>
                          </m:e>
                          <m:sub>
                            <m:r>
                              <m:rPr>
                                <m:sty m:val="p"/>
                              </m:rPr>
                              <a:rPr lang="en-US" altLang="zh-CN" sz="2000" dirty="0">
                                <a:latin typeface="Cambria Math" panose="02040503050406030204" pitchFamily="18" charset="0"/>
                              </a:rPr>
                              <m:t>acc</m:t>
                            </m:r>
                          </m:sub>
                        </m:sSub>
                      </m:e>
                      <m:sup>
                        <m:r>
                          <a:rPr lang="en-US" altLang="zh-CN" sz="2000" i="1" dirty="0">
                            <a:latin typeface="Cambria Math" panose="02040503050406030204" pitchFamily="18" charset="0"/>
                          </a:rPr>
                          <m:t>∗</m:t>
                        </m:r>
                      </m:sup>
                    </m:sSup>
                  </m:oMath>
                </a14:m>
                <a:r>
                  <a:rPr lang="en-US" altLang="zh-CN" sz="2000" i="1" dirty="0">
                    <a:latin typeface="Cambria Math" panose="02040503050406030204" pitchFamily="18" charset="0"/>
                  </a:rPr>
                  <a:t> </a:t>
                </a:r>
                <a:r>
                  <a:rPr kumimoji="1" lang="en-US" altLang="zh-CN" sz="2000" kern="0" dirty="0">
                    <a:latin typeface="Times New Roman" panose="02020603050405020304" pitchFamily="18" charset="0"/>
                    <a:cs typeface="Times New Roman" panose="02020603050405020304" pitchFamily="18" charset="0"/>
                  </a:rPr>
                  <a:t>is normalized to </a:t>
                </a:r>
                <a:r>
                  <a:rPr kumimoji="1" lang="en-US" altLang="zh-CN" sz="2000" kern="0" dirty="0" smtClean="0">
                    <a:latin typeface="Times New Roman" panose="02020603050405020304" pitchFamily="18" charset="0"/>
                    <a:cs typeface="Times New Roman" panose="02020603050405020304" pitchFamily="18" charset="0"/>
                  </a:rPr>
                  <a:t>a flat top width of 250 </a:t>
                </a:r>
                <a:r>
                  <a:rPr kumimoji="1" lang="en-US" altLang="zh-CN" sz="2000" kern="0" dirty="0">
                    <a:latin typeface="Times New Roman" panose="02020603050405020304" pitchFamily="18" charset="0"/>
                    <a:cs typeface="Times New Roman" panose="02020603050405020304" pitchFamily="18" charset="0"/>
                  </a:rPr>
                  <a:t>ns and </a:t>
                </a:r>
                <a:r>
                  <a:rPr kumimoji="1" lang="en-US" altLang="zh-CN" sz="2000" kern="0" dirty="0" smtClean="0">
                    <a:latin typeface="Times New Roman" panose="02020603050405020304" pitchFamily="18" charset="0"/>
                    <a:cs typeface="Times New Roman" panose="02020603050405020304" pitchFamily="18" charset="0"/>
                  </a:rPr>
                  <a:t>a bpp of </a:t>
                </a:r>
                <a14:m>
                  <m:oMath xmlns:m="http://schemas.openxmlformats.org/officeDocument/2006/math">
                    <m:r>
                      <a:rPr kumimoji="1" lang="en-US" altLang="zh-CN" sz="2000" kern="0" dirty="0">
                        <a:latin typeface="Cambria Math" panose="02040503050406030204" pitchFamily="18" charset="0"/>
                        <a:cs typeface="Times New Roman" panose="02020603050405020304" pitchFamily="18" charset="0"/>
                      </a:rPr>
                      <m:t>2</m:t>
                    </m:r>
                    <m:r>
                      <a:rPr kumimoji="1" lang="en-US" altLang="ja-JP" sz="2000" kern="0">
                        <a:latin typeface="Cambria Math" panose="02040503050406030204" pitchFamily="18" charset="0"/>
                        <a:cs typeface="Times New Roman" panose="02020603050405020304" pitchFamily="18" charset="0"/>
                      </a:rPr>
                      <m:t>.0×</m:t>
                    </m:r>
                    <m:sSup>
                      <m:sSupPr>
                        <m:ctrlPr>
                          <a:rPr kumimoji="1" lang="en-US" altLang="ja-JP" sz="2000" i="1" kern="0" smtClean="0">
                            <a:latin typeface="Cambria Math" panose="02040503050406030204" pitchFamily="18" charset="0"/>
                            <a:cs typeface="Times New Roman" panose="02020603050405020304" pitchFamily="18" charset="0"/>
                          </a:rPr>
                        </m:ctrlPr>
                      </m:sSupPr>
                      <m:e>
                        <m:r>
                          <a:rPr kumimoji="1" lang="en-US" altLang="ja-JP" sz="2000" kern="0">
                            <a:latin typeface="Cambria Math" panose="02040503050406030204" pitchFamily="18" charset="0"/>
                            <a:cs typeface="Times New Roman" panose="02020603050405020304" pitchFamily="18" charset="0"/>
                          </a:rPr>
                          <m:t>10</m:t>
                        </m:r>
                      </m:e>
                      <m:sup>
                        <m:r>
                          <a:rPr kumimoji="1" lang="en-US" altLang="ja-JP" sz="2000" b="0" i="0" kern="0" smtClean="0">
                            <a:latin typeface="Cambria Math" panose="02040503050406030204" pitchFamily="18" charset="0"/>
                            <a:cs typeface="Times New Roman" panose="02020603050405020304" pitchFamily="18" charset="0"/>
                          </a:rPr>
                          <m:t>−5</m:t>
                        </m:r>
                      </m:sup>
                    </m:sSup>
                  </m:oMath>
                </a14:m>
                <a:endParaRPr kumimoji="1" lang="en-US" altLang="zh-CN" sz="2000" kern="0" dirty="0">
                  <a:latin typeface="Times New Roman" panose="02020603050405020304" pitchFamily="18" charset="0"/>
                  <a:cs typeface="Times New Roman" panose="02020603050405020304" pitchFamily="18" charset="0"/>
                </a:endParaRPr>
              </a:p>
              <a:p>
                <a:pPr>
                  <a:lnSpc>
                    <a:spcPct val="110000"/>
                  </a:lnSpc>
                </a:pPr>
                <a:endParaRPr kumimoji="1" lang="en-US" altLang="zh-CN" sz="2000" kern="0" dirty="0">
                  <a:latin typeface="Times New Roman" panose="02020603050405020304" pitchFamily="18" charset="0"/>
                  <a:cs typeface="Times New Roman" panose="02020603050405020304" pitchFamily="18" charset="0"/>
                </a:endParaRPr>
              </a:p>
            </p:txBody>
          </p:sp>
        </mc:Choice>
        <mc:Fallback xmlns="">
          <p:sp>
            <p:nvSpPr>
              <p:cNvPr id="6" name="コンテンツ プレースホルダー 2"/>
              <p:cNvSpPr txBox="1">
                <a:spLocks noRot="1" noChangeAspect="1" noMove="1" noResize="1" noEditPoints="1" noAdjustHandles="1" noChangeArrowheads="1" noChangeShapeType="1" noTextEdit="1"/>
              </p:cNvSpPr>
              <p:nvPr/>
            </p:nvSpPr>
            <p:spPr>
              <a:xfrm>
                <a:off x="530641" y="1014863"/>
                <a:ext cx="8377120" cy="2232248"/>
              </a:xfrm>
              <a:prstGeom prst="rect">
                <a:avLst/>
              </a:prstGeom>
              <a:blipFill>
                <a:blip r:embed="rId3"/>
                <a:stretch>
                  <a:fillRect l="-655" t="-1090"/>
                </a:stretch>
              </a:blipFill>
            </p:spPr>
            <p:txBody>
              <a:bodyPr/>
              <a:lstStyle/>
              <a:p>
                <a:r>
                  <a:rPr lang="en-GB">
                    <a:noFill/>
                  </a:rPr>
                  <a:t> </a:t>
                </a:r>
              </a:p>
            </p:txBody>
          </p:sp>
        </mc:Fallback>
      </mc:AlternateContent>
      <p:pic>
        <p:nvPicPr>
          <p:cNvPr id="5" name="Picture 4"/>
          <p:cNvPicPr>
            <a:picLocks noChangeAspect="1"/>
          </p:cNvPicPr>
          <p:nvPr/>
        </p:nvPicPr>
        <p:blipFill>
          <a:blip r:embed="rId4">
            <a:clrChange>
              <a:clrFrom>
                <a:srgbClr val="FFFFFF"/>
              </a:clrFrom>
              <a:clrTo>
                <a:srgbClr val="FFFFFF">
                  <a:alpha val="0"/>
                </a:srgbClr>
              </a:clrTo>
            </a:clrChange>
          </a:blip>
          <a:stretch>
            <a:fillRect/>
          </a:stretch>
        </p:blipFill>
        <p:spPr>
          <a:xfrm>
            <a:off x="-89925" y="2992059"/>
            <a:ext cx="5094379" cy="3498699"/>
          </a:xfrm>
          <a:prstGeom prst="rect">
            <a:avLst/>
          </a:prstGeom>
        </p:spPr>
      </p:pic>
      <mc:AlternateContent xmlns:mc="http://schemas.openxmlformats.org/markup-compatibility/2006" xmlns:a14="http://schemas.microsoft.com/office/drawing/2010/main">
        <mc:Choice Requires="a14">
          <p:sp>
            <p:nvSpPr>
              <p:cNvPr id="7" name="矩形 9"/>
              <p:cNvSpPr/>
              <p:nvPr/>
            </p:nvSpPr>
            <p:spPr>
              <a:xfrm>
                <a:off x="5814123" y="5611286"/>
                <a:ext cx="2142253" cy="879472"/>
              </a:xfrm>
              <a:prstGeom prst="rect">
                <a:avLst/>
              </a:prstGeom>
            </p:spPr>
            <p:txBody>
              <a:bodyPr wrap="none">
                <a:spAutoFit/>
              </a:bodyPr>
              <a:lstStyle/>
              <a:p>
                <a:pPr algn="ctr">
                  <a:lnSpc>
                    <a:spcPct val="150000"/>
                  </a:lnSpc>
                </a:pPr>
                <a14:m>
                  <m:oMathPara xmlns:m="http://schemas.openxmlformats.org/officeDocument/2006/math">
                    <m:oMathParaPr>
                      <m:jc m:val="centerGroup"/>
                    </m:oMathParaPr>
                    <m:oMath xmlns:m="http://schemas.openxmlformats.org/officeDocument/2006/math">
                      <m:f>
                        <m:fPr>
                          <m:ctrlPr>
                            <a:rPr lang="en-US" altLang="zh-CN" sz="1600" i="1">
                              <a:solidFill>
                                <a:prstClr val="black"/>
                              </a:solidFill>
                              <a:latin typeface="Cambria Math" panose="02040503050406030204" pitchFamily="18" charset="0"/>
                            </a:rPr>
                          </m:ctrlPr>
                        </m:fPr>
                        <m:num>
                          <m:r>
                            <m:rPr>
                              <m:sty m:val="p"/>
                            </m:rPr>
                            <a:rPr lang="en-US" altLang="zh-CN" sz="1600">
                              <a:solidFill>
                                <a:prstClr val="black"/>
                              </a:solidFill>
                              <a:latin typeface="Cambria Math" panose="02040503050406030204" pitchFamily="18" charset="0"/>
                            </a:rPr>
                            <m:t>BDR</m:t>
                          </m:r>
                        </m:num>
                        <m:den>
                          <m:sSup>
                            <m:sSupPr>
                              <m:ctrlPr>
                                <a:rPr lang="en-US" altLang="zh-CN" sz="1600" i="1">
                                  <a:solidFill>
                                    <a:prstClr val="black"/>
                                  </a:solidFill>
                                  <a:latin typeface="Cambria Math" panose="02040503050406030204" pitchFamily="18" charset="0"/>
                                </a:rPr>
                              </m:ctrlPr>
                            </m:sSupPr>
                            <m:e>
                              <m:sSub>
                                <m:sSubPr>
                                  <m:ctrlPr>
                                    <a:rPr lang="en-US" altLang="zh-CN" sz="1600" i="1">
                                      <a:solidFill>
                                        <a:prstClr val="black"/>
                                      </a:solidFill>
                                      <a:latin typeface="Cambria Math" panose="02040503050406030204" pitchFamily="18" charset="0"/>
                                    </a:rPr>
                                  </m:ctrlPr>
                                </m:sSubPr>
                                <m:e>
                                  <m:r>
                                    <a:rPr lang="en-US" altLang="zh-CN" sz="1600" i="1">
                                      <a:solidFill>
                                        <a:prstClr val="black"/>
                                      </a:solidFill>
                                      <a:latin typeface="Cambria Math" panose="02040503050406030204" pitchFamily="18" charset="0"/>
                                    </a:rPr>
                                    <m:t>𝐸</m:t>
                                  </m:r>
                                </m:e>
                                <m:sub>
                                  <m:r>
                                    <m:rPr>
                                      <m:sty m:val="p"/>
                                    </m:rPr>
                                    <a:rPr lang="en-US" altLang="zh-CN" sz="1600">
                                      <a:solidFill>
                                        <a:prstClr val="black"/>
                                      </a:solidFill>
                                      <a:latin typeface="Cambria Math" panose="02040503050406030204" pitchFamily="18" charset="0"/>
                                    </a:rPr>
                                    <m:t>acc</m:t>
                                  </m:r>
                                </m:sub>
                              </m:sSub>
                            </m:e>
                            <m:sup>
                              <m:r>
                                <a:rPr lang="en-US" altLang="zh-CN" sz="1600" i="1">
                                  <a:solidFill>
                                    <a:prstClr val="black"/>
                                  </a:solidFill>
                                  <a:latin typeface="Cambria Math" panose="02040503050406030204" pitchFamily="18" charset="0"/>
                                </a:rPr>
                                <m:t>30</m:t>
                              </m:r>
                            </m:sup>
                          </m:sSup>
                          <m:r>
                            <a:rPr lang="en-US" altLang="zh-CN" sz="1600" i="1">
                              <a:solidFill>
                                <a:prstClr val="black"/>
                              </a:solidFill>
                              <a:latin typeface="Cambria Math" panose="02040503050406030204" pitchFamily="18" charset="0"/>
                              <a:ea typeface="Cambria Math" panose="02040503050406030204" pitchFamily="18" charset="0"/>
                            </a:rPr>
                            <m:t>∙</m:t>
                          </m:r>
                          <m:sSup>
                            <m:sSupPr>
                              <m:ctrlPr>
                                <a:rPr lang="en-US" altLang="zh-CN" sz="1600" i="1">
                                  <a:solidFill>
                                    <a:prstClr val="black"/>
                                  </a:solidFill>
                                  <a:latin typeface="Cambria Math" panose="02040503050406030204" pitchFamily="18" charset="0"/>
                                  <a:ea typeface="Cambria Math" panose="02040503050406030204" pitchFamily="18" charset="0"/>
                                </a:rPr>
                              </m:ctrlPr>
                            </m:sSupPr>
                            <m:e>
                              <m:r>
                                <a:rPr lang="zh-CN" altLang="en-US" sz="1600" i="1">
                                  <a:solidFill>
                                    <a:prstClr val="black"/>
                                  </a:solidFill>
                                  <a:latin typeface="Cambria Math" panose="02040503050406030204" pitchFamily="18" charset="0"/>
                                  <a:ea typeface="Cambria Math" panose="02040503050406030204" pitchFamily="18" charset="0"/>
                                </a:rPr>
                                <m:t>𝜏</m:t>
                              </m:r>
                            </m:e>
                            <m:sup>
                              <m:r>
                                <a:rPr lang="en-US" altLang="zh-CN" sz="1600" i="1">
                                  <a:solidFill>
                                    <a:prstClr val="black"/>
                                  </a:solidFill>
                                  <a:latin typeface="Cambria Math" panose="02040503050406030204" pitchFamily="18" charset="0"/>
                                  <a:ea typeface="Cambria Math" panose="02040503050406030204" pitchFamily="18" charset="0"/>
                                </a:rPr>
                                <m:t>5</m:t>
                              </m:r>
                            </m:sup>
                          </m:sSup>
                        </m:den>
                      </m:f>
                      <m:r>
                        <a:rPr lang="en-US" altLang="zh-CN" sz="1600" i="1">
                          <a:solidFill>
                            <a:prstClr val="black"/>
                          </a:solidFill>
                          <a:latin typeface="Cambria Math" panose="02040503050406030204" pitchFamily="18" charset="0"/>
                        </a:rPr>
                        <m:t>=</m:t>
                      </m:r>
                      <m:r>
                        <m:rPr>
                          <m:sty m:val="p"/>
                        </m:rPr>
                        <a:rPr lang="en-US" altLang="zh-CN" sz="1600">
                          <a:solidFill>
                            <a:prstClr val="black"/>
                          </a:solidFill>
                          <a:latin typeface="Cambria Math" panose="02040503050406030204" pitchFamily="18" charset="0"/>
                        </a:rPr>
                        <m:t>constant</m:t>
                      </m:r>
                    </m:oMath>
                  </m:oMathPara>
                </a14:m>
                <a:endParaRPr lang="en-US" altLang="zh-CN" sz="1600" dirty="0">
                  <a:solidFill>
                    <a:prstClr val="black"/>
                  </a:solidFill>
                  <a:latin typeface="Cambria Math" panose="02040503050406030204" pitchFamily="18" charset="0"/>
                </a:endParaRPr>
              </a:p>
            </p:txBody>
          </p:sp>
        </mc:Choice>
        <mc:Fallback xmlns="">
          <p:sp>
            <p:nvSpPr>
              <p:cNvPr id="7" name="矩形 9"/>
              <p:cNvSpPr>
                <a:spLocks noRot="1" noChangeAspect="1" noMove="1" noResize="1" noEditPoints="1" noAdjustHandles="1" noChangeArrowheads="1" noChangeShapeType="1" noTextEdit="1"/>
              </p:cNvSpPr>
              <p:nvPr/>
            </p:nvSpPr>
            <p:spPr>
              <a:xfrm>
                <a:off x="5814123" y="5611286"/>
                <a:ext cx="2142253" cy="879472"/>
              </a:xfrm>
              <a:prstGeom prst="rect">
                <a:avLst/>
              </a:prstGeom>
              <a:blipFill>
                <a:blip r:embed="rId5"/>
                <a:stretch>
                  <a:fillRect/>
                </a:stretch>
              </a:blipFill>
            </p:spPr>
            <p:txBody>
              <a:bodyPr/>
              <a:lstStyle/>
              <a:p>
                <a:r>
                  <a:rPr lang="en-GB">
                    <a:noFill/>
                  </a:rPr>
                  <a:t> </a:t>
                </a:r>
              </a:p>
            </p:txBody>
          </p:sp>
        </mc:Fallback>
      </mc:AlternateContent>
      <p:sp>
        <p:nvSpPr>
          <p:cNvPr id="8" name="矩形 11"/>
          <p:cNvSpPr/>
          <p:nvPr/>
        </p:nvSpPr>
        <p:spPr>
          <a:xfrm>
            <a:off x="5696664" y="6597352"/>
            <a:ext cx="2736304" cy="23083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u="none" strike="noStrike" kern="0" cap="none" spc="0" normalizeH="0" baseline="0" noProof="0" dirty="0">
                <a:ln>
                  <a:noFill/>
                </a:ln>
                <a:effectLst/>
                <a:uLnTx/>
                <a:uFillTx/>
              </a:rPr>
              <a:t>A. Degiovanni, et al. PRAB 19, 032001, 2016</a:t>
            </a:r>
          </a:p>
        </p:txBody>
      </p:sp>
    </p:spTree>
    <p:extLst>
      <p:ext uri="{BB962C8B-B14F-4D97-AF65-F5344CB8AC3E}">
        <p14:creationId xmlns:p14="http://schemas.microsoft.com/office/powerpoint/2010/main" val="27943431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High-gradient performance evaluation of chokes</a:t>
            </a:r>
            <a:endParaRPr lang="zh-CN" altLang="en-US" dirty="0"/>
          </a:p>
        </p:txBody>
      </p:sp>
      <mc:AlternateContent xmlns:mc="http://schemas.openxmlformats.org/markup-compatibility/2006" xmlns:a14="http://schemas.microsoft.com/office/drawing/2010/main">
        <mc:Choice Requires="a14">
          <p:sp>
            <p:nvSpPr>
              <p:cNvPr id="3" name="Content Placeholder 2"/>
              <p:cNvSpPr txBox="1">
                <a:spLocks/>
              </p:cNvSpPr>
              <p:nvPr/>
            </p:nvSpPr>
            <p:spPr>
              <a:xfrm>
                <a:off x="579094" y="1046428"/>
                <a:ext cx="81256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fontAlgn="auto">
                  <a:lnSpc>
                    <a:spcPct val="100000"/>
                  </a:lnSpc>
                  <a:spcAft>
                    <a:spcPts val="0"/>
                  </a:spcAft>
                  <a:buNone/>
                </a:pPr>
                <a:r>
                  <a:rPr kumimoji="0" lang="en-US" altLang="zh-CN" sz="1800" b="0" i="0" u="none" strike="noStrike" kern="1200" cap="none" spc="0" normalizeH="0" baseline="0" noProof="0" dirty="0" smtClean="0">
                    <a:ln>
                      <a:noFill/>
                    </a:ln>
                    <a:solidFill>
                      <a:sysClr val="windowText" lastClr="000000"/>
                    </a:solidFill>
                    <a:effectLst/>
                    <a:uLnTx/>
                    <a:uFillTx/>
                    <a:latin typeface="Times New Roman" panose="02020603050405020304" pitchFamily="18" charset="0"/>
                    <a:ea typeface="华文仿宋" panose="02010600040101010101" pitchFamily="2" charset="-122"/>
                    <a:cs typeface="+mn-cs"/>
                  </a:rPr>
                  <a:t>Study the relationship between max normalized gradient G,</a:t>
                </a:r>
                <a:r>
                  <a:rPr kumimoji="0" lang="en-US" altLang="zh-CN" sz="1800" b="0" i="0" u="none" strike="noStrike" kern="1200" cap="none" spc="0" normalizeH="0" noProof="0" dirty="0" smtClean="0">
                    <a:ln>
                      <a:noFill/>
                    </a:ln>
                    <a:solidFill>
                      <a:sysClr val="windowText" lastClr="000000"/>
                    </a:solidFill>
                    <a:effectLst/>
                    <a:uLnTx/>
                    <a:uFillTx/>
                    <a:latin typeface="Times New Roman" panose="02020603050405020304" pitchFamily="18" charset="0"/>
                    <a:ea typeface="华文仿宋" panose="02010600040101010101" pitchFamily="2" charset="-122"/>
                    <a:cs typeface="+mn-cs"/>
                  </a:rPr>
                  <a:t> </a:t>
                </a:r>
                <a14:m>
                  <m:oMath xmlns:m="http://schemas.openxmlformats.org/officeDocument/2006/math">
                    <m:sSub>
                      <m:sSubPr>
                        <m:ctrlPr>
                          <a:rPr lang="en-US" altLang="zh-CN" sz="1800" i="1" dirty="0">
                            <a:solidFill>
                              <a:sysClr val="windowText" lastClr="000000"/>
                            </a:solidFill>
                            <a:latin typeface="Cambria Math" panose="02040503050406030204" pitchFamily="18" charset="0"/>
                          </a:rPr>
                        </m:ctrlPr>
                      </m:sSubPr>
                      <m:e>
                        <m:r>
                          <a:rPr lang="en-US" altLang="zh-CN" sz="1800" i="1" dirty="0">
                            <a:solidFill>
                              <a:sysClr val="windowText" lastClr="000000"/>
                            </a:solidFill>
                            <a:latin typeface="Cambria Math" panose="02040503050406030204" pitchFamily="18" charset="0"/>
                          </a:rPr>
                          <m:t>𝐸</m:t>
                        </m:r>
                      </m:e>
                      <m:sub>
                        <m:r>
                          <m:rPr>
                            <m:sty m:val="p"/>
                          </m:rPr>
                          <a:rPr lang="en-US" altLang="zh-CN" sz="1800" dirty="0">
                            <a:solidFill>
                              <a:sysClr val="windowText" lastClr="000000"/>
                            </a:solidFill>
                            <a:latin typeface="Cambria Math" panose="02040503050406030204" pitchFamily="18" charset="0"/>
                          </a:rPr>
                          <m:t>choke</m:t>
                        </m:r>
                      </m:sub>
                    </m:sSub>
                    <m:r>
                      <m:rPr>
                        <m:nor/>
                      </m:rPr>
                      <a:rPr lang="en-US" altLang="zh-CN" sz="1800" i="1" dirty="0">
                        <a:solidFill>
                          <a:sysClr val="windowText" lastClr="000000"/>
                        </a:solidFill>
                        <a:latin typeface="Cambria Math" panose="02040503050406030204" pitchFamily="18" charset="0"/>
                      </a:rPr>
                      <m:t>/</m:t>
                    </m:r>
                    <m:sSub>
                      <m:sSubPr>
                        <m:ctrlPr>
                          <a:rPr lang="en-US" altLang="zh-CN" sz="1800" i="1" dirty="0">
                            <a:solidFill>
                              <a:sysClr val="windowText" lastClr="000000"/>
                            </a:solidFill>
                            <a:latin typeface="Cambria Math" panose="02040503050406030204" pitchFamily="18" charset="0"/>
                          </a:rPr>
                        </m:ctrlPr>
                      </m:sSubPr>
                      <m:e>
                        <m:r>
                          <a:rPr lang="en-US" altLang="zh-CN" sz="1800" i="1" dirty="0">
                            <a:solidFill>
                              <a:sysClr val="windowText" lastClr="000000"/>
                            </a:solidFill>
                            <a:latin typeface="Cambria Math" panose="02040503050406030204" pitchFamily="18" charset="0"/>
                          </a:rPr>
                          <m:t>𝐸</m:t>
                        </m:r>
                      </m:e>
                      <m:sub>
                        <m:r>
                          <m:rPr>
                            <m:sty m:val="p"/>
                          </m:rPr>
                          <a:rPr lang="en-US" altLang="zh-CN" sz="1800" b="0" i="0" dirty="0" smtClean="0">
                            <a:solidFill>
                              <a:sysClr val="windowText" lastClr="000000"/>
                            </a:solidFill>
                            <a:latin typeface="Cambria Math" panose="02040503050406030204" pitchFamily="18" charset="0"/>
                          </a:rPr>
                          <m:t>peak</m:t>
                        </m:r>
                      </m:sub>
                    </m:sSub>
                  </m:oMath>
                </a14:m>
                <a:r>
                  <a:rPr lang="en-US" altLang="zh-CN" sz="1800" dirty="0" smtClean="0">
                    <a:solidFill>
                      <a:sysClr val="windowText" lastClr="000000"/>
                    </a:solidFill>
                  </a:rPr>
                  <a:t> and dimension </a:t>
                </a:r>
                <a14:m>
                  <m:oMath xmlns:m="http://schemas.openxmlformats.org/officeDocument/2006/math">
                    <m:r>
                      <a:rPr lang="en-US" altLang="zh-CN" sz="1800" i="1" dirty="0">
                        <a:solidFill>
                          <a:sysClr val="windowText" lastClr="000000"/>
                        </a:solidFill>
                        <a:latin typeface="Cambria Math" panose="02040503050406030204" pitchFamily="18" charset="0"/>
                      </a:rPr>
                      <m:t>𝐷</m:t>
                    </m:r>
                  </m:oMath>
                </a14:m>
                <a:r>
                  <a:rPr lang="en-US" altLang="zh-CN" sz="1800" dirty="0" smtClean="0">
                    <a:solidFill>
                      <a:sysClr val="windowText" lastClr="000000"/>
                    </a:solidFill>
                  </a:rPr>
                  <a:t> [mm] by applying the high-gradient test data of choke-mode structures</a:t>
                </a:r>
                <a:endParaRPr kumimoji="0" lang="zh-CN" altLang="en-US" sz="1800" b="0" i="0" u="none" strike="noStrike" kern="1200" cap="none" spc="0" normalizeH="0" baseline="0" noProof="0" dirty="0">
                  <a:ln>
                    <a:noFill/>
                  </a:ln>
                  <a:solidFill>
                    <a:sysClr val="windowText" lastClr="000000"/>
                  </a:solidFill>
                  <a:effectLst/>
                  <a:uLnTx/>
                  <a:uFillTx/>
                  <a:latin typeface="Times New Roman" panose="02020603050405020304" pitchFamily="18" charset="0"/>
                  <a:ea typeface="华文仿宋" panose="02010600040101010101" pitchFamily="2" charset="-122"/>
                  <a:cs typeface="+mn-cs"/>
                </a:endParaRPr>
              </a:p>
            </p:txBody>
          </p:sp>
        </mc:Choice>
        <mc:Fallback xmlns="">
          <p:sp>
            <p:nvSpPr>
              <p:cNvPr id="3" name="Content Placeholder 2"/>
              <p:cNvSpPr txBox="1">
                <a:spLocks noRot="1" noChangeAspect="1" noMove="1" noResize="1" noEditPoints="1" noAdjustHandles="1" noChangeArrowheads="1" noChangeShapeType="1" noTextEdit="1"/>
              </p:cNvSpPr>
              <p:nvPr/>
            </p:nvSpPr>
            <p:spPr>
              <a:xfrm>
                <a:off x="579094" y="1046428"/>
                <a:ext cx="8125693" cy="4351338"/>
              </a:xfrm>
              <a:prstGeom prst="rect">
                <a:avLst/>
              </a:prstGeom>
              <a:blipFill>
                <a:blip r:embed="rId2"/>
                <a:stretch>
                  <a:fillRect l="-675" t="-842" r="-6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4" name="表 5"/>
              <p:cNvGraphicFramePr>
                <a:graphicFrameLocks noGrp="1"/>
              </p:cNvGraphicFramePr>
              <p:nvPr>
                <p:extLst>
                  <p:ext uri="{D42A27DB-BD31-4B8C-83A1-F6EECF244321}">
                    <p14:modId xmlns:p14="http://schemas.microsoft.com/office/powerpoint/2010/main" val="568654221"/>
                  </p:ext>
                </p:extLst>
              </p:nvPr>
            </p:nvGraphicFramePr>
            <p:xfrm>
              <a:off x="322347" y="3931143"/>
              <a:ext cx="4384596" cy="2160000"/>
            </p:xfrm>
            <a:graphic>
              <a:graphicData uri="http://schemas.openxmlformats.org/drawingml/2006/table">
                <a:tbl>
                  <a:tblPr firstRow="1" bandRow="1"/>
                  <a:tblGrid>
                    <a:gridCol w="1049655">
                      <a:extLst>
                        <a:ext uri="{9D8B030D-6E8A-4147-A177-3AD203B41FA5}">
                          <a16:colId xmlns:a16="http://schemas.microsoft.com/office/drawing/2014/main" val="20000"/>
                        </a:ext>
                      </a:extLst>
                    </a:gridCol>
                    <a:gridCol w="1327277">
                      <a:extLst>
                        <a:ext uri="{9D8B030D-6E8A-4147-A177-3AD203B41FA5}">
                          <a16:colId xmlns:a16="http://schemas.microsoft.com/office/drawing/2014/main" val="20005"/>
                        </a:ext>
                      </a:extLst>
                    </a:gridCol>
                    <a:gridCol w="923172">
                      <a:extLst>
                        <a:ext uri="{9D8B030D-6E8A-4147-A177-3AD203B41FA5}">
                          <a16:colId xmlns:a16="http://schemas.microsoft.com/office/drawing/2014/main" val="416677181"/>
                        </a:ext>
                      </a:extLst>
                    </a:gridCol>
                    <a:gridCol w="1084492">
                      <a:extLst>
                        <a:ext uri="{9D8B030D-6E8A-4147-A177-3AD203B41FA5}">
                          <a16:colId xmlns:a16="http://schemas.microsoft.com/office/drawing/2014/main" val="1090560082"/>
                        </a:ext>
                      </a:extLst>
                    </a:gridCol>
                  </a:tblGrid>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smtClean="0"/>
                            <a:t>THU-CHK-</a:t>
                          </a:r>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 xmlns:m="http://schemas.openxmlformats.org/officeDocument/2006/math">
                              <m:sSub>
                                <m:sSubPr>
                                  <m:ctrlPr>
                                    <a:rPr lang="en-US" altLang="zh-CN" sz="1600" i="1" dirty="0" smtClean="0">
                                      <a:latin typeface="Cambria Math" panose="02040503050406030204" pitchFamily="18" charset="0"/>
                                    </a:rPr>
                                  </m:ctrlPr>
                                </m:sSubPr>
                                <m:e>
                                  <m:r>
                                    <a:rPr lang="en-US" altLang="zh-CN" sz="1600" i="1" dirty="0" smtClean="0">
                                      <a:latin typeface="Cambria Math" panose="02040503050406030204" pitchFamily="18" charset="0"/>
                                    </a:rPr>
                                    <m:t>𝐸</m:t>
                                  </m:r>
                                </m:e>
                                <m:sub>
                                  <m:r>
                                    <m:rPr>
                                      <m:sty m:val="p"/>
                                    </m:rPr>
                                    <a:rPr lang="en-US" altLang="zh-CN" sz="1600" i="0" dirty="0" smtClean="0">
                                      <a:latin typeface="Cambria Math" panose="02040503050406030204" pitchFamily="18" charset="0"/>
                                    </a:rPr>
                                    <m:t>choke</m:t>
                                  </m:r>
                                </m:sub>
                              </m:sSub>
                            </m:oMath>
                          </a14:m>
                          <a:r>
                            <a:rPr lang="en-US" altLang="zh-CN" sz="1600" dirty="0" smtClean="0"/>
                            <a:t>/</a:t>
                          </a:r>
                          <a14:m>
                            <m:oMath xmlns:m="http://schemas.openxmlformats.org/officeDocument/2006/math">
                              <m:sSub>
                                <m:sSubPr>
                                  <m:ctrlPr>
                                    <a:rPr lang="en-US" altLang="zh-CN" sz="1600" i="1" dirty="0" smtClean="0">
                                      <a:latin typeface="Cambria Math" panose="02040503050406030204" pitchFamily="18" charset="0"/>
                                    </a:rPr>
                                  </m:ctrlPr>
                                </m:sSubPr>
                                <m:e>
                                  <m:r>
                                    <a:rPr lang="en-US" altLang="zh-CN" sz="1600" i="1" dirty="0" smtClean="0">
                                      <a:latin typeface="Cambria Math" panose="02040503050406030204" pitchFamily="18" charset="0"/>
                                    </a:rPr>
                                    <m:t>𝐸</m:t>
                                  </m:r>
                                </m:e>
                                <m:sub>
                                  <m:r>
                                    <m:rPr>
                                      <m:sty m:val="p"/>
                                    </m:rPr>
                                    <a:rPr lang="en-US" altLang="zh-CN" sz="1600" b="0" i="0" dirty="0" smtClean="0">
                                      <a:latin typeface="Cambria Math" panose="02040503050406030204" pitchFamily="18" charset="0"/>
                                    </a:rPr>
                                    <m:t>peak</m:t>
                                  </m:r>
                                </m:sub>
                              </m:sSub>
                            </m:oMath>
                          </a14:m>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r>
                                  <a:rPr lang="en-US" altLang="zh-CN" sz="1600" b="0" i="1" dirty="0" smtClean="0">
                                    <a:latin typeface="Cambria Math" panose="02040503050406030204" pitchFamily="18" charset="0"/>
                                  </a:rPr>
                                  <m:t>𝐷</m:t>
                                </m:r>
                                <m:r>
                                  <a:rPr lang="en-US" altLang="zh-CN" sz="1600" b="0" i="1" dirty="0" smtClean="0">
                                    <a:latin typeface="Cambria Math" panose="02040503050406030204" pitchFamily="18" charset="0"/>
                                  </a:rPr>
                                  <m:t> [</m:t>
                                </m:r>
                                <m:r>
                                  <m:rPr>
                                    <m:sty m:val="p"/>
                                  </m:rPr>
                                  <a:rPr lang="en-US" altLang="zh-CN" sz="1600" b="0" i="0" dirty="0" smtClean="0">
                                    <a:latin typeface="Cambria Math" panose="02040503050406030204" pitchFamily="18" charset="0"/>
                                  </a:rPr>
                                  <m:t>mm</m:t>
                                </m:r>
                                <m:r>
                                  <a:rPr lang="en-US" altLang="zh-CN" sz="1600" b="0" i="1" dirty="0" smtClean="0">
                                    <a:latin typeface="Cambria Math" panose="02040503050406030204" pitchFamily="18" charset="0"/>
                                  </a:rPr>
                                  <m:t>]</m:t>
                                </m:r>
                              </m:oMath>
                            </m:oMathPara>
                          </a14:m>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r>
                                  <a:rPr lang="en-US" altLang="zh-CN" sz="1600" b="0" i="1" dirty="0" smtClean="0">
                                    <a:latin typeface="Cambria Math" panose="02040503050406030204" pitchFamily="18" charset="0"/>
                                  </a:rPr>
                                  <m:t>𝐺</m:t>
                                </m:r>
                                <m:r>
                                  <a:rPr lang="en-US" altLang="zh-CN" sz="1600" b="0" i="1" dirty="0" smtClean="0">
                                    <a:latin typeface="Cambria Math" panose="02040503050406030204" pitchFamily="18" charset="0"/>
                                  </a:rPr>
                                  <m:t> [</m:t>
                                </m:r>
                                <m:r>
                                  <m:rPr>
                                    <m:sty m:val="p"/>
                                  </m:rPr>
                                  <a:rPr lang="en-US" altLang="zh-CN" sz="1600" b="0" i="0" dirty="0" smtClean="0">
                                    <a:latin typeface="Cambria Math" panose="02040503050406030204" pitchFamily="18" charset="0"/>
                                  </a:rPr>
                                  <m:t>MV</m:t>
                                </m:r>
                                <m:r>
                                  <a:rPr lang="en-US" altLang="zh-CN" sz="1600" b="0" i="0" dirty="0" smtClean="0">
                                    <a:latin typeface="Cambria Math" panose="02040503050406030204" pitchFamily="18" charset="0"/>
                                  </a:rPr>
                                  <m:t>/</m:t>
                                </m:r>
                                <m:r>
                                  <m:rPr>
                                    <m:sty m:val="p"/>
                                  </m:rPr>
                                  <a:rPr lang="en-US" altLang="zh-CN" sz="1600" b="0" i="0" dirty="0" smtClean="0">
                                    <a:latin typeface="Cambria Math" panose="02040503050406030204" pitchFamily="18" charset="0"/>
                                  </a:rPr>
                                  <m:t>m</m:t>
                                </m:r>
                                <m:r>
                                  <a:rPr lang="en-US" altLang="zh-CN" sz="1600" b="0" i="1" dirty="0" smtClean="0">
                                    <a:latin typeface="Cambria Math" panose="02040503050406030204" pitchFamily="18" charset="0"/>
                                  </a:rPr>
                                  <m:t>]</m:t>
                                </m:r>
                              </m:oMath>
                            </m:oMathPara>
                          </a14:m>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smtClean="0"/>
                            <a:t>#1</a:t>
                          </a:r>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Calibri" panose="020F0502020204030204" pitchFamily="34" charset="0"/>
                              <a:ea typeface="+mn-ea"/>
                              <a:cs typeface="Calibri" panose="020F0502020204030204" pitchFamily="34" charset="0"/>
                            </a:rPr>
                            <a:t>0.76</a:t>
                          </a:r>
                          <a:endParaRPr lang="zh-CN" altLang="en-US" sz="1600" kern="1200" dirty="0">
                            <a:solidFill>
                              <a:schemeClr val="tx1"/>
                            </a:solidFill>
                            <a:latin typeface="Calibri" panose="020F0502020204030204" pitchFamily="34" charset="0"/>
                            <a:ea typeface="+mn-ea"/>
                            <a:cs typeface="Calibri" panose="020F0502020204030204" pitchFamily="34" charset="0"/>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1.26</a:t>
                          </a:r>
                          <a:endParaRPr lang="zh-CN" altLang="en-US" sz="1600" dirty="0"/>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250</a:t>
                          </a:r>
                          <a:endParaRPr lang="zh-CN" altLang="en-US" sz="1600" dirty="0"/>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#2</a:t>
                          </a:r>
                          <a:endParaRPr lang="zh-CN" altLang="en-US" sz="1600" dirty="0" smtClean="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Calibri" panose="020F0502020204030204" pitchFamily="34" charset="0"/>
                              <a:ea typeface="+mn-ea"/>
                              <a:cs typeface="Calibri" panose="020F0502020204030204" pitchFamily="34" charset="0"/>
                            </a:rPr>
                            <a:t>0.92</a:t>
                          </a:r>
                          <a:endParaRPr lang="zh-CN" altLang="en-US" sz="1600" kern="1200" dirty="0">
                            <a:solidFill>
                              <a:schemeClr val="tx1"/>
                            </a:solidFill>
                            <a:latin typeface="Calibri" panose="020F0502020204030204" pitchFamily="34" charset="0"/>
                            <a:ea typeface="+mn-ea"/>
                            <a:cs typeface="Calibri" panose="020F0502020204030204" pitchFamily="34" charset="0"/>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1.26</a:t>
                          </a:r>
                          <a:endParaRPr lang="zh-CN" altLang="en-US" sz="1600"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213</a:t>
                          </a:r>
                          <a:endParaRPr lang="zh-CN" altLang="en-US" sz="1600" dirty="0"/>
                        </a:p>
                      </a:txBody>
                      <a:tcPr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#3</a:t>
                          </a:r>
                          <a:endParaRPr lang="zh-CN" altLang="en-US" sz="1600" dirty="0" smtClean="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Calibri" panose="020F0502020204030204" pitchFamily="34" charset="0"/>
                              <a:ea typeface="+mn-ea"/>
                              <a:cs typeface="Calibri" panose="020F0502020204030204" pitchFamily="34" charset="0"/>
                            </a:rPr>
                            <a:t>0.73</a:t>
                          </a:r>
                          <a:endParaRPr lang="zh-CN" altLang="en-US" sz="1600" kern="1200" dirty="0">
                            <a:solidFill>
                              <a:schemeClr val="tx1"/>
                            </a:solidFill>
                            <a:latin typeface="Calibri" panose="020F0502020204030204" pitchFamily="34" charset="0"/>
                            <a:ea typeface="+mn-ea"/>
                            <a:cs typeface="Calibri" panose="020F0502020204030204" pitchFamily="34" charset="0"/>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1.89</a:t>
                          </a:r>
                          <a:endParaRPr lang="zh-CN" altLang="en-US" sz="1600"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343</a:t>
                          </a:r>
                          <a:endParaRPr lang="zh-CN" altLang="en-US" sz="1600" dirty="0"/>
                        </a:p>
                      </a:txBody>
                      <a:tcPr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#4</a:t>
                          </a:r>
                          <a:endParaRPr lang="zh-CN" altLang="en-US" sz="1600" dirty="0" smtClean="0"/>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Calibri" panose="020F0502020204030204" pitchFamily="34" charset="0"/>
                              <a:ea typeface="+mn-ea"/>
                              <a:cs typeface="Calibri" panose="020F0502020204030204" pitchFamily="34" charset="0"/>
                            </a:rPr>
                            <a:t>0.69</a:t>
                          </a:r>
                          <a:endParaRPr lang="zh-CN" altLang="en-US" sz="1600" kern="1200" dirty="0">
                            <a:solidFill>
                              <a:schemeClr val="tx1"/>
                            </a:solidFill>
                            <a:latin typeface="Calibri" panose="020F0502020204030204" pitchFamily="34" charset="0"/>
                            <a:ea typeface="+mn-ea"/>
                            <a:cs typeface="Calibri" panose="020F0502020204030204" pitchFamily="34" charset="0"/>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2.21</a:t>
                          </a:r>
                          <a:endParaRPr lang="zh-CN" altLang="en-US" sz="1600" dirty="0"/>
                        </a:p>
                      </a:txBody>
                      <a:tcPr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391</a:t>
                          </a:r>
                          <a:endParaRPr lang="zh-CN" altLang="en-US" sz="1600" dirty="0"/>
                        </a:p>
                      </a:txBody>
                      <a:tcPr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Calibri" panose="020F0502020204030204"/>
                              <a:ea typeface="+mn-ea"/>
                              <a:cs typeface="+mn-cs"/>
                            </a:rPr>
                            <a:t>#5</a:t>
                          </a:r>
                          <a:endParaRPr lang="zh-CN" altLang="en-US" sz="1600" kern="1200" dirty="0" smtClean="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Calibri" panose="020F0502020204030204"/>
                              <a:ea typeface="+mn-ea"/>
                              <a:cs typeface="+mn-cs"/>
                            </a:rPr>
                            <a:t>0.84</a:t>
                          </a:r>
                          <a:endParaRPr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Calibri" panose="020F0502020204030204"/>
                              <a:ea typeface="+mn-ea"/>
                              <a:cs typeface="+mn-cs"/>
                            </a:rPr>
                            <a:t>1.88</a:t>
                          </a:r>
                          <a:endParaRPr lang="zh-CN" altLang="en-US" sz="1600" kern="1200" dirty="0">
                            <a:solidFill>
                              <a:schemeClr val="tx1"/>
                            </a:solidFill>
                            <a:latin typeface="Calibri" panose="020F0502020204030204"/>
                            <a:ea typeface="+mn-ea"/>
                            <a:cs typeface="+mn-cs"/>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Calibri" panose="020F0502020204030204"/>
                              <a:ea typeface="+mn-ea"/>
                              <a:cs typeface="+mn-cs"/>
                            </a:rPr>
                            <a:t>312</a:t>
                          </a:r>
                          <a:endParaRPr lang="zh-CN" altLang="en-US" sz="1600" kern="1200" dirty="0">
                            <a:solidFill>
                              <a:schemeClr val="tx1"/>
                            </a:solidFill>
                            <a:latin typeface="Calibri" panose="020F0502020204030204"/>
                            <a:ea typeface="+mn-ea"/>
                            <a:cs typeface="+mn-cs"/>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mc:Choice>
        <mc:Fallback xmlns="">
          <p:graphicFrame>
            <p:nvGraphicFramePr>
              <p:cNvPr id="4" name="表 5"/>
              <p:cNvGraphicFramePr>
                <a:graphicFrameLocks noGrp="1"/>
              </p:cNvGraphicFramePr>
              <p:nvPr>
                <p:extLst>
                  <p:ext uri="{D42A27DB-BD31-4B8C-83A1-F6EECF244321}">
                    <p14:modId xmlns:p14="http://schemas.microsoft.com/office/powerpoint/2010/main" val="568654221"/>
                  </p:ext>
                </p:extLst>
              </p:nvPr>
            </p:nvGraphicFramePr>
            <p:xfrm>
              <a:off x="322347" y="3931143"/>
              <a:ext cx="4384596" cy="2160000"/>
            </p:xfrm>
            <a:graphic>
              <a:graphicData uri="http://schemas.openxmlformats.org/drawingml/2006/table">
                <a:tbl>
                  <a:tblPr firstRow="1" bandRow="1"/>
                  <a:tblGrid>
                    <a:gridCol w="1049655">
                      <a:extLst>
                        <a:ext uri="{9D8B030D-6E8A-4147-A177-3AD203B41FA5}">
                          <a16:colId xmlns:a16="http://schemas.microsoft.com/office/drawing/2014/main" val="20000"/>
                        </a:ext>
                      </a:extLst>
                    </a:gridCol>
                    <a:gridCol w="1327277">
                      <a:extLst>
                        <a:ext uri="{9D8B030D-6E8A-4147-A177-3AD203B41FA5}">
                          <a16:colId xmlns:a16="http://schemas.microsoft.com/office/drawing/2014/main" val="20005"/>
                        </a:ext>
                      </a:extLst>
                    </a:gridCol>
                    <a:gridCol w="923172">
                      <a:extLst>
                        <a:ext uri="{9D8B030D-6E8A-4147-A177-3AD203B41FA5}">
                          <a16:colId xmlns:a16="http://schemas.microsoft.com/office/drawing/2014/main" val="416677181"/>
                        </a:ext>
                      </a:extLst>
                    </a:gridCol>
                    <a:gridCol w="1084492">
                      <a:extLst>
                        <a:ext uri="{9D8B030D-6E8A-4147-A177-3AD203B41FA5}">
                          <a16:colId xmlns:a16="http://schemas.microsoft.com/office/drawing/2014/main" val="1090560082"/>
                        </a:ext>
                      </a:extLst>
                    </a:gridCol>
                  </a:tblGrid>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smtClean="0"/>
                            <a:t>THU-CHK-</a:t>
                          </a:r>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3"/>
                          <a:stretch>
                            <a:fillRect l="-79358" t="-3390" r="-151835" b="-520339"/>
                          </a:stretch>
                        </a:blipFill>
                      </a:tcPr>
                    </a:tc>
                    <a:tc>
                      <a:txBody>
                        <a:bodyPr/>
                        <a:lstStyle/>
                        <a:p>
                          <a:endParaRPr lang="en-US"/>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3"/>
                          <a:stretch>
                            <a:fillRect l="-257237" t="-3390" r="-117763" b="-520339"/>
                          </a:stretch>
                        </a:blipFill>
                      </a:tcPr>
                    </a:tc>
                    <a:tc>
                      <a:txBody>
                        <a:bodyPr/>
                        <a:lstStyle/>
                        <a:p>
                          <a:endParaRPr lang="en-US"/>
                        </a:p>
                      </a:txBody>
                      <a:tcPr>
                        <a:lnL>
                          <a:noFill/>
                        </a:lnL>
                        <a:lnR>
                          <a:no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blipFill>
                          <a:blip r:embed="rId3"/>
                          <a:stretch>
                            <a:fillRect l="-305056" t="-3390" r="-562" b="-520339"/>
                          </a:stretch>
                        </a:blipFill>
                      </a:tcPr>
                    </a:tc>
                    <a:extLst>
                      <a:ext uri="{0D108BD9-81ED-4DB2-BD59-A6C34878D82A}">
                        <a16:rowId xmlns:a16="http://schemas.microsoft.com/office/drawing/2014/main" val="10000"/>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US" altLang="zh-CN" sz="1600" dirty="0" smtClean="0"/>
                            <a:t>#1</a:t>
                          </a:r>
                          <a:endParaRPr lang="zh-CN" altLang="en-US" sz="1600" dirty="0"/>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Calibri" panose="020F0502020204030204" pitchFamily="34" charset="0"/>
                              <a:ea typeface="+mn-ea"/>
                              <a:cs typeface="Calibri" panose="020F0502020204030204" pitchFamily="34" charset="0"/>
                            </a:rPr>
                            <a:t>0.76</a:t>
                          </a:r>
                          <a:endParaRPr lang="zh-CN" altLang="en-US" sz="1600" kern="1200" dirty="0">
                            <a:solidFill>
                              <a:schemeClr val="tx1"/>
                            </a:solidFill>
                            <a:latin typeface="Calibri" panose="020F0502020204030204" pitchFamily="34" charset="0"/>
                            <a:ea typeface="+mn-ea"/>
                            <a:cs typeface="Calibri" panose="020F0502020204030204" pitchFamily="34" charset="0"/>
                          </a:endParaRPr>
                        </a:p>
                      </a:txBody>
                      <a:tcP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1.26</a:t>
                          </a:r>
                          <a:endParaRPr lang="zh-CN" altLang="en-US" sz="1600" dirty="0"/>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250</a:t>
                          </a:r>
                          <a:endParaRPr lang="zh-CN" altLang="en-US" sz="1600" dirty="0"/>
                        </a:p>
                      </a:txBody>
                      <a:tcPr anchor="ctr">
                        <a:lnL>
                          <a:noFill/>
                        </a:lnL>
                        <a:lnR>
                          <a:noFill/>
                        </a:lnR>
                        <a:lnT w="12700" cap="flat" cmpd="sng" algn="ctr">
                          <a:solidFill>
                            <a:sysClr val="windowText" lastClr="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#2</a:t>
                          </a:r>
                          <a:endParaRPr lang="zh-CN" altLang="en-US" sz="1600" dirty="0" smtClean="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Calibri" panose="020F0502020204030204" pitchFamily="34" charset="0"/>
                              <a:ea typeface="+mn-ea"/>
                              <a:cs typeface="Calibri" panose="020F0502020204030204" pitchFamily="34" charset="0"/>
                            </a:rPr>
                            <a:t>0.92</a:t>
                          </a:r>
                          <a:endParaRPr lang="zh-CN" altLang="en-US" sz="1600" kern="1200" dirty="0">
                            <a:solidFill>
                              <a:schemeClr val="tx1"/>
                            </a:solidFill>
                            <a:latin typeface="Calibri" panose="020F0502020204030204" pitchFamily="34" charset="0"/>
                            <a:ea typeface="+mn-ea"/>
                            <a:cs typeface="Calibri" panose="020F0502020204030204" pitchFamily="34" charset="0"/>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1.26</a:t>
                          </a:r>
                          <a:endParaRPr lang="zh-CN" altLang="en-US" sz="1600"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213</a:t>
                          </a:r>
                          <a:endParaRPr lang="zh-CN" altLang="en-US" sz="1600" dirty="0"/>
                        </a:p>
                      </a:txBody>
                      <a:tcPr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#3</a:t>
                          </a:r>
                          <a:endParaRPr lang="zh-CN" altLang="en-US" sz="1600" dirty="0" smtClean="0"/>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Calibri" panose="020F0502020204030204" pitchFamily="34" charset="0"/>
                              <a:ea typeface="+mn-ea"/>
                              <a:cs typeface="Calibri" panose="020F0502020204030204" pitchFamily="34" charset="0"/>
                            </a:rPr>
                            <a:t>0.73</a:t>
                          </a:r>
                          <a:endParaRPr lang="zh-CN" altLang="en-US" sz="1600" kern="1200" dirty="0">
                            <a:solidFill>
                              <a:schemeClr val="tx1"/>
                            </a:solidFill>
                            <a:latin typeface="Calibri" panose="020F0502020204030204" pitchFamily="34" charset="0"/>
                            <a:ea typeface="+mn-ea"/>
                            <a:cs typeface="Calibri" panose="020F0502020204030204" pitchFamily="34" charset="0"/>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1.89</a:t>
                          </a:r>
                          <a:endParaRPr lang="zh-CN" altLang="en-US" sz="1600" dirty="0"/>
                        </a:p>
                      </a:txBody>
                      <a:tcPr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343</a:t>
                          </a:r>
                          <a:endParaRPr lang="zh-CN" altLang="en-US" sz="1600" dirty="0"/>
                        </a:p>
                      </a:txBody>
                      <a:tcPr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60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#4</a:t>
                          </a:r>
                          <a:endParaRPr lang="zh-CN" altLang="en-US" sz="1600" dirty="0" smtClean="0"/>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kern="1200" dirty="0" smtClean="0">
                              <a:solidFill>
                                <a:schemeClr val="tx1"/>
                              </a:solidFill>
                              <a:latin typeface="Calibri" panose="020F0502020204030204" pitchFamily="34" charset="0"/>
                              <a:ea typeface="+mn-ea"/>
                              <a:cs typeface="Calibri" panose="020F0502020204030204" pitchFamily="34" charset="0"/>
                            </a:rPr>
                            <a:t>0.69</a:t>
                          </a:r>
                          <a:endParaRPr lang="zh-CN" altLang="en-US" sz="1600" kern="1200" dirty="0">
                            <a:solidFill>
                              <a:schemeClr val="tx1"/>
                            </a:solidFill>
                            <a:latin typeface="Calibri" panose="020F0502020204030204" pitchFamily="34" charset="0"/>
                            <a:ea typeface="+mn-ea"/>
                            <a:cs typeface="Calibri" panose="020F0502020204030204" pitchFamily="34" charset="0"/>
                          </a:endParaRPr>
                        </a:p>
                      </a:txBody>
                      <a:tcP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2.21</a:t>
                          </a:r>
                          <a:endParaRPr lang="zh-CN" altLang="en-US" sz="1600" dirty="0"/>
                        </a:p>
                      </a:txBody>
                      <a:tcPr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US" altLang="zh-CN" sz="1600" dirty="0" smtClean="0"/>
                            <a:t>391</a:t>
                          </a:r>
                          <a:endParaRPr lang="zh-CN" altLang="en-US" sz="1600" dirty="0"/>
                        </a:p>
                      </a:txBody>
                      <a:tcPr anchor="ctr">
                        <a:lnL>
                          <a:noFill/>
                        </a:lnL>
                        <a:lnR>
                          <a:noFill/>
                        </a:lnR>
                        <a:lnT>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600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kern="1200" dirty="0" smtClean="0">
                              <a:solidFill>
                                <a:schemeClr val="tx1"/>
                              </a:solidFill>
                              <a:latin typeface="Calibri" panose="020F0502020204030204"/>
                              <a:ea typeface="+mn-ea"/>
                              <a:cs typeface="+mn-cs"/>
                            </a:rPr>
                            <a:t>#5</a:t>
                          </a:r>
                          <a:endParaRPr lang="zh-CN" altLang="en-US" sz="1600" kern="1200" dirty="0" smtClean="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Calibri" panose="020F0502020204030204"/>
                              <a:ea typeface="+mn-ea"/>
                              <a:cs typeface="+mn-cs"/>
                            </a:rPr>
                            <a:t>0.84</a:t>
                          </a:r>
                          <a:endParaRPr lang="zh-CN" altLang="en-US" sz="1600" kern="1200" dirty="0">
                            <a:solidFill>
                              <a:schemeClr val="tx1"/>
                            </a:solidFill>
                            <a:latin typeface="Calibri" panose="020F0502020204030204"/>
                            <a:ea typeface="+mn-ea"/>
                            <a:cs typeface="+mn-cs"/>
                          </a:endParaRPr>
                        </a:p>
                      </a:txBody>
                      <a:tcP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Calibri" panose="020F0502020204030204"/>
                              <a:ea typeface="+mn-ea"/>
                              <a:cs typeface="+mn-cs"/>
                            </a:rPr>
                            <a:t>1.88</a:t>
                          </a:r>
                          <a:endParaRPr lang="zh-CN" altLang="en-US" sz="1600" kern="1200" dirty="0">
                            <a:solidFill>
                              <a:schemeClr val="tx1"/>
                            </a:solidFill>
                            <a:latin typeface="Calibri" panose="020F0502020204030204"/>
                            <a:ea typeface="+mn-ea"/>
                            <a:cs typeface="+mn-cs"/>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600" kern="1200" dirty="0" smtClean="0">
                              <a:solidFill>
                                <a:schemeClr val="tx1"/>
                              </a:solidFill>
                              <a:latin typeface="Calibri" panose="020F0502020204030204"/>
                              <a:ea typeface="+mn-ea"/>
                              <a:cs typeface="+mn-cs"/>
                            </a:rPr>
                            <a:t>312</a:t>
                          </a:r>
                          <a:endParaRPr lang="zh-CN" altLang="en-US" sz="1600" kern="1200" dirty="0">
                            <a:solidFill>
                              <a:schemeClr val="tx1"/>
                            </a:solidFill>
                            <a:latin typeface="Calibri" panose="020F0502020204030204"/>
                            <a:ea typeface="+mn-ea"/>
                            <a:cs typeface="+mn-cs"/>
                          </a:endParaRPr>
                        </a:p>
                      </a:txBody>
                      <a:tcPr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mc:Fallback>
      </mc:AlternateContent>
      <mc:AlternateContent xmlns:mc="http://schemas.openxmlformats.org/markup-compatibility/2006" xmlns:a14="http://schemas.microsoft.com/office/drawing/2010/main">
        <mc:Choice Requires="a14">
          <p:sp>
            <p:nvSpPr>
              <p:cNvPr id="5" name="Rectangle 4"/>
              <p:cNvSpPr/>
              <p:nvPr/>
            </p:nvSpPr>
            <p:spPr>
              <a:xfrm>
                <a:off x="5064624" y="1881254"/>
                <a:ext cx="4187896" cy="739561"/>
              </a:xfrm>
              <a:prstGeom prst="rect">
                <a:avLst/>
              </a:prstGeom>
            </p:spPr>
            <p:txBody>
              <a:bodyPr wrap="square">
                <a:spAutoFit/>
              </a:bodyPr>
              <a:lstStyle/>
              <a:p>
                <a:pPr algn="ctr"/>
                <a14:m>
                  <m:oMathPara xmlns:m="http://schemas.openxmlformats.org/officeDocument/2006/math">
                    <m:oMathParaPr>
                      <m:jc m:val="left"/>
                    </m:oMathParaPr>
                    <m:oMath xmlns:m="http://schemas.openxmlformats.org/officeDocument/2006/math">
                      <m:r>
                        <a:rPr lang="en-US" altLang="zh-CN" sz="1600" i="1" smtClean="0">
                          <a:solidFill>
                            <a:prstClr val="black"/>
                          </a:solidFill>
                          <a:latin typeface="Cambria Math" panose="02040503050406030204" pitchFamily="18" charset="0"/>
                        </a:rPr>
                        <m:t>𝐺</m:t>
                      </m:r>
                      <m:r>
                        <a:rPr lang="en-US" altLang="zh-CN" sz="1600" i="1">
                          <a:solidFill>
                            <a:prstClr val="black"/>
                          </a:solidFill>
                          <a:latin typeface="Cambria Math" panose="02040503050406030204" pitchFamily="18" charset="0"/>
                        </a:rPr>
                        <m:t>=</m:t>
                      </m:r>
                      <m:r>
                        <m:rPr>
                          <m:sty m:val="p"/>
                        </m:rPr>
                        <a:rPr lang="en-US" altLang="zh-CN" sz="1600" smtClean="0">
                          <a:solidFill>
                            <a:prstClr val="black"/>
                          </a:solidFill>
                          <a:latin typeface="Cambria Math" panose="02040503050406030204" pitchFamily="18" charset="0"/>
                        </a:rPr>
                        <m:t>constant</m:t>
                      </m:r>
                      <m:r>
                        <a:rPr lang="en-US" altLang="zh-CN" sz="1600" i="1" smtClean="0">
                          <a:solidFill>
                            <a:prstClr val="black"/>
                          </a:solidFill>
                          <a:latin typeface="Cambria Math" panose="02040503050406030204" pitchFamily="18" charset="0"/>
                          <a:ea typeface="Cambria Math" panose="02040503050406030204" pitchFamily="18" charset="0"/>
                        </a:rPr>
                        <m:t>×</m:t>
                      </m:r>
                      <m:sSup>
                        <m:sSupPr>
                          <m:ctrlPr>
                            <a:rPr lang="en-US" altLang="zh-CN" sz="1600" i="1">
                              <a:solidFill>
                                <a:prstClr val="black"/>
                              </a:solidFill>
                              <a:latin typeface="Cambria Math" panose="02040503050406030204" pitchFamily="18" charset="0"/>
                            </a:rPr>
                          </m:ctrlPr>
                        </m:sSupPr>
                        <m:e>
                          <m:d>
                            <m:dPr>
                              <m:ctrlPr>
                                <a:rPr lang="en-US" altLang="zh-CN" sz="1600" i="1">
                                  <a:solidFill>
                                    <a:prstClr val="black"/>
                                  </a:solidFill>
                                  <a:latin typeface="Cambria Math" panose="02040503050406030204" pitchFamily="18" charset="0"/>
                                </a:rPr>
                              </m:ctrlPr>
                            </m:dPr>
                            <m:e>
                              <m:sSub>
                                <m:sSubPr>
                                  <m:ctrlPr>
                                    <a:rPr lang="en-US" altLang="zh-CN" sz="1600" i="1" dirty="0">
                                      <a:solidFill>
                                        <a:prstClr val="black"/>
                                      </a:solidFill>
                                      <a:latin typeface="Cambria Math" panose="02040503050406030204" pitchFamily="18" charset="0"/>
                                    </a:rPr>
                                  </m:ctrlPr>
                                </m:sSubPr>
                                <m:e>
                                  <m:r>
                                    <a:rPr lang="en-US" altLang="zh-CN" sz="1600" i="1" dirty="0">
                                      <a:solidFill>
                                        <a:prstClr val="black"/>
                                      </a:solidFill>
                                      <a:latin typeface="Cambria Math" panose="02040503050406030204" pitchFamily="18" charset="0"/>
                                    </a:rPr>
                                    <m:t>𝐸</m:t>
                                  </m:r>
                                </m:e>
                                <m:sub>
                                  <m:r>
                                    <m:rPr>
                                      <m:sty m:val="p"/>
                                    </m:rPr>
                                    <a:rPr lang="en-US" altLang="zh-CN" sz="1600" dirty="0">
                                      <a:solidFill>
                                        <a:prstClr val="black"/>
                                      </a:solidFill>
                                      <a:latin typeface="Cambria Math" panose="02040503050406030204" pitchFamily="18" charset="0"/>
                                    </a:rPr>
                                    <m:t>choke</m:t>
                                  </m:r>
                                </m:sub>
                              </m:sSub>
                              <m:r>
                                <m:rPr>
                                  <m:nor/>
                                </m:rPr>
                                <a:rPr lang="en-US" altLang="zh-CN" sz="1600" i="1" dirty="0">
                                  <a:solidFill>
                                    <a:prstClr val="black"/>
                                  </a:solidFill>
                                  <a:latin typeface="Cambria Math" panose="02040503050406030204" pitchFamily="18" charset="0"/>
                                </a:rPr>
                                <m:t>/</m:t>
                              </m:r>
                              <m:sSub>
                                <m:sSubPr>
                                  <m:ctrlPr>
                                    <a:rPr lang="en-US" altLang="zh-CN" sz="1600" i="1" dirty="0">
                                      <a:solidFill>
                                        <a:prstClr val="black"/>
                                      </a:solidFill>
                                      <a:latin typeface="Cambria Math" panose="02040503050406030204" pitchFamily="18" charset="0"/>
                                    </a:rPr>
                                  </m:ctrlPr>
                                </m:sSubPr>
                                <m:e>
                                  <m:r>
                                    <a:rPr lang="en-US" altLang="zh-CN" sz="1600" i="1" dirty="0">
                                      <a:solidFill>
                                        <a:prstClr val="black"/>
                                      </a:solidFill>
                                      <a:latin typeface="Cambria Math" panose="02040503050406030204" pitchFamily="18" charset="0"/>
                                    </a:rPr>
                                    <m:t>𝐸</m:t>
                                  </m:r>
                                </m:e>
                                <m:sub>
                                  <m:r>
                                    <m:rPr>
                                      <m:sty m:val="p"/>
                                    </m:rPr>
                                    <a:rPr lang="en-US" altLang="zh-CN" sz="1600" i="1" dirty="0">
                                      <a:solidFill>
                                        <a:prstClr val="black"/>
                                      </a:solidFill>
                                      <a:latin typeface="Cambria Math" panose="02040503050406030204" pitchFamily="18" charset="0"/>
                                    </a:rPr>
                                    <m:t>peak</m:t>
                                  </m:r>
                                </m:sub>
                              </m:sSub>
                            </m:e>
                          </m:d>
                        </m:e>
                        <m:sup>
                          <m:r>
                            <m:rPr>
                              <m:sty m:val="p"/>
                            </m:rPr>
                            <a:rPr lang="zh-CN" altLang="en-US" sz="1600" i="0">
                              <a:solidFill>
                                <a:prstClr val="black"/>
                              </a:solidFill>
                              <a:latin typeface="Cambria Math" panose="02040503050406030204" pitchFamily="18" charset="0"/>
                            </a:rPr>
                            <m:t>α</m:t>
                          </m:r>
                        </m:sup>
                      </m:sSup>
                      <m:r>
                        <a:rPr lang="en-US" altLang="zh-CN" sz="1600" i="1">
                          <a:solidFill>
                            <a:prstClr val="black"/>
                          </a:solidFill>
                          <a:latin typeface="Cambria Math" panose="02040503050406030204" pitchFamily="18" charset="0"/>
                        </a:rPr>
                        <m:t>×</m:t>
                      </m:r>
                      <m:sSup>
                        <m:sSupPr>
                          <m:ctrlPr>
                            <a:rPr lang="en-US" altLang="zh-CN" sz="1600" i="1">
                              <a:solidFill>
                                <a:prstClr val="black"/>
                              </a:solidFill>
                              <a:latin typeface="Cambria Math" panose="02040503050406030204" pitchFamily="18" charset="0"/>
                            </a:rPr>
                          </m:ctrlPr>
                        </m:sSupPr>
                        <m:e>
                          <m:d>
                            <m:dPr>
                              <m:ctrlPr>
                                <a:rPr lang="en-US" altLang="zh-CN" sz="1600" i="1">
                                  <a:solidFill>
                                    <a:prstClr val="black"/>
                                  </a:solidFill>
                                  <a:latin typeface="Cambria Math" panose="02040503050406030204" pitchFamily="18" charset="0"/>
                                </a:rPr>
                              </m:ctrlPr>
                            </m:dPr>
                            <m:e>
                              <m:r>
                                <a:rPr lang="en-US" altLang="zh-CN" sz="1600" i="1">
                                  <a:solidFill>
                                    <a:prstClr val="black"/>
                                  </a:solidFill>
                                  <a:latin typeface="Cambria Math" panose="02040503050406030204" pitchFamily="18" charset="0"/>
                                </a:rPr>
                                <m:t>𝐷</m:t>
                              </m:r>
                            </m:e>
                          </m:d>
                        </m:e>
                        <m:sup>
                          <m:r>
                            <m:rPr>
                              <m:sty m:val="p"/>
                            </m:rPr>
                            <a:rPr lang="zh-CN" altLang="en-US" sz="1600" i="0">
                              <a:solidFill>
                                <a:prstClr val="black"/>
                              </a:solidFill>
                              <a:latin typeface="Cambria Math" panose="02040503050406030204" pitchFamily="18" charset="0"/>
                            </a:rPr>
                            <m:t>β</m:t>
                          </m:r>
                        </m:sup>
                      </m:sSup>
                    </m:oMath>
                  </m:oMathPara>
                </a14:m>
                <a:endParaRPr lang="en-US" altLang="zh-CN" sz="1600" i="1" dirty="0" smtClean="0">
                  <a:solidFill>
                    <a:prstClr val="black"/>
                  </a:solidFill>
                  <a:latin typeface="Cambria Math" panose="02040503050406030204" pitchFamily="18" charset="0"/>
                </a:endParaRPr>
              </a:p>
              <a:p>
                <a:pPr algn="ctr"/>
                <a14:m>
                  <m:oMathPara xmlns:m="http://schemas.openxmlformats.org/officeDocument/2006/math">
                    <m:oMathParaPr>
                      <m:jc m:val="left"/>
                    </m:oMathParaPr>
                    <m:oMath xmlns:m="http://schemas.openxmlformats.org/officeDocument/2006/math">
                      <m:r>
                        <m:rPr>
                          <m:sty m:val="p"/>
                        </m:rPr>
                        <a:rPr lang="en-US" altLang="zh-CN" sz="1600" i="1" dirty="0">
                          <a:solidFill>
                            <a:prstClr val="black"/>
                          </a:solidFill>
                          <a:latin typeface="Cambria Math" panose="02040503050406030204" pitchFamily="18" charset="0"/>
                        </a:rPr>
                        <m:t>CHK</m:t>
                      </m:r>
                      <m:r>
                        <a:rPr lang="en-US" altLang="zh-CN" sz="1600" i="1" dirty="0" smtClean="0">
                          <a:solidFill>
                            <a:prstClr val="black"/>
                          </a:solidFill>
                          <a:latin typeface="Cambria Math" panose="02040503050406030204" pitchFamily="18" charset="0"/>
                        </a:rPr>
                        <m:t>=</m:t>
                      </m:r>
                      <m:r>
                        <a:rPr lang="en-US" altLang="zh-CN" sz="1600" b="0" i="1" smtClean="0">
                          <a:solidFill>
                            <a:prstClr val="black"/>
                          </a:solidFill>
                          <a:latin typeface="Cambria Math" panose="02040503050406030204" pitchFamily="18" charset="0"/>
                        </a:rPr>
                        <m:t>173</m:t>
                      </m:r>
                      <m:r>
                        <a:rPr lang="en-US" altLang="zh-CN" sz="1600" i="1" smtClean="0">
                          <a:solidFill>
                            <a:prstClr val="black"/>
                          </a:solidFill>
                          <a:latin typeface="Cambria Math" panose="02040503050406030204" pitchFamily="18" charset="0"/>
                          <a:ea typeface="Cambria Math" panose="02040503050406030204" pitchFamily="18" charset="0"/>
                        </a:rPr>
                        <m:t>×</m:t>
                      </m:r>
                      <m:sSup>
                        <m:sSupPr>
                          <m:ctrlPr>
                            <a:rPr lang="en-US" altLang="zh-CN" sz="1600" i="1" smtClean="0">
                              <a:solidFill>
                                <a:prstClr val="black"/>
                              </a:solidFill>
                              <a:latin typeface="Cambria Math" panose="02040503050406030204" pitchFamily="18" charset="0"/>
                            </a:rPr>
                          </m:ctrlPr>
                        </m:sSupPr>
                        <m:e>
                          <m:d>
                            <m:dPr>
                              <m:ctrlPr>
                                <a:rPr lang="en-US" altLang="zh-CN" sz="1600" i="1">
                                  <a:solidFill>
                                    <a:prstClr val="black"/>
                                  </a:solidFill>
                                  <a:latin typeface="Cambria Math" panose="02040503050406030204" pitchFamily="18" charset="0"/>
                                </a:rPr>
                              </m:ctrlPr>
                            </m:dPr>
                            <m:e>
                              <m:sSub>
                                <m:sSubPr>
                                  <m:ctrlPr>
                                    <a:rPr lang="en-US" altLang="zh-CN" sz="1600" i="1" dirty="0">
                                      <a:solidFill>
                                        <a:prstClr val="black"/>
                                      </a:solidFill>
                                      <a:latin typeface="Cambria Math" panose="02040503050406030204" pitchFamily="18" charset="0"/>
                                    </a:rPr>
                                  </m:ctrlPr>
                                </m:sSubPr>
                                <m:e>
                                  <m:r>
                                    <a:rPr lang="en-US" altLang="zh-CN" sz="1600" i="1" dirty="0">
                                      <a:solidFill>
                                        <a:prstClr val="black"/>
                                      </a:solidFill>
                                      <a:latin typeface="Cambria Math" panose="02040503050406030204" pitchFamily="18" charset="0"/>
                                    </a:rPr>
                                    <m:t>𝐸</m:t>
                                  </m:r>
                                </m:e>
                                <m:sub>
                                  <m:r>
                                    <m:rPr>
                                      <m:sty m:val="p"/>
                                    </m:rPr>
                                    <a:rPr lang="en-US" altLang="zh-CN" sz="1600" dirty="0">
                                      <a:solidFill>
                                        <a:prstClr val="black"/>
                                      </a:solidFill>
                                      <a:latin typeface="Cambria Math" panose="02040503050406030204" pitchFamily="18" charset="0"/>
                                    </a:rPr>
                                    <m:t>choke</m:t>
                                  </m:r>
                                </m:sub>
                              </m:sSub>
                              <m:r>
                                <m:rPr>
                                  <m:nor/>
                                </m:rPr>
                                <a:rPr lang="en-US" altLang="zh-CN" sz="1600" i="1" dirty="0">
                                  <a:solidFill>
                                    <a:prstClr val="black"/>
                                  </a:solidFill>
                                  <a:latin typeface="Cambria Math" panose="02040503050406030204" pitchFamily="18" charset="0"/>
                                </a:rPr>
                                <m:t>/</m:t>
                              </m:r>
                              <m:sSub>
                                <m:sSubPr>
                                  <m:ctrlPr>
                                    <a:rPr lang="en-US" altLang="zh-CN" sz="1600" i="1" dirty="0">
                                      <a:solidFill>
                                        <a:prstClr val="black"/>
                                      </a:solidFill>
                                      <a:latin typeface="Cambria Math" panose="02040503050406030204" pitchFamily="18" charset="0"/>
                                    </a:rPr>
                                  </m:ctrlPr>
                                </m:sSubPr>
                                <m:e>
                                  <m:r>
                                    <a:rPr lang="en-US" altLang="zh-CN" sz="1600" i="1" dirty="0">
                                      <a:solidFill>
                                        <a:prstClr val="black"/>
                                      </a:solidFill>
                                      <a:latin typeface="Cambria Math" panose="02040503050406030204" pitchFamily="18" charset="0"/>
                                    </a:rPr>
                                    <m:t>𝐸</m:t>
                                  </m:r>
                                </m:e>
                                <m:sub>
                                  <m:r>
                                    <m:rPr>
                                      <m:sty m:val="p"/>
                                    </m:rPr>
                                    <a:rPr lang="en-US" altLang="zh-CN" sz="1600" b="0" i="0" dirty="0" smtClean="0">
                                      <a:solidFill>
                                        <a:prstClr val="black"/>
                                      </a:solidFill>
                                      <a:latin typeface="Cambria Math" panose="02040503050406030204" pitchFamily="18" charset="0"/>
                                    </a:rPr>
                                    <m:t>peak</m:t>
                                  </m:r>
                                </m:sub>
                              </m:sSub>
                            </m:e>
                          </m:d>
                        </m:e>
                        <m:sup>
                          <m:r>
                            <a:rPr lang="en-US" altLang="zh-CN" sz="1600" i="1" dirty="0" smtClean="0">
                              <a:solidFill>
                                <a:prstClr val="black"/>
                              </a:solidFill>
                              <a:latin typeface="Cambria Math" panose="02040503050406030204" pitchFamily="18" charset="0"/>
                            </a:rPr>
                            <m:t>−0.</m:t>
                          </m:r>
                          <m:r>
                            <a:rPr lang="en-US" altLang="zh-CN" sz="1600" b="0" i="1" dirty="0" smtClean="0">
                              <a:solidFill>
                                <a:prstClr val="black"/>
                              </a:solidFill>
                              <a:latin typeface="Cambria Math" panose="02040503050406030204" pitchFamily="18" charset="0"/>
                            </a:rPr>
                            <m:t>707</m:t>
                          </m:r>
                        </m:sup>
                      </m:sSup>
                      <m:r>
                        <a:rPr lang="en-US" altLang="zh-CN" sz="1600" i="1">
                          <a:solidFill>
                            <a:prstClr val="black"/>
                          </a:solidFill>
                          <a:latin typeface="Cambria Math" panose="02040503050406030204" pitchFamily="18" charset="0"/>
                        </a:rPr>
                        <m:t>×</m:t>
                      </m:r>
                      <m:sSup>
                        <m:sSupPr>
                          <m:ctrlPr>
                            <a:rPr lang="en-US" altLang="zh-CN" sz="1600" i="1">
                              <a:solidFill>
                                <a:prstClr val="black"/>
                              </a:solidFill>
                              <a:latin typeface="Cambria Math" panose="02040503050406030204" pitchFamily="18" charset="0"/>
                            </a:rPr>
                          </m:ctrlPr>
                        </m:sSupPr>
                        <m:e>
                          <m:d>
                            <m:dPr>
                              <m:ctrlPr>
                                <a:rPr lang="en-US" altLang="zh-CN" sz="1600" i="1">
                                  <a:solidFill>
                                    <a:prstClr val="black"/>
                                  </a:solidFill>
                                  <a:latin typeface="Cambria Math" panose="02040503050406030204" pitchFamily="18" charset="0"/>
                                </a:rPr>
                              </m:ctrlPr>
                            </m:dPr>
                            <m:e>
                              <m:r>
                                <a:rPr lang="en-US" altLang="zh-CN" sz="1600" i="1">
                                  <a:solidFill>
                                    <a:prstClr val="black"/>
                                  </a:solidFill>
                                  <a:latin typeface="Cambria Math" panose="02040503050406030204" pitchFamily="18" charset="0"/>
                                </a:rPr>
                                <m:t>𝐷</m:t>
                              </m:r>
                            </m:e>
                          </m:d>
                        </m:e>
                        <m:sup>
                          <m:r>
                            <a:rPr lang="en-US" altLang="zh-CN" sz="1600" i="1" smtClean="0">
                              <a:solidFill>
                                <a:prstClr val="black"/>
                              </a:solidFill>
                              <a:latin typeface="Cambria Math" panose="02040503050406030204" pitchFamily="18" charset="0"/>
                            </a:rPr>
                            <m:t>0.</m:t>
                          </m:r>
                          <m:r>
                            <a:rPr lang="en-US" altLang="zh-CN" sz="1600" b="0" i="1" smtClean="0">
                              <a:solidFill>
                                <a:prstClr val="black"/>
                              </a:solidFill>
                              <a:latin typeface="Cambria Math" panose="02040503050406030204" pitchFamily="18" charset="0"/>
                            </a:rPr>
                            <m:t>711</m:t>
                          </m:r>
                        </m:sup>
                      </m:sSup>
                    </m:oMath>
                  </m:oMathPara>
                </a14:m>
                <a:endParaRPr lang="zh-CN" altLang="en-US" sz="1600" i="1" dirty="0">
                  <a:solidFill>
                    <a:prstClr val="black"/>
                  </a:solidFill>
                  <a:latin typeface="Cambria Math" panose="02040503050406030204" pitchFamily="18"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5064624" y="1881254"/>
                <a:ext cx="4187896" cy="739561"/>
              </a:xfrm>
              <a:prstGeom prst="rect">
                <a:avLst/>
              </a:prstGeom>
              <a:blipFill>
                <a:blip r:embed="rId4"/>
                <a:stretch>
                  <a:fillRect b="-2479"/>
                </a:stretch>
              </a:blipFill>
            </p:spPr>
            <p:txBody>
              <a:bodyPr/>
              <a:lstStyle/>
              <a:p>
                <a:r>
                  <a:rPr lang="en-GB">
                    <a:noFill/>
                  </a:rPr>
                  <a:t> </a:t>
                </a:r>
              </a:p>
            </p:txBody>
          </p:sp>
        </mc:Fallback>
      </mc:AlternateContent>
      <p:sp>
        <p:nvSpPr>
          <p:cNvPr id="6" name="Content Placeholder 2"/>
          <p:cNvSpPr txBox="1">
            <a:spLocks/>
          </p:cNvSpPr>
          <p:nvPr/>
        </p:nvSpPr>
        <p:spPr>
          <a:xfrm>
            <a:off x="5193592" y="2626991"/>
            <a:ext cx="3833296" cy="107461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latin typeface="Times New Roman" panose="02020603050405020304" pitchFamily="18" charset="0"/>
                <a:ea typeface="华文仿宋" panose="0201060004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r>
              <a:rPr kumimoji="0" lang="en-US" altLang="zh-CN" sz="1800" b="0" i="0" u="none" strike="noStrike" kern="1200" cap="none" spc="0" normalizeH="0" baseline="0" noProof="0" dirty="0" smtClean="0">
                <a:ln>
                  <a:noFill/>
                </a:ln>
                <a:solidFill>
                  <a:srgbClr val="FF0000"/>
                </a:solidFill>
                <a:effectLst/>
                <a:uLnTx/>
                <a:uFillTx/>
                <a:latin typeface="Times New Roman" panose="02020603050405020304" pitchFamily="18" charset="0"/>
                <a:ea typeface="华文仿宋" panose="02010600040101010101" pitchFamily="2" charset="-122"/>
                <a:cs typeface="+mn-cs"/>
              </a:rPr>
              <a:t>CHK can be used to guide choke design, evaluate high-gradient</a:t>
            </a:r>
            <a:r>
              <a:rPr kumimoji="0" lang="en-US" altLang="zh-CN" sz="1800" b="0" i="0" u="none" strike="noStrike" kern="1200" cap="none" spc="0" normalizeH="0" noProof="0" dirty="0" smtClean="0">
                <a:ln>
                  <a:noFill/>
                </a:ln>
                <a:solidFill>
                  <a:srgbClr val="FF0000"/>
                </a:solidFill>
                <a:effectLst/>
                <a:uLnTx/>
                <a:uFillTx/>
                <a:latin typeface="Times New Roman" panose="02020603050405020304" pitchFamily="18" charset="0"/>
                <a:ea typeface="华文仿宋" panose="02010600040101010101" pitchFamily="2" charset="-122"/>
                <a:cs typeface="+mn-cs"/>
              </a:rPr>
              <a:t> performance</a:t>
            </a:r>
          </a:p>
          <a:p>
            <a:pPr marL="0" indent="0" fontAlgn="auto">
              <a:lnSpc>
                <a:spcPct val="100000"/>
              </a:lnSpc>
              <a:spcAft>
                <a:spcPts val="0"/>
              </a:spcAft>
              <a:buNone/>
              <a:defRPr/>
            </a:pPr>
            <a:r>
              <a:rPr lang="en-US" altLang="zh-CN" sz="1800" dirty="0">
                <a:solidFill>
                  <a:srgbClr val="FF0000"/>
                </a:solidFill>
              </a:rPr>
              <a:t>Only determined by the geometry</a:t>
            </a:r>
            <a:endParaRPr lang="zh-CN" altLang="en-US" sz="1800" dirty="0">
              <a:solidFill>
                <a:srgbClr val="FF0000"/>
              </a:solidFill>
            </a:endParaRPr>
          </a:p>
          <a:p>
            <a:pPr marL="0" marR="0" lvl="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zh-CN" altLang="en-US" sz="1800" b="1" i="0" u="none" strike="noStrike" kern="1200" cap="none" spc="0" normalizeH="0" baseline="0" noProof="0" dirty="0" smtClean="0">
              <a:ln>
                <a:noFill/>
              </a:ln>
              <a:solidFill>
                <a:srgbClr val="FF0000"/>
              </a:solidFill>
              <a:effectLst/>
              <a:uLnTx/>
              <a:uFillTx/>
              <a:latin typeface="Times New Roman" panose="02020603050405020304" pitchFamily="18" charset="0"/>
              <a:ea typeface="华文仿宋" panose="02010600040101010101" pitchFamily="2" charset="-122"/>
              <a:cs typeface="+mn-cs"/>
            </a:endParaRPr>
          </a:p>
        </p:txBody>
      </p:sp>
      <mc:AlternateContent xmlns:mc="http://schemas.openxmlformats.org/markup-compatibility/2006" xmlns:a14="http://schemas.microsoft.com/office/drawing/2010/main">
        <mc:Choice Requires="a14">
          <p:sp>
            <p:nvSpPr>
              <p:cNvPr id="13" name="TextBox 12"/>
              <p:cNvSpPr txBox="1"/>
              <p:nvPr/>
            </p:nvSpPr>
            <p:spPr>
              <a:xfrm>
                <a:off x="1357516" y="2792987"/>
                <a:ext cx="2314259" cy="758285"/>
              </a:xfrm>
              <a:prstGeom prst="rect">
                <a:avLst/>
              </a:prstGeom>
              <a:noFill/>
            </p:spPr>
            <p:txBody>
              <a:bodyPr wrap="square" lIns="0" tIns="0" rIns="0" bIns="0" rtlCol="0">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rPr>
                        <m:t>𝐺</m:t>
                      </m:r>
                      <m: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rPr>
                        <m:t>=</m:t>
                      </m:r>
                      <m:f>
                        <m:fPr>
                          <m:ctrlP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rPr>
                          </m:ctrlPr>
                        </m:fPr>
                        <m:num>
                          <m:sSub>
                            <m:sSubPr>
                              <m:ctrlP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rPr>
                              </m:ctrlPr>
                            </m:sSubPr>
                            <m:e>
                              <m: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rPr>
                                <m:t>𝐸</m:t>
                              </m:r>
                            </m:e>
                            <m:sub>
                              <m:r>
                                <m:rPr>
                                  <m:sty m:val="p"/>
                                </m:rPr>
                                <a:rPr kumimoji="0" lang="en-US" altLang="zh-CN" sz="1600" b="0" i="0" u="none" strike="noStrike" kern="0" cap="none" spc="0" normalizeH="0" baseline="0" noProof="0" smtClean="0">
                                  <a:ln>
                                    <a:noFill/>
                                  </a:ln>
                                  <a:solidFill>
                                    <a:prstClr val="black"/>
                                  </a:solidFill>
                                  <a:effectLst/>
                                  <a:uLnTx/>
                                  <a:uFillTx/>
                                  <a:latin typeface="Cambria Math" panose="02040503050406030204" pitchFamily="18" charset="0"/>
                                </a:rPr>
                                <m:t>acc</m:t>
                              </m:r>
                            </m:sub>
                          </m:sSub>
                          <m: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m:t>
                          </m:r>
                          <m:sSup>
                            <m:sSupPr>
                              <m:ctrlP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ctrlPr>
                            </m:sSupPr>
                            <m:e>
                              <m:r>
                                <a:rPr kumimoji="0" lang="zh-CN" altLang="en-US" sz="16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𝜏</m:t>
                              </m:r>
                            </m:e>
                            <m:sup>
                              <m: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ea typeface="Cambria Math" panose="02040503050406030204" pitchFamily="18" charset="0"/>
                                </a:rPr>
                                <m:t>1/6</m:t>
                              </m:r>
                            </m:sup>
                          </m:sSup>
                        </m:num>
                        <m:den>
                          <m:sSup>
                            <m:sSupPr>
                              <m:ctrlP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rPr>
                              </m:ctrlPr>
                            </m:sSupPr>
                            <m:e>
                              <m:r>
                                <m:rPr>
                                  <m:sty m:val="p"/>
                                </m:rPr>
                                <a:rPr kumimoji="0" lang="en-US" altLang="zh-CN" sz="1600" b="0" i="0" u="none" strike="noStrike" kern="0" cap="none" spc="0" normalizeH="0" baseline="0" noProof="0" smtClean="0">
                                  <a:ln>
                                    <a:noFill/>
                                  </a:ln>
                                  <a:solidFill>
                                    <a:prstClr val="black"/>
                                  </a:solidFill>
                                  <a:effectLst/>
                                  <a:uLnTx/>
                                  <a:uFillTx/>
                                  <a:latin typeface="Cambria Math" panose="02040503050406030204" pitchFamily="18" charset="0"/>
                                </a:rPr>
                                <m:t>BDR</m:t>
                              </m:r>
                            </m:e>
                            <m:sup>
                              <m:r>
                                <a:rPr kumimoji="0" lang="en-US" altLang="zh-CN" sz="1600" b="0" i="1" u="none" strike="noStrike" kern="0" cap="none" spc="0" normalizeH="0" baseline="0" noProof="0" smtClean="0">
                                  <a:ln>
                                    <a:noFill/>
                                  </a:ln>
                                  <a:solidFill>
                                    <a:prstClr val="black"/>
                                  </a:solidFill>
                                  <a:effectLst/>
                                  <a:uLnTx/>
                                  <a:uFillTx/>
                                  <a:latin typeface="Cambria Math" panose="02040503050406030204" pitchFamily="18" charset="0"/>
                                </a:rPr>
                                <m:t>1/30</m:t>
                              </m:r>
                            </m:sup>
                          </m:sSup>
                        </m:den>
                      </m:f>
                    </m:oMath>
                  </m:oMathPara>
                </a14:m>
                <a:endParaRPr kumimoji="0" lang="zh-CN" altLang="en-US" sz="1600" b="0" i="0" u="none" strike="noStrike" kern="0" cap="none" spc="0" normalizeH="0" baseline="0" noProof="0" dirty="0" smtClean="0">
                  <a:ln>
                    <a:noFill/>
                  </a:ln>
                  <a:solidFill>
                    <a:prstClr val="black"/>
                  </a:solidFill>
                  <a:effectLst/>
                  <a:uLnTx/>
                  <a:uFillTx/>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357516" y="2792987"/>
                <a:ext cx="2314259" cy="758285"/>
              </a:xfrm>
              <a:prstGeom prst="rect">
                <a:avLst/>
              </a:prstGeom>
              <a:blipFill>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矩形 9"/>
              <p:cNvSpPr/>
              <p:nvPr/>
            </p:nvSpPr>
            <p:spPr>
              <a:xfrm>
                <a:off x="1819068" y="1739805"/>
                <a:ext cx="2142253" cy="879472"/>
              </a:xfrm>
              <a:prstGeom prst="rect">
                <a:avLst/>
              </a:prstGeom>
            </p:spPr>
            <p:txBody>
              <a:bodyPr wrap="none">
                <a:spAutoFit/>
              </a:bodyPr>
              <a:lstStyle/>
              <a:p>
                <a:pPr algn="ctr">
                  <a:lnSpc>
                    <a:spcPct val="150000"/>
                  </a:lnSpc>
                </a:pPr>
                <a14:m>
                  <m:oMathPara xmlns:m="http://schemas.openxmlformats.org/officeDocument/2006/math">
                    <m:oMathParaPr>
                      <m:jc m:val="centerGroup"/>
                    </m:oMathParaPr>
                    <m:oMath xmlns:m="http://schemas.openxmlformats.org/officeDocument/2006/math">
                      <m:f>
                        <m:fPr>
                          <m:ctrlPr>
                            <a:rPr lang="en-US" altLang="zh-CN" sz="1600" i="1">
                              <a:solidFill>
                                <a:prstClr val="black"/>
                              </a:solidFill>
                              <a:latin typeface="Cambria Math" panose="02040503050406030204" pitchFamily="18" charset="0"/>
                            </a:rPr>
                          </m:ctrlPr>
                        </m:fPr>
                        <m:num>
                          <m:r>
                            <m:rPr>
                              <m:sty m:val="p"/>
                            </m:rPr>
                            <a:rPr lang="en-US" altLang="zh-CN" sz="1600">
                              <a:solidFill>
                                <a:prstClr val="black"/>
                              </a:solidFill>
                              <a:latin typeface="Cambria Math" panose="02040503050406030204" pitchFamily="18" charset="0"/>
                            </a:rPr>
                            <m:t>BDR</m:t>
                          </m:r>
                        </m:num>
                        <m:den>
                          <m:sSup>
                            <m:sSupPr>
                              <m:ctrlPr>
                                <a:rPr lang="en-US" altLang="zh-CN" sz="1600" i="1">
                                  <a:solidFill>
                                    <a:prstClr val="black"/>
                                  </a:solidFill>
                                  <a:latin typeface="Cambria Math" panose="02040503050406030204" pitchFamily="18" charset="0"/>
                                </a:rPr>
                              </m:ctrlPr>
                            </m:sSupPr>
                            <m:e>
                              <m:sSub>
                                <m:sSubPr>
                                  <m:ctrlPr>
                                    <a:rPr lang="en-US" altLang="zh-CN" sz="1600" i="1">
                                      <a:solidFill>
                                        <a:prstClr val="black"/>
                                      </a:solidFill>
                                      <a:latin typeface="Cambria Math" panose="02040503050406030204" pitchFamily="18" charset="0"/>
                                    </a:rPr>
                                  </m:ctrlPr>
                                </m:sSubPr>
                                <m:e>
                                  <m:r>
                                    <a:rPr lang="en-US" altLang="zh-CN" sz="1600" i="1">
                                      <a:solidFill>
                                        <a:prstClr val="black"/>
                                      </a:solidFill>
                                      <a:latin typeface="Cambria Math" panose="02040503050406030204" pitchFamily="18" charset="0"/>
                                    </a:rPr>
                                    <m:t>𝐸</m:t>
                                  </m:r>
                                </m:e>
                                <m:sub>
                                  <m:r>
                                    <m:rPr>
                                      <m:sty m:val="p"/>
                                    </m:rPr>
                                    <a:rPr lang="en-US" altLang="zh-CN" sz="1600">
                                      <a:solidFill>
                                        <a:prstClr val="black"/>
                                      </a:solidFill>
                                      <a:latin typeface="Cambria Math" panose="02040503050406030204" pitchFamily="18" charset="0"/>
                                    </a:rPr>
                                    <m:t>acc</m:t>
                                  </m:r>
                                </m:sub>
                              </m:sSub>
                            </m:e>
                            <m:sup>
                              <m:r>
                                <a:rPr lang="en-US" altLang="zh-CN" sz="1600" i="1">
                                  <a:solidFill>
                                    <a:prstClr val="black"/>
                                  </a:solidFill>
                                  <a:latin typeface="Cambria Math" panose="02040503050406030204" pitchFamily="18" charset="0"/>
                                </a:rPr>
                                <m:t>30</m:t>
                              </m:r>
                            </m:sup>
                          </m:sSup>
                          <m:r>
                            <a:rPr lang="en-US" altLang="zh-CN" sz="1600" i="1">
                              <a:solidFill>
                                <a:prstClr val="black"/>
                              </a:solidFill>
                              <a:latin typeface="Cambria Math" panose="02040503050406030204" pitchFamily="18" charset="0"/>
                              <a:ea typeface="Cambria Math" panose="02040503050406030204" pitchFamily="18" charset="0"/>
                            </a:rPr>
                            <m:t>∙</m:t>
                          </m:r>
                          <m:sSup>
                            <m:sSupPr>
                              <m:ctrlPr>
                                <a:rPr lang="en-US" altLang="zh-CN" sz="1600" i="1">
                                  <a:solidFill>
                                    <a:prstClr val="black"/>
                                  </a:solidFill>
                                  <a:latin typeface="Cambria Math" panose="02040503050406030204" pitchFamily="18" charset="0"/>
                                  <a:ea typeface="Cambria Math" panose="02040503050406030204" pitchFamily="18" charset="0"/>
                                </a:rPr>
                              </m:ctrlPr>
                            </m:sSupPr>
                            <m:e>
                              <m:r>
                                <a:rPr lang="zh-CN" altLang="en-US" sz="1600" i="1">
                                  <a:solidFill>
                                    <a:prstClr val="black"/>
                                  </a:solidFill>
                                  <a:latin typeface="Cambria Math" panose="02040503050406030204" pitchFamily="18" charset="0"/>
                                  <a:ea typeface="Cambria Math" panose="02040503050406030204" pitchFamily="18" charset="0"/>
                                </a:rPr>
                                <m:t>𝜏</m:t>
                              </m:r>
                            </m:e>
                            <m:sup>
                              <m:r>
                                <a:rPr lang="en-US" altLang="zh-CN" sz="1600" i="1">
                                  <a:solidFill>
                                    <a:prstClr val="black"/>
                                  </a:solidFill>
                                  <a:latin typeface="Cambria Math" panose="02040503050406030204" pitchFamily="18" charset="0"/>
                                  <a:ea typeface="Cambria Math" panose="02040503050406030204" pitchFamily="18" charset="0"/>
                                </a:rPr>
                                <m:t>5</m:t>
                              </m:r>
                            </m:sup>
                          </m:sSup>
                        </m:den>
                      </m:f>
                      <m:r>
                        <a:rPr lang="en-US" altLang="zh-CN" sz="1600" i="1">
                          <a:solidFill>
                            <a:prstClr val="black"/>
                          </a:solidFill>
                          <a:latin typeface="Cambria Math" panose="02040503050406030204" pitchFamily="18" charset="0"/>
                        </a:rPr>
                        <m:t>=</m:t>
                      </m:r>
                      <m:r>
                        <m:rPr>
                          <m:sty m:val="p"/>
                        </m:rPr>
                        <a:rPr lang="en-US" altLang="zh-CN" sz="1600">
                          <a:solidFill>
                            <a:prstClr val="black"/>
                          </a:solidFill>
                          <a:latin typeface="Cambria Math" panose="02040503050406030204" pitchFamily="18" charset="0"/>
                        </a:rPr>
                        <m:t>constant</m:t>
                      </m:r>
                    </m:oMath>
                  </m:oMathPara>
                </a14:m>
                <a:endParaRPr lang="en-US" altLang="zh-CN" sz="1600" dirty="0">
                  <a:solidFill>
                    <a:prstClr val="black"/>
                  </a:solidFill>
                  <a:latin typeface="Cambria Math" panose="02040503050406030204" pitchFamily="18" charset="0"/>
                </a:endParaRPr>
              </a:p>
            </p:txBody>
          </p:sp>
        </mc:Choice>
        <mc:Fallback xmlns="">
          <p:sp>
            <p:nvSpPr>
              <p:cNvPr id="14" name="矩形 9"/>
              <p:cNvSpPr>
                <a:spLocks noRot="1" noChangeAspect="1" noMove="1" noResize="1" noEditPoints="1" noAdjustHandles="1" noChangeArrowheads="1" noChangeShapeType="1" noTextEdit="1"/>
              </p:cNvSpPr>
              <p:nvPr/>
            </p:nvSpPr>
            <p:spPr>
              <a:xfrm>
                <a:off x="1819068" y="1739805"/>
                <a:ext cx="2142253" cy="879472"/>
              </a:xfrm>
              <a:prstGeom prst="rect">
                <a:avLst/>
              </a:prstGeom>
              <a:blipFill>
                <a:blip r:embed="rId6"/>
                <a:stretch>
                  <a:fillRect/>
                </a:stretch>
              </a:blipFill>
            </p:spPr>
            <p:txBody>
              <a:bodyPr/>
              <a:lstStyle/>
              <a:p>
                <a:r>
                  <a:rPr lang="en-GB">
                    <a:noFill/>
                  </a:rPr>
                  <a:t> </a:t>
                </a:r>
              </a:p>
            </p:txBody>
          </p:sp>
        </mc:Fallback>
      </mc:AlternateContent>
      <p:pic>
        <p:nvPicPr>
          <p:cNvPr id="7" name="Picture 6"/>
          <p:cNvPicPr>
            <a:picLocks noChangeAspect="1"/>
          </p:cNvPicPr>
          <p:nvPr/>
        </p:nvPicPr>
        <p:blipFill>
          <a:blip r:embed="rId7">
            <a:clrChange>
              <a:clrFrom>
                <a:srgbClr val="FFFFFF"/>
              </a:clrFrom>
              <a:clrTo>
                <a:srgbClr val="FFFFFF">
                  <a:alpha val="0"/>
                </a:srgbClr>
              </a:clrTo>
            </a:clrChange>
          </a:blip>
          <a:stretch>
            <a:fillRect/>
          </a:stretch>
        </p:blipFill>
        <p:spPr>
          <a:xfrm>
            <a:off x="5064624" y="3773729"/>
            <a:ext cx="3711627" cy="2679845"/>
          </a:xfrm>
          <a:prstGeom prst="rect">
            <a:avLst/>
          </a:prstGeom>
        </p:spPr>
      </p:pic>
      <p:sp>
        <p:nvSpPr>
          <p:cNvPr id="8" name="TextBox 7"/>
          <p:cNvSpPr txBox="1"/>
          <p:nvPr/>
        </p:nvSpPr>
        <p:spPr>
          <a:xfrm>
            <a:off x="225040" y="6270879"/>
            <a:ext cx="4968552" cy="307777"/>
          </a:xfrm>
          <a:prstGeom prst="rect">
            <a:avLst/>
          </a:prstGeom>
          <a:noFill/>
        </p:spPr>
        <p:txBody>
          <a:bodyPr wrap="square" rtlCol="0">
            <a:spAutoFit/>
          </a:bodyPr>
          <a:lstStyle/>
          <a:p>
            <a:r>
              <a:rPr lang="en-US" sz="1400" dirty="0" smtClean="0"/>
              <a:t>*The data above is based on the BDR measurements results</a:t>
            </a:r>
            <a:endParaRPr lang="en-GB" sz="1400" dirty="0"/>
          </a:p>
        </p:txBody>
      </p:sp>
    </p:spTree>
    <p:extLst>
      <p:ext uri="{BB962C8B-B14F-4D97-AF65-F5344CB8AC3E}">
        <p14:creationId xmlns:p14="http://schemas.microsoft.com/office/powerpoint/2010/main" val="1447916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4294967295"/>
          </p:nvPr>
        </p:nvSpPr>
        <p:spPr>
          <a:xfrm>
            <a:off x="455136" y="1052736"/>
            <a:ext cx="8452626" cy="4896544"/>
          </a:xfrm>
        </p:spPr>
        <p:txBody>
          <a:bodyPr/>
          <a:lstStyle/>
          <a:p>
            <a:r>
              <a:rPr lang="en-US" altLang="ja-JP" sz="2000" dirty="0" smtClean="0"/>
              <a:t>Several </a:t>
            </a:r>
            <a:r>
              <a:rPr lang="en-US" altLang="ja-JP" sz="2000" dirty="0"/>
              <a:t>single-cell SW </a:t>
            </a:r>
            <a:r>
              <a:rPr lang="en-US" altLang="ja-JP" sz="2000" dirty="0" smtClean="0"/>
              <a:t>structures </a:t>
            </a:r>
            <a:r>
              <a:rPr lang="en-US" altLang="ja-JP" sz="2000" dirty="0"/>
              <a:t>were designed, fabricated, </a:t>
            </a:r>
            <a:r>
              <a:rPr lang="en-US" altLang="ja-JP" sz="2000" dirty="0" smtClean="0"/>
              <a:t>and tuned at </a:t>
            </a:r>
            <a:r>
              <a:rPr lang="en-US" altLang="ja-JP" sz="2000" dirty="0"/>
              <a:t>Tsinghua </a:t>
            </a:r>
            <a:r>
              <a:rPr lang="en-US" altLang="ja-JP" sz="2000" dirty="0" smtClean="0"/>
              <a:t>University</a:t>
            </a:r>
          </a:p>
          <a:p>
            <a:endParaRPr lang="en-US" altLang="ja-JP" sz="2000" dirty="0"/>
          </a:p>
          <a:p>
            <a:r>
              <a:rPr lang="en-US" altLang="ja-JP" sz="2000" dirty="0"/>
              <a:t>High-gradient test </a:t>
            </a:r>
            <a:r>
              <a:rPr lang="en-US" altLang="ja-JP" sz="2000" dirty="0" smtClean="0"/>
              <a:t>was conducted in </a:t>
            </a:r>
            <a:r>
              <a:rPr lang="en-US" altLang="ja-JP" sz="2000" dirty="0"/>
              <a:t>Nextef at KEK</a:t>
            </a:r>
          </a:p>
          <a:p>
            <a:pPr lvl="1"/>
            <a:r>
              <a:rPr lang="en-US" altLang="ja-JP" sz="1600" dirty="0" smtClean="0"/>
              <a:t>THU-CHK-#4 reached 123 MV/m at a flat top width of 100 ns</a:t>
            </a:r>
          </a:p>
          <a:p>
            <a:endParaRPr lang="en-US" altLang="ja-JP" sz="2000" dirty="0"/>
          </a:p>
          <a:p>
            <a:r>
              <a:rPr lang="en-US" altLang="zh-CN" sz="2000" dirty="0"/>
              <a:t>Choke-mode</a:t>
            </a:r>
            <a:r>
              <a:rPr lang="en-US" altLang="zh-CN" sz="2000" dirty="0" smtClean="0"/>
              <a:t> structure </a:t>
            </a:r>
            <a:r>
              <a:rPr lang="en-US" altLang="zh-CN" sz="2000" dirty="0"/>
              <a:t>b</a:t>
            </a:r>
            <a:r>
              <a:rPr lang="en-US" altLang="ja-JP" sz="2000" dirty="0" smtClean="0"/>
              <a:t>reakdown phenomenon was studied</a:t>
            </a:r>
          </a:p>
          <a:p>
            <a:pPr lvl="1"/>
            <a:r>
              <a:rPr lang="en-US" altLang="ja-JP" sz="1600" dirty="0" smtClean="0"/>
              <a:t>Two types of breakdown events were seen</a:t>
            </a:r>
          </a:p>
          <a:p>
            <a:pPr lvl="1"/>
            <a:r>
              <a:rPr lang="en-US" altLang="ja-JP" sz="1600" dirty="0" smtClean="0"/>
              <a:t>Current signal can be used to classify the breakdown type</a:t>
            </a:r>
          </a:p>
          <a:p>
            <a:endParaRPr lang="en-US" altLang="ja-JP" sz="2000" dirty="0" smtClean="0"/>
          </a:p>
          <a:p>
            <a:r>
              <a:rPr kumimoji="1" lang="en-US" altLang="ja-JP" sz="2000" dirty="0" smtClean="0"/>
              <a:t>A new quantity was proposed to guide the design of high-gradient choke-mode structures</a:t>
            </a:r>
          </a:p>
          <a:p>
            <a:pPr lvl="1"/>
            <a:r>
              <a:rPr kumimoji="1" lang="en-US" altLang="ja-JP" sz="1600" dirty="0" smtClean="0"/>
              <a:t>Obtained from the summary of the high-gradient experiments</a:t>
            </a:r>
            <a:endParaRPr kumimoji="1" lang="en-US" altLang="ja-JP" sz="1600" dirty="0"/>
          </a:p>
          <a:p>
            <a:pPr lvl="1"/>
            <a:endParaRPr lang="en-US" altLang="zh-CN" sz="1600" dirty="0" smtClean="0"/>
          </a:p>
          <a:p>
            <a:pPr marL="0" indent="0">
              <a:buNone/>
            </a:pPr>
            <a:endParaRPr kumimoji="1" lang="ja-JP" altLang="en-US" sz="2000" dirty="0"/>
          </a:p>
        </p:txBody>
      </p:sp>
    </p:spTree>
    <p:extLst>
      <p:ext uri="{BB962C8B-B14F-4D97-AF65-F5344CB8AC3E}">
        <p14:creationId xmlns:p14="http://schemas.microsoft.com/office/powerpoint/2010/main" val="17706075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80231" y="2534607"/>
            <a:ext cx="7573248" cy="4323393"/>
          </a:xfrm>
          <a:prstGeom prst="rect">
            <a:avLst/>
          </a:prstGeom>
        </p:spPr>
      </p:pic>
      <p:sp>
        <p:nvSpPr>
          <p:cNvPr id="2" name="Title 1"/>
          <p:cNvSpPr>
            <a:spLocks noGrp="1"/>
          </p:cNvSpPr>
          <p:nvPr>
            <p:ph type="title"/>
          </p:nvPr>
        </p:nvSpPr>
        <p:spPr/>
        <p:txBody>
          <a:bodyPr/>
          <a:lstStyle/>
          <a:p>
            <a:r>
              <a:rPr lang="en-US" dirty="0" smtClean="0"/>
              <a:t>Next step…</a:t>
            </a:r>
            <a:endParaRPr lang="en-GB" dirty="0"/>
          </a:p>
        </p:txBody>
      </p:sp>
      <p:sp>
        <p:nvSpPr>
          <p:cNvPr id="3" name="コンテンツ プレースホルダー 2"/>
          <p:cNvSpPr txBox="1">
            <a:spLocks/>
          </p:cNvSpPr>
          <p:nvPr/>
        </p:nvSpPr>
        <p:spPr>
          <a:xfrm>
            <a:off x="455136" y="1052736"/>
            <a:ext cx="8452626" cy="4896544"/>
          </a:xfr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US" altLang="ja-JP" sz="2000" kern="0" dirty="0" smtClean="0"/>
              <a:t>Wakefield calculation and optimization of the travelling-wave choke-mode structure (TD26-CDS-E) based on latest choke dimension</a:t>
            </a:r>
          </a:p>
          <a:p>
            <a:endParaRPr lang="en-US" altLang="ja-JP" sz="2000" kern="0" dirty="0"/>
          </a:p>
          <a:p>
            <a:pPr marL="0" indent="0">
              <a:buNone/>
            </a:pPr>
            <a:endParaRPr lang="en-US" altLang="ja-JP" sz="2000" kern="0" dirty="0"/>
          </a:p>
          <a:p>
            <a:pPr marL="0" indent="0">
              <a:buNone/>
            </a:pPr>
            <a:endParaRPr lang="en-US" altLang="ja-JP" sz="2000" kern="0" dirty="0" smtClean="0"/>
          </a:p>
          <a:p>
            <a:r>
              <a:rPr lang="en-US" altLang="ja-JP" sz="2000" kern="0" dirty="0" smtClean="0"/>
              <a:t>High-gradient test of TD26-CDS-E</a:t>
            </a:r>
            <a:endParaRPr lang="en-US" altLang="zh-CN" sz="1600" kern="0" dirty="0" smtClean="0"/>
          </a:p>
          <a:p>
            <a:pPr marL="0" indent="0">
              <a:buFontTx/>
              <a:buNone/>
            </a:pPr>
            <a:endParaRPr kumimoji="1" lang="ja-JP" altLang="en-US" sz="2000" kern="0" dirty="0"/>
          </a:p>
        </p:txBody>
      </p:sp>
    </p:spTree>
    <p:extLst>
      <p:ext uri="{BB962C8B-B14F-4D97-AF65-F5344CB8AC3E}">
        <p14:creationId xmlns:p14="http://schemas.microsoft.com/office/powerpoint/2010/main" val="4783412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paper</a:t>
            </a:r>
            <a:endParaRPr lang="en-GB" dirty="0"/>
          </a:p>
        </p:txBody>
      </p:sp>
      <p:pic>
        <p:nvPicPr>
          <p:cNvPr id="3" name="Picture 2"/>
          <p:cNvPicPr>
            <a:picLocks noChangeAspect="1"/>
          </p:cNvPicPr>
          <p:nvPr/>
        </p:nvPicPr>
        <p:blipFill rotWithShape="1">
          <a:blip r:embed="rId2"/>
          <a:srcRect l="7217" r="7240"/>
          <a:stretch/>
        </p:blipFill>
        <p:spPr>
          <a:xfrm>
            <a:off x="323528" y="11068"/>
            <a:ext cx="8496945" cy="3173069"/>
          </a:xfrm>
          <a:prstGeom prst="rect">
            <a:avLst/>
          </a:prstGeom>
        </p:spPr>
      </p:pic>
      <p:sp>
        <p:nvSpPr>
          <p:cNvPr id="4" name="TextBox 3"/>
          <p:cNvSpPr txBox="1"/>
          <p:nvPr/>
        </p:nvSpPr>
        <p:spPr>
          <a:xfrm>
            <a:off x="541332" y="3453149"/>
            <a:ext cx="8496944" cy="923330"/>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More details can be found via the link:</a:t>
            </a:r>
            <a:endParaRPr lang="en-GB" dirty="0" smtClean="0">
              <a:latin typeface="Times New Roman" panose="02020603050405020304" pitchFamily="18" charset="0"/>
              <a:cs typeface="Times New Roman" panose="02020603050405020304" pitchFamily="18" charset="0"/>
            </a:endParaRPr>
          </a:p>
          <a:p>
            <a:r>
              <a:rPr lang="en-GB" dirty="0">
                <a:ln w="0"/>
                <a:latin typeface="Times New Roman" panose="02020603050405020304" pitchFamily="18" charset="0"/>
                <a:cs typeface="Times New Roman" panose="02020603050405020304" pitchFamily="18" charset="0"/>
                <a:hlinkClick r:id="rId3"/>
              </a:rPr>
              <a:t>https://journals.aps.org/prab/abstract/10.1103/PhysRevAccelBeams.22.031001</a:t>
            </a:r>
            <a:r>
              <a:rPr lang="en-GB" dirty="0" smtClean="0">
                <a:ln w="0"/>
                <a:latin typeface="Times New Roman" panose="02020603050405020304" pitchFamily="18" charset="0"/>
                <a:cs typeface="Times New Roman" panose="02020603050405020304" pitchFamily="18" charset="0"/>
                <a:hlinkClick r:id="rId3"/>
              </a:rPr>
              <a:t>#</a:t>
            </a:r>
            <a:endParaRPr lang="en-GB" dirty="0" smtClean="0">
              <a:ln w="0"/>
              <a:latin typeface="Times New Roman" panose="02020603050405020304" pitchFamily="18" charset="0"/>
              <a:cs typeface="Times New Roman" panose="02020603050405020304" pitchFamily="18" charset="0"/>
            </a:endParaRPr>
          </a:p>
          <a:p>
            <a:endParaRPr lang="en-GB" dirty="0" smtClean="0">
              <a:latin typeface="Times New Roman" panose="02020603050405020304" pitchFamily="18" charset="0"/>
              <a:cs typeface="Times New Roman" panose="02020603050405020304" pitchFamily="18" charset="0"/>
            </a:endParaRPr>
          </a:p>
        </p:txBody>
      </p:sp>
      <p:sp>
        <p:nvSpPr>
          <p:cNvPr id="5" name="TextBox 4"/>
          <p:cNvSpPr txBox="1"/>
          <p:nvPr/>
        </p:nvSpPr>
        <p:spPr>
          <a:xfrm>
            <a:off x="2103004" y="4869160"/>
            <a:ext cx="5112568" cy="1200329"/>
          </a:xfrm>
          <a:prstGeom prst="rect">
            <a:avLst/>
          </a:prstGeom>
          <a:noFill/>
        </p:spPr>
        <p:txBody>
          <a:bodyPr wrap="square" rtlCol="0">
            <a:spAutoFit/>
          </a:bodyPr>
          <a:lstStyle/>
          <a:p>
            <a:pPr algn="ctr"/>
            <a:r>
              <a:rPr lang="en-US" sz="7200" dirty="0" smtClean="0">
                <a:latin typeface="+mn-lt"/>
                <a:ea typeface="PMingLiU-ExtB" panose="02020500000000000000" pitchFamily="18" charset="-120"/>
              </a:rPr>
              <a:t>Thank you!</a:t>
            </a:r>
            <a:endParaRPr lang="en-GB" sz="7200" dirty="0">
              <a:latin typeface="+mn-lt"/>
              <a:ea typeface="PMingLiU-ExtB" panose="02020500000000000000" pitchFamily="18" charset="-120"/>
            </a:endParaRPr>
          </a:p>
        </p:txBody>
      </p:sp>
    </p:spTree>
    <p:extLst>
      <p:ext uri="{BB962C8B-B14F-4D97-AF65-F5344CB8AC3E}">
        <p14:creationId xmlns:p14="http://schemas.microsoft.com/office/powerpoint/2010/main" val="38303485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557213" y="1110679"/>
            <a:ext cx="8008937" cy="2246313"/>
          </a:xfrm>
        </p:spPr>
        <p:txBody>
          <a:bodyPr/>
          <a:lstStyle/>
          <a:p>
            <a:r>
              <a:rPr lang="en-US" dirty="0" smtClean="0"/>
              <a:t>Backup</a:t>
            </a:r>
            <a:endParaRPr lang="en-GB" dirty="0"/>
          </a:p>
        </p:txBody>
      </p:sp>
    </p:spTree>
    <p:extLst>
      <p:ext uri="{BB962C8B-B14F-4D97-AF65-F5344CB8AC3E}">
        <p14:creationId xmlns:p14="http://schemas.microsoft.com/office/powerpoint/2010/main" val="194244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Choke-mode structure</a:t>
            </a:r>
            <a:endParaRPr lang="zh-CN" altLang="en-US" dirty="0"/>
          </a:p>
        </p:txBody>
      </p:sp>
      <p:sp>
        <p:nvSpPr>
          <p:cNvPr id="7" name="内容占位符 2"/>
          <p:cNvSpPr>
            <a:spLocks noGrp="1"/>
          </p:cNvSpPr>
          <p:nvPr>
            <p:ph idx="4294967295"/>
          </p:nvPr>
        </p:nvSpPr>
        <p:spPr>
          <a:xfrm>
            <a:off x="107504" y="1183481"/>
            <a:ext cx="4814888" cy="2660767"/>
          </a:xfrm>
        </p:spPr>
        <p:txBody>
          <a:bodyPr/>
          <a:lstStyle/>
          <a:p>
            <a:r>
              <a:rPr lang="en-US" altLang="zh-CN" sz="1800" dirty="0" smtClean="0">
                <a:latin typeface="Times New Roman" panose="02020603050405020304" pitchFamily="18" charset="0"/>
                <a:cs typeface="Times New Roman" panose="02020603050405020304" pitchFamily="18" charset="0"/>
              </a:rPr>
              <a:t>Proposed by T. Shintake in 1992</a:t>
            </a:r>
          </a:p>
          <a:p>
            <a:pPr lvl="1"/>
            <a:r>
              <a:rPr lang="en-US" altLang="zh-CN" sz="1400" dirty="0" smtClean="0">
                <a:latin typeface="Times New Roman" panose="02020603050405020304" pitchFamily="18" charset="0"/>
                <a:cs typeface="Times New Roman" panose="02020603050405020304" pitchFamily="18" charset="0"/>
              </a:rPr>
              <a:t>HOM absorbed by the absorption materials in the end of the radial line</a:t>
            </a:r>
          </a:p>
          <a:p>
            <a:pPr lvl="1"/>
            <a:r>
              <a:rPr lang="en-US" altLang="zh-CN" sz="1400" dirty="0" smtClean="0">
                <a:latin typeface="Times New Roman" panose="02020603050405020304" pitchFamily="18" charset="0"/>
                <a:cs typeface="Times New Roman" panose="02020603050405020304" pitchFamily="18" charset="0"/>
              </a:rPr>
              <a:t>λ/4 choke reflects the fundamental mode</a:t>
            </a:r>
          </a:p>
          <a:p>
            <a:r>
              <a:rPr lang="en-US" altLang="zh-CN" sz="1800" dirty="0" smtClean="0">
                <a:latin typeface="Times New Roman" panose="02020603050405020304" pitchFamily="18" charset="0"/>
                <a:cs typeface="Times New Roman" panose="02020603050405020304" pitchFamily="18" charset="0"/>
              </a:rPr>
              <a:t>Applied in Spring-8 and SACLA XFEL</a:t>
            </a:r>
          </a:p>
          <a:p>
            <a:pPr lvl="1"/>
            <a:r>
              <a:rPr lang="en-US" altLang="zh-CN" sz="1400" dirty="0" smtClean="0">
                <a:latin typeface="Times New Roman" panose="02020603050405020304" pitchFamily="18" charset="0"/>
                <a:cs typeface="Times New Roman" panose="02020603050405020304" pitchFamily="18" charset="0"/>
              </a:rPr>
              <a:t>working at C-band (5.712 GHz)</a:t>
            </a:r>
          </a:p>
          <a:p>
            <a:pPr lvl="1"/>
            <a:r>
              <a:rPr lang="en-US" altLang="zh-CN" sz="1400" dirty="0">
                <a:latin typeface="Times New Roman" panose="02020603050405020304" pitchFamily="18" charset="0"/>
                <a:cs typeface="Times New Roman" panose="02020603050405020304" pitchFamily="18" charset="0"/>
              </a:rPr>
              <a:t>d</a:t>
            </a:r>
            <a:r>
              <a:rPr lang="en-US" altLang="zh-CN" sz="1400" dirty="0" smtClean="0">
                <a:latin typeface="Times New Roman" panose="02020603050405020304" pitchFamily="18" charset="0"/>
                <a:cs typeface="Times New Roman" panose="02020603050405020304" pitchFamily="18" charset="0"/>
              </a:rPr>
              <a:t>amp the HOM via the radial line</a:t>
            </a:r>
          </a:p>
          <a:p>
            <a:pPr lvl="1"/>
            <a:r>
              <a:rPr lang="en-US" altLang="zh-CN" sz="1400" dirty="0">
                <a:latin typeface="Times New Roman" panose="02020603050405020304" pitchFamily="18" charset="0"/>
                <a:cs typeface="Times New Roman" panose="02020603050405020304" pitchFamily="18" charset="0"/>
              </a:rPr>
              <a:t>g</a:t>
            </a:r>
            <a:r>
              <a:rPr lang="en-US" altLang="zh-CN" sz="1400" dirty="0" smtClean="0">
                <a:latin typeface="Times New Roman" panose="02020603050405020304" pitchFamily="18" charset="0"/>
                <a:cs typeface="Times New Roman" panose="02020603050405020304" pitchFamily="18" charset="0"/>
              </a:rPr>
              <a:t>radient around 35-40 MV/m</a:t>
            </a:r>
          </a:p>
          <a:p>
            <a:r>
              <a:rPr lang="en-US" altLang="zh-CN" sz="1800" dirty="0" smtClean="0">
                <a:latin typeface="Times New Roman" panose="02020603050405020304" pitchFamily="18" charset="0"/>
                <a:cs typeface="Times New Roman" panose="02020603050405020304" pitchFamily="18" charset="0"/>
              </a:rPr>
              <a:t>Alternative choice for CLIC main linac</a:t>
            </a:r>
            <a:endParaRPr lang="zh-CN" altLang="en-US" sz="1800" dirty="0">
              <a:latin typeface="Times New Roman" panose="02020603050405020304" pitchFamily="18" charset="0"/>
              <a:cs typeface="Times New Roman" panose="02020603050405020304" pitchFamily="18" charset="0"/>
            </a:endParaRPr>
          </a:p>
        </p:txBody>
      </p:sp>
      <p:pic>
        <p:nvPicPr>
          <p:cNvPr id="4" name="図 3"/>
          <p:cNvPicPr>
            <a:picLocks noChangeAspect="1"/>
          </p:cNvPicPr>
          <p:nvPr/>
        </p:nvPicPr>
        <p:blipFill>
          <a:blip r:embed="rId3">
            <a:clrChange>
              <a:clrFrom>
                <a:srgbClr val="FFFFFF"/>
              </a:clrFrom>
              <a:clrTo>
                <a:srgbClr val="FFFFFF">
                  <a:alpha val="0"/>
                </a:srgbClr>
              </a:clrTo>
            </a:clrChange>
          </a:blip>
          <a:stretch>
            <a:fillRect/>
          </a:stretch>
        </p:blipFill>
        <p:spPr>
          <a:xfrm>
            <a:off x="4728192" y="1247756"/>
            <a:ext cx="4415808" cy="2469276"/>
          </a:xfrm>
          <a:prstGeom prst="rect">
            <a:avLst/>
          </a:prstGeom>
        </p:spPr>
      </p:pic>
      <p:pic>
        <p:nvPicPr>
          <p:cNvPr id="5" name="Picture 4" descr="http://www-xfel.spring8.or.jp/image/xfel.jpg"/>
          <p:cNvPicPr>
            <a:picLocks noChangeAspect="1" noChangeArrowheads="1"/>
          </p:cNvPicPr>
          <p:nvPr/>
        </p:nvPicPr>
        <p:blipFill>
          <a:blip r:embed="rId4"/>
          <a:srcRect/>
          <a:stretch>
            <a:fillRect/>
          </a:stretch>
        </p:blipFill>
        <p:spPr bwMode="auto">
          <a:xfrm>
            <a:off x="393469" y="3844248"/>
            <a:ext cx="3618714" cy="2554470"/>
          </a:xfrm>
          <a:prstGeom prst="rect">
            <a:avLst/>
          </a:prstGeom>
          <a:noFill/>
          <a:ln w="9525">
            <a:noFill/>
            <a:miter lim="800000"/>
            <a:headEnd/>
            <a:tailEnd/>
          </a:ln>
        </p:spPr>
      </p:pic>
      <p:pic>
        <p:nvPicPr>
          <p:cNvPr id="6" name="Picture 2" descr="ChokeModeFull"/>
          <p:cNvPicPr>
            <a:picLocks noChangeAspect="1" noChangeArrowheads="1"/>
          </p:cNvPicPr>
          <p:nvPr/>
        </p:nvPicPr>
        <p:blipFill>
          <a:blip r:embed="rId5"/>
          <a:srcRect t="1221" b="3052"/>
          <a:stretch>
            <a:fillRect/>
          </a:stretch>
        </p:blipFill>
        <p:spPr bwMode="auto">
          <a:xfrm>
            <a:off x="5025360" y="3819870"/>
            <a:ext cx="3821471" cy="2243809"/>
          </a:xfrm>
          <a:prstGeom prst="rect">
            <a:avLst/>
          </a:prstGeom>
          <a:noFill/>
          <a:ln w="9525">
            <a:noFill/>
            <a:miter lim="800000"/>
            <a:headEnd/>
            <a:tailEnd/>
          </a:ln>
        </p:spPr>
      </p:pic>
      <p:sp>
        <p:nvSpPr>
          <p:cNvPr id="8" name="矩形 5"/>
          <p:cNvSpPr/>
          <p:nvPr/>
        </p:nvSpPr>
        <p:spPr>
          <a:xfrm>
            <a:off x="4728192" y="6237312"/>
            <a:ext cx="3043927" cy="461665"/>
          </a:xfrm>
          <a:prstGeom prst="rect">
            <a:avLst/>
          </a:prstGeom>
        </p:spPr>
        <p:txBody>
          <a:bodyPr wrap="square">
            <a:spAutoFit/>
          </a:bodyPr>
          <a:lstStyle/>
          <a:p>
            <a:pPr algn="l">
              <a:spcBef>
                <a:spcPct val="0"/>
              </a:spcBef>
            </a:pPr>
            <a:r>
              <a:rPr lang="en-US" altLang="zh-CN" sz="800" dirty="0" smtClean="0">
                <a:solidFill>
                  <a:schemeClr val="tx1"/>
                </a:solidFill>
              </a:rPr>
              <a:t>T</a:t>
            </a:r>
            <a:r>
              <a:rPr lang="en-US" altLang="zh-CN" sz="800" dirty="0">
                <a:solidFill>
                  <a:schemeClr val="tx1"/>
                </a:solidFill>
              </a:rPr>
              <a:t>. Shintake, Japanese J.Appl.Phys.31:L1567-L1570 (1992)  </a:t>
            </a:r>
            <a:endParaRPr lang="en-GB" altLang="zh-CN" sz="800" dirty="0">
              <a:solidFill>
                <a:schemeClr val="tx1"/>
              </a:solidFill>
            </a:endParaRPr>
          </a:p>
          <a:p>
            <a:pPr algn="l">
              <a:spcBef>
                <a:spcPct val="0"/>
              </a:spcBef>
            </a:pPr>
            <a:r>
              <a:rPr lang="en-GB" altLang="zh-CN" sz="800" dirty="0" smtClean="0">
                <a:solidFill>
                  <a:schemeClr val="tx1"/>
                </a:solidFill>
              </a:rPr>
              <a:t>R</a:t>
            </a:r>
            <a:r>
              <a:rPr lang="en-GB" altLang="zh-CN" sz="800" dirty="0">
                <a:solidFill>
                  <a:schemeClr val="tx1"/>
                </a:solidFill>
              </a:rPr>
              <a:t>. M. </a:t>
            </a:r>
            <a:r>
              <a:rPr lang="en-GB" altLang="zh-CN" sz="800" dirty="0" smtClean="0">
                <a:solidFill>
                  <a:schemeClr val="tx1"/>
                </a:solidFill>
              </a:rPr>
              <a:t>Jones, </a:t>
            </a:r>
            <a:r>
              <a:rPr lang="en-GB" altLang="zh-CN" sz="800" dirty="0">
                <a:solidFill>
                  <a:schemeClr val="tx1"/>
                </a:solidFill>
              </a:rPr>
              <a:t>Phys. Rev. ST </a:t>
            </a:r>
            <a:r>
              <a:rPr lang="en-GB" altLang="zh-CN" sz="800" dirty="0" err="1">
                <a:solidFill>
                  <a:schemeClr val="tx1"/>
                </a:solidFill>
              </a:rPr>
              <a:t>Accel</a:t>
            </a:r>
            <a:r>
              <a:rPr lang="en-GB" altLang="zh-CN" sz="800" dirty="0">
                <a:solidFill>
                  <a:schemeClr val="tx1"/>
                </a:solidFill>
              </a:rPr>
              <a:t>. Beams 12, 104801, 2009.</a:t>
            </a:r>
          </a:p>
          <a:p>
            <a:pPr algn="l">
              <a:spcBef>
                <a:spcPct val="0"/>
              </a:spcBef>
            </a:pPr>
            <a:r>
              <a:rPr lang="en-GB" altLang="zh-CN" sz="800" dirty="0" smtClean="0">
                <a:solidFill>
                  <a:schemeClr val="tx1"/>
                </a:solidFill>
              </a:rPr>
              <a:t>http</a:t>
            </a:r>
            <a:r>
              <a:rPr lang="en-GB" altLang="zh-CN" sz="800" dirty="0">
                <a:solidFill>
                  <a:schemeClr val="tx1"/>
                </a:solidFill>
              </a:rPr>
              <a:t>://</a:t>
            </a:r>
            <a:r>
              <a:rPr lang="en-GB" altLang="zh-CN" sz="800" dirty="0" smtClean="0">
                <a:solidFill>
                  <a:schemeClr val="tx1"/>
                </a:solidFill>
              </a:rPr>
              <a:t>www.spring8.or.jp</a:t>
            </a:r>
            <a:r>
              <a:rPr lang="en-US" altLang="zh-CN" sz="800" dirty="0" smtClean="0">
                <a:solidFill>
                  <a:schemeClr val="tx1"/>
                </a:solidFill>
              </a:rPr>
              <a:t>  </a:t>
            </a:r>
            <a:endParaRPr lang="en-GB" altLang="zh-CN" sz="800" dirty="0">
              <a:solidFill>
                <a:schemeClr val="tx1"/>
              </a:solidFill>
            </a:endParaRPr>
          </a:p>
        </p:txBody>
      </p:sp>
    </p:spTree>
    <p:extLst>
      <p:ext uri="{BB962C8B-B14F-4D97-AF65-F5344CB8AC3E}">
        <p14:creationId xmlns:p14="http://schemas.microsoft.com/office/powerpoint/2010/main" val="41089582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a:t>High-gradient history of THU-CHK-</a:t>
            </a:r>
            <a:r>
              <a:rPr lang="en-US" altLang="zh-CN" dirty="0" smtClean="0"/>
              <a:t>#2</a:t>
            </a:r>
            <a:endParaRPr lang="en-GB" dirty="0"/>
          </a:p>
        </p:txBody>
      </p:sp>
      <p:pic>
        <p:nvPicPr>
          <p:cNvPr id="3" name="Picture 2"/>
          <p:cNvPicPr>
            <a:picLocks noChangeAspect="1"/>
          </p:cNvPicPr>
          <p:nvPr/>
        </p:nvPicPr>
        <p:blipFill>
          <a:blip r:embed="rId2"/>
          <a:stretch>
            <a:fillRect/>
          </a:stretch>
        </p:blipFill>
        <p:spPr>
          <a:xfrm>
            <a:off x="395536" y="2132856"/>
            <a:ext cx="8243491" cy="4262920"/>
          </a:xfrm>
          <a:prstGeom prst="rect">
            <a:avLst/>
          </a:prstGeom>
        </p:spPr>
      </p:pic>
    </p:spTree>
    <p:extLst>
      <p:ext uri="{BB962C8B-B14F-4D97-AF65-F5344CB8AC3E}">
        <p14:creationId xmlns:p14="http://schemas.microsoft.com/office/powerpoint/2010/main" val="28366615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763688" y="957488"/>
            <a:ext cx="5687627" cy="5876316"/>
          </a:xfrm>
          <a:prstGeom prst="rect">
            <a:avLst/>
          </a:prstGeom>
        </p:spPr>
      </p:pic>
      <p:sp>
        <p:nvSpPr>
          <p:cNvPr id="2" name="Title 1"/>
          <p:cNvSpPr>
            <a:spLocks noGrp="1"/>
          </p:cNvSpPr>
          <p:nvPr>
            <p:ph type="title"/>
          </p:nvPr>
        </p:nvSpPr>
        <p:spPr/>
        <p:txBody>
          <a:bodyPr/>
          <a:lstStyle/>
          <a:p>
            <a:r>
              <a:rPr lang="en-US" altLang="zh-CN" dirty="0"/>
              <a:t>High-gradient history of THU-CHK-</a:t>
            </a:r>
            <a:r>
              <a:rPr lang="en-US" altLang="zh-CN" dirty="0" smtClean="0"/>
              <a:t>#3</a:t>
            </a:r>
            <a:endParaRPr lang="en-GB" dirty="0"/>
          </a:p>
        </p:txBody>
      </p:sp>
    </p:spTree>
    <p:extLst>
      <p:ext uri="{BB962C8B-B14F-4D97-AF65-F5344CB8AC3E}">
        <p14:creationId xmlns:p14="http://schemas.microsoft.com/office/powerpoint/2010/main" val="4432275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656624" y="980728"/>
            <a:ext cx="6266360" cy="5877272"/>
          </a:xfrm>
          <a:prstGeom prst="rect">
            <a:avLst/>
          </a:prstGeom>
        </p:spPr>
      </p:pic>
      <p:sp>
        <p:nvSpPr>
          <p:cNvPr id="2" name="Title 1"/>
          <p:cNvSpPr>
            <a:spLocks noGrp="1"/>
          </p:cNvSpPr>
          <p:nvPr>
            <p:ph type="title"/>
          </p:nvPr>
        </p:nvSpPr>
        <p:spPr/>
        <p:txBody>
          <a:bodyPr/>
          <a:lstStyle/>
          <a:p>
            <a:r>
              <a:rPr lang="en-US" altLang="zh-CN" dirty="0" smtClean="0"/>
              <a:t>High-gradient history of THU-CHK-#5</a:t>
            </a:r>
            <a:endParaRPr lang="en-GB" dirty="0"/>
          </a:p>
        </p:txBody>
      </p:sp>
    </p:spTree>
    <p:extLst>
      <p:ext uri="{BB962C8B-B14F-4D97-AF65-F5344CB8AC3E}">
        <p14:creationId xmlns:p14="http://schemas.microsoft.com/office/powerpoint/2010/main" val="2986198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318747" y="3856908"/>
            <a:ext cx="4633448" cy="2819150"/>
            <a:chOff x="4278640" y="3829046"/>
            <a:chExt cx="4633448" cy="2819150"/>
          </a:xfrm>
        </p:grpSpPr>
        <p:grpSp>
          <p:nvGrpSpPr>
            <p:cNvPr id="5" name="Group 4"/>
            <p:cNvGrpSpPr/>
            <p:nvPr/>
          </p:nvGrpSpPr>
          <p:grpSpPr>
            <a:xfrm>
              <a:off x="4278640" y="3829046"/>
              <a:ext cx="4633448" cy="2819150"/>
              <a:chOff x="4278641" y="3706194"/>
              <a:chExt cx="4633448" cy="2819150"/>
            </a:xfrm>
          </p:grpSpPr>
          <p:pic>
            <p:nvPicPr>
              <p:cNvPr id="9" name="图片 3"/>
              <p:cNvPicPr>
                <a:picLocks noChangeAspect="1"/>
              </p:cNvPicPr>
              <p:nvPr/>
            </p:nvPicPr>
            <p:blipFill rotWithShape="1">
              <a:blip r:embed="rId3"/>
              <a:srcRect r="6582"/>
              <a:stretch/>
            </p:blipFill>
            <p:spPr>
              <a:xfrm>
                <a:off x="4278641" y="3706194"/>
                <a:ext cx="4633448" cy="2819150"/>
              </a:xfrm>
              <a:prstGeom prst="rect">
                <a:avLst/>
              </a:prstGeom>
            </p:spPr>
          </p:pic>
          <p:sp>
            <p:nvSpPr>
              <p:cNvPr id="19" name="TextBox 18"/>
              <p:cNvSpPr txBox="1"/>
              <p:nvPr/>
            </p:nvSpPr>
            <p:spPr>
              <a:xfrm>
                <a:off x="6433879" y="6159377"/>
                <a:ext cx="1007529" cy="276999"/>
              </a:xfrm>
              <a:prstGeom prst="rect">
                <a:avLst/>
              </a:prstGeom>
              <a:solidFill>
                <a:schemeClr val="bg1"/>
              </a:solidFill>
            </p:spPr>
            <p:txBody>
              <a:bodyPr wrap="square" rtlCol="0">
                <a:spAutoFit/>
              </a:bodyPr>
              <a:lstStyle/>
              <a:p>
                <a:r>
                  <a:rPr lang="en-US" altLang="zh-CN" sz="1200" dirty="0" smtClean="0">
                    <a:solidFill>
                      <a:schemeClr val="tx1"/>
                    </a:solidFill>
                    <a:latin typeface="Calibri" panose="020F0502020204030204" pitchFamily="34" charset="0"/>
                    <a:cs typeface="Calibri" panose="020F0502020204030204" pitchFamily="34" charset="0"/>
                  </a:rPr>
                  <a:t>Beam line</a:t>
                </a:r>
                <a:endParaRPr lang="zh-CN" altLang="en-US" sz="1200" dirty="0">
                  <a:solidFill>
                    <a:schemeClr val="tx1"/>
                  </a:solidFill>
                  <a:latin typeface="Calibri" panose="020F0502020204030204" pitchFamily="34" charset="0"/>
                  <a:cs typeface="Calibri" panose="020F0502020204030204" pitchFamily="34" charset="0"/>
                </a:endParaRPr>
              </a:p>
            </p:txBody>
          </p:sp>
        </p:grpSp>
        <p:sp>
          <p:nvSpPr>
            <p:cNvPr id="16" name="TextBox 15"/>
            <p:cNvSpPr txBox="1"/>
            <p:nvPr/>
          </p:nvSpPr>
          <p:spPr>
            <a:xfrm>
              <a:off x="5425800" y="4561383"/>
              <a:ext cx="1764146" cy="307777"/>
            </a:xfrm>
            <a:prstGeom prst="rect">
              <a:avLst/>
            </a:prstGeom>
            <a:solidFill>
              <a:schemeClr val="bg1"/>
            </a:solidFill>
          </p:spPr>
          <p:txBody>
            <a:bodyPr wrap="square" rtlCol="0">
              <a:spAutoFit/>
            </a:bodyPr>
            <a:lstStyle/>
            <a:p>
              <a:r>
                <a:rPr lang="en-US" altLang="zh-CN" sz="1400" dirty="0" smtClean="0">
                  <a:solidFill>
                    <a:schemeClr val="tx1"/>
                  </a:solidFill>
                  <a:latin typeface="Calibri" panose="020F0502020204030204" pitchFamily="34" charset="0"/>
                  <a:cs typeface="Calibri" panose="020F0502020204030204" pitchFamily="34" charset="0"/>
                </a:rPr>
                <a:t>Possible welding joint</a:t>
              </a:r>
              <a:endParaRPr lang="zh-CN" altLang="en-US" sz="1400" dirty="0">
                <a:solidFill>
                  <a:schemeClr val="tx1"/>
                </a:solidFill>
                <a:latin typeface="Calibri" panose="020F0502020204030204" pitchFamily="34" charset="0"/>
                <a:cs typeface="Calibri" panose="020F0502020204030204" pitchFamily="34" charset="0"/>
              </a:endParaRPr>
            </a:p>
          </p:txBody>
        </p:sp>
        <p:sp>
          <p:nvSpPr>
            <p:cNvPr id="17" name="TextBox 16"/>
            <p:cNvSpPr txBox="1"/>
            <p:nvPr/>
          </p:nvSpPr>
          <p:spPr>
            <a:xfrm>
              <a:off x="5064787" y="5567664"/>
              <a:ext cx="962170" cy="461665"/>
            </a:xfrm>
            <a:prstGeom prst="rect">
              <a:avLst/>
            </a:prstGeom>
            <a:solidFill>
              <a:schemeClr val="bg1"/>
            </a:solidFill>
          </p:spPr>
          <p:txBody>
            <a:bodyPr wrap="square" rtlCol="0">
              <a:spAutoFit/>
            </a:bodyPr>
            <a:lstStyle/>
            <a:p>
              <a:r>
                <a:rPr lang="en-US" altLang="zh-CN" sz="1200" dirty="0" smtClean="0">
                  <a:solidFill>
                    <a:schemeClr val="tx1"/>
                  </a:solidFill>
                  <a:latin typeface="Calibri" panose="020F0502020204030204" pitchFamily="34" charset="0"/>
                  <a:cs typeface="Calibri" panose="020F0502020204030204" pitchFamily="34" charset="0"/>
                </a:rPr>
                <a:t>Cylinder structure</a:t>
              </a:r>
              <a:endParaRPr lang="zh-CN" altLang="en-US" sz="1200" dirty="0">
                <a:solidFill>
                  <a:schemeClr val="tx1"/>
                </a:solidFill>
                <a:latin typeface="Calibri" panose="020F0502020204030204" pitchFamily="34" charset="0"/>
                <a:cs typeface="Calibri" panose="020F0502020204030204" pitchFamily="34" charset="0"/>
              </a:endParaRPr>
            </a:p>
          </p:txBody>
        </p:sp>
        <p:sp>
          <p:nvSpPr>
            <p:cNvPr id="18" name="TextBox 17"/>
            <p:cNvSpPr txBox="1"/>
            <p:nvPr/>
          </p:nvSpPr>
          <p:spPr>
            <a:xfrm>
              <a:off x="7670095" y="5805264"/>
              <a:ext cx="1007529" cy="276999"/>
            </a:xfrm>
            <a:prstGeom prst="rect">
              <a:avLst/>
            </a:prstGeom>
            <a:solidFill>
              <a:schemeClr val="bg1"/>
            </a:solidFill>
          </p:spPr>
          <p:txBody>
            <a:bodyPr wrap="square" rtlCol="0">
              <a:spAutoFit/>
            </a:bodyPr>
            <a:lstStyle/>
            <a:p>
              <a:r>
                <a:rPr lang="en-US" altLang="zh-CN" sz="1200" dirty="0" smtClean="0">
                  <a:solidFill>
                    <a:schemeClr val="tx1"/>
                  </a:solidFill>
                  <a:latin typeface="Calibri" panose="020F0502020204030204" pitchFamily="34" charset="0"/>
                  <a:cs typeface="Calibri" panose="020F0502020204030204" pitchFamily="34" charset="0"/>
                </a:rPr>
                <a:t>Choke-mode</a:t>
              </a:r>
              <a:endParaRPr lang="zh-CN" altLang="en-US" sz="1200" dirty="0">
                <a:solidFill>
                  <a:schemeClr val="tx1"/>
                </a:solidFill>
                <a:latin typeface="Calibri" panose="020F0502020204030204" pitchFamily="34" charset="0"/>
                <a:cs typeface="Calibri" panose="020F0502020204030204" pitchFamily="34" charset="0"/>
              </a:endParaRPr>
            </a:p>
          </p:txBody>
        </p:sp>
      </p:grpSp>
      <p:sp>
        <p:nvSpPr>
          <p:cNvPr id="2" name="Title 1"/>
          <p:cNvSpPr>
            <a:spLocks noGrp="1"/>
          </p:cNvSpPr>
          <p:nvPr>
            <p:ph type="title"/>
          </p:nvPr>
        </p:nvSpPr>
        <p:spPr/>
        <p:txBody>
          <a:bodyPr/>
          <a:lstStyle/>
          <a:p>
            <a:r>
              <a:rPr lang="en-US" altLang="zh-CN" dirty="0" smtClean="0"/>
              <a:t>Why Choke-mode structure?</a:t>
            </a:r>
            <a:endParaRPr lang="zh-CN" altLang="en-US" dirty="0"/>
          </a:p>
        </p:txBody>
      </p:sp>
      <p:sp>
        <p:nvSpPr>
          <p:cNvPr id="3" name="Content Placeholder 2"/>
          <p:cNvSpPr>
            <a:spLocks noGrp="1"/>
          </p:cNvSpPr>
          <p:nvPr>
            <p:ph idx="4294967295"/>
          </p:nvPr>
        </p:nvSpPr>
        <p:spPr>
          <a:xfrm>
            <a:off x="251520" y="1196752"/>
            <a:ext cx="4619625" cy="2182764"/>
          </a:xfrm>
        </p:spPr>
        <p:txBody>
          <a:bodyPr/>
          <a:lstStyle/>
          <a:p>
            <a:r>
              <a:rPr lang="en-US" altLang="zh-CN" sz="2000" dirty="0" smtClean="0">
                <a:latin typeface="Times New Roman" panose="02020603050405020304" pitchFamily="18" charset="0"/>
                <a:cs typeface="Times New Roman" panose="02020603050405020304" pitchFamily="18" charset="0"/>
              </a:rPr>
              <a:t>Circular symmetric, easy fabrication</a:t>
            </a:r>
          </a:p>
          <a:p>
            <a:r>
              <a:rPr lang="en-US" altLang="zh-CN" sz="2000" dirty="0" smtClean="0">
                <a:latin typeface="Times New Roman" panose="02020603050405020304" pitchFamily="18" charset="0"/>
                <a:cs typeface="Times New Roman" panose="02020603050405020304" pitchFamily="18" charset="0"/>
              </a:rPr>
              <a:t>Low surface magnetic field, low pulse heating, low breakdown rate</a:t>
            </a:r>
          </a:p>
          <a:p>
            <a:r>
              <a:rPr lang="en-US" altLang="zh-CN" sz="2000" dirty="0" smtClean="0">
                <a:latin typeface="Times New Roman" panose="02020603050405020304" pitchFamily="18" charset="0"/>
                <a:cs typeface="Times New Roman" panose="02020603050405020304" pitchFamily="18" charset="0"/>
              </a:rPr>
              <a:t>Low magnetic field at the welding joint</a:t>
            </a:r>
          </a:p>
          <a:p>
            <a:r>
              <a:rPr lang="en-US" altLang="zh-CN" sz="2000" dirty="0" smtClean="0">
                <a:solidFill>
                  <a:srgbClr val="FF0000"/>
                </a:solidFill>
                <a:latin typeface="Times New Roman" panose="02020603050405020304" pitchFamily="18" charset="0"/>
                <a:cs typeface="Times New Roman" panose="02020603050405020304" pitchFamily="18" charset="0"/>
              </a:rPr>
              <a:t>High-gradient performance of X-band choke is still unknown</a:t>
            </a:r>
            <a:endParaRPr lang="zh-CN" altLang="en-US" sz="2000" dirty="0">
              <a:solidFill>
                <a:srgbClr val="FF0000"/>
              </a:solidFill>
              <a:latin typeface="Times New Roman" panose="02020603050405020304" pitchFamily="18" charset="0"/>
              <a:cs typeface="Times New Roman" panose="02020603050405020304" pitchFamily="18" charset="0"/>
            </a:endParaRPr>
          </a:p>
        </p:txBody>
      </p:sp>
      <p:pic>
        <p:nvPicPr>
          <p:cNvPr id="4" name="図 3"/>
          <p:cNvPicPr>
            <a:picLocks noChangeAspect="1"/>
          </p:cNvPicPr>
          <p:nvPr/>
        </p:nvPicPr>
        <p:blipFill>
          <a:blip r:embed="rId4"/>
          <a:stretch>
            <a:fillRect/>
          </a:stretch>
        </p:blipFill>
        <p:spPr>
          <a:xfrm>
            <a:off x="4758722" y="1046343"/>
            <a:ext cx="4318625" cy="2414932"/>
          </a:xfrm>
          <a:prstGeom prst="rect">
            <a:avLst/>
          </a:prstGeom>
        </p:spPr>
      </p:pic>
      <p:pic>
        <p:nvPicPr>
          <p:cNvPr id="10" name="Picture 3"/>
          <p:cNvPicPr>
            <a:picLocks noChangeAspect="1" noChangeArrowheads="1"/>
          </p:cNvPicPr>
          <p:nvPr/>
        </p:nvPicPr>
        <p:blipFill>
          <a:blip r:embed="rId5" cstate="print"/>
          <a:srcRect/>
          <a:stretch>
            <a:fillRect/>
          </a:stretch>
        </p:blipFill>
        <p:spPr bwMode="auto">
          <a:xfrm>
            <a:off x="193775" y="3745474"/>
            <a:ext cx="4274828" cy="2827356"/>
          </a:xfrm>
          <a:prstGeom prst="rect">
            <a:avLst/>
          </a:prstGeom>
          <a:noFill/>
          <a:ln w="9525">
            <a:noFill/>
            <a:miter lim="800000"/>
            <a:headEnd/>
            <a:tailEnd/>
          </a:ln>
        </p:spPr>
      </p:pic>
      <p:sp>
        <p:nvSpPr>
          <p:cNvPr id="11" name="矩形 6"/>
          <p:cNvSpPr/>
          <p:nvPr/>
        </p:nvSpPr>
        <p:spPr>
          <a:xfrm>
            <a:off x="47944" y="6648196"/>
            <a:ext cx="1275834" cy="215444"/>
          </a:xfrm>
          <a:prstGeom prst="rect">
            <a:avLst/>
          </a:prstGeom>
        </p:spPr>
        <p:txBody>
          <a:bodyPr wrap="square">
            <a:spAutoFit/>
          </a:bodyPr>
          <a:lstStyle/>
          <a:p>
            <a:pPr algn="l">
              <a:spcBef>
                <a:spcPct val="0"/>
              </a:spcBef>
            </a:pPr>
            <a:r>
              <a:rPr lang="en-US" altLang="zh-CN" sz="800" dirty="0" err="1" smtClean="0">
                <a:solidFill>
                  <a:schemeClr val="tx1"/>
                </a:solidFill>
              </a:rPr>
              <a:t>Hao.Zha</a:t>
            </a:r>
            <a:r>
              <a:rPr lang="en-US" altLang="zh-CN" sz="800" dirty="0" smtClean="0">
                <a:solidFill>
                  <a:schemeClr val="tx1"/>
                </a:solidFill>
              </a:rPr>
              <a:t>, </a:t>
            </a:r>
            <a:r>
              <a:rPr lang="en-US" altLang="zh-CN" sz="800" dirty="0" err="1" smtClean="0">
                <a:solidFill>
                  <a:schemeClr val="tx1"/>
                </a:solidFill>
              </a:rPr>
              <a:t>ph.D</a:t>
            </a:r>
            <a:r>
              <a:rPr lang="en-US" altLang="zh-CN" sz="800" dirty="0" smtClean="0">
                <a:solidFill>
                  <a:schemeClr val="tx1"/>
                </a:solidFill>
              </a:rPr>
              <a:t> thesis</a:t>
            </a:r>
            <a:endParaRPr lang="en-GB" altLang="zh-CN" sz="800" dirty="0">
              <a:solidFill>
                <a:schemeClr val="tx1"/>
              </a:solidFill>
            </a:endParaRPr>
          </a:p>
        </p:txBody>
      </p:sp>
      <p:sp>
        <p:nvSpPr>
          <p:cNvPr id="12" name="矩形 8"/>
          <p:cNvSpPr/>
          <p:nvPr/>
        </p:nvSpPr>
        <p:spPr bwMode="auto">
          <a:xfrm>
            <a:off x="4468603" y="3729693"/>
            <a:ext cx="4608000" cy="2865996"/>
          </a:xfrm>
          <a:prstGeom prst="rect">
            <a:avLst/>
          </a:prstGeom>
          <a:noFill/>
          <a:ln w="28575" cap="flat" cmpd="sng" algn="ctr">
            <a:solidFill>
              <a:schemeClr val="accent6">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1" lang="zh-CN" altLang="en-US" sz="2400" b="0" i="0" u="none" strike="noStrike" cap="none" normalizeH="0" baseline="0" smtClean="0">
              <a:ln>
                <a:noFill/>
              </a:ln>
              <a:solidFill>
                <a:schemeClr val="accent6">
                  <a:lumMod val="60000"/>
                  <a:lumOff val="40000"/>
                </a:schemeClr>
              </a:solidFill>
              <a:effectLst/>
              <a:latin typeface="Times New Roman" pitchFamily="18" charset="0"/>
              <a:ea typeface="宋体" pitchFamily="2" charset="-122"/>
            </a:endParaRPr>
          </a:p>
        </p:txBody>
      </p:sp>
      <p:sp>
        <p:nvSpPr>
          <p:cNvPr id="13" name="文本框 9"/>
          <p:cNvSpPr txBox="1"/>
          <p:nvPr/>
        </p:nvSpPr>
        <p:spPr>
          <a:xfrm>
            <a:off x="4957993" y="3524929"/>
            <a:ext cx="3629220" cy="307777"/>
          </a:xfrm>
          <a:prstGeom prst="rect">
            <a:avLst/>
          </a:prstGeom>
          <a:solidFill>
            <a:schemeClr val="bg1"/>
          </a:solidFill>
          <a:ln w="19050">
            <a:solidFill>
              <a:srgbClr val="9900FF"/>
            </a:solidFill>
          </a:ln>
        </p:spPr>
        <p:txBody>
          <a:bodyPr wrap="square" rtlCol="0">
            <a:spAutoFit/>
          </a:bodyPr>
          <a:lstStyle>
            <a:defPPr>
              <a:defRPr lang="zh-CN"/>
            </a:defPPr>
            <a:lvl1pPr>
              <a:defRPr sz="1400" b="1">
                <a:latin typeface="+mn-lt"/>
                <a:ea typeface="黑体" panose="02010609060101010101" pitchFamily="49" charset="-122"/>
              </a:defRPr>
            </a:lvl1pPr>
          </a:lstStyle>
          <a:p>
            <a:r>
              <a:rPr lang="en-US" altLang="zh-CN" b="0" dirty="0"/>
              <a:t>Cylinder structure vs Choke-mode structure</a:t>
            </a:r>
            <a:endParaRPr lang="zh-CN" altLang="en-US" b="0" dirty="0"/>
          </a:p>
        </p:txBody>
      </p:sp>
      <p:sp>
        <p:nvSpPr>
          <p:cNvPr id="14" name="矩形 10"/>
          <p:cNvSpPr/>
          <p:nvPr/>
        </p:nvSpPr>
        <p:spPr bwMode="auto">
          <a:xfrm>
            <a:off x="88051" y="3729692"/>
            <a:ext cx="4380551" cy="2865997"/>
          </a:xfrm>
          <a:prstGeom prst="rect">
            <a:avLst/>
          </a:prstGeom>
          <a:noFill/>
          <a:ln w="28575" cap="flat" cmpd="sng" algn="ctr">
            <a:solidFill>
              <a:schemeClr val="accent6">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1" lang="zh-CN" altLang="en-US" sz="2400" b="0" i="0" u="none" strike="noStrike" cap="none" normalizeH="0" baseline="0" smtClean="0">
              <a:ln>
                <a:noFill/>
              </a:ln>
              <a:solidFill>
                <a:schemeClr val="accent6">
                  <a:lumMod val="60000"/>
                  <a:lumOff val="40000"/>
                </a:schemeClr>
              </a:solidFill>
              <a:effectLst/>
              <a:latin typeface="Times New Roman" pitchFamily="18" charset="0"/>
              <a:ea typeface="宋体" pitchFamily="2" charset="-122"/>
            </a:endParaRPr>
          </a:p>
        </p:txBody>
      </p:sp>
      <p:sp>
        <p:nvSpPr>
          <p:cNvPr id="15" name="文本框 11"/>
          <p:cNvSpPr txBox="1"/>
          <p:nvPr/>
        </p:nvSpPr>
        <p:spPr>
          <a:xfrm>
            <a:off x="669360" y="3528631"/>
            <a:ext cx="3323657" cy="307777"/>
          </a:xfrm>
          <a:prstGeom prst="rect">
            <a:avLst/>
          </a:prstGeom>
          <a:solidFill>
            <a:schemeClr val="bg1"/>
          </a:solidFill>
          <a:ln w="19050">
            <a:solidFill>
              <a:srgbClr val="9900FF"/>
            </a:solidFill>
          </a:ln>
        </p:spPr>
        <p:txBody>
          <a:bodyPr wrap="square" rtlCol="0">
            <a:spAutoFit/>
          </a:bodyPr>
          <a:lstStyle>
            <a:defPPr>
              <a:defRPr lang="zh-CN"/>
            </a:defPPr>
            <a:lvl1pPr>
              <a:defRPr sz="1400" b="0">
                <a:latin typeface="+mn-lt"/>
                <a:ea typeface="黑体" panose="02010609060101010101" pitchFamily="49" charset="-122"/>
              </a:defRPr>
            </a:lvl1pPr>
          </a:lstStyle>
          <a:p>
            <a:r>
              <a:rPr lang="en-US" altLang="zh-CN" dirty="0"/>
              <a:t>Magnetic field of Choke-mode</a:t>
            </a:r>
            <a:r>
              <a:rPr lang="zh-CN" altLang="en-US" dirty="0"/>
              <a:t> </a:t>
            </a:r>
            <a:r>
              <a:rPr lang="en-US" altLang="zh-CN" dirty="0"/>
              <a:t>structure</a:t>
            </a:r>
            <a:endParaRPr lang="zh-CN" altLang="en-US" dirty="0"/>
          </a:p>
        </p:txBody>
      </p:sp>
    </p:spTree>
    <p:extLst>
      <p:ext uri="{BB962C8B-B14F-4D97-AF65-F5344CB8AC3E}">
        <p14:creationId xmlns:p14="http://schemas.microsoft.com/office/powerpoint/2010/main" val="8690927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Players</a:t>
            </a:r>
            <a:endParaRPr kumimoji="1" lang="ja-JP" altLang="en-US" dirty="0"/>
          </a:p>
        </p:txBody>
      </p:sp>
      <p:sp>
        <p:nvSpPr>
          <p:cNvPr id="3" name="コンテンツ プレースホルダー 2"/>
          <p:cNvSpPr>
            <a:spLocks noGrp="1"/>
          </p:cNvSpPr>
          <p:nvPr>
            <p:ph idx="4294967295"/>
          </p:nvPr>
        </p:nvSpPr>
        <p:spPr>
          <a:xfrm>
            <a:off x="539552" y="1243832"/>
            <a:ext cx="7200800" cy="4008438"/>
          </a:xfrm>
        </p:spPr>
        <p:txBody>
          <a:bodyPr/>
          <a:lstStyle/>
          <a:p>
            <a:r>
              <a:rPr kumimoji="1" lang="en-US" altLang="ja-JP" sz="2000" dirty="0" smtClean="0"/>
              <a:t>Tsinghua University</a:t>
            </a:r>
          </a:p>
          <a:p>
            <a:pPr lvl="1"/>
            <a:r>
              <a:rPr lang="en-US" altLang="ja-JP" sz="1800" dirty="0" smtClean="0"/>
              <a:t>Xiaowei Wu, </a:t>
            </a:r>
            <a:r>
              <a:rPr lang="en-US" altLang="ja-JP" sz="1800" dirty="0" err="1" smtClean="0"/>
              <a:t>Jiaru</a:t>
            </a:r>
            <a:r>
              <a:rPr lang="en-US" altLang="ja-JP" sz="1800" dirty="0" smtClean="0"/>
              <a:t> Shi, </a:t>
            </a:r>
            <a:r>
              <a:rPr lang="en-US" altLang="zh-CN" sz="1800" dirty="0" err="1" smtClean="0"/>
              <a:t>Hao</a:t>
            </a:r>
            <a:r>
              <a:rPr lang="en-US" altLang="zh-CN" sz="1800" dirty="0" smtClean="0"/>
              <a:t> </a:t>
            </a:r>
            <a:r>
              <a:rPr lang="en-US" altLang="zh-CN" sz="1800" dirty="0" err="1" smtClean="0"/>
              <a:t>Zha</a:t>
            </a:r>
            <a:r>
              <a:rPr lang="en-US" altLang="zh-CN" sz="1800" dirty="0" smtClean="0"/>
              <a:t>, </a:t>
            </a:r>
            <a:r>
              <a:rPr lang="en-US" altLang="ja-JP" sz="1800" dirty="0" err="1" smtClean="0"/>
              <a:t>Huaibi</a:t>
            </a:r>
            <a:r>
              <a:rPr lang="en-US" altLang="ja-JP" sz="1800" dirty="0" smtClean="0"/>
              <a:t> Chen, et al.</a:t>
            </a:r>
          </a:p>
          <a:p>
            <a:pPr marL="457200" lvl="1" indent="0">
              <a:buNone/>
            </a:pPr>
            <a:endParaRPr lang="en-US" altLang="ja-JP" sz="1800" dirty="0" smtClean="0"/>
          </a:p>
          <a:p>
            <a:r>
              <a:rPr kumimoji="1" lang="en-US" altLang="ja-JP" sz="2000" dirty="0" smtClean="0"/>
              <a:t>KEK</a:t>
            </a:r>
          </a:p>
          <a:p>
            <a:pPr lvl="1"/>
            <a:r>
              <a:rPr lang="en-US" altLang="ja-JP" sz="1800" dirty="0" smtClean="0"/>
              <a:t>Linac shift leaders and Mitsubishi operators</a:t>
            </a:r>
          </a:p>
          <a:p>
            <a:pPr lvl="1"/>
            <a:r>
              <a:rPr kumimoji="1" lang="en-US" altLang="ja-JP" sz="1800" dirty="0" err="1" smtClean="0"/>
              <a:t>Karube</a:t>
            </a:r>
            <a:r>
              <a:rPr kumimoji="1" lang="en-US" altLang="ja-JP" sz="1800" dirty="0" smtClean="0"/>
              <a:t>, Kawabata, </a:t>
            </a:r>
            <a:r>
              <a:rPr kumimoji="1" lang="en-US" altLang="ja-JP" sz="1800" dirty="0" err="1" smtClean="0"/>
              <a:t>Asai</a:t>
            </a:r>
            <a:r>
              <a:rPr kumimoji="1" lang="en-US" altLang="ja-JP" sz="1800" dirty="0" smtClean="0"/>
              <a:t> from </a:t>
            </a:r>
            <a:r>
              <a:rPr kumimoji="1" lang="en-US" altLang="ja-JP" sz="1800" dirty="0" err="1" smtClean="0"/>
              <a:t>CarrierCom</a:t>
            </a:r>
            <a:endParaRPr kumimoji="1" lang="en-US" altLang="ja-JP" sz="1800" dirty="0" smtClean="0"/>
          </a:p>
          <a:p>
            <a:pPr lvl="1"/>
            <a:r>
              <a:rPr lang="en-US" altLang="ja-JP" sz="1800" dirty="0" smtClean="0"/>
              <a:t>Matsui, et al from </a:t>
            </a:r>
            <a:r>
              <a:rPr lang="en-US" altLang="ja-JP" sz="1800" dirty="0" err="1" smtClean="0"/>
              <a:t>PlusWork</a:t>
            </a:r>
            <a:endParaRPr kumimoji="1" lang="en-US" altLang="ja-JP" sz="1800" dirty="0" smtClean="0"/>
          </a:p>
          <a:p>
            <a:pPr lvl="1"/>
            <a:r>
              <a:rPr lang="en-US" altLang="ja-JP" sz="1800" dirty="0" smtClean="0"/>
              <a:t>Tetsuo Abe, </a:t>
            </a:r>
            <a:r>
              <a:rPr lang="en-US" altLang="ja-JP" sz="1800" dirty="0"/>
              <a:t>Toshiyasu </a:t>
            </a:r>
            <a:r>
              <a:rPr lang="en-US" altLang="ja-JP" sz="1800" dirty="0" smtClean="0"/>
              <a:t>Higo, Shuji Matsumoto</a:t>
            </a:r>
            <a:r>
              <a:rPr kumimoji="1" lang="en-US" altLang="ja-JP" sz="1800" dirty="0" smtClean="0"/>
              <a:t>, </a:t>
            </a:r>
            <a:r>
              <a:rPr lang="en-US" altLang="ja-JP" sz="1800" dirty="0"/>
              <a:t>Toshikazu </a:t>
            </a:r>
            <a:r>
              <a:rPr lang="en-US" altLang="ja-JP" sz="1800" dirty="0" err="1"/>
              <a:t>Takatomi</a:t>
            </a:r>
            <a:r>
              <a:rPr lang="en-US" altLang="ja-JP" sz="1800" dirty="0"/>
              <a:t>, </a:t>
            </a:r>
            <a:r>
              <a:rPr lang="en-US" altLang="ja-JP" sz="1800" dirty="0" smtClean="0"/>
              <a:t>Yoshio </a:t>
            </a:r>
            <a:r>
              <a:rPr lang="en-US" altLang="ja-JP" sz="1800" dirty="0" err="1" smtClean="0"/>
              <a:t>Arakida</a:t>
            </a:r>
            <a:r>
              <a:rPr lang="en-US" altLang="ja-JP" sz="1800" dirty="0" smtClean="0"/>
              <a:t>, </a:t>
            </a:r>
          </a:p>
          <a:p>
            <a:pPr lvl="1"/>
            <a:endParaRPr kumimoji="1" lang="en-US" altLang="ja-JP" sz="1800" dirty="0"/>
          </a:p>
          <a:p>
            <a:r>
              <a:rPr lang="en-US" altLang="ja-JP" sz="2000" dirty="0"/>
              <a:t>CERN</a:t>
            </a:r>
          </a:p>
          <a:p>
            <a:pPr lvl="1"/>
            <a:r>
              <a:rPr lang="en-US" altLang="ja-JP" sz="1800" dirty="0"/>
              <a:t>Walter Wuensch, et al.</a:t>
            </a:r>
          </a:p>
          <a:p>
            <a:pPr lvl="1"/>
            <a:endParaRPr kumimoji="1" lang="ja-JP" altLang="en-US" sz="1800" dirty="0"/>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29284" y="2543500"/>
            <a:ext cx="1439474" cy="1001695"/>
          </a:xfrm>
          <a:prstGeom prst="rect">
            <a:avLst/>
          </a:prstGeom>
        </p:spPr>
      </p:pic>
      <p:pic>
        <p:nvPicPr>
          <p:cNvPr id="5" name="图片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578224" y="4315336"/>
            <a:ext cx="941595" cy="936934"/>
          </a:xfrm>
          <a:prstGeom prst="ellipse">
            <a:avLst/>
          </a:prstGeom>
        </p:spPr>
      </p:pic>
      <p:pic>
        <p:nvPicPr>
          <p:cNvPr id="1026" name="Picture 2" descr="Image result for tsinghua university logo"/>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471" t="20674" r="27524" b="21345"/>
          <a:stretch/>
        </p:blipFill>
        <p:spPr bwMode="auto">
          <a:xfrm>
            <a:off x="7524328" y="1053854"/>
            <a:ext cx="1049389" cy="1081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47971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publication</a:t>
            </a:r>
            <a:endParaRPr lang="en-GB" dirty="0"/>
          </a:p>
        </p:txBody>
      </p:sp>
      <p:pic>
        <p:nvPicPr>
          <p:cNvPr id="6" name="Picture 5"/>
          <p:cNvPicPr>
            <a:picLocks noChangeAspect="1"/>
          </p:cNvPicPr>
          <p:nvPr/>
        </p:nvPicPr>
        <p:blipFill rotWithShape="1">
          <a:blip r:embed="rId2"/>
          <a:srcRect l="3697" r="6121" b="43860"/>
          <a:stretch/>
        </p:blipFill>
        <p:spPr>
          <a:xfrm>
            <a:off x="251520" y="1124744"/>
            <a:ext cx="8783196" cy="3528392"/>
          </a:xfrm>
          <a:prstGeom prst="rect">
            <a:avLst/>
          </a:prstGeom>
        </p:spPr>
      </p:pic>
    </p:spTree>
    <p:extLst>
      <p:ext uri="{BB962C8B-B14F-4D97-AF65-F5344CB8AC3E}">
        <p14:creationId xmlns:p14="http://schemas.microsoft.com/office/powerpoint/2010/main" val="34424680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3"/>
          <p:cNvSpPr txBox="1">
            <a:spLocks/>
          </p:cNvSpPr>
          <p:nvPr/>
        </p:nvSpPr>
        <p:spPr>
          <a:xfrm>
            <a:off x="671847" y="980728"/>
            <a:ext cx="7848872" cy="4248472"/>
          </a:xfrm>
          <a:prstGeom prst="rect">
            <a:avLst/>
          </a:prstGeom>
        </p:spPr>
        <p:txBody>
          <a:bodyPr>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solidFill>
                  <a:schemeClr val="bg1">
                    <a:lumMod val="85000"/>
                  </a:schemeClr>
                </a:solidFill>
              </a:rPr>
              <a:t>Introduction</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a:t>Design and fabrication of Choke-mode 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solidFill>
                  <a:schemeClr val="bg1">
                    <a:lumMod val="85000"/>
                  </a:schemeClr>
                </a:solidFill>
              </a:rPr>
              <a:t>Breakdown </a:t>
            </a:r>
            <a:r>
              <a:rPr lang="en-US" altLang="zh-CN" sz="2000" kern="0" dirty="0">
                <a:solidFill>
                  <a:schemeClr val="bg1">
                    <a:lumMod val="85000"/>
                  </a:schemeClr>
                </a:solidFill>
              </a:rPr>
              <a:t>phenomenon study of Choke-mode </a:t>
            </a:r>
            <a:r>
              <a:rPr lang="en-US" altLang="zh-CN" sz="2000" kern="0" dirty="0" smtClean="0">
                <a:solidFill>
                  <a:schemeClr val="bg1">
                    <a:lumMod val="85000"/>
                  </a:schemeClr>
                </a:solidFill>
              </a:rPr>
              <a:t>structures</a:t>
            </a:r>
          </a:p>
          <a:p>
            <a:pPr>
              <a:lnSpc>
                <a:spcPct val="200000"/>
              </a:lnSpc>
              <a:spcBef>
                <a:spcPts val="0"/>
              </a:spcBef>
              <a:spcAft>
                <a:spcPts val="1200"/>
              </a:spcAft>
              <a:buClr>
                <a:schemeClr val="tx1"/>
              </a:buClr>
              <a:buSzPct val="50000"/>
              <a:buFont typeface="Wingdings" panose="05000000000000000000" pitchFamily="2" charset="2"/>
              <a:buChar char="l"/>
            </a:pPr>
            <a:r>
              <a:rPr lang="en-US" altLang="zh-CN" sz="2000" kern="0" dirty="0" smtClean="0">
                <a:solidFill>
                  <a:schemeClr val="bg1">
                    <a:lumMod val="85000"/>
                  </a:schemeClr>
                </a:solidFill>
              </a:rPr>
              <a:t>High-gradient performance </a:t>
            </a:r>
            <a:r>
              <a:rPr lang="en-US" altLang="zh-CN" sz="2000" kern="0" dirty="0">
                <a:solidFill>
                  <a:schemeClr val="bg1">
                    <a:lumMod val="85000"/>
                  </a:schemeClr>
                </a:solidFill>
              </a:rPr>
              <a:t>of Choke-mode </a:t>
            </a:r>
            <a:r>
              <a:rPr lang="en-US" altLang="zh-CN" sz="2000" kern="0" dirty="0" smtClean="0">
                <a:solidFill>
                  <a:schemeClr val="bg1">
                    <a:lumMod val="85000"/>
                  </a:schemeClr>
                </a:solidFill>
              </a:rPr>
              <a:t>structures</a:t>
            </a:r>
          </a:p>
          <a:p>
            <a:pPr>
              <a:lnSpc>
                <a:spcPct val="200000"/>
              </a:lnSpc>
              <a:spcBef>
                <a:spcPts val="0"/>
              </a:spcBef>
              <a:spcAft>
                <a:spcPts val="1200"/>
              </a:spcAft>
              <a:buClr>
                <a:schemeClr val="tx1"/>
              </a:buClr>
              <a:buSzPct val="100000"/>
            </a:pPr>
            <a:r>
              <a:rPr lang="en-US" altLang="zh-CN" sz="2000" kern="0" dirty="0" smtClean="0">
                <a:solidFill>
                  <a:schemeClr val="bg1">
                    <a:lumMod val="85000"/>
                  </a:schemeClr>
                </a:solidFill>
              </a:rPr>
              <a:t>Summary</a:t>
            </a:r>
            <a:endParaRPr lang="en-US" sz="2000" kern="0" dirty="0" smtClean="0">
              <a:solidFill>
                <a:schemeClr val="bg1">
                  <a:lumMod val="85000"/>
                </a:schemeClr>
              </a:solidFill>
            </a:endParaRPr>
          </a:p>
        </p:txBody>
      </p:sp>
      <p:sp>
        <p:nvSpPr>
          <p:cNvPr id="2" name="Title 1"/>
          <p:cNvSpPr>
            <a:spLocks noGrp="1"/>
          </p:cNvSpPr>
          <p:nvPr>
            <p:ph type="title"/>
          </p:nvPr>
        </p:nvSpPr>
        <p:spPr>
          <a:xfrm>
            <a:off x="671847" y="260648"/>
            <a:ext cx="8235914" cy="540059"/>
          </a:xfrm>
        </p:spPr>
        <p:txBody>
          <a:bodyPr/>
          <a:lstStyle/>
          <a:p>
            <a:pPr algn="l"/>
            <a:r>
              <a:rPr lang="en-US" altLang="zh-CN" sz="2400" i="1" dirty="0" smtClean="0">
                <a:latin typeface="+mj-lt"/>
              </a:rPr>
              <a:t>Outline</a:t>
            </a:r>
            <a:endParaRPr lang="zh-CN" altLang="en-US" sz="2400" i="1" dirty="0">
              <a:latin typeface="+mj-lt"/>
            </a:endParaRPr>
          </a:p>
        </p:txBody>
      </p:sp>
    </p:spTree>
    <p:extLst>
      <p:ext uri="{BB962C8B-B14F-4D97-AF65-F5344CB8AC3E}">
        <p14:creationId xmlns:p14="http://schemas.microsoft.com/office/powerpoint/2010/main" val="13246894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Single-cell standing-wave structure study</a:t>
            </a:r>
            <a:endParaRPr lang="en-GB" dirty="0"/>
          </a:p>
        </p:txBody>
      </p:sp>
      <p:pic>
        <p:nvPicPr>
          <p:cNvPr id="3" name="Picture 2"/>
          <p:cNvPicPr>
            <a:picLocks noChangeAspect="1" noChangeArrowheads="1"/>
          </p:cNvPicPr>
          <p:nvPr/>
        </p:nvPicPr>
        <p:blipFill rotWithShape="1">
          <a:blip r:embed="rId2" cstate="print"/>
          <a:srcRect b="45689"/>
          <a:stretch/>
        </p:blipFill>
        <p:spPr bwMode="auto">
          <a:xfrm>
            <a:off x="941970" y="4848570"/>
            <a:ext cx="3282420" cy="1512168"/>
          </a:xfrm>
          <a:prstGeom prst="rect">
            <a:avLst/>
          </a:prstGeom>
          <a:noFill/>
          <a:ln w="9525">
            <a:noFill/>
            <a:miter lim="800000"/>
            <a:headEnd/>
            <a:tailEnd/>
          </a:ln>
        </p:spPr>
      </p:pic>
      <p:grpSp>
        <p:nvGrpSpPr>
          <p:cNvPr id="4" name="Group 3"/>
          <p:cNvGrpSpPr/>
          <p:nvPr/>
        </p:nvGrpSpPr>
        <p:grpSpPr>
          <a:xfrm>
            <a:off x="4578843" y="4797152"/>
            <a:ext cx="3809581" cy="1810943"/>
            <a:chOff x="4499992" y="2924944"/>
            <a:chExt cx="3981393" cy="1944216"/>
          </a:xfrm>
        </p:grpSpPr>
        <p:pic>
          <p:nvPicPr>
            <p:cNvPr id="5" name="Picture 4"/>
            <p:cNvPicPr>
              <a:picLocks noChangeAspect="1"/>
            </p:cNvPicPr>
            <p:nvPr/>
          </p:nvPicPr>
          <p:blipFill>
            <a:blip r:embed="rId3"/>
            <a:stretch>
              <a:fillRect/>
            </a:stretch>
          </p:blipFill>
          <p:spPr>
            <a:xfrm>
              <a:off x="4499992" y="2924944"/>
              <a:ext cx="3981393" cy="1944216"/>
            </a:xfrm>
            <a:prstGeom prst="rect">
              <a:avLst/>
            </a:prstGeom>
          </p:spPr>
        </p:pic>
        <p:sp>
          <p:nvSpPr>
            <p:cNvPr id="6" name="Rectangle 5"/>
            <p:cNvSpPr/>
            <p:nvPr/>
          </p:nvSpPr>
          <p:spPr>
            <a:xfrm>
              <a:off x="5076056" y="3068960"/>
              <a:ext cx="297046"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TextBox 6"/>
          <p:cNvSpPr txBox="1"/>
          <p:nvPr/>
        </p:nvSpPr>
        <p:spPr>
          <a:xfrm>
            <a:off x="1670109" y="4725144"/>
            <a:ext cx="1984839" cy="338554"/>
          </a:xfrm>
          <a:prstGeom prst="rect">
            <a:avLst/>
          </a:prstGeom>
          <a:solidFill>
            <a:schemeClr val="bg1"/>
          </a:solidFill>
          <a:ln w="19050">
            <a:solidFill>
              <a:srgbClr val="9900FF"/>
            </a:solidFill>
          </a:ln>
        </p:spPr>
        <p:txBody>
          <a:bodyPr wrap="none" rtlCol="0">
            <a:spAutoFit/>
          </a:bodyPr>
          <a:lstStyle/>
          <a:p>
            <a:pPr marL="0" lvl="1"/>
            <a:r>
              <a:rPr lang="en-US" altLang="zh-CN" sz="1600" dirty="0" smtClean="0">
                <a:latin typeface="+mj-lt"/>
                <a:ea typeface="黑体" panose="02010609060101010101" pitchFamily="49" charset="-122"/>
              </a:rPr>
              <a:t>Single-cell structure</a:t>
            </a:r>
            <a:endParaRPr lang="en-US" altLang="zh-CN" sz="1600" dirty="0">
              <a:latin typeface="+mj-lt"/>
              <a:ea typeface="黑体" panose="02010609060101010101" pitchFamily="49" charset="-122"/>
            </a:endParaRPr>
          </a:p>
        </p:txBody>
      </p:sp>
      <p:sp>
        <p:nvSpPr>
          <p:cNvPr id="8" name="TextBox 7"/>
          <p:cNvSpPr txBox="1"/>
          <p:nvPr/>
        </p:nvSpPr>
        <p:spPr>
          <a:xfrm>
            <a:off x="5798990" y="4679293"/>
            <a:ext cx="1369286" cy="338554"/>
          </a:xfrm>
          <a:prstGeom prst="rect">
            <a:avLst/>
          </a:prstGeom>
          <a:solidFill>
            <a:schemeClr val="bg1"/>
          </a:solidFill>
          <a:ln w="19050">
            <a:solidFill>
              <a:srgbClr val="9900FF"/>
            </a:solidFill>
          </a:ln>
        </p:spPr>
        <p:txBody>
          <a:bodyPr wrap="none" rtlCol="0">
            <a:spAutoFit/>
          </a:bodyPr>
          <a:lstStyle/>
          <a:p>
            <a:pPr marL="0" lvl="1"/>
            <a:r>
              <a:rPr lang="en-US" altLang="zh-CN" sz="1600" dirty="0" smtClean="0">
                <a:latin typeface="+mn-lt"/>
                <a:ea typeface="黑体" panose="02010609060101010101" pitchFamily="49" charset="-122"/>
              </a:rPr>
              <a:t>Z-axis E field</a:t>
            </a:r>
            <a:endParaRPr lang="en-US" altLang="zh-CN" sz="1600" dirty="0">
              <a:latin typeface="+mn-lt"/>
              <a:ea typeface="黑体" panose="02010609060101010101" pitchFamily="49" charset="-122"/>
            </a:endParaRPr>
          </a:p>
        </p:txBody>
      </p:sp>
      <p:sp>
        <p:nvSpPr>
          <p:cNvPr id="9" name="内容占位符 2"/>
          <p:cNvSpPr txBox="1">
            <a:spLocks/>
          </p:cNvSpPr>
          <p:nvPr/>
        </p:nvSpPr>
        <p:spPr>
          <a:xfrm>
            <a:off x="538616" y="1129528"/>
            <a:ext cx="8502376" cy="1959518"/>
          </a:xfrm>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r>
              <a:rPr lang="en-US" altLang="zh-CN" sz="2000" kern="0" dirty="0" smtClean="0">
                <a:latin typeface="Times New Roman" panose="02020603050405020304" pitchFamily="18" charset="0"/>
                <a:cs typeface="Times New Roman" panose="02020603050405020304" pitchFamily="18" charset="0"/>
              </a:rPr>
              <a:t>To study the X-band choke high-gradient performance</a:t>
            </a:r>
          </a:p>
          <a:p>
            <a:r>
              <a:rPr lang="en-US" altLang="zh-CN" sz="2000" kern="0" dirty="0" smtClean="0">
                <a:latin typeface="Times New Roman" panose="02020603050405020304" pitchFamily="18" charset="0"/>
                <a:cs typeface="Times New Roman" panose="02020603050405020304" pitchFamily="18" charset="0"/>
              </a:rPr>
              <a:t>Single-cell structure consists of three cells</a:t>
            </a:r>
          </a:p>
          <a:p>
            <a:pPr lvl="1"/>
            <a:r>
              <a:rPr lang="en-US" altLang="zh-CN" sz="1800" kern="0" dirty="0" smtClean="0">
                <a:latin typeface="Times New Roman" panose="02020603050405020304" pitchFamily="18" charset="0"/>
                <a:cs typeface="Times New Roman" panose="02020603050405020304" pitchFamily="18" charset="0"/>
              </a:rPr>
              <a:t>Firstly conducted in SLAC</a:t>
            </a:r>
          </a:p>
          <a:p>
            <a:pPr lvl="1"/>
            <a:r>
              <a:rPr lang="en-US" altLang="zh-CN" sz="1800" kern="0" dirty="0" smtClean="0">
                <a:latin typeface="Times New Roman" panose="02020603050405020304" pitchFamily="18" charset="0"/>
                <a:cs typeface="Times New Roman" panose="02020603050405020304" pitchFamily="18" charset="0"/>
              </a:rPr>
              <a:t>Easy fabrication, short testing time</a:t>
            </a:r>
          </a:p>
          <a:p>
            <a:pPr lvl="1"/>
            <a:r>
              <a:rPr lang="en-US" altLang="zh-CN" sz="1800" kern="0" dirty="0" smtClean="0">
                <a:latin typeface="Times New Roman" panose="02020603050405020304" pitchFamily="18" charset="0"/>
                <a:cs typeface="Times New Roman" panose="02020603050405020304" pitchFamily="18" charset="0"/>
              </a:rPr>
              <a:t>Field in middle cell (test cell) is two times of that in other cells</a:t>
            </a:r>
          </a:p>
          <a:p>
            <a:pPr marL="0" indent="0">
              <a:buFontTx/>
              <a:buNone/>
            </a:pPr>
            <a:endParaRPr lang="ja-JP" altLang="en-US" sz="2000" kern="0" dirty="0" smtClean="0">
              <a:latin typeface="Times New Roman" panose="02020603050405020304" pitchFamily="18" charset="0"/>
              <a:cs typeface="Times New Roman" panose="02020603050405020304" pitchFamily="18" charset="0"/>
            </a:endParaRPr>
          </a:p>
          <a:p>
            <a:pPr marL="0" indent="0">
              <a:buFontTx/>
              <a:buNone/>
            </a:pPr>
            <a:endParaRPr lang="zh-CN" altLang="en-US" sz="2000" kern="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Rectangle 9"/>
              <p:cNvSpPr/>
              <p:nvPr/>
            </p:nvSpPr>
            <p:spPr>
              <a:xfrm>
                <a:off x="1474671" y="2924944"/>
                <a:ext cx="2217018" cy="159966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ctrlPr>
                        </m:sSubPr>
                        <m:e>
                          <m: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t>𝑅</m:t>
                          </m:r>
                        </m:e>
                        <m:sub>
                          <m:r>
                            <m:rPr>
                              <m:sty m:val="p"/>
                            </m:rPr>
                            <a:rPr kumimoji="0" lang="en-US" altLang="zh-CN" b="0" i="0" u="none" strike="noStrike" kern="0" cap="none" spc="0" normalizeH="0" baseline="0" noProof="0" dirty="0" smtClean="0">
                              <a:ln>
                                <a:noFill/>
                              </a:ln>
                              <a:solidFill>
                                <a:prstClr val="black"/>
                              </a:solidFill>
                              <a:effectLst/>
                              <a:uLnTx/>
                              <a:uFillTx/>
                              <a:latin typeface="Cambria Math" panose="02040503050406030204" pitchFamily="18" charset="0"/>
                            </a:rPr>
                            <m:t>E</m:t>
                          </m:r>
                        </m:sub>
                      </m:sSub>
                      <m: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t>=</m:t>
                      </m:r>
                      <m:f>
                        <m:fPr>
                          <m:ctrlP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ctrlPr>
                        </m:fPr>
                        <m:num>
                          <m:sSub>
                            <m:sSubPr>
                              <m:ctrlPr>
                                <a:rPr lang="en-US" altLang="zh-CN" i="1" kern="0">
                                  <a:solidFill>
                                    <a:prstClr val="black"/>
                                  </a:solidFill>
                                  <a:latin typeface="Cambria Math" panose="02040503050406030204" pitchFamily="18" charset="0"/>
                                </a:rPr>
                              </m:ctrlPr>
                            </m:sSubPr>
                            <m:e>
                              <m:r>
                                <a:rPr lang="en-US" altLang="zh-CN" i="1" kern="0">
                                  <a:solidFill>
                                    <a:prstClr val="black"/>
                                  </a:solidFill>
                                  <a:latin typeface="Cambria Math" panose="02040503050406030204" pitchFamily="18" charset="0"/>
                                </a:rPr>
                                <m:t>𝐸</m:t>
                              </m:r>
                            </m:e>
                            <m:sub>
                              <m:r>
                                <m:rPr>
                                  <m:sty m:val="p"/>
                                </m:rPr>
                                <a:rPr lang="en-US" altLang="zh-CN" b="0" i="0" kern="0" smtClean="0">
                                  <a:solidFill>
                                    <a:prstClr val="black"/>
                                  </a:solidFill>
                                  <a:latin typeface="Cambria Math" panose="02040503050406030204" pitchFamily="18" charset="0"/>
                                </a:rPr>
                                <m:t>peak</m:t>
                              </m:r>
                            </m:sub>
                          </m:sSub>
                        </m:num>
                        <m:den>
                          <m:sSub>
                            <m:sSubPr>
                              <m:ctrlPr>
                                <a:rPr lang="en-US" altLang="zh-CN" i="1" kern="0">
                                  <a:solidFill>
                                    <a:prstClr val="black"/>
                                  </a:solidFill>
                                  <a:latin typeface="Cambria Math" panose="02040503050406030204" pitchFamily="18" charset="0"/>
                                </a:rPr>
                              </m:ctrlPr>
                            </m:sSubPr>
                            <m:e>
                              <m:r>
                                <a:rPr lang="en-US" altLang="zh-CN" i="1" kern="0">
                                  <a:solidFill>
                                    <a:prstClr val="black"/>
                                  </a:solidFill>
                                  <a:latin typeface="Cambria Math" panose="02040503050406030204" pitchFamily="18" charset="0"/>
                                </a:rPr>
                                <m:t>𝐸</m:t>
                              </m:r>
                            </m:e>
                            <m:sub>
                              <m:r>
                                <m:rPr>
                                  <m:sty m:val="p"/>
                                </m:rPr>
                                <a:rPr lang="en-US" altLang="zh-CN" kern="0">
                                  <a:solidFill>
                                    <a:prstClr val="black"/>
                                  </a:solidFill>
                                  <a:latin typeface="Cambria Math" panose="02040503050406030204" pitchFamily="18" charset="0"/>
                                </a:rPr>
                                <m:t>acc</m:t>
                              </m:r>
                            </m:sub>
                          </m:sSub>
                        </m:den>
                      </m:f>
                    </m:oMath>
                  </m:oMathPara>
                </a14:m>
                <a:endPar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ctrlPr>
                        </m:sSubPr>
                        <m:e>
                          <m: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t>𝑅</m:t>
                          </m:r>
                        </m:e>
                        <m:sub>
                          <m:r>
                            <m:rPr>
                              <m:sty m:val="p"/>
                            </m:rPr>
                            <a:rPr kumimoji="0" lang="en-US" altLang="zh-CN" b="0" i="0" u="none" strike="noStrike" kern="0" cap="none" spc="0" normalizeH="0" baseline="0" noProof="0" dirty="0" smtClean="0">
                              <a:ln>
                                <a:noFill/>
                              </a:ln>
                              <a:solidFill>
                                <a:prstClr val="black"/>
                              </a:solidFill>
                              <a:effectLst/>
                              <a:uLnTx/>
                              <a:uFillTx/>
                              <a:latin typeface="Cambria Math" panose="02040503050406030204" pitchFamily="18" charset="0"/>
                            </a:rPr>
                            <m:t>p</m:t>
                          </m:r>
                        </m:sub>
                      </m:sSub>
                      <m: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t>=</m:t>
                      </m:r>
                      <m:f>
                        <m:fPr>
                          <m:ctrlP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ctrlPr>
                        </m:fPr>
                        <m:num>
                          <m:sSub>
                            <m:sSubPr>
                              <m:ctrlPr>
                                <a:rPr lang="en-US" altLang="zh-CN" i="1" kern="0">
                                  <a:solidFill>
                                    <a:prstClr val="black"/>
                                  </a:solidFill>
                                  <a:latin typeface="Cambria Math" panose="02040503050406030204" pitchFamily="18" charset="0"/>
                                </a:rPr>
                              </m:ctrlPr>
                            </m:sSubPr>
                            <m:e>
                              <m:r>
                                <a:rPr lang="en-US" altLang="zh-CN" i="1" kern="0">
                                  <a:solidFill>
                                    <a:prstClr val="black"/>
                                  </a:solidFill>
                                  <a:latin typeface="Cambria Math" panose="02040503050406030204" pitchFamily="18" charset="0"/>
                                </a:rPr>
                                <m:t>𝐸</m:t>
                              </m:r>
                            </m:e>
                            <m:sub>
                              <m:r>
                                <m:rPr>
                                  <m:sty m:val="p"/>
                                </m:rPr>
                                <a:rPr lang="en-US" altLang="zh-CN" b="0" i="0" kern="0" smtClean="0">
                                  <a:solidFill>
                                    <a:prstClr val="black"/>
                                  </a:solidFill>
                                  <a:latin typeface="Cambria Math" panose="02040503050406030204" pitchFamily="18" charset="0"/>
                                </a:rPr>
                                <m:t>peak</m:t>
                              </m:r>
                            </m:sub>
                          </m:sSub>
                          <m:r>
                            <a:rPr lang="en-US" altLang="zh-CN" b="0" i="1" kern="0" smtClean="0">
                              <a:solidFill>
                                <a:prstClr val="black"/>
                              </a:solidFill>
                              <a:latin typeface="Cambria Math" panose="02040503050406030204" pitchFamily="18" charset="0"/>
                            </a:rPr>
                            <m:t> [</m:t>
                          </m:r>
                          <m:r>
                            <m:rPr>
                              <m:sty m:val="p"/>
                            </m:rPr>
                            <a:rPr lang="en-US" altLang="zh-CN" b="0" i="0" kern="0" smtClean="0">
                              <a:solidFill>
                                <a:prstClr val="black"/>
                              </a:solidFill>
                              <a:latin typeface="Cambria Math" panose="02040503050406030204" pitchFamily="18" charset="0"/>
                            </a:rPr>
                            <m:t>MV</m:t>
                          </m:r>
                          <m:r>
                            <a:rPr lang="en-US" altLang="zh-CN" b="0" i="0" kern="0" smtClean="0">
                              <a:solidFill>
                                <a:prstClr val="black"/>
                              </a:solidFill>
                              <a:latin typeface="Cambria Math" panose="02040503050406030204" pitchFamily="18" charset="0"/>
                            </a:rPr>
                            <m:t>/</m:t>
                          </m:r>
                          <m:r>
                            <m:rPr>
                              <m:sty m:val="p"/>
                            </m:rPr>
                            <a:rPr lang="en-US" altLang="zh-CN" b="0" i="0" kern="0" smtClean="0">
                              <a:solidFill>
                                <a:prstClr val="black"/>
                              </a:solidFill>
                              <a:latin typeface="Cambria Math" panose="02040503050406030204" pitchFamily="18" charset="0"/>
                            </a:rPr>
                            <m:t>m</m:t>
                          </m:r>
                          <m:r>
                            <a:rPr lang="en-US" altLang="zh-CN" b="0" i="1" kern="0" smtClean="0">
                              <a:solidFill>
                                <a:prstClr val="black"/>
                              </a:solidFill>
                              <a:latin typeface="Cambria Math" panose="02040503050406030204" pitchFamily="18" charset="0"/>
                            </a:rPr>
                            <m:t>]</m:t>
                          </m:r>
                        </m:num>
                        <m:den>
                          <m:rad>
                            <m:radPr>
                              <m:degHide m:val="on"/>
                              <m:ctrlP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ctrlPr>
                            </m:radPr>
                            <m:deg/>
                            <m:e>
                              <m:sSub>
                                <m:sSubPr>
                                  <m:ctrlP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ctrlPr>
                                </m:sSubPr>
                                <m:e>
                                  <m: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t>𝑃</m:t>
                                  </m:r>
                                </m:e>
                                <m:sub>
                                  <m:r>
                                    <m:rPr>
                                      <m:sty m:val="p"/>
                                    </m:rPr>
                                    <a:rPr kumimoji="0" lang="en-US" altLang="zh-CN" b="0" i="0" u="none" strike="noStrike" kern="0" cap="none" spc="0" normalizeH="0" baseline="0" noProof="0" dirty="0" smtClean="0">
                                      <a:ln>
                                        <a:noFill/>
                                      </a:ln>
                                      <a:solidFill>
                                        <a:prstClr val="black"/>
                                      </a:solidFill>
                                      <a:effectLst/>
                                      <a:uLnTx/>
                                      <a:uFillTx/>
                                      <a:latin typeface="Cambria Math" panose="02040503050406030204" pitchFamily="18" charset="0"/>
                                    </a:rPr>
                                    <m:t>loss</m:t>
                                  </m:r>
                                </m:sub>
                              </m:sSub>
                              <m: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t> [</m:t>
                              </m:r>
                              <m:r>
                                <m:rPr>
                                  <m:sty m:val="p"/>
                                </m:rPr>
                                <a:rPr kumimoji="0" lang="en-US" altLang="zh-CN" b="0" i="0" u="none" strike="noStrike" kern="0" cap="none" spc="0" normalizeH="0" baseline="0" noProof="0" dirty="0" smtClean="0">
                                  <a:ln>
                                    <a:noFill/>
                                  </a:ln>
                                  <a:solidFill>
                                    <a:prstClr val="black"/>
                                  </a:solidFill>
                                  <a:effectLst/>
                                  <a:uLnTx/>
                                  <a:uFillTx/>
                                  <a:latin typeface="Cambria Math" panose="02040503050406030204" pitchFamily="18" charset="0"/>
                                </a:rPr>
                                <m:t>MW</m:t>
                              </m:r>
                              <m:r>
                                <a:rPr kumimoji="0" lang="en-US" altLang="zh-CN" b="0" i="1" u="none" strike="noStrike" kern="0" cap="none" spc="0" normalizeH="0" baseline="0" noProof="0" dirty="0" smtClean="0">
                                  <a:ln>
                                    <a:noFill/>
                                  </a:ln>
                                  <a:solidFill>
                                    <a:prstClr val="black"/>
                                  </a:solidFill>
                                  <a:effectLst/>
                                  <a:uLnTx/>
                                  <a:uFillTx/>
                                  <a:latin typeface="Cambria Math" panose="02040503050406030204" pitchFamily="18" charset="0"/>
                                </a:rPr>
                                <m:t>]</m:t>
                              </m:r>
                            </m:e>
                          </m:rad>
                        </m:den>
                      </m:f>
                    </m:oMath>
                  </m:oMathPara>
                </a14:m>
                <a:endParaRPr kumimoji="0" lang="en-US" altLang="zh-CN" b="0" i="0" u="none" strike="noStrike" kern="0" cap="none" spc="0" normalizeH="0" baseline="0" noProof="0" dirty="0" smtClean="0">
                  <a:ln>
                    <a:noFill/>
                  </a:ln>
                  <a:solidFill>
                    <a:prstClr val="black"/>
                  </a:solidFill>
                  <a:effectLst/>
                  <a:uLnTx/>
                  <a:uFillTx/>
                </a:endParaRPr>
              </a:p>
            </p:txBody>
          </p:sp>
        </mc:Choice>
        <mc:Fallback xmlns="">
          <p:sp>
            <p:nvSpPr>
              <p:cNvPr id="10" name="Rectangle 9"/>
              <p:cNvSpPr>
                <a:spLocks noRot="1" noChangeAspect="1" noMove="1" noResize="1" noEditPoints="1" noAdjustHandles="1" noChangeArrowheads="1" noChangeShapeType="1" noTextEdit="1"/>
              </p:cNvSpPr>
              <p:nvPr/>
            </p:nvSpPr>
            <p:spPr>
              <a:xfrm>
                <a:off x="1474671" y="2924944"/>
                <a:ext cx="2217018" cy="1599669"/>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5317273" y="3356992"/>
                <a:ext cx="2175018" cy="66652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en-US" altLang="zh-CN" i="1" kern="0">
                              <a:solidFill>
                                <a:prstClr val="black"/>
                              </a:solidFill>
                              <a:latin typeface="Cambria Math" panose="02040503050406030204" pitchFamily="18" charset="0"/>
                            </a:rPr>
                          </m:ctrlPr>
                        </m:sSubPr>
                        <m:e>
                          <m:r>
                            <a:rPr lang="en-US" altLang="zh-CN" i="1" kern="0">
                              <a:solidFill>
                                <a:prstClr val="black"/>
                              </a:solidFill>
                              <a:latin typeface="Cambria Math" panose="02040503050406030204" pitchFamily="18" charset="0"/>
                            </a:rPr>
                            <m:t>𝐸</m:t>
                          </m:r>
                        </m:e>
                        <m:sub>
                          <m:r>
                            <m:rPr>
                              <m:sty m:val="p"/>
                            </m:rPr>
                            <a:rPr lang="en-US" altLang="zh-CN" kern="0">
                              <a:solidFill>
                                <a:prstClr val="black"/>
                              </a:solidFill>
                              <a:latin typeface="Cambria Math" panose="02040503050406030204" pitchFamily="18" charset="0"/>
                            </a:rPr>
                            <m:t>acc</m:t>
                          </m:r>
                        </m:sub>
                      </m:sSub>
                      <m:r>
                        <a:rPr lang="en-US" altLang="zh-CN" i="1" kern="0">
                          <a:solidFill>
                            <a:prstClr val="black"/>
                          </a:solidFill>
                          <a:latin typeface="Cambria Math" panose="02040503050406030204" pitchFamily="18" charset="0"/>
                        </a:rPr>
                        <m:t>=</m:t>
                      </m:r>
                      <m:f>
                        <m:fPr>
                          <m:ctrlPr>
                            <a:rPr lang="en-US" altLang="zh-CN" i="1" kern="0">
                              <a:solidFill>
                                <a:prstClr val="black"/>
                              </a:solidFill>
                              <a:latin typeface="Cambria Math" panose="02040503050406030204" pitchFamily="18" charset="0"/>
                            </a:rPr>
                          </m:ctrlPr>
                        </m:fPr>
                        <m:num>
                          <m:sSub>
                            <m:sSubPr>
                              <m:ctrlPr>
                                <a:rPr lang="en-US" altLang="zh-CN" i="1" kern="0">
                                  <a:solidFill>
                                    <a:prstClr val="black"/>
                                  </a:solidFill>
                                  <a:latin typeface="Cambria Math" panose="02040503050406030204" pitchFamily="18" charset="0"/>
                                </a:rPr>
                              </m:ctrlPr>
                            </m:sSubPr>
                            <m:e>
                              <m:r>
                                <a:rPr lang="en-US" altLang="zh-CN" i="1" kern="0">
                                  <a:solidFill>
                                    <a:prstClr val="black"/>
                                  </a:solidFill>
                                  <a:latin typeface="Cambria Math" panose="02040503050406030204" pitchFamily="18" charset="0"/>
                                </a:rPr>
                                <m:t>𝑅</m:t>
                              </m:r>
                            </m:e>
                            <m:sub>
                              <m:r>
                                <m:rPr>
                                  <m:sty m:val="p"/>
                                </m:rPr>
                                <a:rPr lang="en-US" altLang="zh-CN" kern="0">
                                  <a:solidFill>
                                    <a:prstClr val="black"/>
                                  </a:solidFill>
                                  <a:latin typeface="Cambria Math" panose="02040503050406030204" pitchFamily="18" charset="0"/>
                                </a:rPr>
                                <m:t>p</m:t>
                              </m:r>
                            </m:sub>
                          </m:sSub>
                        </m:num>
                        <m:den>
                          <m:sSub>
                            <m:sSubPr>
                              <m:ctrlPr>
                                <a:rPr lang="en-US" altLang="zh-CN" i="1" kern="0">
                                  <a:solidFill>
                                    <a:prstClr val="black"/>
                                  </a:solidFill>
                                  <a:latin typeface="Cambria Math" panose="02040503050406030204" pitchFamily="18" charset="0"/>
                                </a:rPr>
                              </m:ctrlPr>
                            </m:sSubPr>
                            <m:e>
                              <m:r>
                                <a:rPr lang="en-US" altLang="zh-CN" i="1" kern="0">
                                  <a:solidFill>
                                    <a:prstClr val="black"/>
                                  </a:solidFill>
                                  <a:latin typeface="Cambria Math" panose="02040503050406030204" pitchFamily="18" charset="0"/>
                                </a:rPr>
                                <m:t>𝑅</m:t>
                              </m:r>
                            </m:e>
                            <m:sub>
                              <m:r>
                                <m:rPr>
                                  <m:sty m:val="p"/>
                                </m:rPr>
                                <a:rPr lang="en-US" altLang="zh-CN" kern="0">
                                  <a:solidFill>
                                    <a:prstClr val="black"/>
                                  </a:solidFill>
                                  <a:latin typeface="Cambria Math" panose="02040503050406030204" pitchFamily="18" charset="0"/>
                                </a:rPr>
                                <m:t>E</m:t>
                              </m:r>
                            </m:sub>
                          </m:sSub>
                        </m:den>
                      </m:f>
                      <m:r>
                        <a:rPr lang="en-US" altLang="zh-CN" i="1" kern="0">
                          <a:solidFill>
                            <a:prstClr val="black"/>
                          </a:solidFill>
                          <a:latin typeface="Cambria Math" panose="02040503050406030204" pitchFamily="18" charset="0"/>
                          <a:ea typeface="Cambria Math" panose="02040503050406030204" pitchFamily="18" charset="0"/>
                        </a:rPr>
                        <m:t>×</m:t>
                      </m:r>
                      <m:rad>
                        <m:radPr>
                          <m:degHide m:val="on"/>
                          <m:ctrlPr>
                            <a:rPr lang="en-US" altLang="zh-CN" i="1" kern="0" dirty="0">
                              <a:solidFill>
                                <a:prstClr val="black"/>
                              </a:solidFill>
                              <a:latin typeface="Cambria Math" panose="02040503050406030204" pitchFamily="18" charset="0"/>
                            </a:rPr>
                          </m:ctrlPr>
                        </m:radPr>
                        <m:deg/>
                        <m:e>
                          <m:sSub>
                            <m:sSubPr>
                              <m:ctrlPr>
                                <a:rPr lang="en-US" altLang="zh-CN" i="1" kern="0" dirty="0">
                                  <a:solidFill>
                                    <a:prstClr val="black"/>
                                  </a:solidFill>
                                  <a:latin typeface="Cambria Math" panose="02040503050406030204" pitchFamily="18" charset="0"/>
                                </a:rPr>
                              </m:ctrlPr>
                            </m:sSubPr>
                            <m:e>
                              <m:r>
                                <a:rPr lang="en-US" altLang="zh-CN" i="1" kern="0" dirty="0">
                                  <a:solidFill>
                                    <a:prstClr val="black"/>
                                  </a:solidFill>
                                  <a:latin typeface="Cambria Math" panose="02040503050406030204" pitchFamily="18" charset="0"/>
                                </a:rPr>
                                <m:t>𝑃</m:t>
                              </m:r>
                            </m:e>
                            <m:sub>
                              <m:r>
                                <m:rPr>
                                  <m:sty m:val="p"/>
                                </m:rPr>
                                <a:rPr lang="en-US" altLang="zh-CN" kern="0" dirty="0">
                                  <a:solidFill>
                                    <a:prstClr val="black"/>
                                  </a:solidFill>
                                  <a:latin typeface="Cambria Math" panose="02040503050406030204" pitchFamily="18" charset="0"/>
                                </a:rPr>
                                <m:t>loss</m:t>
                              </m:r>
                            </m:sub>
                          </m:sSub>
                          <m:r>
                            <a:rPr lang="en-US" altLang="zh-CN" i="1" kern="0" dirty="0">
                              <a:solidFill>
                                <a:prstClr val="black"/>
                              </a:solidFill>
                              <a:latin typeface="Cambria Math" panose="02040503050406030204" pitchFamily="18" charset="0"/>
                            </a:rPr>
                            <m:t> </m:t>
                          </m:r>
                        </m:e>
                      </m:rad>
                    </m:oMath>
                  </m:oMathPara>
                </a14:m>
                <a:endParaRPr lang="en-US" altLang="zh-CN" kern="0" dirty="0">
                  <a:solidFill>
                    <a:prstClr val="black"/>
                  </a:solidFill>
                </a:endParaRPr>
              </a:p>
            </p:txBody>
          </p:sp>
        </mc:Choice>
        <mc:Fallback xmlns="">
          <p:sp>
            <p:nvSpPr>
              <p:cNvPr id="11" name="Rectangle 10"/>
              <p:cNvSpPr>
                <a:spLocks noRot="1" noChangeAspect="1" noMove="1" noResize="1" noEditPoints="1" noAdjustHandles="1" noChangeArrowheads="1" noChangeShapeType="1" noTextEdit="1"/>
              </p:cNvSpPr>
              <p:nvPr/>
            </p:nvSpPr>
            <p:spPr>
              <a:xfrm>
                <a:off x="5317273" y="3356992"/>
                <a:ext cx="2175018" cy="666529"/>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862149555"/>
      </p:ext>
    </p:extLst>
  </p:cSld>
  <p:clrMapOvr>
    <a:masterClrMapping/>
  </p:clrMapOvr>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urple Song">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urple Song" id="{C83D1189-29B0-4D9B-A048-2407399137B4}" vid="{74B9D3F1-C5C6-4B50-97F7-14B99E90C4F1}"/>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64203</TotalTime>
  <Words>1727</Words>
  <Application>Microsoft Office PowerPoint</Application>
  <PresentationFormat>On-screen Show (4:3)</PresentationFormat>
  <Paragraphs>454</Paragraphs>
  <Slides>42</Slides>
  <Notes>12</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42</vt:i4>
      </vt:variant>
    </vt:vector>
  </HeadingPairs>
  <TitlesOfParts>
    <vt:vector size="56" baseType="lpstr">
      <vt:lpstr>Arial Unicode MS</vt:lpstr>
      <vt:lpstr>微软雅黑</vt:lpstr>
      <vt:lpstr>ＭＳ Ｐゴシック</vt:lpstr>
      <vt:lpstr>PMingLiU-ExtB</vt:lpstr>
      <vt:lpstr>黑体</vt:lpstr>
      <vt:lpstr>宋体</vt:lpstr>
      <vt:lpstr>华文仿宋</vt:lpstr>
      <vt:lpstr>Arial</vt:lpstr>
      <vt:lpstr>Calibri</vt:lpstr>
      <vt:lpstr>Cambria Math</vt:lpstr>
      <vt:lpstr>Times New Roman</vt:lpstr>
      <vt:lpstr>Wingdings</vt:lpstr>
      <vt:lpstr>默认设计模板</vt:lpstr>
      <vt:lpstr>Purple Song</vt:lpstr>
      <vt:lpstr>Progress of X-band High-Gradient  Choke-mode Accelerating Structures</vt:lpstr>
      <vt:lpstr>Outline</vt:lpstr>
      <vt:lpstr>Outline</vt:lpstr>
      <vt:lpstr>Choke-mode structure</vt:lpstr>
      <vt:lpstr>Why Choke-mode structure?</vt:lpstr>
      <vt:lpstr>Players</vt:lpstr>
      <vt:lpstr>Recent publication</vt:lpstr>
      <vt:lpstr>Outline</vt:lpstr>
      <vt:lpstr>Single-cell standing-wave structure study</vt:lpstr>
      <vt:lpstr>Design of Choke-mode cavities</vt:lpstr>
      <vt:lpstr>Middle cell design</vt:lpstr>
      <vt:lpstr>Choke absorption curve</vt:lpstr>
      <vt:lpstr>Cavity tuning</vt:lpstr>
      <vt:lpstr>Choke field distributions</vt:lpstr>
      <vt:lpstr>Fabrication</vt:lpstr>
      <vt:lpstr>Low-power RF measurements</vt:lpstr>
      <vt:lpstr>Outline</vt:lpstr>
      <vt:lpstr>High-gradient test stand</vt:lpstr>
      <vt:lpstr>Shield-B setup</vt:lpstr>
      <vt:lpstr>Shield-B setup</vt:lpstr>
      <vt:lpstr>RF pulse shaping</vt:lpstr>
      <vt:lpstr>Typical breakdowns w or w/o current flash</vt:lpstr>
      <vt:lpstr>Two types of breakdowns</vt:lpstr>
      <vt:lpstr>Postmortem of choke-mode structure</vt:lpstr>
      <vt:lpstr>After the cutting</vt:lpstr>
      <vt:lpstr>Inner surface observation results</vt:lpstr>
      <vt:lpstr>Inner surface observation results</vt:lpstr>
      <vt:lpstr>THU-CHK-#3 breakdown signals</vt:lpstr>
      <vt:lpstr>PowerPoint Presentation</vt:lpstr>
      <vt:lpstr>PowerPoint Presentation</vt:lpstr>
      <vt:lpstr>Outline</vt:lpstr>
      <vt:lpstr>High-gradient history of Choke-mode structures</vt:lpstr>
      <vt:lpstr>High-gradient history of THU-REF</vt:lpstr>
      <vt:lpstr>Comparison of single-cell structures</vt:lpstr>
      <vt:lpstr>High-gradient performance evaluation of chokes</vt:lpstr>
      <vt:lpstr>Summary</vt:lpstr>
      <vt:lpstr>Next step…</vt:lpstr>
      <vt:lpstr>Related paper</vt:lpstr>
      <vt:lpstr>Backup</vt:lpstr>
      <vt:lpstr>High-gradient history of THU-CHK-#2</vt:lpstr>
      <vt:lpstr>High-gradient history of THU-CHK-#3</vt:lpstr>
      <vt:lpstr>High-gradient history of THU-CHK-#5</vt:lpstr>
    </vt:vector>
  </TitlesOfParts>
  <Company>acc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huangwh</dc:creator>
  <cp:lastModifiedBy>Xiaowei Wu</cp:lastModifiedBy>
  <cp:revision>6783</cp:revision>
  <dcterms:created xsi:type="dcterms:W3CDTF">2006-10-07T01:16:49Z</dcterms:created>
  <dcterms:modified xsi:type="dcterms:W3CDTF">2019-03-13T14:24:15Z</dcterms:modified>
</cp:coreProperties>
</file>