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3" r:id="rId2"/>
    <p:sldId id="374" r:id="rId3"/>
    <p:sldId id="343" r:id="rId4"/>
    <p:sldId id="376" r:id="rId5"/>
    <p:sldId id="396" r:id="rId6"/>
    <p:sldId id="377" r:id="rId7"/>
    <p:sldId id="378" r:id="rId8"/>
    <p:sldId id="397" r:id="rId9"/>
    <p:sldId id="382" r:id="rId10"/>
    <p:sldId id="381" r:id="rId11"/>
    <p:sldId id="380" r:id="rId12"/>
    <p:sldId id="379" r:id="rId13"/>
    <p:sldId id="398" r:id="rId14"/>
    <p:sldId id="399" r:id="rId15"/>
    <p:sldId id="385" r:id="rId16"/>
    <p:sldId id="389" r:id="rId17"/>
    <p:sldId id="400" r:id="rId18"/>
    <p:sldId id="401" r:id="rId19"/>
    <p:sldId id="402" r:id="rId20"/>
    <p:sldId id="359" r:id="rId21"/>
    <p:sldId id="338" r:id="rId2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gelio" initials="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6" autoAdjust="0"/>
    <p:restoredTop sz="87468" autoAdjust="0"/>
  </p:normalViewPr>
  <p:slideViewPr>
    <p:cSldViewPr snapToGrid="0">
      <p:cViewPr>
        <p:scale>
          <a:sx n="50" d="100"/>
          <a:sy n="50" d="100"/>
        </p:scale>
        <p:origin x="972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5D07E-2BC9-4A24-AE64-9A27E27509AB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C9AFD-B1FF-4A43-AA95-CC2EB89E51F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6020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0018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9810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4316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4013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11152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9627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01664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5922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2775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48222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723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6281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4677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6900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5638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5414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398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5825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581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C9AFD-B1FF-4A43-AA95-CC2EB89E51FF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809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339943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531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5921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7527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0" y="1"/>
            <a:ext cx="6096000" cy="333375"/>
          </a:xfrm>
          <a:prstGeom prst="rect">
            <a:avLst/>
          </a:prstGeom>
          <a:solidFill>
            <a:srgbClr val="3164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200" noProof="0" dirty="0" err="1" smtClean="0">
                <a:solidFill>
                  <a:schemeClr val="bg1"/>
                </a:solidFill>
              </a:rPr>
              <a:t>F.R.Palomo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 userDrawn="1"/>
        </p:nvSpPr>
        <p:spPr bwMode="auto">
          <a:xfrm>
            <a:off x="5910470" y="0"/>
            <a:ext cx="6281530" cy="333375"/>
          </a:xfrm>
          <a:prstGeom prst="rect">
            <a:avLst/>
          </a:prstGeom>
          <a:solidFill>
            <a:srgbClr val="93A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s-ES" sz="1200" baseline="0" dirty="0" smtClean="0">
                <a:solidFill>
                  <a:schemeClr val="bg1"/>
                </a:solidFill>
              </a:rPr>
              <a:t>32nd RD50 Workshop </a:t>
            </a:r>
            <a:fld id="{A355FF45-698C-4C83-9F76-7B7D7A233417}" type="slidenum">
              <a:rPr lang="es-ES" sz="1200" smtClean="0">
                <a:solidFill>
                  <a:schemeClr val="bg1"/>
                </a:solidFill>
              </a:rPr>
              <a:pPr algn="r">
                <a:defRPr/>
              </a:pPr>
              <a:t>‹Nº›</a:t>
            </a:fld>
            <a:r>
              <a:rPr lang="es-ES" sz="1200" dirty="0" smtClean="0">
                <a:solidFill>
                  <a:schemeClr val="bg1"/>
                </a:solidFill>
              </a:rPr>
              <a:t>/22</a:t>
            </a:r>
          </a:p>
        </p:txBody>
      </p:sp>
      <p:sp>
        <p:nvSpPr>
          <p:cNvPr id="11" name="Rectangle 16"/>
          <p:cNvSpPr>
            <a:spLocks noChangeArrowheads="1"/>
          </p:cNvSpPr>
          <p:nvPr userDrawn="1"/>
        </p:nvSpPr>
        <p:spPr bwMode="auto">
          <a:xfrm>
            <a:off x="0" y="333375"/>
            <a:ext cx="12192000" cy="71438"/>
          </a:xfrm>
          <a:prstGeom prst="rect">
            <a:avLst/>
          </a:prstGeom>
          <a:solidFill>
            <a:srgbClr val="EAAE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  <p:sp>
        <p:nvSpPr>
          <p:cNvPr id="19" name="Rectangle 17"/>
          <p:cNvSpPr>
            <a:spLocks noChangeArrowheads="1"/>
          </p:cNvSpPr>
          <p:nvPr userDrawn="1"/>
        </p:nvSpPr>
        <p:spPr bwMode="auto">
          <a:xfrm>
            <a:off x="0" y="6453188"/>
            <a:ext cx="6096000" cy="404812"/>
          </a:xfrm>
          <a:prstGeom prst="rect">
            <a:avLst/>
          </a:prstGeom>
          <a:solidFill>
            <a:srgbClr val="93A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20" name="Rectangle 18"/>
          <p:cNvSpPr>
            <a:spLocks noChangeArrowheads="1"/>
          </p:cNvSpPr>
          <p:nvPr userDrawn="1"/>
        </p:nvSpPr>
        <p:spPr bwMode="auto">
          <a:xfrm>
            <a:off x="6096000" y="6453188"/>
            <a:ext cx="6096000" cy="404812"/>
          </a:xfrm>
          <a:prstGeom prst="rect">
            <a:avLst/>
          </a:prstGeom>
          <a:solidFill>
            <a:srgbClr val="3164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ES" sz="1200" dirty="0" smtClean="0">
                <a:solidFill>
                  <a:schemeClr val="bg1"/>
                </a:solidFill>
              </a:rPr>
              <a:t>4-6th</a:t>
            </a:r>
            <a:r>
              <a:rPr lang="es-ES" sz="1200" baseline="0" dirty="0" smtClean="0">
                <a:solidFill>
                  <a:schemeClr val="bg1"/>
                </a:solidFill>
              </a:rPr>
              <a:t> June  2018  RD50 Workshop CERN        https://indico.cern.ch/event/719814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21" name="Rectangle 19"/>
          <p:cNvSpPr>
            <a:spLocks noChangeArrowheads="1"/>
          </p:cNvSpPr>
          <p:nvPr userDrawn="1"/>
        </p:nvSpPr>
        <p:spPr bwMode="auto">
          <a:xfrm>
            <a:off x="0" y="6381750"/>
            <a:ext cx="12192000" cy="71438"/>
          </a:xfrm>
          <a:prstGeom prst="rect">
            <a:avLst/>
          </a:prstGeom>
          <a:solidFill>
            <a:srgbClr val="EAAE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hlinkClick r:id="rId2"/>
              </a:rPr>
              <a:t>https://indico.cern.ch/event/339943/</a:t>
            </a:r>
            <a:r>
              <a:rPr kumimoji="0" lang="es-E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69" descr="C:\Documents and Settings\Pablo\Escritorio\19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456727"/>
            <a:ext cx="447674" cy="40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6267" y="6463040"/>
            <a:ext cx="2145978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31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401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998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33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6641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9067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03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3793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9BFFF-7E1D-472C-A550-A7C805D97650}" type="datetimeFigureOut">
              <a:rPr lang="es-ES" smtClean="0"/>
              <a:t>04/06/2018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A16AD-2BA1-423A-94F7-F3E203D06A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031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palomo@zipi.us.es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rogelio@zipi.us.e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2405165" y="1679816"/>
            <a:ext cx="7550587" cy="1629234"/>
          </a:xfrm>
          <a:prstGeom prst="roundRect">
            <a:avLst>
              <a:gd name="adj" fmla="val 15046"/>
            </a:avLst>
          </a:prstGeom>
          <a:solidFill>
            <a:srgbClr val="3164AB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/>
          <a:lstStyle/>
          <a:p>
            <a:pPr algn="ctr">
              <a:defRPr/>
            </a:pPr>
            <a:r>
              <a:rPr lang="en-GB" sz="3200" dirty="0" smtClean="0">
                <a:solidFill>
                  <a:srgbClr val="EAEAEA"/>
                </a:solidFill>
              </a:rPr>
              <a:t>ILGAD </a:t>
            </a:r>
            <a:r>
              <a:rPr lang="en-GB" sz="3200" dirty="0" smtClean="0">
                <a:solidFill>
                  <a:srgbClr val="EAEAEA"/>
                </a:solidFill>
              </a:rPr>
              <a:t>TCAD </a:t>
            </a:r>
            <a:r>
              <a:rPr lang="en-GB" sz="3200" dirty="0" smtClean="0">
                <a:solidFill>
                  <a:srgbClr val="EAEAEA"/>
                </a:solidFill>
              </a:rPr>
              <a:t>Simulations:  first approximations</a:t>
            </a:r>
            <a:endParaRPr lang="en-GB" sz="3200" dirty="0" smtClean="0">
              <a:solidFill>
                <a:srgbClr val="EAEAEA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196610" y="3516609"/>
            <a:ext cx="767998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kern="0" dirty="0"/>
              <a:t>F.R. </a:t>
            </a:r>
            <a:r>
              <a:rPr lang="en-GB" kern="0" dirty="0" smtClean="0"/>
              <a:t>Palomo</a:t>
            </a:r>
            <a:r>
              <a:rPr lang="en-GB" kern="0" baseline="30000" dirty="0" smtClean="0"/>
              <a:t>1</a:t>
            </a:r>
            <a:r>
              <a:rPr lang="en-GB" kern="0" dirty="0" smtClean="0"/>
              <a:t>, S.Hidalgo</a:t>
            </a:r>
            <a:r>
              <a:rPr lang="en-GB" kern="0" baseline="30000" dirty="0" smtClean="0"/>
              <a:t>2</a:t>
            </a:r>
            <a:r>
              <a:rPr lang="en-GB" kern="0" dirty="0" smtClean="0"/>
              <a:t>, I.Vila</a:t>
            </a:r>
            <a:r>
              <a:rPr lang="en-GB" kern="0" baseline="30000" dirty="0" smtClean="0"/>
              <a:t>3</a:t>
            </a:r>
            <a:r>
              <a:rPr lang="en-GB" kern="0" dirty="0" smtClean="0"/>
              <a:t> </a:t>
            </a:r>
            <a:endParaRPr lang="en-GB" kern="0" baseline="30000" dirty="0" smtClean="0"/>
          </a:p>
          <a:p>
            <a:pPr lvl="0" algn="ctr">
              <a:defRPr/>
            </a:pPr>
            <a:r>
              <a:rPr lang="en-GB" kern="0" dirty="0" smtClean="0">
                <a:hlinkClick r:id="rId2"/>
              </a:rPr>
              <a:t>fpalomo@us.es</a:t>
            </a:r>
            <a:endParaRPr lang="en-GB" kern="0" dirty="0" smtClean="0"/>
          </a:p>
          <a:p>
            <a:pPr algn="ctr">
              <a:defRPr/>
            </a:pPr>
            <a:r>
              <a:rPr lang="en-GB" sz="1600" kern="0" baseline="30000" dirty="0" smtClean="0"/>
              <a:t>1</a:t>
            </a:r>
            <a:r>
              <a:rPr lang="en-GB" sz="1600" kern="0" dirty="0" smtClean="0"/>
              <a:t>Dept. </a:t>
            </a:r>
            <a:r>
              <a:rPr lang="en-GB" sz="1600" kern="0" dirty="0" err="1" smtClean="0"/>
              <a:t>Ingeniería</a:t>
            </a:r>
            <a:r>
              <a:rPr lang="en-GB" sz="1600" kern="0" dirty="0" smtClean="0"/>
              <a:t> </a:t>
            </a:r>
            <a:r>
              <a:rPr lang="en-GB" sz="1600" kern="0" dirty="0" err="1" smtClean="0"/>
              <a:t>Electrónica</a:t>
            </a:r>
            <a:r>
              <a:rPr lang="en-GB" sz="1600" kern="0" dirty="0" smtClean="0"/>
              <a:t>, </a:t>
            </a:r>
            <a:r>
              <a:rPr lang="en-GB" sz="1600" kern="0" dirty="0" err="1" smtClean="0"/>
              <a:t>Escuela</a:t>
            </a:r>
            <a:r>
              <a:rPr lang="en-GB" sz="1600" kern="0" dirty="0" smtClean="0"/>
              <a:t> Superior de </a:t>
            </a:r>
            <a:r>
              <a:rPr lang="en-GB" sz="1600" kern="0" dirty="0" err="1" smtClean="0"/>
              <a:t>Ingenieros</a:t>
            </a:r>
            <a:endParaRPr lang="en-GB" sz="1600" kern="0" dirty="0" smtClean="0"/>
          </a:p>
          <a:p>
            <a:pPr algn="ctr">
              <a:defRPr/>
            </a:pPr>
            <a:r>
              <a:rPr lang="en-GB" sz="1600" kern="0" dirty="0" smtClean="0"/>
              <a:t>Universidad de </a:t>
            </a:r>
            <a:r>
              <a:rPr lang="en-GB" sz="1600" kern="0" dirty="0" err="1" smtClean="0"/>
              <a:t>Sevilla</a:t>
            </a:r>
            <a:r>
              <a:rPr lang="en-GB" sz="1600" kern="0" dirty="0" smtClean="0"/>
              <a:t>, Spain</a:t>
            </a:r>
          </a:p>
          <a:p>
            <a:pPr algn="ctr">
              <a:defRPr/>
            </a:pPr>
            <a:r>
              <a:rPr lang="en-GB" sz="1600" kern="0" baseline="30000" dirty="0" smtClean="0"/>
              <a:t>2</a:t>
            </a:r>
            <a:r>
              <a:rPr lang="en-GB" sz="1600" kern="0" dirty="0" smtClean="0"/>
              <a:t>CNM-IMB Barcelona, Spain</a:t>
            </a:r>
          </a:p>
          <a:p>
            <a:pPr algn="ctr">
              <a:defRPr/>
            </a:pPr>
            <a:r>
              <a:rPr lang="en-GB" sz="1600" kern="0" baseline="30000" dirty="0"/>
              <a:t>3</a:t>
            </a:r>
            <a:r>
              <a:rPr lang="en-GB" sz="1600" kern="0" dirty="0" smtClean="0"/>
              <a:t>IFCA Santander, Spain</a:t>
            </a:r>
          </a:p>
        </p:txBody>
      </p:sp>
    </p:spTree>
    <p:extLst>
      <p:ext uri="{BB962C8B-B14F-4D97-AF65-F5344CB8AC3E}">
        <p14:creationId xmlns:p14="http://schemas.microsoft.com/office/powerpoint/2010/main" val="2538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300</a:t>
            </a:r>
            <a:r>
              <a:rPr lang="es-ES" sz="2500" b="1" dirty="0" smtClean="0">
                <a:latin typeface="Symbol" panose="05050102010706020507" pitchFamily="18" charset="2"/>
              </a:rPr>
              <a:t>m</a:t>
            </a:r>
            <a:r>
              <a:rPr lang="es-ES" sz="2500" b="1" dirty="0" smtClean="0">
                <a:latin typeface="Calibri" panose="020F0502020204030204" pitchFamily="34" charset="0"/>
              </a:rPr>
              <a:t>m Red Laser (670nm) Front 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3" y="973503"/>
            <a:ext cx="5983764" cy="526170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471" y="973503"/>
            <a:ext cx="5983764" cy="526170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35358" y="3830897"/>
            <a:ext cx="122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Multiplication</a:t>
            </a:r>
            <a:r>
              <a:rPr lang="es-ES" sz="1400" dirty="0" smtClean="0"/>
              <a:t> </a:t>
            </a:r>
            <a:r>
              <a:rPr lang="es-ES" sz="1400" dirty="0" err="1" smtClean="0"/>
              <a:t>Onset</a:t>
            </a:r>
            <a:endParaRPr lang="en-US" sz="1400" dirty="0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871870" y="4354117"/>
            <a:ext cx="5844" cy="3275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2114104" y="3366887"/>
            <a:ext cx="1220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Primary</a:t>
            </a:r>
            <a:r>
              <a:rPr lang="es-ES" sz="1400" dirty="0" smtClean="0"/>
              <a:t> and </a:t>
            </a:r>
            <a:r>
              <a:rPr lang="es-ES" sz="1400" dirty="0" err="1" smtClean="0"/>
              <a:t>Secondary</a:t>
            </a:r>
            <a:r>
              <a:rPr lang="es-ES" sz="1400" dirty="0" smtClean="0"/>
              <a:t> </a:t>
            </a:r>
            <a:r>
              <a:rPr lang="es-ES" sz="1400" dirty="0" err="1" smtClean="0"/>
              <a:t>hole</a:t>
            </a:r>
            <a:r>
              <a:rPr lang="es-ES" sz="1400" dirty="0" smtClean="0"/>
              <a:t> </a:t>
            </a:r>
            <a:r>
              <a:rPr lang="es-ES" sz="1400" dirty="0" err="1" smtClean="0"/>
              <a:t>current</a:t>
            </a:r>
            <a:endParaRPr lang="en-US" sz="1400" dirty="0"/>
          </a:p>
        </p:txBody>
      </p:sp>
      <p:cxnSp>
        <p:nvCxnSpPr>
          <p:cNvPr id="11" name="Conector recto de flecha 10"/>
          <p:cNvCxnSpPr/>
          <p:nvPr/>
        </p:nvCxnSpPr>
        <p:spPr>
          <a:xfrm flipH="1">
            <a:off x="2024359" y="4105551"/>
            <a:ext cx="639328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9213668" y="4587600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PINILGAD~2,6e-16C</a:t>
            </a:r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9418319" y="2744211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150V 7e-16C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9213666" y="2172711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300V 8,34e-16C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9213667" y="1674191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450V 9,41e-16C</a:t>
            </a:r>
          </a:p>
        </p:txBody>
      </p:sp>
    </p:spTree>
    <p:extLst>
      <p:ext uri="{BB962C8B-B14F-4D97-AF65-F5344CB8AC3E}">
        <p14:creationId xmlns:p14="http://schemas.microsoft.com/office/powerpoint/2010/main" val="156081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LGAD IR Laser Experimental </a:t>
            </a:r>
            <a:r>
              <a:rPr lang="es-ES" sz="2500" b="1" dirty="0" err="1" smtClean="0">
                <a:latin typeface="Calibri" panose="020F0502020204030204" pitchFamily="34" charset="0"/>
              </a:rPr>
              <a:t>Results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842" y="796301"/>
            <a:ext cx="9791158" cy="5201953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0" y="5998254"/>
            <a:ext cx="6324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I.Vila</a:t>
            </a:r>
            <a:r>
              <a:rPr lang="es-ES" dirty="0" smtClean="0"/>
              <a:t>, </a:t>
            </a:r>
            <a:r>
              <a:rPr lang="es-ES" dirty="0" err="1" smtClean="0"/>
              <a:t>Update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ILGAD </a:t>
            </a:r>
            <a:r>
              <a:rPr lang="es-ES" dirty="0" err="1" smtClean="0"/>
              <a:t>characterization</a:t>
            </a:r>
            <a:r>
              <a:rPr lang="es-ES" dirty="0" smtClean="0"/>
              <a:t>, RD50 Nov 22th 2016</a:t>
            </a:r>
            <a:endParaRPr lang="es-ES" baseline="-25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58393" y="2259226"/>
            <a:ext cx="2009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Experimental data TCT laser (IR, 1064nm) </a:t>
            </a:r>
            <a:r>
              <a:rPr lang="es-ES" dirty="0" err="1" smtClean="0"/>
              <a:t>alligned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P1 </a:t>
            </a:r>
            <a:r>
              <a:rPr lang="es-ES" dirty="0" err="1" smtClean="0"/>
              <a:t>Right</a:t>
            </a:r>
            <a:r>
              <a:rPr lang="es-ES" dirty="0" smtClean="0"/>
              <a:t> </a:t>
            </a:r>
            <a:r>
              <a:rPr lang="es-ES" dirty="0" err="1" smtClean="0"/>
              <a:t>strip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40585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</a:t>
            </a:r>
            <a:r>
              <a:rPr lang="es-ES" sz="2500" b="1" dirty="0">
                <a:latin typeface="Calibri" panose="020F0502020204030204" pitchFamily="34" charset="0"/>
              </a:rPr>
              <a:t>300um </a:t>
            </a:r>
            <a:r>
              <a:rPr lang="es-ES" sz="2500" b="1" dirty="0" smtClean="0">
                <a:latin typeface="Calibri" panose="020F0502020204030204" pitchFamily="34" charset="0"/>
              </a:rPr>
              <a:t>IR (</a:t>
            </a:r>
            <a:r>
              <a:rPr lang="es-ES" sz="2500" b="1" dirty="0">
                <a:latin typeface="Calibri" panose="020F0502020204030204" pitchFamily="34" charset="0"/>
              </a:rPr>
              <a:t>1064nm</a:t>
            </a:r>
            <a:r>
              <a:rPr lang="es-ES" sz="2500" b="1" dirty="0" smtClean="0">
                <a:latin typeface="Calibri" panose="020F0502020204030204" pitchFamily="34" charset="0"/>
              </a:rPr>
              <a:t>) Laser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4041"/>
            <a:ext cx="6328934" cy="556522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012" y="804041"/>
            <a:ext cx="6285404" cy="552695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030790" y="4560584"/>
            <a:ext cx="239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PINILGAD~6,98e-17C</a:t>
            </a:r>
            <a:endParaRPr lang="en-US" dirty="0"/>
          </a:p>
        </p:txBody>
      </p:sp>
      <p:sp>
        <p:nvSpPr>
          <p:cNvPr id="6" name="CuadroTexto 5"/>
          <p:cNvSpPr txBox="1"/>
          <p:nvPr/>
        </p:nvSpPr>
        <p:spPr>
          <a:xfrm>
            <a:off x="10010501" y="2524267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150V 2,1e-16C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9197714" y="1937563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300V 2,30e-16C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348650" y="1453480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450V 2,55e-16C</a:t>
            </a:r>
          </a:p>
        </p:txBody>
      </p:sp>
    </p:spTree>
    <p:extLst>
      <p:ext uri="{BB962C8B-B14F-4D97-AF65-F5344CB8AC3E}">
        <p14:creationId xmlns:p14="http://schemas.microsoft.com/office/powerpoint/2010/main" val="361154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50 </a:t>
            </a:r>
            <a:r>
              <a:rPr lang="es-ES" sz="2500" b="1" dirty="0" err="1" smtClean="0">
                <a:latin typeface="Calibri" panose="020F0502020204030204" pitchFamily="34" charset="0"/>
              </a:rPr>
              <a:t>um</a:t>
            </a:r>
            <a:r>
              <a:rPr lang="es-ES" sz="2500" b="1" dirty="0" smtClean="0">
                <a:latin typeface="Calibri" panose="020F0502020204030204" pitchFamily="34" charset="0"/>
              </a:rPr>
              <a:t> Red Laser (670nm) Back </a:t>
            </a:r>
            <a:r>
              <a:rPr lang="es-ES" sz="2500" b="1" dirty="0" err="1" smtClean="0">
                <a:latin typeface="Calibri" panose="020F0502020204030204" pitchFamily="34" charset="0"/>
              </a:rPr>
              <a:t>Transient</a:t>
            </a:r>
            <a:r>
              <a:rPr lang="es-ES" sz="2500" b="1" dirty="0" smtClean="0">
                <a:latin typeface="Calibri" panose="020F0502020204030204" pitchFamily="34" charset="0"/>
              </a:rPr>
              <a:t> P1Right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9448"/>
            <a:ext cx="6203431" cy="545486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362" y="803724"/>
            <a:ext cx="6096218" cy="536059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9231084" y="4819721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PINILGAD~2,9e-16C</a:t>
            </a:r>
            <a:endParaRPr lang="en-US" dirty="0"/>
          </a:p>
        </p:txBody>
      </p:sp>
      <p:sp>
        <p:nvSpPr>
          <p:cNvPr id="7" name="CuadroTexto 6"/>
          <p:cNvSpPr txBox="1"/>
          <p:nvPr/>
        </p:nvSpPr>
        <p:spPr>
          <a:xfrm>
            <a:off x="7293427" y="3060788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50V 9,21e-16C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7293426" y="2258678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100V 1,19e-15C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9312471" y="1563878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450V 9,21e-15C</a:t>
            </a:r>
          </a:p>
        </p:txBody>
      </p:sp>
    </p:spTree>
    <p:extLst>
      <p:ext uri="{BB962C8B-B14F-4D97-AF65-F5344CB8AC3E}">
        <p14:creationId xmlns:p14="http://schemas.microsoft.com/office/powerpoint/2010/main" val="293946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50 </a:t>
            </a:r>
            <a:r>
              <a:rPr lang="es-ES" sz="2500" b="1" dirty="0" err="1" smtClean="0">
                <a:latin typeface="Calibri" panose="020F0502020204030204" pitchFamily="34" charset="0"/>
              </a:rPr>
              <a:t>um</a:t>
            </a:r>
            <a:r>
              <a:rPr lang="es-ES" sz="2500" b="1" dirty="0" smtClean="0">
                <a:latin typeface="Calibri" panose="020F0502020204030204" pitchFamily="34" charset="0"/>
              </a:rPr>
              <a:t> IR (1064nm) Laser </a:t>
            </a:r>
            <a:r>
              <a:rPr lang="es-ES" sz="2500" b="1" dirty="0" err="1" smtClean="0">
                <a:latin typeface="Calibri" panose="020F0502020204030204" pitchFamily="34" charset="0"/>
              </a:rPr>
              <a:t>Transient</a:t>
            </a:r>
            <a:r>
              <a:rPr lang="es-ES" sz="2500" b="1" dirty="0" smtClean="0">
                <a:latin typeface="Calibri" panose="020F0502020204030204" pitchFamily="34" charset="0"/>
              </a:rPr>
              <a:t> P1Right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28" y="900220"/>
            <a:ext cx="6111982" cy="537445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773" y="900220"/>
            <a:ext cx="5985859" cy="537445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9035716" y="4819721"/>
            <a:ext cx="246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PINILGAD~2,47e-17C</a:t>
            </a:r>
            <a:endParaRPr lang="en-U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293427" y="3060788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50V 2,47e-17C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7293426" y="2258678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100V 1,02e-16C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9312471" y="1563878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150V 1,24e-16C</a:t>
            </a:r>
          </a:p>
        </p:txBody>
      </p:sp>
    </p:spTree>
    <p:extLst>
      <p:ext uri="{BB962C8B-B14F-4D97-AF65-F5344CB8AC3E}">
        <p14:creationId xmlns:p14="http://schemas.microsoft.com/office/powerpoint/2010/main" val="371668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-31651" y="381762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err="1" smtClean="0">
                <a:latin typeface="Calibri" panose="020F0502020204030204" pitchFamily="34" charset="0"/>
              </a:rPr>
              <a:t>Radiation</a:t>
            </a:r>
            <a:r>
              <a:rPr lang="es-ES" sz="2500" b="1" dirty="0" smtClean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Damage</a:t>
            </a:r>
            <a:r>
              <a:rPr lang="es-ES" sz="2500" b="1" dirty="0" smtClean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Models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88731" y="1826028"/>
            <a:ext cx="6001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/>
              <a:t>One</a:t>
            </a:r>
            <a:r>
              <a:rPr lang="es-ES" b="1" dirty="0" smtClean="0"/>
              <a:t> </a:t>
            </a:r>
            <a:r>
              <a:rPr lang="es-ES" b="1" dirty="0" err="1" smtClean="0"/>
              <a:t>damage</a:t>
            </a:r>
            <a:r>
              <a:rPr lang="es-ES" b="1" dirty="0" smtClean="0"/>
              <a:t> </a:t>
            </a:r>
            <a:r>
              <a:rPr lang="es-ES" b="1" dirty="0" err="1" smtClean="0"/>
              <a:t>model</a:t>
            </a:r>
            <a:r>
              <a:rPr lang="es-ES" b="1" dirty="0" smtClean="0"/>
              <a:t>, </a:t>
            </a:r>
            <a:r>
              <a:rPr lang="es-ES" b="1" dirty="0" err="1" smtClean="0"/>
              <a:t>Traps+Acceptor</a:t>
            </a:r>
            <a:r>
              <a:rPr lang="es-ES" b="1" dirty="0" smtClean="0"/>
              <a:t> </a:t>
            </a:r>
            <a:r>
              <a:rPr lang="es-ES" b="1" dirty="0" err="1" smtClean="0"/>
              <a:t>Removal</a:t>
            </a:r>
            <a:endParaRPr lang="es-ES" b="1" dirty="0" smtClean="0"/>
          </a:p>
          <a:p>
            <a:pPr marL="342900" indent="-342900">
              <a:buAutoNum type="arabicPeriod"/>
            </a:pPr>
            <a:r>
              <a:rPr lang="es-ES" dirty="0" smtClean="0"/>
              <a:t>New Perugia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>
                <a:latin typeface="Symbol" panose="05050102010706020507" pitchFamily="18" charset="2"/>
              </a:rPr>
              <a:t>f</a:t>
            </a:r>
            <a:r>
              <a:rPr lang="es-ES" dirty="0"/>
              <a:t> =</a:t>
            </a:r>
            <a:r>
              <a:rPr lang="es-ES" dirty="0" smtClean="0"/>
              <a:t>1e15 </a:t>
            </a:r>
            <a:r>
              <a:rPr lang="es-ES" dirty="0"/>
              <a:t>up to </a:t>
            </a:r>
            <a:r>
              <a:rPr lang="es-ES" dirty="0" smtClean="0"/>
              <a:t>7,5e15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eq</a:t>
            </a:r>
            <a:r>
              <a:rPr lang="es-ES" dirty="0" smtClean="0"/>
              <a:t>/cm</a:t>
            </a:r>
            <a:r>
              <a:rPr lang="es-ES" baseline="30000" dirty="0" smtClean="0"/>
              <a:t>2</a:t>
            </a:r>
          </a:p>
          <a:p>
            <a:pPr marL="342900" indent="-342900">
              <a:buAutoNum type="arabicPeriod"/>
            </a:pPr>
            <a:r>
              <a:rPr lang="es-ES" dirty="0" err="1" smtClean="0"/>
              <a:t>Acceptor</a:t>
            </a:r>
            <a:r>
              <a:rPr lang="es-ES" dirty="0" smtClean="0"/>
              <a:t> </a:t>
            </a:r>
            <a:r>
              <a:rPr lang="es-ES" dirty="0" err="1" smtClean="0"/>
              <a:t>Removal</a:t>
            </a:r>
            <a:r>
              <a:rPr lang="es-ES" dirty="0" smtClean="0"/>
              <a:t> </a:t>
            </a:r>
            <a:endParaRPr lang="es-ES" dirty="0"/>
          </a:p>
        </p:txBody>
      </p:sp>
      <p:grpSp>
        <p:nvGrpSpPr>
          <p:cNvPr id="28" name="Grupo 27"/>
          <p:cNvGrpSpPr/>
          <p:nvPr/>
        </p:nvGrpSpPr>
        <p:grpSpPr>
          <a:xfrm>
            <a:off x="6001596" y="1524762"/>
            <a:ext cx="5625149" cy="3702993"/>
            <a:chOff x="21673" y="2520472"/>
            <a:chExt cx="5625149" cy="3702993"/>
          </a:xfrm>
        </p:grpSpPr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673" y="2582119"/>
              <a:ext cx="5569405" cy="1565046"/>
            </a:xfrm>
            <a:prstGeom prst="rect">
              <a:avLst/>
            </a:prstGeom>
          </p:spPr>
        </p:pic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645" y="4147165"/>
              <a:ext cx="5456719" cy="1584895"/>
            </a:xfrm>
            <a:prstGeom prst="rect">
              <a:avLst/>
            </a:prstGeom>
          </p:spPr>
        </p:pic>
        <p:sp>
          <p:nvSpPr>
            <p:cNvPr id="26" name="CuadroTexto 25"/>
            <p:cNvSpPr txBox="1"/>
            <p:nvPr/>
          </p:nvSpPr>
          <p:spPr>
            <a:xfrm>
              <a:off x="4129794" y="2520472"/>
              <a:ext cx="1237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/>
                <a:t>New Perugia</a:t>
              </a:r>
              <a:endParaRPr lang="es-ES" sz="1600" dirty="0"/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36330" y="5700245"/>
              <a:ext cx="56104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Modeling</a:t>
              </a:r>
              <a:r>
                <a:rPr lang="es-ES" sz="1400" dirty="0" smtClean="0"/>
                <a:t> of </a:t>
              </a:r>
              <a:r>
                <a:rPr lang="es-ES" sz="1400" dirty="0" err="1" smtClean="0"/>
                <a:t>radiation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damage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effects</a:t>
              </a:r>
              <a:r>
                <a:rPr lang="es-ES" sz="1400" dirty="0" smtClean="0"/>
                <a:t> in </a:t>
              </a:r>
              <a:r>
                <a:rPr lang="es-ES" sz="1400" dirty="0" err="1" smtClean="0"/>
                <a:t>silicon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detectors</a:t>
              </a:r>
              <a:r>
                <a:rPr lang="es-ES" sz="1400" dirty="0" smtClean="0"/>
                <a:t> at </a:t>
              </a:r>
              <a:r>
                <a:rPr lang="es-ES" sz="1400" dirty="0" err="1" smtClean="0"/>
                <a:t>high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fluences</a:t>
              </a:r>
              <a:r>
                <a:rPr lang="es-ES" sz="1400" dirty="0" smtClean="0"/>
                <a:t> </a:t>
              </a:r>
            </a:p>
            <a:p>
              <a:r>
                <a:rPr lang="es-ES" sz="1400" dirty="0" smtClean="0"/>
                <a:t>HL-LHC</a:t>
              </a:r>
              <a:r>
                <a:rPr lang="es-ES" sz="1400" dirty="0"/>
                <a:t> </a:t>
              </a:r>
              <a:r>
                <a:rPr lang="es-ES" sz="1400" dirty="0" err="1" smtClean="0"/>
                <a:t>with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Sentaurus</a:t>
              </a:r>
              <a:r>
                <a:rPr lang="es-ES" sz="1400" dirty="0" smtClean="0"/>
                <a:t> TCAD, </a:t>
              </a:r>
              <a:r>
                <a:rPr lang="es-ES" sz="1400" dirty="0" err="1" smtClean="0"/>
                <a:t>D.Passeri</a:t>
              </a:r>
              <a:r>
                <a:rPr lang="es-ES" sz="1400" dirty="0" smtClean="0"/>
                <a:t> et al, NIMA 824 (2016), 443-445</a:t>
              </a:r>
              <a:endParaRPr lang="es-ES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/>
              <p:cNvSpPr txBox="1"/>
              <p:nvPr/>
            </p:nvSpPr>
            <p:spPr>
              <a:xfrm>
                <a:off x="2295316" y="3050500"/>
                <a:ext cx="1499898" cy="3197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sSup>
                        <m:sSup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9" name="CuadroTex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316" y="3050500"/>
                <a:ext cx="1499898" cy="319703"/>
              </a:xfrm>
              <a:prstGeom prst="rect">
                <a:avLst/>
              </a:prstGeom>
              <a:blipFill rotWithShape="0">
                <a:blip r:embed="rId5"/>
                <a:stretch>
                  <a:fillRect l="-3659" t="-5660" r="-2846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uadroTexto 29"/>
          <p:cNvSpPr txBox="1"/>
          <p:nvPr/>
        </p:nvSpPr>
        <p:spPr>
          <a:xfrm>
            <a:off x="2295316" y="3509487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c=10e</a:t>
            </a:r>
            <a:r>
              <a:rPr lang="es-ES" baseline="30000" dirty="0" smtClean="0"/>
              <a:t>-16</a:t>
            </a:r>
            <a:r>
              <a:rPr lang="es-ES" dirty="0" smtClean="0"/>
              <a:t> cm</a:t>
            </a:r>
            <a:r>
              <a:rPr lang="es-ES" baseline="30000" dirty="0" smtClean="0"/>
              <a:t>-2</a:t>
            </a:r>
            <a:endParaRPr lang="en-US" baseline="30000" dirty="0"/>
          </a:p>
        </p:txBody>
      </p:sp>
      <p:sp>
        <p:nvSpPr>
          <p:cNvPr id="31" name="CuadroTexto 30"/>
          <p:cNvSpPr txBox="1"/>
          <p:nvPr/>
        </p:nvSpPr>
        <p:spPr>
          <a:xfrm>
            <a:off x="646387" y="4150286"/>
            <a:ext cx="5174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Radiation</a:t>
            </a:r>
            <a:r>
              <a:rPr lang="es-ES" sz="1400" dirty="0" smtClean="0"/>
              <a:t> </a:t>
            </a:r>
            <a:r>
              <a:rPr lang="es-ES" sz="1400" dirty="0" err="1" smtClean="0"/>
              <a:t>effects</a:t>
            </a:r>
            <a:r>
              <a:rPr lang="es-ES" sz="1400" dirty="0" smtClean="0"/>
              <a:t> in </a:t>
            </a:r>
            <a:r>
              <a:rPr lang="es-ES" sz="1400" dirty="0" err="1" smtClean="0"/>
              <a:t>Low</a:t>
            </a:r>
            <a:r>
              <a:rPr lang="es-ES" sz="1400" dirty="0" smtClean="0"/>
              <a:t> </a:t>
            </a:r>
            <a:r>
              <a:rPr lang="es-ES" sz="1400" dirty="0" err="1" smtClean="0"/>
              <a:t>Gain</a:t>
            </a:r>
            <a:r>
              <a:rPr lang="es-ES" sz="1400" dirty="0" smtClean="0"/>
              <a:t> </a:t>
            </a:r>
            <a:r>
              <a:rPr lang="es-ES" sz="1400" dirty="0" err="1" smtClean="0"/>
              <a:t>Avalanche</a:t>
            </a:r>
            <a:r>
              <a:rPr lang="es-ES" sz="1400" dirty="0" smtClean="0"/>
              <a:t> </a:t>
            </a:r>
            <a:r>
              <a:rPr lang="es-ES" sz="1400" dirty="0" err="1" smtClean="0"/>
              <a:t>Detectors</a:t>
            </a:r>
            <a:r>
              <a:rPr lang="es-ES" sz="1400" dirty="0" smtClean="0"/>
              <a:t> </a:t>
            </a:r>
            <a:r>
              <a:rPr lang="es-ES" sz="1400" dirty="0" err="1" smtClean="0"/>
              <a:t>after</a:t>
            </a:r>
            <a:r>
              <a:rPr lang="es-ES" sz="1400" dirty="0" smtClean="0"/>
              <a:t> </a:t>
            </a:r>
            <a:r>
              <a:rPr lang="es-ES" sz="1400" dirty="0" err="1" smtClean="0"/>
              <a:t>hadron</a:t>
            </a:r>
            <a:r>
              <a:rPr lang="es-ES" sz="1400" dirty="0" smtClean="0"/>
              <a:t> </a:t>
            </a:r>
            <a:r>
              <a:rPr lang="es-ES" sz="1400" dirty="0" err="1" smtClean="0"/>
              <a:t>irradiations</a:t>
            </a:r>
            <a:r>
              <a:rPr lang="es-ES" sz="1400" dirty="0" smtClean="0"/>
              <a:t>, </a:t>
            </a:r>
            <a:r>
              <a:rPr lang="es-ES" sz="1400" dirty="0" err="1" smtClean="0"/>
              <a:t>G.Kramberger</a:t>
            </a:r>
            <a:r>
              <a:rPr lang="es-ES" sz="1400" dirty="0" smtClean="0"/>
              <a:t> et al., JINST 2015 10 P07006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783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LGAD 300 </a:t>
            </a:r>
            <a:r>
              <a:rPr lang="es-ES" sz="2500" b="1" dirty="0" err="1" smtClean="0">
                <a:latin typeface="Calibri" panose="020F0502020204030204" pitchFamily="34" charset="0"/>
              </a:rPr>
              <a:t>um</a:t>
            </a:r>
            <a:r>
              <a:rPr lang="es-ES" sz="2500" b="1" dirty="0" smtClean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RedLaserBack</a:t>
            </a:r>
            <a:r>
              <a:rPr lang="es-ES" sz="2500" b="1" dirty="0" smtClean="0">
                <a:latin typeface="Calibri" panose="020F0502020204030204" pitchFamily="34" charset="0"/>
              </a:rPr>
              <a:t> 300K </a:t>
            </a:r>
            <a:r>
              <a:rPr lang="es-ES" sz="2500" b="1" dirty="0" err="1" smtClean="0">
                <a:latin typeface="Calibri" panose="020F0502020204030204" pitchFamily="34" charset="0"/>
              </a:rPr>
              <a:t>Irradiation</a:t>
            </a:r>
            <a:r>
              <a:rPr lang="es-ES" sz="2500" b="1" dirty="0" smtClean="0">
                <a:latin typeface="Calibri" panose="020F0502020204030204" pitchFamily="34" charset="0"/>
              </a:rPr>
              <a:t> P1 </a:t>
            </a:r>
            <a:r>
              <a:rPr lang="es-ES" sz="2500" b="1" dirty="0" err="1" smtClean="0">
                <a:latin typeface="Calibri" panose="020F0502020204030204" pitchFamily="34" charset="0"/>
              </a:rPr>
              <a:t>Right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354" y="850719"/>
            <a:ext cx="6085707" cy="53513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4" y="850719"/>
            <a:ext cx="6085707" cy="5351351"/>
          </a:xfrm>
          <a:prstGeom prst="rect">
            <a:avLst/>
          </a:prstGeom>
        </p:spPr>
      </p:pic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214487"/>
              </p:ext>
            </p:extLst>
          </p:nvPr>
        </p:nvGraphicFramePr>
        <p:xfrm>
          <a:off x="2004736" y="1400419"/>
          <a:ext cx="3418675" cy="1907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727"/>
                <a:gridCol w="1357678"/>
                <a:gridCol w="1289270"/>
              </a:tblGrid>
              <a:tr h="456939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</a:t>
                      </a:r>
                    </a:p>
                    <a:p>
                      <a:r>
                        <a:rPr lang="es-ES" sz="1200" dirty="0" smtClean="0"/>
                        <a:t>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P1 </a:t>
                      </a:r>
                      <a:r>
                        <a:rPr lang="es-ES" sz="1200" baseline="0" dirty="0" err="1" smtClean="0"/>
                        <a:t>Right</a:t>
                      </a:r>
                      <a:r>
                        <a:rPr lang="es-ES" sz="1200" baseline="0" dirty="0" smtClean="0"/>
                        <a:t> I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</a:t>
                      </a:r>
                      <a:r>
                        <a:rPr lang="es-ES" sz="1200" baseline="0" dirty="0" err="1" smtClean="0"/>
                        <a:t>fC</a:t>
                      </a:r>
                      <a:r>
                        <a:rPr lang="es-ES" sz="1200" baseline="0" dirty="0" smtClean="0"/>
                        <a:t>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%</a:t>
                      </a:r>
                      <a:r>
                        <a:rPr lang="es-ES" sz="1200" baseline="0" dirty="0" smtClean="0"/>
                        <a:t> of  </a:t>
                      </a:r>
                      <a:r>
                        <a:rPr lang="es-ES" sz="1200" baseline="0" dirty="0" err="1" smtClean="0"/>
                        <a:t>reduction</a:t>
                      </a:r>
                      <a:endParaRPr lang="es-ES" sz="1200" baseline="0" dirty="0" smtClean="0"/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8,24e-1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-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5,26e-1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63,8%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2,79e-1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33,8%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7,5e15</a:t>
                      </a:r>
                      <a:endParaRPr lang="es-E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6,69e-2</a:t>
                      </a:r>
                      <a:endParaRPr lang="es-E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8,1%</a:t>
                      </a:r>
                      <a:endParaRPr lang="es-E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35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134"/>
            <a:ext cx="6443001" cy="5696321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LGAD 300 </a:t>
            </a:r>
            <a:r>
              <a:rPr lang="es-ES" sz="2500" b="1" dirty="0" err="1" smtClean="0">
                <a:latin typeface="Calibri" panose="020F0502020204030204" pitchFamily="34" charset="0"/>
              </a:rPr>
              <a:t>um</a:t>
            </a:r>
            <a:r>
              <a:rPr lang="es-ES" sz="2500" b="1" dirty="0" smtClean="0">
                <a:latin typeface="Calibri" panose="020F0502020204030204" pitchFamily="34" charset="0"/>
              </a:rPr>
              <a:t> IR Laser 300K </a:t>
            </a:r>
            <a:r>
              <a:rPr lang="es-ES" sz="2500" b="1" dirty="0" err="1" smtClean="0">
                <a:latin typeface="Calibri" panose="020F0502020204030204" pitchFamily="34" charset="0"/>
              </a:rPr>
              <a:t>Irradiation</a:t>
            </a:r>
            <a:r>
              <a:rPr lang="es-ES" sz="2500" b="1" dirty="0" smtClean="0">
                <a:latin typeface="Calibri" panose="020F0502020204030204" pitchFamily="34" charset="0"/>
              </a:rPr>
              <a:t> P1 </a:t>
            </a:r>
            <a:r>
              <a:rPr lang="es-ES" sz="2500" b="1" dirty="0" err="1" smtClean="0">
                <a:latin typeface="Calibri" panose="020F0502020204030204" pitchFamily="34" charset="0"/>
              </a:rPr>
              <a:t>Right</a:t>
            </a:r>
            <a:endParaRPr lang="es-ES" sz="2500" b="1" dirty="0" smtClean="0">
              <a:latin typeface="Calibri" panose="020F0502020204030204" pitchFamily="34" charset="0"/>
            </a:endParaRPr>
          </a:p>
          <a:p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365" y="662134"/>
            <a:ext cx="5738635" cy="5696321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217436"/>
              </p:ext>
            </p:extLst>
          </p:nvPr>
        </p:nvGraphicFramePr>
        <p:xfrm>
          <a:off x="3381092" y="3194356"/>
          <a:ext cx="3418675" cy="1907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727"/>
                <a:gridCol w="1357678"/>
                <a:gridCol w="1289270"/>
              </a:tblGrid>
              <a:tr h="303556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</a:t>
                      </a:r>
                    </a:p>
                    <a:p>
                      <a:r>
                        <a:rPr lang="es-ES" sz="1200" dirty="0" smtClean="0"/>
                        <a:t>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P1 </a:t>
                      </a:r>
                      <a:r>
                        <a:rPr lang="es-ES" sz="1200" baseline="0" dirty="0" err="1" smtClean="0"/>
                        <a:t>Right</a:t>
                      </a:r>
                      <a:r>
                        <a:rPr lang="es-ES" sz="1200" baseline="0" dirty="0" smtClean="0"/>
                        <a:t> I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</a:t>
                      </a:r>
                      <a:r>
                        <a:rPr lang="es-ES" sz="1200" baseline="0" dirty="0" err="1" smtClean="0"/>
                        <a:t>fC</a:t>
                      </a:r>
                      <a:r>
                        <a:rPr lang="es-ES" sz="1200" baseline="0" dirty="0" smtClean="0"/>
                        <a:t>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%</a:t>
                      </a:r>
                      <a:r>
                        <a:rPr lang="es-ES" sz="1200" baseline="0" dirty="0" smtClean="0"/>
                        <a:t> of  </a:t>
                      </a:r>
                      <a:r>
                        <a:rPr lang="es-ES" sz="1200" baseline="0" dirty="0" err="1" smtClean="0"/>
                        <a:t>reduction</a:t>
                      </a:r>
                      <a:endParaRPr lang="es-ES" sz="1200" baseline="0" dirty="0" smtClean="0"/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2,29e-1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-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1,37e-1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59,8%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6,03e-2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26,3%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7,5e15</a:t>
                      </a:r>
                      <a:endParaRPr lang="es-E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3,22e-3</a:t>
                      </a:r>
                      <a:endParaRPr lang="es-E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1,4%</a:t>
                      </a:r>
                      <a:endParaRPr lang="es-E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28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LGAD 50 </a:t>
            </a:r>
            <a:r>
              <a:rPr lang="es-ES" sz="2500" b="1" dirty="0" err="1" smtClean="0">
                <a:latin typeface="Calibri" panose="020F0502020204030204" pitchFamily="34" charset="0"/>
              </a:rPr>
              <a:t>um</a:t>
            </a:r>
            <a:r>
              <a:rPr lang="es-ES" sz="2500" b="1" dirty="0" smtClean="0">
                <a:latin typeface="Calibri" panose="020F0502020204030204" pitchFamily="34" charset="0"/>
              </a:rPr>
              <a:t> </a:t>
            </a:r>
            <a:r>
              <a:rPr lang="es-ES" sz="2500" b="1" dirty="0" err="1" smtClean="0">
                <a:latin typeface="Calibri" panose="020F0502020204030204" pitchFamily="34" charset="0"/>
              </a:rPr>
              <a:t>RedLaserBack</a:t>
            </a:r>
            <a:r>
              <a:rPr lang="es-ES" sz="2500" b="1" dirty="0" smtClean="0">
                <a:latin typeface="Calibri" panose="020F0502020204030204" pitchFamily="34" charset="0"/>
              </a:rPr>
              <a:t> 300K </a:t>
            </a:r>
            <a:r>
              <a:rPr lang="es-ES" sz="2500" b="1" dirty="0" err="1" smtClean="0">
                <a:latin typeface="Calibri" panose="020F0502020204030204" pitchFamily="34" charset="0"/>
              </a:rPr>
              <a:t>Irradiation</a:t>
            </a:r>
            <a:r>
              <a:rPr lang="es-ES" sz="2500" b="1" dirty="0" smtClean="0">
                <a:latin typeface="Calibri" panose="020F0502020204030204" pitchFamily="34" charset="0"/>
              </a:rPr>
              <a:t> P1 </a:t>
            </a:r>
            <a:r>
              <a:rPr lang="es-ES" sz="2500" b="1" dirty="0" err="1" smtClean="0">
                <a:latin typeface="Calibri" panose="020F0502020204030204" pitchFamily="34" charset="0"/>
              </a:rPr>
              <a:t>Right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958" y="741237"/>
            <a:ext cx="6121482" cy="538280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5" y="780030"/>
            <a:ext cx="6033248" cy="5305221"/>
          </a:xfrm>
          <a:prstGeom prst="rect">
            <a:avLst/>
          </a:prstGeom>
        </p:spPr>
      </p:pic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080885"/>
              </p:ext>
            </p:extLst>
          </p:nvPr>
        </p:nvGraphicFramePr>
        <p:xfrm>
          <a:off x="3686371" y="2715009"/>
          <a:ext cx="3418675" cy="1907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727"/>
                <a:gridCol w="1357678"/>
                <a:gridCol w="1289270"/>
              </a:tblGrid>
              <a:tr h="303556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</a:t>
                      </a:r>
                    </a:p>
                    <a:p>
                      <a:r>
                        <a:rPr lang="es-ES" sz="1200" dirty="0" smtClean="0"/>
                        <a:t>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P1 </a:t>
                      </a:r>
                      <a:r>
                        <a:rPr lang="es-ES" sz="1200" baseline="0" dirty="0" err="1" smtClean="0"/>
                        <a:t>Right</a:t>
                      </a:r>
                      <a:r>
                        <a:rPr lang="es-ES" sz="1200" baseline="0" dirty="0" smtClean="0"/>
                        <a:t> I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</a:t>
                      </a:r>
                      <a:r>
                        <a:rPr lang="es-ES" sz="1200" baseline="0" dirty="0" err="1" smtClean="0"/>
                        <a:t>fC</a:t>
                      </a:r>
                      <a:r>
                        <a:rPr lang="es-ES" sz="1200" baseline="0" dirty="0" smtClean="0"/>
                        <a:t>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%</a:t>
                      </a:r>
                      <a:r>
                        <a:rPr lang="es-ES" sz="1200" baseline="0" dirty="0" smtClean="0"/>
                        <a:t> of  </a:t>
                      </a:r>
                      <a:r>
                        <a:rPr lang="es-ES" sz="1200" baseline="0" dirty="0" err="1" smtClean="0"/>
                        <a:t>reduction</a:t>
                      </a:r>
                      <a:endParaRPr lang="es-ES" sz="1200" baseline="0" dirty="0" smtClean="0"/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1,45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-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7,52e-1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51,8%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2,91e-2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20,1%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7,5e15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2,4e-1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16,5%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463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3882"/>
            <a:ext cx="6175899" cy="5460173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LGAD 50 </a:t>
            </a:r>
            <a:r>
              <a:rPr lang="es-ES" sz="2500" b="1" dirty="0" err="1" smtClean="0">
                <a:latin typeface="Calibri" panose="020F0502020204030204" pitchFamily="34" charset="0"/>
              </a:rPr>
              <a:t>um</a:t>
            </a:r>
            <a:r>
              <a:rPr lang="es-ES" sz="2500" b="1" dirty="0" smtClean="0">
                <a:latin typeface="Calibri" panose="020F0502020204030204" pitchFamily="34" charset="0"/>
              </a:rPr>
              <a:t> IR Laser 300K </a:t>
            </a:r>
            <a:r>
              <a:rPr lang="es-ES" sz="2500" b="1" dirty="0" err="1" smtClean="0">
                <a:latin typeface="Calibri" panose="020F0502020204030204" pitchFamily="34" charset="0"/>
              </a:rPr>
              <a:t>Irradiation</a:t>
            </a:r>
            <a:r>
              <a:rPr lang="es-ES" sz="2500" b="1" dirty="0" smtClean="0">
                <a:latin typeface="Calibri" panose="020F0502020204030204" pitchFamily="34" charset="0"/>
              </a:rPr>
              <a:t> P1 </a:t>
            </a:r>
            <a:r>
              <a:rPr lang="es-ES" sz="2500" b="1" dirty="0" err="1" smtClean="0">
                <a:latin typeface="Calibri" panose="020F0502020204030204" pitchFamily="34" charset="0"/>
              </a:rPr>
              <a:t>Right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899" y="1075161"/>
            <a:ext cx="6016101" cy="5318894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582093"/>
              </p:ext>
            </p:extLst>
          </p:nvPr>
        </p:nvGraphicFramePr>
        <p:xfrm>
          <a:off x="2941553" y="2912119"/>
          <a:ext cx="3418675" cy="1907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727"/>
                <a:gridCol w="1357678"/>
                <a:gridCol w="1289270"/>
              </a:tblGrid>
              <a:tr h="303556"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Fluence</a:t>
                      </a:r>
                      <a:r>
                        <a:rPr lang="es-ES" sz="1200" dirty="0" smtClean="0"/>
                        <a:t> </a:t>
                      </a:r>
                    </a:p>
                    <a:p>
                      <a:r>
                        <a:rPr lang="es-ES" sz="1200" dirty="0" smtClean="0"/>
                        <a:t>n/cm</a:t>
                      </a:r>
                      <a:r>
                        <a:rPr lang="es-ES" sz="1200" baseline="30000" dirty="0" smtClean="0"/>
                        <a:t>2</a:t>
                      </a:r>
                      <a:endParaRPr lang="es-E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err="1" smtClean="0"/>
                        <a:t>Charge</a:t>
                      </a:r>
                      <a:r>
                        <a:rPr lang="es-ES" sz="1200" baseline="0" dirty="0" smtClean="0"/>
                        <a:t> P1 </a:t>
                      </a:r>
                      <a:r>
                        <a:rPr lang="es-ES" sz="1200" baseline="0" dirty="0" err="1" smtClean="0"/>
                        <a:t>Right</a:t>
                      </a:r>
                      <a:r>
                        <a:rPr lang="es-ES" sz="1200" baseline="0" dirty="0" smtClean="0"/>
                        <a:t> I</a:t>
                      </a:r>
                      <a:r>
                        <a:rPr lang="es-ES" sz="1200" u="sng" baseline="0" dirty="0" smtClean="0"/>
                        <a:t>LGAD</a:t>
                      </a:r>
                      <a:r>
                        <a:rPr lang="es-ES" sz="1200" baseline="0" dirty="0" smtClean="0"/>
                        <a:t> (</a:t>
                      </a:r>
                      <a:r>
                        <a:rPr lang="es-ES" sz="1200" baseline="0" dirty="0" err="1" smtClean="0"/>
                        <a:t>fC</a:t>
                      </a:r>
                      <a:r>
                        <a:rPr lang="es-ES" sz="1200" baseline="0" dirty="0" smtClean="0"/>
                        <a:t>)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%</a:t>
                      </a:r>
                      <a:r>
                        <a:rPr lang="es-ES" sz="1200" baseline="0" dirty="0" smtClean="0"/>
                        <a:t> of  </a:t>
                      </a:r>
                      <a:r>
                        <a:rPr lang="es-ES" sz="1200" baseline="0" dirty="0" err="1" smtClean="0"/>
                        <a:t>reduction</a:t>
                      </a:r>
                      <a:endParaRPr lang="es-ES" sz="1200" baseline="0" dirty="0" smtClean="0"/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err="1" smtClean="0">
                          <a:solidFill>
                            <a:srgbClr val="009900"/>
                          </a:solidFill>
                        </a:rPr>
                        <a:t>NoIrrad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1,23e-1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-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1e14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5,38e-2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43,7%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1e15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2,48e-2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rgbClr val="009900"/>
                          </a:solidFill>
                        </a:rPr>
                        <a:t>20,1%</a:t>
                      </a:r>
                      <a:endParaRPr lang="es-ES" sz="14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362504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7,5e15</a:t>
                      </a:r>
                      <a:endParaRPr lang="es-E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1,45e-3</a:t>
                      </a:r>
                      <a:endParaRPr lang="es-E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1,1%</a:t>
                      </a:r>
                      <a:endParaRPr lang="es-E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64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62752" y="487959"/>
            <a:ext cx="12066494" cy="52500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err="1" smtClean="0">
                <a:latin typeface="Calibri" panose="020F0502020204030204" pitchFamily="34" charset="0"/>
              </a:rPr>
              <a:t>Introduction</a:t>
            </a:r>
            <a:endParaRPr lang="es-ES" sz="2400" b="1" dirty="0" smtClean="0">
              <a:latin typeface="Calibri" panose="020F050202020403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46160" y="1768506"/>
            <a:ext cx="1177662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sz="2400" dirty="0" err="1" smtClean="0"/>
              <a:t>Development</a:t>
            </a:r>
            <a:r>
              <a:rPr lang="es-ES" sz="2400" dirty="0" smtClean="0"/>
              <a:t> of </a:t>
            </a:r>
            <a:r>
              <a:rPr lang="es-ES" sz="2400" dirty="0" err="1" smtClean="0"/>
              <a:t>several</a:t>
            </a:r>
            <a:r>
              <a:rPr lang="es-ES" sz="2400" dirty="0" smtClean="0"/>
              <a:t> ILGAD </a:t>
            </a:r>
            <a:r>
              <a:rPr lang="es-ES" sz="2400" dirty="0" err="1" smtClean="0"/>
              <a:t>models</a:t>
            </a:r>
            <a:r>
              <a:rPr lang="es-ES" sz="2400" dirty="0" smtClean="0"/>
              <a:t> to test </a:t>
            </a:r>
            <a:r>
              <a:rPr lang="es-ES" sz="2400" dirty="0" err="1" smtClean="0"/>
              <a:t>gain</a:t>
            </a:r>
            <a:r>
              <a:rPr lang="es-ES" sz="2400" dirty="0" smtClean="0"/>
              <a:t> </a:t>
            </a:r>
            <a:r>
              <a:rPr lang="es-ES" sz="2400" dirty="0" err="1" smtClean="0"/>
              <a:t>variation</a:t>
            </a:r>
            <a:r>
              <a:rPr lang="es-ES" sz="2400" dirty="0" smtClean="0"/>
              <a:t> </a:t>
            </a:r>
            <a:r>
              <a:rPr lang="es-ES" sz="2400" dirty="0" err="1" smtClean="0"/>
              <a:t>with</a:t>
            </a:r>
            <a:r>
              <a:rPr lang="es-ES" sz="2400" dirty="0" smtClean="0"/>
              <a:t> </a:t>
            </a:r>
            <a:r>
              <a:rPr lang="es-ES" sz="2400" dirty="0" err="1" smtClean="0"/>
              <a:t>bias</a:t>
            </a:r>
            <a:r>
              <a:rPr lang="es-ES" sz="2400" dirty="0" smtClean="0"/>
              <a:t> and n+/</a:t>
            </a:r>
            <a:r>
              <a:rPr lang="es-ES" sz="2400" dirty="0" err="1" smtClean="0"/>
              <a:t>pwell</a:t>
            </a:r>
            <a:r>
              <a:rPr lang="es-ES" sz="2400" dirty="0" smtClean="0"/>
              <a:t> doping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sz="2400" dirty="0" err="1" smtClean="0"/>
              <a:t>Improvement</a:t>
            </a:r>
            <a:r>
              <a:rPr lang="es-ES" sz="2400" dirty="0" smtClean="0"/>
              <a:t> in </a:t>
            </a:r>
            <a:r>
              <a:rPr lang="es-ES" sz="2400" dirty="0" err="1" smtClean="0"/>
              <a:t>the</a:t>
            </a:r>
            <a:r>
              <a:rPr lang="es-ES" sz="2400" dirty="0" smtClean="0"/>
              <a:t> ILGAD </a:t>
            </a:r>
            <a:r>
              <a:rPr lang="es-ES" sz="2400" dirty="0" err="1" smtClean="0"/>
              <a:t>models</a:t>
            </a:r>
            <a:r>
              <a:rPr lang="es-ES" sz="2400" dirty="0" smtClean="0"/>
              <a:t> </a:t>
            </a:r>
            <a:r>
              <a:rPr lang="es-ES" sz="2400" dirty="0" err="1" smtClean="0"/>
              <a:t>compared</a:t>
            </a:r>
            <a:r>
              <a:rPr lang="es-ES" sz="2400" dirty="0" smtClean="0"/>
              <a:t> </a:t>
            </a:r>
            <a:r>
              <a:rPr lang="es-ES" sz="2400" dirty="0" err="1" smtClean="0"/>
              <a:t>with</a:t>
            </a:r>
            <a:r>
              <a:rPr lang="es-ES" sz="2400" dirty="0" smtClean="0"/>
              <a:t> experimental data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sz="2400" dirty="0" err="1" smtClean="0"/>
              <a:t>Analisis</a:t>
            </a:r>
            <a:r>
              <a:rPr lang="es-ES" sz="2400" dirty="0" smtClean="0"/>
              <a:t> of </a:t>
            </a:r>
            <a:r>
              <a:rPr lang="es-ES" sz="2400" dirty="0" err="1" smtClean="0"/>
              <a:t>radiation</a:t>
            </a:r>
            <a:r>
              <a:rPr lang="es-ES" sz="2400" dirty="0" smtClean="0"/>
              <a:t> </a:t>
            </a:r>
            <a:r>
              <a:rPr lang="es-ES" sz="2400" dirty="0" err="1" smtClean="0"/>
              <a:t>effects</a:t>
            </a:r>
            <a:r>
              <a:rPr lang="es-ES" sz="2400" dirty="0" smtClean="0"/>
              <a:t> in ILGAD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s-ES" sz="2400" dirty="0" smtClean="0"/>
              <a:t>300um </a:t>
            </a:r>
            <a:r>
              <a:rPr lang="es-ES" sz="2400" dirty="0"/>
              <a:t>New Perugia </a:t>
            </a:r>
            <a:r>
              <a:rPr lang="es-ES" sz="2400" dirty="0" err="1"/>
              <a:t>Trap</a:t>
            </a:r>
            <a:r>
              <a:rPr lang="es-ES" sz="2400" dirty="0"/>
              <a:t> + </a:t>
            </a:r>
            <a:r>
              <a:rPr lang="es-ES" sz="2400" dirty="0" err="1"/>
              <a:t>Kramberger</a:t>
            </a:r>
            <a:r>
              <a:rPr lang="es-ES" sz="2400" dirty="0"/>
              <a:t> </a:t>
            </a:r>
            <a:r>
              <a:rPr lang="es-ES" sz="2400" dirty="0" err="1"/>
              <a:t>Acceptor</a:t>
            </a:r>
            <a:r>
              <a:rPr lang="es-ES" sz="2400" dirty="0"/>
              <a:t> </a:t>
            </a:r>
            <a:r>
              <a:rPr lang="es-ES" sz="2400" dirty="0" err="1"/>
              <a:t>removal</a:t>
            </a:r>
            <a:r>
              <a:rPr lang="es-ES" sz="2400" dirty="0"/>
              <a:t> </a:t>
            </a:r>
            <a:r>
              <a:rPr lang="es-ES" sz="2400" dirty="0" err="1"/>
              <a:t>models</a:t>
            </a:r>
            <a:endParaRPr lang="es-ES" sz="2400" dirty="0"/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s-ES" sz="2400" dirty="0" smtClean="0"/>
              <a:t>50um New Perugia </a:t>
            </a:r>
            <a:r>
              <a:rPr lang="es-ES" sz="2400" dirty="0" err="1" smtClean="0"/>
              <a:t>Trap</a:t>
            </a:r>
            <a:r>
              <a:rPr lang="es-ES" sz="2400" dirty="0"/>
              <a:t> </a:t>
            </a:r>
            <a:r>
              <a:rPr lang="es-ES" sz="2400" dirty="0" smtClean="0"/>
              <a:t>+ </a:t>
            </a:r>
            <a:r>
              <a:rPr lang="es-ES" sz="2400" dirty="0" err="1" smtClean="0"/>
              <a:t>Kramberger</a:t>
            </a:r>
            <a:r>
              <a:rPr lang="es-ES" sz="2400" dirty="0" smtClean="0"/>
              <a:t> </a:t>
            </a:r>
            <a:r>
              <a:rPr lang="es-ES" sz="2400" dirty="0" err="1" smtClean="0"/>
              <a:t>Acceptor</a:t>
            </a:r>
            <a:r>
              <a:rPr lang="es-ES" sz="2400" dirty="0" smtClean="0"/>
              <a:t> </a:t>
            </a:r>
            <a:r>
              <a:rPr lang="es-ES" sz="2400" dirty="0" err="1" smtClean="0"/>
              <a:t>removal</a:t>
            </a:r>
            <a:r>
              <a:rPr lang="es-ES" sz="2400" dirty="0" smtClean="0"/>
              <a:t> </a:t>
            </a:r>
            <a:r>
              <a:rPr lang="es-ES" sz="2400" dirty="0" err="1" smtClean="0"/>
              <a:t>models</a:t>
            </a:r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val="23389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err="1" smtClean="0">
                <a:latin typeface="Calibri" panose="020F0502020204030204" pitchFamily="34" charset="0"/>
              </a:rPr>
              <a:t>Conclusions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980155" y="1477774"/>
            <a:ext cx="103335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err="1" smtClean="0"/>
              <a:t>The</a:t>
            </a:r>
            <a:r>
              <a:rPr lang="es-ES" sz="2400" dirty="0" smtClean="0"/>
              <a:t> ILGAD </a:t>
            </a:r>
            <a:r>
              <a:rPr lang="es-ES" sz="2400" dirty="0" err="1" smtClean="0"/>
              <a:t>model</a:t>
            </a:r>
            <a:r>
              <a:rPr lang="es-ES" sz="2400" dirty="0" smtClean="0"/>
              <a:t> shows </a:t>
            </a:r>
            <a:r>
              <a:rPr lang="es-ES" sz="2400" dirty="0" err="1" smtClean="0"/>
              <a:t>reasonable</a:t>
            </a:r>
            <a:r>
              <a:rPr lang="es-ES" sz="2400" dirty="0" smtClean="0"/>
              <a:t> </a:t>
            </a:r>
            <a:r>
              <a:rPr lang="es-ES" sz="2400" dirty="0" err="1" smtClean="0"/>
              <a:t>agreement</a:t>
            </a:r>
            <a:r>
              <a:rPr lang="es-ES" sz="2400" dirty="0" smtClean="0"/>
              <a:t> </a:t>
            </a:r>
            <a:r>
              <a:rPr lang="es-ES" sz="2400" dirty="0" err="1" smtClean="0"/>
              <a:t>with</a:t>
            </a:r>
            <a:r>
              <a:rPr lang="es-ES" sz="2400" dirty="0" smtClean="0"/>
              <a:t> </a:t>
            </a:r>
            <a:r>
              <a:rPr lang="es-ES" sz="2400" dirty="0" err="1" smtClean="0"/>
              <a:t>experiments</a:t>
            </a:r>
            <a:r>
              <a:rPr lang="es-ES" sz="2400" dirty="0" smtClean="0"/>
              <a:t> (experimental </a:t>
            </a:r>
            <a:r>
              <a:rPr lang="es-ES" sz="2400" dirty="0" err="1" smtClean="0"/>
              <a:t>results</a:t>
            </a:r>
            <a:r>
              <a:rPr lang="es-ES" sz="2400" dirty="0" smtClean="0"/>
              <a:t> </a:t>
            </a:r>
            <a:r>
              <a:rPr lang="es-ES" sz="2400" dirty="0" err="1" smtClean="0"/>
              <a:t>available</a:t>
            </a:r>
            <a:r>
              <a:rPr lang="es-ES" sz="2400" dirty="0" smtClean="0"/>
              <a:t> are </a:t>
            </a:r>
            <a:r>
              <a:rPr lang="es-ES" sz="2400" dirty="0" err="1" smtClean="0"/>
              <a:t>for</a:t>
            </a:r>
            <a:r>
              <a:rPr lang="es-ES" sz="2400" dirty="0" smtClean="0"/>
              <a:t> a similar </a:t>
            </a:r>
            <a:r>
              <a:rPr lang="es-ES" sz="2400" dirty="0" err="1" smtClean="0"/>
              <a:t>model</a:t>
            </a:r>
            <a:r>
              <a:rPr lang="es-ES" sz="2400" dirty="0" smtClean="0"/>
              <a:t>, no </a:t>
            </a:r>
            <a:r>
              <a:rPr lang="es-ES" sz="2400" dirty="0" err="1" smtClean="0"/>
              <a:t>exactly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same</a:t>
            </a:r>
            <a:r>
              <a:rPr lang="es-ES" sz="2400" dirty="0" smtClean="0"/>
              <a:t>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timing</a:t>
            </a:r>
            <a:r>
              <a:rPr lang="es-ES" sz="2400" dirty="0" smtClean="0"/>
              <a:t> </a:t>
            </a:r>
            <a:r>
              <a:rPr lang="es-ES" sz="2400" dirty="0" err="1" smtClean="0"/>
              <a:t>behavior</a:t>
            </a:r>
            <a:r>
              <a:rPr lang="es-ES" sz="2400" dirty="0" smtClean="0"/>
              <a:t> (</a:t>
            </a:r>
            <a:r>
              <a:rPr lang="es-ES" sz="2400" dirty="0" err="1" smtClean="0"/>
              <a:t>rising</a:t>
            </a:r>
            <a:r>
              <a:rPr lang="es-ES" sz="2400" dirty="0" smtClean="0"/>
              <a:t> </a:t>
            </a:r>
            <a:r>
              <a:rPr lang="es-ES" sz="2400" dirty="0" err="1" smtClean="0"/>
              <a:t>edge</a:t>
            </a:r>
            <a:r>
              <a:rPr lang="es-ES" sz="2400" dirty="0" smtClean="0"/>
              <a:t>) at </a:t>
            </a:r>
            <a:r>
              <a:rPr lang="es-ES" sz="2400" dirty="0" err="1" smtClean="0"/>
              <a:t>the</a:t>
            </a:r>
            <a:r>
              <a:rPr lang="es-ES" sz="2400" dirty="0" smtClean="0"/>
              <a:t> central </a:t>
            </a:r>
            <a:r>
              <a:rPr lang="es-ES" sz="2400" dirty="0" err="1" smtClean="0"/>
              <a:t>right</a:t>
            </a:r>
            <a:r>
              <a:rPr lang="es-ES" sz="2400" dirty="0" smtClean="0"/>
              <a:t> </a:t>
            </a:r>
            <a:r>
              <a:rPr lang="es-ES" sz="2400" dirty="0" err="1" smtClean="0"/>
              <a:t>anode</a:t>
            </a:r>
            <a:r>
              <a:rPr lang="es-ES" sz="2400" dirty="0" smtClean="0"/>
              <a:t> </a:t>
            </a:r>
            <a:r>
              <a:rPr lang="es-ES" sz="2400" dirty="0" err="1" smtClean="0"/>
              <a:t>strip</a:t>
            </a:r>
            <a:r>
              <a:rPr lang="es-ES" sz="2400" dirty="0" smtClean="0"/>
              <a:t> shows no </a:t>
            </a:r>
            <a:r>
              <a:rPr lang="es-ES" sz="2400" dirty="0" err="1" smtClean="0"/>
              <a:t>dependence</a:t>
            </a:r>
            <a:r>
              <a:rPr lang="es-ES" sz="2400" dirty="0" smtClean="0"/>
              <a:t> </a:t>
            </a:r>
            <a:r>
              <a:rPr lang="es-ES" sz="2400" dirty="0" err="1" smtClean="0"/>
              <a:t>with</a:t>
            </a:r>
            <a:r>
              <a:rPr lang="es-ES" sz="2400" dirty="0" smtClean="0"/>
              <a:t> </a:t>
            </a:r>
            <a:r>
              <a:rPr lang="es-ES" sz="2400" dirty="0" err="1" smtClean="0"/>
              <a:t>radiation</a:t>
            </a:r>
            <a:endParaRPr lang="es-ES" sz="2400" baseline="300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gain</a:t>
            </a:r>
            <a:r>
              <a:rPr lang="es-ES" sz="2400" dirty="0" smtClean="0"/>
              <a:t> and </a:t>
            </a:r>
            <a:r>
              <a:rPr lang="es-ES" sz="2400" dirty="0" err="1" smtClean="0"/>
              <a:t>signal</a:t>
            </a:r>
            <a:r>
              <a:rPr lang="es-ES" sz="2400" dirty="0" smtClean="0"/>
              <a:t> general </a:t>
            </a:r>
            <a:r>
              <a:rPr lang="es-ES" sz="2400" dirty="0" err="1" smtClean="0"/>
              <a:t>behaviour</a:t>
            </a:r>
            <a:r>
              <a:rPr lang="es-ES" sz="2400" dirty="0" smtClean="0"/>
              <a:t> </a:t>
            </a:r>
            <a:r>
              <a:rPr lang="es-ES" sz="2400" dirty="0" err="1" smtClean="0"/>
              <a:t>under</a:t>
            </a:r>
            <a:r>
              <a:rPr lang="es-ES" sz="2400" dirty="0" smtClean="0"/>
              <a:t> </a:t>
            </a:r>
            <a:r>
              <a:rPr lang="es-ES" sz="2400" dirty="0" err="1" smtClean="0"/>
              <a:t>irradiation</a:t>
            </a:r>
            <a:r>
              <a:rPr lang="es-ES" sz="2400" dirty="0" smtClean="0"/>
              <a:t> </a:t>
            </a:r>
            <a:r>
              <a:rPr lang="es-ES" sz="2400" dirty="0" err="1" smtClean="0"/>
              <a:t>is</a:t>
            </a:r>
            <a:r>
              <a:rPr lang="es-ES" sz="2400" dirty="0" smtClean="0"/>
              <a:t> similar to </a:t>
            </a:r>
            <a:r>
              <a:rPr lang="es-ES" sz="2400" dirty="0" err="1" smtClean="0"/>
              <a:t>the</a:t>
            </a:r>
            <a:r>
              <a:rPr lang="es-ES" sz="2400" dirty="0" smtClean="0"/>
              <a:t> LGAD as </a:t>
            </a:r>
            <a:r>
              <a:rPr lang="es-ES" sz="2400" dirty="0" err="1" smtClean="0"/>
              <a:t>expected</a:t>
            </a:r>
            <a:endParaRPr lang="es-ES" sz="2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smtClean="0"/>
              <a:t>As </a:t>
            </a:r>
            <a:r>
              <a:rPr lang="es-ES" sz="2400" dirty="0" err="1" smtClean="0"/>
              <a:t>expected</a:t>
            </a:r>
            <a:r>
              <a:rPr lang="es-ES" sz="2400" dirty="0" smtClean="0"/>
              <a:t>, </a:t>
            </a:r>
            <a:r>
              <a:rPr lang="es-ES" sz="2400" dirty="0" err="1" smtClean="0"/>
              <a:t>the</a:t>
            </a:r>
            <a:r>
              <a:rPr lang="es-ES" sz="2400" dirty="0" smtClean="0"/>
              <a:t> 50 </a:t>
            </a:r>
            <a:r>
              <a:rPr lang="es-ES" sz="2400" dirty="0" smtClean="0">
                <a:latin typeface="Symbol" panose="05050102010706020507" pitchFamily="18" charset="2"/>
              </a:rPr>
              <a:t>m</a:t>
            </a:r>
            <a:r>
              <a:rPr lang="es-ES" sz="2400" dirty="0" smtClean="0"/>
              <a:t>m </a:t>
            </a:r>
            <a:r>
              <a:rPr lang="es-ES" sz="2400" dirty="0" err="1" smtClean="0"/>
              <a:t>device</a:t>
            </a:r>
            <a:r>
              <a:rPr lang="es-ES" sz="2400" dirty="0" smtClean="0"/>
              <a:t> shows </a:t>
            </a:r>
            <a:r>
              <a:rPr lang="es-ES" sz="2400" dirty="0" err="1" smtClean="0"/>
              <a:t>better</a:t>
            </a:r>
            <a:r>
              <a:rPr lang="es-ES" sz="2400" dirty="0" smtClean="0"/>
              <a:t> </a:t>
            </a:r>
            <a:r>
              <a:rPr lang="es-ES" sz="2400" dirty="0" err="1" smtClean="0"/>
              <a:t>behaviour</a:t>
            </a:r>
            <a:r>
              <a:rPr lang="es-ES" sz="2400" dirty="0" smtClean="0"/>
              <a:t> </a:t>
            </a:r>
            <a:r>
              <a:rPr lang="es-ES" sz="2400" dirty="0" err="1" smtClean="0"/>
              <a:t>under</a:t>
            </a:r>
            <a:r>
              <a:rPr lang="es-ES" sz="2400" dirty="0" smtClean="0"/>
              <a:t> </a:t>
            </a:r>
            <a:r>
              <a:rPr lang="es-ES" sz="2400" dirty="0" err="1" smtClean="0"/>
              <a:t>radiation</a:t>
            </a:r>
            <a:r>
              <a:rPr lang="es-E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24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580427" y="2235034"/>
            <a:ext cx="505766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2800" b="1" dirty="0">
              <a:solidFill>
                <a:prstClr val="black"/>
              </a:solidFill>
            </a:endParaRPr>
          </a:p>
          <a:p>
            <a:r>
              <a:rPr lang="es-ES" sz="3600" b="1" dirty="0" err="1" smtClean="0">
                <a:solidFill>
                  <a:prstClr val="black"/>
                </a:solidFill>
              </a:rPr>
              <a:t>Thanks</a:t>
            </a:r>
            <a:r>
              <a:rPr lang="es-ES" sz="3600" b="1" dirty="0" smtClean="0">
                <a:solidFill>
                  <a:prstClr val="black"/>
                </a:solidFill>
              </a:rPr>
              <a:t> </a:t>
            </a:r>
            <a:r>
              <a:rPr lang="es-ES" sz="3600" b="1" dirty="0" err="1" smtClean="0">
                <a:solidFill>
                  <a:prstClr val="black"/>
                </a:solidFill>
              </a:rPr>
              <a:t>for</a:t>
            </a:r>
            <a:r>
              <a:rPr lang="es-ES" sz="3600" b="1" dirty="0" smtClean="0">
                <a:solidFill>
                  <a:prstClr val="black"/>
                </a:solidFill>
              </a:rPr>
              <a:t> </a:t>
            </a:r>
            <a:r>
              <a:rPr lang="es-ES" sz="3600" b="1" dirty="0" err="1" smtClean="0">
                <a:solidFill>
                  <a:prstClr val="black"/>
                </a:solidFill>
              </a:rPr>
              <a:t>your</a:t>
            </a:r>
            <a:r>
              <a:rPr lang="es-ES" sz="3600" b="1" dirty="0" smtClean="0">
                <a:solidFill>
                  <a:prstClr val="black"/>
                </a:solidFill>
              </a:rPr>
              <a:t> </a:t>
            </a:r>
            <a:r>
              <a:rPr lang="es-ES" sz="3600" b="1" dirty="0" err="1" smtClean="0">
                <a:solidFill>
                  <a:prstClr val="black"/>
                </a:solidFill>
              </a:rPr>
              <a:t>attention</a:t>
            </a:r>
            <a:endParaRPr lang="es-ES" sz="3600" b="1" dirty="0" smtClean="0">
              <a:solidFill>
                <a:prstClr val="black"/>
              </a:solidFill>
            </a:endParaRPr>
          </a:p>
          <a:p>
            <a:pPr algn="ctr">
              <a:defRPr/>
            </a:pPr>
            <a:r>
              <a:rPr lang="en-GB" sz="2800" kern="0" dirty="0" smtClean="0">
                <a:solidFill>
                  <a:prstClr val="black"/>
                </a:solidFill>
                <a:hlinkClick r:id="rId3"/>
              </a:rPr>
              <a:t>fpalomo@us.es</a:t>
            </a:r>
            <a:endParaRPr lang="en-GB" sz="28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02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adroTexto 37"/>
          <p:cNvSpPr txBox="1"/>
          <p:nvPr/>
        </p:nvSpPr>
        <p:spPr>
          <a:xfrm>
            <a:off x="9652220" y="6137270"/>
            <a:ext cx="26035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smtClean="0"/>
              <a:t>Doping </a:t>
            </a:r>
            <a:r>
              <a:rPr lang="es-ES" sz="1100" dirty="0" err="1" smtClean="0"/>
              <a:t>profiles</a:t>
            </a:r>
            <a:r>
              <a:rPr lang="es-ES" sz="1100" dirty="0" smtClean="0"/>
              <a:t> </a:t>
            </a:r>
            <a:r>
              <a:rPr lang="es-ES" sz="1100" dirty="0" err="1" smtClean="0"/>
              <a:t>under</a:t>
            </a:r>
            <a:r>
              <a:rPr lang="es-ES" sz="1100" dirty="0" smtClean="0"/>
              <a:t> </a:t>
            </a:r>
            <a:r>
              <a:rPr lang="es-ES" sz="1100" dirty="0" err="1" smtClean="0"/>
              <a:t>confidenciality</a:t>
            </a:r>
            <a:r>
              <a:rPr lang="es-ES" sz="1100" dirty="0" smtClean="0"/>
              <a:t> rules</a:t>
            </a:r>
            <a:endParaRPr lang="es-ES" sz="1100" dirty="0"/>
          </a:p>
        </p:txBody>
      </p:sp>
      <p:sp>
        <p:nvSpPr>
          <p:cNvPr id="6" name="CuadroTexto 5"/>
          <p:cNvSpPr txBox="1"/>
          <p:nvPr/>
        </p:nvSpPr>
        <p:spPr>
          <a:xfrm>
            <a:off x="3846371" y="3974067"/>
            <a:ext cx="84480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latin typeface="Calibri" panose="020F0502020204030204" pitchFamily="34" charset="0"/>
              </a:rPr>
              <a:t>Simulation</a:t>
            </a:r>
            <a:r>
              <a:rPr lang="es-ES" b="1" dirty="0" smtClean="0">
                <a:latin typeface="Calibri" panose="020F0502020204030204" pitchFamily="34" charset="0"/>
              </a:rPr>
              <a:t> </a:t>
            </a:r>
            <a:r>
              <a:rPr lang="es-ES" b="1" dirty="0" err="1" smtClean="0">
                <a:latin typeface="Calibri" panose="020F0502020204030204" pitchFamily="34" charset="0"/>
              </a:rPr>
              <a:t>Setup</a:t>
            </a:r>
            <a:r>
              <a:rPr lang="es-ES" b="1" dirty="0" smtClean="0">
                <a:latin typeface="Calibri" panose="020F0502020204030204" pitchFamily="34" charset="0"/>
              </a:rPr>
              <a:t>:</a:t>
            </a:r>
          </a:p>
          <a:p>
            <a:endParaRPr lang="es-ES" b="1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latin typeface="Calibri" panose="020F0502020204030204" pitchFamily="34" charset="0"/>
              </a:rPr>
              <a:t>Red </a:t>
            </a:r>
            <a:r>
              <a:rPr lang="es-ES" b="1" dirty="0" err="1" smtClean="0">
                <a:latin typeface="Calibri" panose="020F0502020204030204" pitchFamily="34" charset="0"/>
              </a:rPr>
              <a:t>Pulsed</a:t>
            </a:r>
            <a:r>
              <a:rPr lang="es-ES" b="1" dirty="0" smtClean="0">
                <a:latin typeface="Calibri" panose="020F0502020204030204" pitchFamily="34" charset="0"/>
              </a:rPr>
              <a:t> Laser: 670 </a:t>
            </a:r>
            <a:r>
              <a:rPr lang="es-ES" b="1" dirty="0" err="1">
                <a:latin typeface="Calibri" panose="020F0502020204030204" pitchFamily="34" charset="0"/>
              </a:rPr>
              <a:t>nm</a:t>
            </a:r>
            <a:r>
              <a:rPr lang="es-ES" b="1" dirty="0">
                <a:latin typeface="Calibri" panose="020F0502020204030204" pitchFamily="34" charset="0"/>
              </a:rPr>
              <a:t>, 10 </a:t>
            </a:r>
            <a:r>
              <a:rPr lang="es-ES" b="1" dirty="0" smtClean="0">
                <a:latin typeface="Symbol" panose="05050102010706020507" pitchFamily="18" charset="2"/>
              </a:rPr>
              <a:t>m</a:t>
            </a:r>
            <a:r>
              <a:rPr lang="es-ES" b="1" dirty="0" smtClean="0">
                <a:latin typeface="Calibri" panose="020F0502020204030204" pitchFamily="34" charset="0"/>
              </a:rPr>
              <a:t>m spot, 50W/cm</a:t>
            </a:r>
            <a:r>
              <a:rPr lang="es-ES" b="1" baseline="30000" dirty="0" smtClean="0">
                <a:latin typeface="Calibri" panose="020F0502020204030204" pitchFamily="34" charset="0"/>
              </a:rPr>
              <a:t>2</a:t>
            </a:r>
            <a:r>
              <a:rPr lang="es-ES" b="1" dirty="0">
                <a:latin typeface="Calibri" panose="020F0502020204030204" pitchFamily="34" charset="0"/>
              </a:rPr>
              <a:t>, </a:t>
            </a:r>
            <a:r>
              <a:rPr lang="es-ES" b="1" dirty="0" smtClean="0">
                <a:latin typeface="Calibri" panose="020F0502020204030204" pitchFamily="34" charset="0"/>
              </a:rPr>
              <a:t>200 </a:t>
            </a:r>
            <a:r>
              <a:rPr lang="es-ES" b="1" dirty="0" err="1">
                <a:latin typeface="Calibri" panose="020F0502020204030204" pitchFamily="34" charset="0"/>
              </a:rPr>
              <a:t>ps</a:t>
            </a:r>
            <a:r>
              <a:rPr lang="es-ES" b="1" dirty="0">
                <a:latin typeface="Calibri" panose="020F0502020204030204" pitchFamily="34" charset="0"/>
              </a:rPr>
              <a:t>, </a:t>
            </a:r>
            <a:endParaRPr lang="es-ES" b="1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 smtClean="0">
                <a:latin typeface="Calibri" panose="020F0502020204030204" pitchFamily="34" charset="0"/>
              </a:rPr>
              <a:t>BackIllumination</a:t>
            </a:r>
            <a:r>
              <a:rPr lang="es-ES" b="1" dirty="0" smtClean="0">
                <a:latin typeface="Calibri" panose="020F0502020204030204" pitchFamily="34" charset="0"/>
              </a:rPr>
              <a:t> at P1 </a:t>
            </a:r>
            <a:r>
              <a:rPr lang="es-ES" b="1" dirty="0" err="1" smtClean="0">
                <a:latin typeface="Calibri" panose="020F0502020204030204" pitchFamily="34" charset="0"/>
              </a:rPr>
              <a:t>Right</a:t>
            </a:r>
            <a:endParaRPr lang="es-ES" b="1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 smtClean="0">
                <a:latin typeface="Calibri" panose="020F0502020204030204" pitchFamily="34" charset="0"/>
              </a:rPr>
              <a:t>FrontIllumination</a:t>
            </a:r>
            <a:r>
              <a:rPr lang="es-ES" b="1" dirty="0" smtClean="0">
                <a:latin typeface="Calibri" panose="020F0502020204030204" pitchFamily="34" charset="0"/>
              </a:rPr>
              <a:t> </a:t>
            </a:r>
            <a:r>
              <a:rPr lang="es-ES" b="1" dirty="0" err="1" smtClean="0">
                <a:latin typeface="Calibri" panose="020F0502020204030204" pitchFamily="34" charset="0"/>
              </a:rPr>
              <a:t>aligned</a:t>
            </a:r>
            <a:r>
              <a:rPr lang="es-ES" b="1" dirty="0" smtClean="0">
                <a:latin typeface="Calibri" panose="020F0502020204030204" pitchFamily="34" charset="0"/>
              </a:rPr>
              <a:t> </a:t>
            </a:r>
            <a:r>
              <a:rPr lang="es-ES" b="1" dirty="0" err="1" smtClean="0">
                <a:latin typeface="Calibri" panose="020F0502020204030204" pitchFamily="34" charset="0"/>
              </a:rPr>
              <a:t>with</a:t>
            </a:r>
            <a:r>
              <a:rPr lang="es-ES" b="1" dirty="0" smtClean="0">
                <a:latin typeface="Calibri" panose="020F0502020204030204" pitchFamily="34" charset="0"/>
              </a:rPr>
              <a:t> P1 </a:t>
            </a:r>
            <a:r>
              <a:rPr lang="es-ES" b="1" dirty="0" err="1" smtClean="0">
                <a:latin typeface="Calibri" panose="020F0502020204030204" pitchFamily="34" charset="0"/>
              </a:rPr>
              <a:t>Right</a:t>
            </a:r>
            <a:endParaRPr lang="es-ES" b="1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latin typeface="Calibri" panose="020F0502020204030204" pitchFamily="34" charset="0"/>
              </a:rPr>
              <a:t>IR </a:t>
            </a:r>
            <a:r>
              <a:rPr lang="es-ES" b="1" dirty="0" err="1" smtClean="0">
                <a:latin typeface="Calibri" panose="020F0502020204030204" pitchFamily="34" charset="0"/>
              </a:rPr>
              <a:t>Pulsed</a:t>
            </a:r>
            <a:r>
              <a:rPr lang="es-ES" b="1" dirty="0" smtClean="0">
                <a:latin typeface="Calibri" panose="020F0502020204030204" pitchFamily="34" charset="0"/>
              </a:rPr>
              <a:t> Laser: 1064nm, 30W/cm</a:t>
            </a:r>
            <a:r>
              <a:rPr lang="es-ES" b="1" baseline="30000" dirty="0" smtClean="0">
                <a:latin typeface="Calibri" panose="020F0502020204030204" pitchFamily="34" charset="0"/>
              </a:rPr>
              <a:t>2</a:t>
            </a:r>
            <a:r>
              <a:rPr lang="es-ES" b="1" dirty="0" smtClean="0">
                <a:latin typeface="Calibri" panose="020F0502020204030204" pitchFamily="34" charset="0"/>
              </a:rPr>
              <a:t>,10 mm spot, 30W/cm</a:t>
            </a:r>
            <a:r>
              <a:rPr lang="es-ES" b="1" baseline="30000" dirty="0" smtClean="0">
                <a:latin typeface="Calibri" panose="020F0502020204030204" pitchFamily="34" charset="0"/>
              </a:rPr>
              <a:t>2</a:t>
            </a:r>
            <a:r>
              <a:rPr lang="es-ES" b="1" dirty="0" smtClean="0">
                <a:latin typeface="Calibri" panose="020F0502020204030204" pitchFamily="34" charset="0"/>
              </a:rPr>
              <a:t>, 200 </a:t>
            </a:r>
            <a:r>
              <a:rPr lang="es-ES" b="1" dirty="0" err="1" smtClean="0">
                <a:latin typeface="Calibri" panose="020F0502020204030204" pitchFamily="34" charset="0"/>
              </a:rPr>
              <a:t>ps</a:t>
            </a:r>
            <a:r>
              <a:rPr lang="es-ES" b="1" dirty="0" smtClean="0">
                <a:latin typeface="Calibri" panose="020F0502020204030204" pitchFamily="34" charset="0"/>
              </a:rPr>
              <a:t> at P1 </a:t>
            </a:r>
            <a:r>
              <a:rPr lang="es-ES" b="1" dirty="0" err="1" smtClean="0">
                <a:latin typeface="Calibri" panose="020F0502020204030204" pitchFamily="34" charset="0"/>
              </a:rPr>
              <a:t>Right</a:t>
            </a:r>
            <a:endParaRPr lang="es-ES" b="1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latin typeface="Calibri" panose="020F0502020204030204" pitchFamily="34" charset="0"/>
              </a:rPr>
              <a:t>2D detector </a:t>
            </a:r>
            <a:r>
              <a:rPr lang="es-ES" b="1" dirty="0" err="1" smtClean="0">
                <a:latin typeface="Calibri" panose="020F0502020204030204" pitchFamily="34" charset="0"/>
              </a:rPr>
              <a:t>model</a:t>
            </a:r>
            <a:r>
              <a:rPr lang="es-ES" b="1" dirty="0" smtClean="0">
                <a:latin typeface="Calibri" panose="020F0502020204030204" pitchFamily="34" charset="0"/>
              </a:rPr>
              <a:t>: 1 </a:t>
            </a:r>
            <a:r>
              <a:rPr lang="es-ES" b="1" dirty="0" smtClean="0">
                <a:latin typeface="Symbol" panose="05050102010706020507" pitchFamily="18" charset="2"/>
              </a:rPr>
              <a:t>m</a:t>
            </a:r>
            <a:r>
              <a:rPr lang="es-ES" b="1" dirty="0" smtClean="0">
                <a:latin typeface="Calibri" panose="020F0502020204030204" pitchFamily="34" charset="0"/>
              </a:rPr>
              <a:t>m in Z </a:t>
            </a:r>
            <a:r>
              <a:rPr lang="es-ES" b="1" dirty="0" err="1" smtClean="0">
                <a:latin typeface="Calibri" panose="020F0502020204030204" pitchFamily="34" charset="0"/>
              </a:rPr>
              <a:t>direction</a:t>
            </a:r>
            <a:r>
              <a:rPr lang="es-ES" b="1" dirty="0" smtClean="0">
                <a:latin typeface="Calibri" panose="020F0502020204030204" pitchFamily="34" charset="0"/>
              </a:rPr>
              <a:t>, 5 mm in X </a:t>
            </a:r>
            <a:r>
              <a:rPr lang="es-ES" b="1" dirty="0" err="1" smtClean="0">
                <a:latin typeface="Calibri" panose="020F0502020204030204" pitchFamily="34" charset="0"/>
              </a:rPr>
              <a:t>direction</a:t>
            </a:r>
            <a:r>
              <a:rPr lang="es-ES" b="1" dirty="0" smtClean="0">
                <a:latin typeface="Calibri" panose="020F0502020204030204" pitchFamily="34" charset="0"/>
              </a:rPr>
              <a:t>, </a:t>
            </a:r>
          </a:p>
          <a:p>
            <a:r>
              <a:rPr lang="es-ES" b="1" dirty="0">
                <a:latin typeface="Calibri" panose="020F0502020204030204" pitchFamily="34" charset="0"/>
              </a:rPr>
              <a:t> </a:t>
            </a:r>
            <a:r>
              <a:rPr lang="es-ES" b="1" dirty="0" smtClean="0">
                <a:latin typeface="Calibri" panose="020F0502020204030204" pitchFamily="34" charset="0"/>
              </a:rPr>
              <a:t>    300/50 </a:t>
            </a:r>
            <a:r>
              <a:rPr lang="es-ES" b="1" dirty="0" smtClean="0">
                <a:latin typeface="Symbol" panose="05050102010706020507" pitchFamily="18" charset="2"/>
              </a:rPr>
              <a:t>m</a:t>
            </a:r>
            <a:r>
              <a:rPr lang="es-ES" b="1" dirty="0" smtClean="0">
                <a:latin typeface="Calibri" panose="020F0502020204030204" pitchFamily="34" charset="0"/>
              </a:rPr>
              <a:t>m in Y </a:t>
            </a:r>
            <a:r>
              <a:rPr lang="es-ES" b="1" dirty="0" err="1" smtClean="0">
                <a:latin typeface="Calibri" panose="020F0502020204030204" pitchFamily="34" charset="0"/>
              </a:rPr>
              <a:t>direction</a:t>
            </a:r>
            <a:r>
              <a:rPr lang="es-ES" b="1" dirty="0" smtClean="0">
                <a:latin typeface="Calibri" panose="020F0502020204030204" pitchFamily="34" charset="0"/>
              </a:rPr>
              <a:t>)</a:t>
            </a:r>
            <a:endParaRPr lang="es-ES" b="1" dirty="0">
              <a:latin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47" y="3793957"/>
            <a:ext cx="3681924" cy="2383692"/>
          </a:xfrm>
          <a:prstGeom prst="rect">
            <a:avLst/>
          </a:prstGeom>
        </p:spPr>
      </p:pic>
      <p:grpSp>
        <p:nvGrpSpPr>
          <p:cNvPr id="15" name="Grupo 14"/>
          <p:cNvGrpSpPr/>
          <p:nvPr/>
        </p:nvGrpSpPr>
        <p:grpSpPr>
          <a:xfrm>
            <a:off x="295239" y="581925"/>
            <a:ext cx="11653107" cy="3509362"/>
            <a:chOff x="295239" y="581925"/>
            <a:chExt cx="11653107" cy="3509362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7333" y="581925"/>
              <a:ext cx="11031013" cy="3509362"/>
            </a:xfrm>
            <a:prstGeom prst="rect">
              <a:avLst/>
            </a:prstGeom>
          </p:spPr>
        </p:pic>
        <p:sp>
          <p:nvSpPr>
            <p:cNvPr id="32" name="CuadroTexto 31"/>
            <p:cNvSpPr txBox="1"/>
            <p:nvPr/>
          </p:nvSpPr>
          <p:spPr>
            <a:xfrm>
              <a:off x="1547801" y="1646611"/>
              <a:ext cx="3784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 dirty="0" err="1" smtClean="0"/>
                <a:t>Inverse</a:t>
              </a:r>
              <a:r>
                <a:rPr lang="es-ES" b="1" dirty="0" smtClean="0"/>
                <a:t> </a:t>
              </a:r>
              <a:r>
                <a:rPr lang="es-ES" b="1" dirty="0" err="1" smtClean="0"/>
                <a:t>Low</a:t>
              </a:r>
              <a:r>
                <a:rPr lang="es-ES" b="1" dirty="0" smtClean="0"/>
                <a:t> </a:t>
              </a:r>
              <a:r>
                <a:rPr lang="es-ES" b="1" dirty="0" err="1" smtClean="0"/>
                <a:t>Gain</a:t>
              </a:r>
              <a:r>
                <a:rPr lang="es-ES" b="1" dirty="0" smtClean="0"/>
                <a:t> </a:t>
              </a:r>
              <a:r>
                <a:rPr lang="es-ES" b="1" dirty="0" err="1" smtClean="0"/>
                <a:t>Avalanche</a:t>
              </a:r>
              <a:r>
                <a:rPr lang="es-ES" b="1" dirty="0" smtClean="0"/>
                <a:t> Detector </a:t>
              </a:r>
            </a:p>
            <a:p>
              <a:pPr algn="ctr"/>
              <a:r>
                <a:rPr lang="es-ES" b="1" dirty="0" smtClean="0"/>
                <a:t>(ILGAD) </a:t>
              </a:r>
              <a:r>
                <a:rPr lang="es-ES" b="1" dirty="0" err="1" smtClean="0"/>
                <a:t>cross-section</a:t>
              </a:r>
              <a:endParaRPr lang="es-ES" b="1" dirty="0"/>
            </a:p>
          </p:txBody>
        </p:sp>
        <p:grpSp>
          <p:nvGrpSpPr>
            <p:cNvPr id="40" name="Grupo 39"/>
            <p:cNvGrpSpPr/>
            <p:nvPr/>
          </p:nvGrpSpPr>
          <p:grpSpPr>
            <a:xfrm>
              <a:off x="295239" y="1804363"/>
              <a:ext cx="704019" cy="848519"/>
              <a:chOff x="32284" y="1816329"/>
              <a:chExt cx="704019" cy="848519"/>
            </a:xfrm>
          </p:grpSpPr>
          <p:cxnSp>
            <p:nvCxnSpPr>
              <p:cNvPr id="8" name="Conector recto de flecha 7"/>
              <p:cNvCxnSpPr/>
              <p:nvPr/>
            </p:nvCxnSpPr>
            <p:spPr>
              <a:xfrm flipV="1">
                <a:off x="261222" y="2425398"/>
                <a:ext cx="393156" cy="119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ector recto de flecha 10"/>
              <p:cNvCxnSpPr/>
              <p:nvPr/>
            </p:nvCxnSpPr>
            <p:spPr>
              <a:xfrm flipH="1" flipV="1">
                <a:off x="261222" y="1979515"/>
                <a:ext cx="3765" cy="46289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CuadroTexto 11"/>
              <p:cNvSpPr txBox="1"/>
              <p:nvPr/>
            </p:nvSpPr>
            <p:spPr>
              <a:xfrm>
                <a:off x="213955" y="1816329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y</a:t>
                </a:r>
                <a:endParaRPr lang="en-US" dirty="0"/>
              </a:p>
            </p:txBody>
          </p:sp>
          <p:sp>
            <p:nvSpPr>
              <p:cNvPr id="35" name="CuadroTexto 34"/>
              <p:cNvSpPr txBox="1"/>
              <p:nvPr/>
            </p:nvSpPr>
            <p:spPr>
              <a:xfrm>
                <a:off x="447441" y="2110850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x</a:t>
                </a:r>
                <a:endParaRPr lang="en-US" dirty="0"/>
              </a:p>
            </p:txBody>
          </p:sp>
          <p:sp>
            <p:nvSpPr>
              <p:cNvPr id="36" name="CuadroTexto 35"/>
              <p:cNvSpPr txBox="1"/>
              <p:nvPr/>
            </p:nvSpPr>
            <p:spPr>
              <a:xfrm>
                <a:off x="32284" y="2295516"/>
                <a:ext cx="276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z</a:t>
                </a:r>
                <a:endParaRPr lang="en-US" dirty="0"/>
              </a:p>
            </p:txBody>
          </p:sp>
          <p:grpSp>
            <p:nvGrpSpPr>
              <p:cNvPr id="23" name="Grupo 22"/>
              <p:cNvGrpSpPr/>
              <p:nvPr/>
            </p:nvGrpSpPr>
            <p:grpSpPr>
              <a:xfrm>
                <a:off x="221168" y="2402965"/>
                <a:ext cx="87637" cy="69794"/>
                <a:chOff x="654378" y="3739847"/>
                <a:chExt cx="265746" cy="278699"/>
              </a:xfrm>
            </p:grpSpPr>
            <p:sp>
              <p:nvSpPr>
                <p:cNvPr id="13" name="Conector 12"/>
                <p:cNvSpPr/>
                <p:nvPr/>
              </p:nvSpPr>
              <p:spPr>
                <a:xfrm>
                  <a:off x="654378" y="3739847"/>
                  <a:ext cx="265746" cy="278699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" name="Conector recto 16"/>
                <p:cNvCxnSpPr>
                  <a:stCxn id="13" idx="3"/>
                  <a:endCxn id="13" idx="7"/>
                </p:cNvCxnSpPr>
                <p:nvPr/>
              </p:nvCxnSpPr>
              <p:spPr>
                <a:xfrm flipV="1">
                  <a:off x="693296" y="3780662"/>
                  <a:ext cx="187910" cy="197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ector recto 18"/>
                <p:cNvCxnSpPr>
                  <a:stCxn id="13" idx="1"/>
                  <a:endCxn id="13" idx="5"/>
                </p:cNvCxnSpPr>
                <p:nvPr/>
              </p:nvCxnSpPr>
              <p:spPr>
                <a:xfrm>
                  <a:off x="693296" y="3780662"/>
                  <a:ext cx="187910" cy="197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" name="Conector recto de flecha 6"/>
            <p:cNvCxnSpPr/>
            <p:nvPr/>
          </p:nvCxnSpPr>
          <p:spPr>
            <a:xfrm>
              <a:off x="5580993" y="1646611"/>
              <a:ext cx="85184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/>
            <p:cNvCxnSpPr/>
            <p:nvPr/>
          </p:nvCxnSpPr>
          <p:spPr>
            <a:xfrm>
              <a:off x="6589986" y="1804363"/>
              <a:ext cx="69469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6542835" y="1782883"/>
              <a:ext cx="788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30 </a:t>
              </a:r>
              <a:r>
                <a:rPr lang="es-ES" b="1" dirty="0" smtClean="0">
                  <a:latin typeface="Symbol" panose="05050102010706020507" pitchFamily="18" charset="2"/>
                </a:rPr>
                <a:t>m</a:t>
              </a:r>
              <a:r>
                <a:rPr lang="es-ES" b="1" dirty="0" smtClean="0"/>
                <a:t>m</a:t>
              </a:r>
              <a:endParaRPr lang="en-US" b="1" dirty="0"/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5669953" y="1619725"/>
              <a:ext cx="788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50 </a:t>
              </a:r>
              <a:r>
                <a:rPr lang="es-ES" b="1" dirty="0" smtClean="0">
                  <a:latin typeface="Symbol" panose="05050102010706020507" pitchFamily="18" charset="2"/>
                </a:rPr>
                <a:t>m</a:t>
              </a:r>
              <a:r>
                <a:rPr lang="es-ES" b="1" dirty="0" smtClean="0"/>
                <a:t>m</a:t>
              </a:r>
              <a:endParaRPr lang="en-US" b="1" dirty="0"/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6590017" y="745191"/>
              <a:ext cx="921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P1Right</a:t>
              </a:r>
              <a:endParaRPr lang="en-US" b="1" dirty="0"/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4666624" y="715774"/>
              <a:ext cx="790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P1Left</a:t>
              </a:r>
              <a:endParaRPr lang="en-US" b="1" dirty="0"/>
            </a:p>
          </p:txBody>
        </p:sp>
      </p:grpSp>
      <p:sp>
        <p:nvSpPr>
          <p:cNvPr id="9" name="1 Título"/>
          <p:cNvSpPr txBox="1">
            <a:spLocks/>
          </p:cNvSpPr>
          <p:nvPr/>
        </p:nvSpPr>
        <p:spPr>
          <a:xfrm>
            <a:off x="-26331" y="379988"/>
            <a:ext cx="12066494" cy="52500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err="1" smtClean="0">
                <a:latin typeface="Calibri" panose="020F0502020204030204" pitchFamily="34" charset="0"/>
              </a:rPr>
              <a:t>Sentaurus</a:t>
            </a:r>
            <a:r>
              <a:rPr lang="es-ES" sz="2400" b="1" dirty="0" smtClean="0">
                <a:latin typeface="Calibri" panose="020F0502020204030204" pitchFamily="34" charset="0"/>
              </a:rPr>
              <a:t> TCAD </a:t>
            </a:r>
            <a:r>
              <a:rPr lang="es-ES" sz="2400" b="1" dirty="0" err="1" smtClean="0">
                <a:latin typeface="Calibri" panose="020F0502020204030204" pitchFamily="34" charset="0"/>
              </a:rPr>
              <a:t>Simulation</a:t>
            </a:r>
            <a:r>
              <a:rPr lang="es-ES" sz="2400" b="1" dirty="0" smtClean="0">
                <a:latin typeface="Calibri" panose="020F0502020204030204" pitchFamily="34" charset="0"/>
              </a:rPr>
              <a:t> </a:t>
            </a:r>
            <a:r>
              <a:rPr lang="es-ES" sz="2400" b="1" dirty="0" err="1" smtClean="0">
                <a:latin typeface="Calibri" panose="020F0502020204030204" pitchFamily="34" charset="0"/>
              </a:rPr>
              <a:t>SetUp</a:t>
            </a:r>
            <a:endParaRPr lang="es-ES" sz="24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84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IV Experimental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47371" y="5966723"/>
            <a:ext cx="6324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I.Vila</a:t>
            </a:r>
            <a:r>
              <a:rPr lang="es-ES" dirty="0" smtClean="0"/>
              <a:t>, </a:t>
            </a:r>
            <a:r>
              <a:rPr lang="es-ES" dirty="0" err="1" smtClean="0"/>
              <a:t>Update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ILGAD </a:t>
            </a:r>
            <a:r>
              <a:rPr lang="es-ES" dirty="0" err="1" smtClean="0"/>
              <a:t>characterization</a:t>
            </a:r>
            <a:r>
              <a:rPr lang="es-ES" dirty="0" smtClean="0"/>
              <a:t>, RD50 Nov 22th 2016</a:t>
            </a:r>
            <a:endParaRPr lang="es-ES" baseline="-25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062" y="646387"/>
            <a:ext cx="8775938" cy="515276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44462" y="2194748"/>
            <a:ext cx="31271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Experimentally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see</a:t>
            </a:r>
            <a:r>
              <a:rPr lang="es-ES" dirty="0" smtClean="0"/>
              <a:t> a full</a:t>
            </a:r>
          </a:p>
          <a:p>
            <a:r>
              <a:rPr lang="es-ES" dirty="0" err="1" smtClean="0"/>
              <a:t>depletion</a:t>
            </a:r>
            <a:r>
              <a:rPr lang="es-ES" dirty="0" smtClean="0"/>
              <a:t> at </a:t>
            </a:r>
            <a:r>
              <a:rPr lang="es-ES" dirty="0" err="1" smtClean="0"/>
              <a:t>the</a:t>
            </a:r>
            <a:r>
              <a:rPr lang="es-ES" dirty="0" smtClean="0"/>
              <a:t> n++-p </a:t>
            </a:r>
            <a:r>
              <a:rPr lang="es-ES" dirty="0" err="1" smtClean="0"/>
              <a:t>junction</a:t>
            </a:r>
            <a:endParaRPr lang="es-ES" dirty="0" smtClean="0"/>
          </a:p>
          <a:p>
            <a:r>
              <a:rPr lang="es-ES" dirty="0" smtClean="0"/>
              <a:t>(</a:t>
            </a:r>
            <a:r>
              <a:rPr lang="es-ES" dirty="0" err="1" smtClean="0"/>
              <a:t>multiplication</a:t>
            </a:r>
            <a:r>
              <a:rPr lang="es-ES" dirty="0" smtClean="0"/>
              <a:t> </a:t>
            </a:r>
            <a:r>
              <a:rPr lang="es-ES" dirty="0" err="1" smtClean="0"/>
              <a:t>layer</a:t>
            </a:r>
            <a:r>
              <a:rPr lang="es-ES" dirty="0" smtClean="0"/>
              <a:t>) </a:t>
            </a:r>
            <a:r>
              <a:rPr lang="es-ES" dirty="0" err="1" smtClean="0"/>
              <a:t>around</a:t>
            </a:r>
            <a:endParaRPr lang="es-ES" dirty="0" smtClean="0"/>
          </a:p>
          <a:p>
            <a:r>
              <a:rPr lang="es-ES" dirty="0" smtClean="0"/>
              <a:t>30V and a </a:t>
            </a:r>
            <a:r>
              <a:rPr lang="es-ES" dirty="0" err="1" smtClean="0"/>
              <a:t>soft</a:t>
            </a:r>
            <a:r>
              <a:rPr lang="es-ES" dirty="0" smtClean="0"/>
              <a:t> </a:t>
            </a:r>
            <a:r>
              <a:rPr lang="es-ES" dirty="0" err="1" smtClean="0"/>
              <a:t>behaviour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endParaRPr lang="es-ES" dirty="0" smtClean="0"/>
          </a:p>
          <a:p>
            <a:r>
              <a:rPr lang="es-ES" dirty="0" smtClean="0"/>
              <a:t>IV </a:t>
            </a:r>
            <a:r>
              <a:rPr lang="es-ES" dirty="0" err="1" smtClean="0"/>
              <a:t>plot</a:t>
            </a:r>
            <a:r>
              <a:rPr lang="es-ES" dirty="0" smtClean="0"/>
              <a:t> up to ~400 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68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39" y="550631"/>
            <a:ext cx="6048477" cy="5599332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386273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IV </a:t>
            </a:r>
            <a:r>
              <a:rPr lang="es-ES" sz="2500" b="1" dirty="0" err="1" smtClean="0">
                <a:latin typeface="Calibri" panose="020F0502020204030204" pitchFamily="34" charset="0"/>
              </a:rPr>
              <a:t>Simulation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96" y="582163"/>
            <a:ext cx="5912069" cy="554166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347580" y="5800658"/>
            <a:ext cx="11696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Both</a:t>
            </a:r>
            <a:r>
              <a:rPr lang="es-ES" dirty="0" smtClean="0"/>
              <a:t> ILGAD </a:t>
            </a:r>
            <a:r>
              <a:rPr lang="es-ES" dirty="0" err="1" smtClean="0"/>
              <a:t>models</a:t>
            </a:r>
            <a:r>
              <a:rPr lang="es-ES" dirty="0" smtClean="0"/>
              <a:t> (300 </a:t>
            </a:r>
            <a:r>
              <a:rPr lang="es-ES" dirty="0" smtClean="0">
                <a:latin typeface="Symbol" panose="05050102010706020507" pitchFamily="18" charset="2"/>
              </a:rPr>
              <a:t>m</a:t>
            </a:r>
            <a:r>
              <a:rPr lang="es-ES" dirty="0" smtClean="0"/>
              <a:t>m, 50 </a:t>
            </a:r>
            <a:r>
              <a:rPr lang="es-ES" dirty="0" smtClean="0">
                <a:latin typeface="Symbol" panose="05050102010706020507" pitchFamily="18" charset="2"/>
              </a:rPr>
              <a:t>m</a:t>
            </a:r>
            <a:r>
              <a:rPr lang="es-ES" dirty="0" smtClean="0"/>
              <a:t>m </a:t>
            </a:r>
            <a:r>
              <a:rPr lang="es-ES" dirty="0" err="1" smtClean="0"/>
              <a:t>thickness</a:t>
            </a:r>
            <a:r>
              <a:rPr lang="es-ES" dirty="0" smtClean="0"/>
              <a:t>) show full </a:t>
            </a:r>
            <a:r>
              <a:rPr lang="es-ES" dirty="0" err="1" smtClean="0"/>
              <a:t>depletion</a:t>
            </a:r>
            <a:r>
              <a:rPr lang="es-ES" dirty="0" smtClean="0"/>
              <a:t> at n++-p (</a:t>
            </a:r>
            <a:r>
              <a:rPr lang="es-ES" dirty="0" err="1" smtClean="0"/>
              <a:t>multiplication</a:t>
            </a:r>
            <a:r>
              <a:rPr lang="es-ES" dirty="0" smtClean="0"/>
              <a:t> </a:t>
            </a:r>
            <a:r>
              <a:rPr lang="es-ES" dirty="0" err="1" smtClean="0"/>
              <a:t>layer</a:t>
            </a:r>
            <a:r>
              <a:rPr lang="es-ES" dirty="0" smtClean="0"/>
              <a:t>) </a:t>
            </a:r>
            <a:r>
              <a:rPr lang="es-ES" dirty="0" err="1" smtClean="0"/>
              <a:t>around</a:t>
            </a:r>
            <a:r>
              <a:rPr lang="es-ES" dirty="0" smtClean="0"/>
              <a:t> 30 V, as </a:t>
            </a:r>
            <a:r>
              <a:rPr lang="es-ES" dirty="0" err="1" smtClean="0"/>
              <a:t>expected</a:t>
            </a:r>
            <a:r>
              <a:rPr lang="es-ES" dirty="0" smtClean="0"/>
              <a:t>.</a:t>
            </a:r>
            <a:endParaRPr lang="es-ES" baseline="-25000" dirty="0"/>
          </a:p>
          <a:p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300 mm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choose</a:t>
            </a:r>
            <a:r>
              <a:rPr lang="es-ES" dirty="0" smtClean="0"/>
              <a:t> 150V, 300V, 450V as </a:t>
            </a:r>
            <a:r>
              <a:rPr lang="es-ES" dirty="0" err="1" smtClean="0"/>
              <a:t>bias</a:t>
            </a:r>
            <a:r>
              <a:rPr lang="es-ES" dirty="0" smtClean="0"/>
              <a:t> </a:t>
            </a:r>
            <a:r>
              <a:rPr lang="es-ES" dirty="0" err="1" smtClean="0"/>
              <a:t>voltage</a:t>
            </a:r>
            <a:r>
              <a:rPr lang="es-ES" dirty="0" smtClean="0"/>
              <a:t>,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50 mm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choose</a:t>
            </a:r>
            <a:r>
              <a:rPr lang="es-ES" dirty="0" smtClean="0"/>
              <a:t> 50V, 100V, 150V as </a:t>
            </a:r>
            <a:r>
              <a:rPr lang="es-ES" dirty="0" err="1" smtClean="0"/>
              <a:t>bias</a:t>
            </a:r>
            <a:r>
              <a:rPr lang="es-ES" dirty="0" smtClean="0"/>
              <a:t> </a:t>
            </a:r>
            <a:r>
              <a:rPr lang="es-ES" dirty="0" err="1" smtClean="0"/>
              <a:t>voltage</a:t>
            </a:r>
            <a:endParaRPr lang="es-ES" dirty="0" smtClean="0"/>
          </a:p>
        </p:txBody>
      </p:sp>
      <p:sp>
        <p:nvSpPr>
          <p:cNvPr id="10" name="CuadroTexto 9"/>
          <p:cNvSpPr txBox="1"/>
          <p:nvPr/>
        </p:nvSpPr>
        <p:spPr>
          <a:xfrm>
            <a:off x="3004442" y="4321854"/>
            <a:ext cx="2001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/>
              <a:t>300</a:t>
            </a:r>
            <a:r>
              <a:rPr lang="es-ES" sz="2400" b="1" dirty="0" smtClean="0">
                <a:latin typeface="Symbol" panose="05050102010706020507" pitchFamily="18" charset="2"/>
              </a:rPr>
              <a:t>m</a:t>
            </a:r>
            <a:r>
              <a:rPr lang="es-ES" sz="2400" b="1" dirty="0" smtClean="0"/>
              <a:t>m ILGAD</a:t>
            </a:r>
            <a:endParaRPr lang="es-ES" sz="2400" b="1" baseline="-25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195035" y="4321854"/>
            <a:ext cx="1773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/>
              <a:t>50</a:t>
            </a:r>
            <a:r>
              <a:rPr lang="es-ES" sz="2400" b="1" dirty="0" smtClean="0">
                <a:latin typeface="Symbol" panose="05050102010706020507" pitchFamily="18" charset="2"/>
              </a:rPr>
              <a:t>m</a:t>
            </a:r>
            <a:r>
              <a:rPr lang="es-ES" sz="2400" b="1" dirty="0" smtClean="0"/>
              <a:t>m ILGAD</a:t>
            </a:r>
            <a:endParaRPr lang="es-ES" sz="2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24627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283" y="662152"/>
            <a:ext cx="7840717" cy="5691351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300 </a:t>
            </a:r>
            <a:r>
              <a:rPr lang="es-ES" sz="2500" b="1" dirty="0" smtClean="0">
                <a:latin typeface="Symbol" panose="05050102010706020507" pitchFamily="18" charset="2"/>
              </a:rPr>
              <a:t>m</a:t>
            </a:r>
            <a:r>
              <a:rPr lang="es-ES" sz="2500" b="1" dirty="0" smtClean="0">
                <a:latin typeface="Calibri" panose="020F0502020204030204" pitchFamily="34" charset="0"/>
              </a:rPr>
              <a:t>m Red Laser Back </a:t>
            </a:r>
            <a:r>
              <a:rPr lang="es-ES" sz="2500" b="1" dirty="0" err="1" smtClean="0">
                <a:latin typeface="Calibri" panose="020F0502020204030204" pitchFamily="34" charset="0"/>
              </a:rPr>
              <a:t>Transient</a:t>
            </a:r>
            <a:r>
              <a:rPr lang="es-ES" sz="2500" b="1" dirty="0" smtClean="0">
                <a:latin typeface="Calibri" panose="020F0502020204030204" pitchFamily="34" charset="0"/>
              </a:rPr>
              <a:t>: </a:t>
            </a:r>
            <a:r>
              <a:rPr lang="es-ES" sz="2500" b="1" dirty="0" err="1" smtClean="0">
                <a:latin typeface="Calibri" panose="020F0502020204030204" pitchFamily="34" charset="0"/>
              </a:rPr>
              <a:t>Simulation</a:t>
            </a:r>
            <a:r>
              <a:rPr lang="es-ES" sz="2500" b="1" dirty="0" smtClean="0">
                <a:latin typeface="Calibri" panose="020F0502020204030204" pitchFamily="34" charset="0"/>
              </a:rPr>
              <a:t> shows </a:t>
            </a:r>
            <a:r>
              <a:rPr lang="es-ES" sz="2500" b="1" dirty="0" err="1" smtClean="0">
                <a:latin typeface="Calibri" panose="020F0502020204030204" pitchFamily="34" charset="0"/>
              </a:rPr>
              <a:t>gain</a:t>
            </a:r>
            <a:r>
              <a:rPr lang="es-ES" sz="2500" b="1" dirty="0" smtClean="0">
                <a:latin typeface="Calibri" panose="020F0502020204030204" pitchFamily="34" charset="0"/>
              </a:rPr>
              <a:t> (~4)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44462" y="2194748"/>
            <a:ext cx="44117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Laser 670nm (red), </a:t>
            </a:r>
            <a:r>
              <a:rPr lang="es-ES" dirty="0" err="1" smtClean="0"/>
              <a:t>illuminating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P1 </a:t>
            </a:r>
            <a:r>
              <a:rPr lang="es-ES" dirty="0" err="1" smtClean="0"/>
              <a:t>right</a:t>
            </a:r>
            <a:r>
              <a:rPr lang="es-ES" dirty="0" smtClean="0"/>
              <a:t> </a:t>
            </a:r>
            <a:r>
              <a:rPr lang="es-ES" dirty="0" err="1" smtClean="0"/>
              <a:t>strip</a:t>
            </a:r>
            <a:r>
              <a:rPr lang="es-ES" dirty="0" smtClean="0"/>
              <a:t> (</a:t>
            </a:r>
            <a:r>
              <a:rPr lang="es-ES" dirty="0" err="1" smtClean="0"/>
              <a:t>just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middle</a:t>
            </a:r>
            <a:r>
              <a:rPr lang="es-ES" dirty="0" smtClean="0"/>
              <a:t>), </a:t>
            </a:r>
            <a:r>
              <a:rPr lang="es-ES" dirty="0" err="1" smtClean="0"/>
              <a:t>signal</a:t>
            </a:r>
            <a:r>
              <a:rPr lang="es-ES" dirty="0" smtClean="0"/>
              <a:t> </a:t>
            </a:r>
            <a:r>
              <a:rPr lang="es-ES" dirty="0" err="1" smtClean="0"/>
              <a:t>observed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N </a:t>
            </a:r>
            <a:r>
              <a:rPr lang="es-ES" dirty="0" err="1" smtClean="0"/>
              <a:t>electrode</a:t>
            </a:r>
            <a:r>
              <a:rPr lang="es-ES" dirty="0" smtClean="0"/>
              <a:t> (</a:t>
            </a:r>
            <a:r>
              <a:rPr lang="es-ES" dirty="0" err="1" smtClean="0"/>
              <a:t>cathode</a:t>
            </a:r>
            <a:r>
              <a:rPr lang="es-ES" dirty="0" smtClean="0"/>
              <a:t>). </a:t>
            </a:r>
            <a:r>
              <a:rPr lang="es-ES" dirty="0" err="1" smtClean="0"/>
              <a:t>Comparing</a:t>
            </a:r>
            <a:r>
              <a:rPr lang="es-ES" dirty="0" smtClean="0"/>
              <a:t> ILGAD and </a:t>
            </a:r>
            <a:r>
              <a:rPr lang="es-ES" dirty="0" err="1" smtClean="0"/>
              <a:t>its</a:t>
            </a:r>
            <a:r>
              <a:rPr lang="es-ES" dirty="0" smtClean="0"/>
              <a:t> </a:t>
            </a:r>
            <a:r>
              <a:rPr lang="es-ES" dirty="0" err="1" smtClean="0"/>
              <a:t>associated</a:t>
            </a:r>
            <a:r>
              <a:rPr lang="es-ES" dirty="0" smtClean="0"/>
              <a:t> PIN (PINILGAD)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plot</a:t>
            </a:r>
            <a:endParaRPr lang="es-ES" dirty="0" smtClean="0"/>
          </a:p>
          <a:p>
            <a:pPr algn="just"/>
            <a:r>
              <a:rPr lang="es-ES" dirty="0" smtClean="0"/>
              <a:t>shows a </a:t>
            </a:r>
            <a:r>
              <a:rPr lang="es-ES" dirty="0" err="1" smtClean="0"/>
              <a:t>gain</a:t>
            </a:r>
            <a:r>
              <a:rPr lang="es-ES" dirty="0" smtClean="0"/>
              <a:t> factor </a:t>
            </a:r>
            <a:r>
              <a:rPr lang="es-ES" dirty="0" err="1" smtClean="0"/>
              <a:t>around</a:t>
            </a:r>
            <a:r>
              <a:rPr lang="es-ES" dirty="0" smtClean="0"/>
              <a:t> 4 (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 err="1" smtClean="0"/>
              <a:t>verification</a:t>
            </a:r>
            <a:r>
              <a:rPr lang="es-E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47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37921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Red Laser Back </a:t>
            </a:r>
            <a:r>
              <a:rPr lang="es-ES" sz="2500" b="1" dirty="0" err="1" smtClean="0">
                <a:latin typeface="Calibri" panose="020F0502020204030204" pitchFamily="34" charset="0"/>
              </a:rPr>
              <a:t>Transient</a:t>
            </a:r>
            <a:r>
              <a:rPr lang="es-ES" sz="2500" b="1" dirty="0" smtClean="0">
                <a:latin typeface="Calibri" panose="020F0502020204030204" pitchFamily="34" charset="0"/>
              </a:rPr>
              <a:t> Experimental 300K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22" y="698830"/>
            <a:ext cx="11244872" cy="548409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58393" y="1076812"/>
            <a:ext cx="4019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Experimental data </a:t>
            </a:r>
            <a:r>
              <a:rPr lang="es-ES" dirty="0" err="1" smtClean="0"/>
              <a:t>illuminating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anode</a:t>
            </a:r>
            <a:r>
              <a:rPr lang="es-ES" dirty="0" smtClean="0"/>
              <a:t> (back </a:t>
            </a:r>
            <a:r>
              <a:rPr lang="es-ES" dirty="0" err="1" smtClean="0"/>
              <a:t>side</a:t>
            </a:r>
            <a:r>
              <a:rPr lang="es-ES" dirty="0" smtClean="0"/>
              <a:t>), </a:t>
            </a:r>
            <a:r>
              <a:rPr lang="es-ES" dirty="0" err="1" smtClean="0"/>
              <a:t>with</a:t>
            </a:r>
            <a:r>
              <a:rPr lang="es-ES" dirty="0" smtClean="0"/>
              <a:t> a red laser (670nm) in </a:t>
            </a:r>
            <a:r>
              <a:rPr lang="es-ES" dirty="0" err="1" smtClean="0"/>
              <a:t>the</a:t>
            </a:r>
            <a:r>
              <a:rPr lang="es-ES" dirty="0" smtClean="0"/>
              <a:t> P1 </a:t>
            </a:r>
            <a:r>
              <a:rPr lang="es-ES" dirty="0" err="1" smtClean="0"/>
              <a:t>Right</a:t>
            </a:r>
            <a:r>
              <a:rPr lang="es-ES" dirty="0" smtClean="0"/>
              <a:t> </a:t>
            </a:r>
            <a:r>
              <a:rPr lang="es-ES" dirty="0" err="1" smtClean="0"/>
              <a:t>strip</a:t>
            </a:r>
            <a:endParaRPr lang="es-ES" dirty="0" smtClean="0"/>
          </a:p>
        </p:txBody>
      </p:sp>
      <p:sp>
        <p:nvSpPr>
          <p:cNvPr id="8" name="CuadroTexto 7"/>
          <p:cNvSpPr txBox="1"/>
          <p:nvPr/>
        </p:nvSpPr>
        <p:spPr>
          <a:xfrm>
            <a:off x="0" y="5998254"/>
            <a:ext cx="6324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I.Vila</a:t>
            </a:r>
            <a:r>
              <a:rPr lang="es-ES" dirty="0" smtClean="0"/>
              <a:t>, </a:t>
            </a:r>
            <a:r>
              <a:rPr lang="es-ES" dirty="0" err="1" smtClean="0"/>
              <a:t>Update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ILGAD </a:t>
            </a:r>
            <a:r>
              <a:rPr lang="es-ES" dirty="0" err="1" smtClean="0"/>
              <a:t>characterization</a:t>
            </a:r>
            <a:r>
              <a:rPr lang="es-ES" dirty="0" smtClean="0"/>
              <a:t>, RD50 Nov 22th 2016</a:t>
            </a:r>
            <a:endParaRPr lang="es-ES" baseline="-25000" dirty="0"/>
          </a:p>
        </p:txBody>
      </p:sp>
    </p:spTree>
    <p:extLst>
      <p:ext uri="{BB962C8B-B14F-4D97-AF65-F5344CB8AC3E}">
        <p14:creationId xmlns:p14="http://schemas.microsoft.com/office/powerpoint/2010/main" val="362725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0" y="402003"/>
            <a:ext cx="1206649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300 </a:t>
            </a:r>
            <a:r>
              <a:rPr lang="es-ES" sz="2500" b="1" dirty="0" err="1" smtClean="0">
                <a:latin typeface="Calibri" panose="020F0502020204030204" pitchFamily="34" charset="0"/>
              </a:rPr>
              <a:t>um</a:t>
            </a:r>
            <a:r>
              <a:rPr lang="es-ES" sz="2500" b="1" dirty="0" smtClean="0">
                <a:latin typeface="Calibri" panose="020F0502020204030204" pitchFamily="34" charset="0"/>
              </a:rPr>
              <a:t> Red Laser (670nm) Back </a:t>
            </a:r>
            <a:r>
              <a:rPr lang="es-ES" sz="2500" b="1" dirty="0" err="1" smtClean="0">
                <a:latin typeface="Calibri" panose="020F0502020204030204" pitchFamily="34" charset="0"/>
              </a:rPr>
              <a:t>Transient</a:t>
            </a:r>
            <a:r>
              <a:rPr lang="es-ES" sz="2500" b="1" dirty="0" smtClean="0">
                <a:latin typeface="Calibri" panose="020F0502020204030204" pitchFamily="34" charset="0"/>
              </a:rPr>
              <a:t> P1Right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228" y="973501"/>
            <a:ext cx="5970094" cy="5249689"/>
          </a:xfrm>
          <a:prstGeom prst="rect">
            <a:avLst/>
          </a:prstGeom>
        </p:spPr>
      </p:pic>
      <p:grpSp>
        <p:nvGrpSpPr>
          <p:cNvPr id="17" name="Grupo 16"/>
          <p:cNvGrpSpPr/>
          <p:nvPr/>
        </p:nvGrpSpPr>
        <p:grpSpPr>
          <a:xfrm>
            <a:off x="178458" y="973503"/>
            <a:ext cx="5985860" cy="5263552"/>
            <a:chOff x="178458" y="973503"/>
            <a:chExt cx="5985860" cy="5263552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458" y="973503"/>
              <a:ext cx="5985860" cy="5263552"/>
            </a:xfrm>
            <a:prstGeom prst="rect">
              <a:avLst/>
            </a:prstGeom>
          </p:spPr>
        </p:pic>
        <p:sp>
          <p:nvSpPr>
            <p:cNvPr id="2" name="CuadroTexto 1"/>
            <p:cNvSpPr txBox="1"/>
            <p:nvPr/>
          </p:nvSpPr>
          <p:spPr>
            <a:xfrm>
              <a:off x="1118936" y="3275181"/>
              <a:ext cx="1155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Primary</a:t>
              </a:r>
              <a:r>
                <a:rPr lang="es-ES" dirty="0" smtClean="0"/>
                <a:t> </a:t>
              </a:r>
              <a:r>
                <a:rPr lang="es-ES" dirty="0" err="1" smtClean="0"/>
                <a:t>Electrons</a:t>
              </a:r>
              <a:endParaRPr lang="en-US" dirty="0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2442410" y="4819722"/>
              <a:ext cx="11550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Secondary</a:t>
              </a:r>
              <a:r>
                <a:rPr lang="es-ES" dirty="0" smtClean="0"/>
                <a:t> </a:t>
              </a:r>
            </a:p>
            <a:p>
              <a:r>
                <a:rPr lang="es-ES" dirty="0" err="1" smtClean="0"/>
                <a:t>Holes</a:t>
              </a:r>
              <a:endParaRPr lang="en-US" dirty="0"/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1222212" y="4630209"/>
              <a:ext cx="12201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Multiplication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Onset</a:t>
              </a:r>
              <a:endParaRPr lang="en-US" sz="1400" dirty="0"/>
            </a:p>
          </p:txBody>
        </p:sp>
        <p:cxnSp>
          <p:nvCxnSpPr>
            <p:cNvPr id="8" name="Conector recto de flecha 7"/>
            <p:cNvCxnSpPr/>
            <p:nvPr/>
          </p:nvCxnSpPr>
          <p:spPr>
            <a:xfrm flipH="1">
              <a:off x="1377444" y="5142887"/>
              <a:ext cx="111722" cy="31952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de flecha 10"/>
            <p:cNvCxnSpPr/>
            <p:nvPr/>
          </p:nvCxnSpPr>
          <p:spPr>
            <a:xfrm flipH="1">
              <a:off x="2273967" y="5057638"/>
              <a:ext cx="241053" cy="16685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/>
            <p:cNvCxnSpPr/>
            <p:nvPr/>
          </p:nvCxnSpPr>
          <p:spPr>
            <a:xfrm flipH="1">
              <a:off x="1170160" y="3922403"/>
              <a:ext cx="319006" cy="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uadroTexto 17"/>
          <p:cNvSpPr txBox="1"/>
          <p:nvPr/>
        </p:nvSpPr>
        <p:spPr>
          <a:xfrm>
            <a:off x="9239793" y="4034975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PINILGAD~2,9e-16C</a:t>
            </a:r>
            <a:endParaRPr lang="en-U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9427027" y="2997696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150V 7e-16C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9133945" y="2086683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300V 8,24e-16C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9312471" y="1563878"/>
            <a:ext cx="226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 450V 9,22e-16C</a:t>
            </a:r>
          </a:p>
        </p:txBody>
      </p:sp>
    </p:spTree>
    <p:extLst>
      <p:ext uri="{BB962C8B-B14F-4D97-AF65-F5344CB8AC3E}">
        <p14:creationId xmlns:p14="http://schemas.microsoft.com/office/powerpoint/2010/main" val="156017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591608"/>
            <a:ext cx="9906000" cy="5563828"/>
          </a:xfrm>
          <a:prstGeom prst="rect">
            <a:avLst/>
          </a:prstGeom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0" y="402003"/>
            <a:ext cx="12066494" cy="37921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 smtClean="0">
                <a:latin typeface="Calibri" panose="020F0502020204030204" pitchFamily="34" charset="0"/>
              </a:rPr>
              <a:t>ILGAD Red Laser Front </a:t>
            </a:r>
            <a:r>
              <a:rPr lang="es-ES" sz="2500" b="1" dirty="0" err="1" smtClean="0">
                <a:latin typeface="Calibri" panose="020F0502020204030204" pitchFamily="34" charset="0"/>
              </a:rPr>
              <a:t>Transient</a:t>
            </a:r>
            <a:r>
              <a:rPr lang="es-ES" sz="2500" b="1" dirty="0" smtClean="0">
                <a:latin typeface="Calibri" panose="020F0502020204030204" pitchFamily="34" charset="0"/>
              </a:rPr>
              <a:t> Experimental 300K</a:t>
            </a:r>
            <a:endParaRPr lang="es-ES" sz="1600" b="1" dirty="0" smtClean="0">
              <a:latin typeface="Calibri" panose="020F050202020403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0" y="5998254"/>
            <a:ext cx="6324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I.Vila</a:t>
            </a:r>
            <a:r>
              <a:rPr lang="es-ES" dirty="0" smtClean="0"/>
              <a:t>, </a:t>
            </a:r>
            <a:r>
              <a:rPr lang="es-ES" dirty="0" err="1" smtClean="0"/>
              <a:t>Update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ILGAD </a:t>
            </a:r>
            <a:r>
              <a:rPr lang="es-ES" dirty="0" err="1" smtClean="0"/>
              <a:t>characterization</a:t>
            </a:r>
            <a:r>
              <a:rPr lang="es-ES" dirty="0" smtClean="0"/>
              <a:t>, RD50 Nov 22th 2016</a:t>
            </a:r>
            <a:endParaRPr lang="es-ES" baseline="-250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58392" y="2259226"/>
            <a:ext cx="21276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Experimental data </a:t>
            </a:r>
            <a:r>
              <a:rPr lang="es-ES" dirty="0" err="1" smtClean="0"/>
              <a:t>illuminating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cathode</a:t>
            </a:r>
            <a:r>
              <a:rPr lang="es-ES" dirty="0" smtClean="0"/>
              <a:t> (</a:t>
            </a:r>
            <a:r>
              <a:rPr lang="es-ES" dirty="0" err="1" smtClean="0"/>
              <a:t>front</a:t>
            </a:r>
            <a:r>
              <a:rPr lang="es-ES" dirty="0" smtClean="0"/>
              <a:t> </a:t>
            </a:r>
            <a:r>
              <a:rPr lang="es-ES" dirty="0" err="1" smtClean="0"/>
              <a:t>side</a:t>
            </a:r>
            <a:r>
              <a:rPr lang="es-ES" dirty="0" smtClean="0"/>
              <a:t>), </a:t>
            </a:r>
            <a:r>
              <a:rPr lang="es-ES" dirty="0" err="1" smtClean="0"/>
              <a:t>with</a:t>
            </a:r>
            <a:r>
              <a:rPr lang="es-ES" dirty="0" smtClean="0"/>
              <a:t> a red laser (</a:t>
            </a:r>
            <a:r>
              <a:rPr lang="es-ES" dirty="0" smtClean="0"/>
              <a:t>670nm) </a:t>
            </a:r>
            <a:r>
              <a:rPr lang="es-ES" dirty="0" err="1" smtClean="0"/>
              <a:t>alligned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P1 </a:t>
            </a:r>
            <a:r>
              <a:rPr lang="es-ES" dirty="0" err="1" smtClean="0"/>
              <a:t>Right</a:t>
            </a:r>
            <a:r>
              <a:rPr lang="es-ES" dirty="0" smtClean="0"/>
              <a:t> </a:t>
            </a:r>
            <a:r>
              <a:rPr lang="es-ES" dirty="0" err="1" smtClean="0"/>
              <a:t>strip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7006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18393</TotalTime>
  <Words>884</Words>
  <Application>Microsoft Office PowerPoint</Application>
  <PresentationFormat>Panorámica</PresentationFormat>
  <Paragraphs>193</Paragraphs>
  <Slides>21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8" baseType="lpstr">
      <vt:lpstr>Arial Unicode MS</vt:lpstr>
      <vt:lpstr>Arial</vt:lpstr>
      <vt:lpstr>Calibri</vt:lpstr>
      <vt:lpstr>Calibri Light</vt:lpstr>
      <vt:lpstr>Cambria Math</vt:lpstr>
      <vt:lpstr>Symbol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rogelio</dc:creator>
  <cp:lastModifiedBy>rogelio</cp:lastModifiedBy>
  <cp:revision>380</cp:revision>
  <cp:lastPrinted>2014-09-28T22:54:07Z</cp:lastPrinted>
  <dcterms:created xsi:type="dcterms:W3CDTF">2013-07-09T16:55:04Z</dcterms:created>
  <dcterms:modified xsi:type="dcterms:W3CDTF">2018-06-04T11:59:09Z</dcterms:modified>
</cp:coreProperties>
</file>