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19"/>
  </p:notesMasterIdLst>
  <p:handoutMasterIdLst>
    <p:handoutMasterId r:id="rId20"/>
  </p:handoutMasterIdLst>
  <p:sldIdLst>
    <p:sldId id="952" r:id="rId2"/>
    <p:sldId id="995" r:id="rId3"/>
    <p:sldId id="1034" r:id="rId4"/>
    <p:sldId id="1028" r:id="rId5"/>
    <p:sldId id="1029" r:id="rId6"/>
    <p:sldId id="1027" r:id="rId7"/>
    <p:sldId id="1026" r:id="rId8"/>
    <p:sldId id="1030" r:id="rId9"/>
    <p:sldId id="1025" r:id="rId10"/>
    <p:sldId id="1031" r:id="rId11"/>
    <p:sldId id="1032" r:id="rId12"/>
    <p:sldId id="1033" r:id="rId13"/>
    <p:sldId id="1035" r:id="rId14"/>
    <p:sldId id="1038" r:id="rId15"/>
    <p:sldId id="1036" r:id="rId16"/>
    <p:sldId id="1039" r:id="rId17"/>
    <p:sldId id="1037" r:id="rId1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77B"/>
    <a:srgbClr val="FF3300"/>
    <a:srgbClr val="008000"/>
    <a:srgbClr val="FF6600"/>
    <a:srgbClr val="FF9900"/>
    <a:srgbClr val="000000"/>
    <a:srgbClr val="0000FF"/>
    <a:srgbClr val="EAEFF7"/>
    <a:srgbClr val="D2DEEF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3" autoAdjust="0"/>
    <p:restoredTop sz="92525" autoAdjust="0"/>
  </p:normalViewPr>
  <p:slideViewPr>
    <p:cSldViewPr>
      <p:cViewPr varScale="1">
        <p:scale>
          <a:sx n="71" d="100"/>
          <a:sy n="71" d="100"/>
        </p:scale>
        <p:origin x="67" y="331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660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929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05/04/2018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1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7034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284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3089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039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1472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0736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7964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76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375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779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447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1468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501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7281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166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3EBDC04-82DE-414C-8AF1-057005818799}" type="slidenum">
              <a:rPr lang="en-US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147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728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534" y="6356823"/>
            <a:ext cx="1056117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z="1200" smtClean="0"/>
              <a:pPr/>
              <a:t>‹#›</a:t>
            </a:fld>
            <a:endParaRPr lang="en-GB" sz="12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FCC-</a:t>
            </a:r>
            <a:r>
              <a:rPr lang="en-GB" sz="1000" b="1" dirty="0" err="1" smtClean="0">
                <a:solidFill>
                  <a:schemeClr val="bg1"/>
                </a:solidFill>
              </a:rPr>
              <a:t>ee</a:t>
            </a:r>
            <a:r>
              <a:rPr lang="en-GB" sz="1000" b="1" dirty="0" smtClean="0">
                <a:solidFill>
                  <a:schemeClr val="bg1"/>
                </a:solidFill>
              </a:rPr>
              <a:t> Beam Vacuum Concept: the Beam Pipe of FCC-</a:t>
            </a:r>
            <a:r>
              <a:rPr lang="en-GB" sz="1000" b="1" dirty="0" err="1" smtClean="0">
                <a:solidFill>
                  <a:schemeClr val="bg1"/>
                </a:solidFill>
              </a:rPr>
              <a:t>ee</a:t>
            </a:r>
            <a:r>
              <a:rPr lang="en-GB" sz="1000" b="1" dirty="0" smtClean="0">
                <a:solidFill>
                  <a:schemeClr val="bg1"/>
                </a:solidFill>
              </a:rPr>
              <a:t/>
            </a:r>
            <a:br>
              <a:rPr lang="en-GB" sz="1000" b="1" dirty="0" smtClean="0">
                <a:solidFill>
                  <a:schemeClr val="bg1"/>
                </a:solidFill>
              </a:rPr>
            </a:br>
            <a:r>
              <a:rPr lang="en-US" sz="1000" b="0" dirty="0" smtClean="0">
                <a:solidFill>
                  <a:schemeClr val="bg1"/>
                </a:solidFill>
              </a:rPr>
              <a:t>Roberto Kersevan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baseline="0" dirty="0" smtClean="0">
                <a:solidFill>
                  <a:schemeClr val="bg1"/>
                </a:solidFill>
              </a:rPr>
              <a:t>4</a:t>
            </a:r>
            <a:r>
              <a:rPr lang="en-GB" sz="1000" b="0" baseline="30000" dirty="0" smtClean="0">
                <a:solidFill>
                  <a:schemeClr val="bg1"/>
                </a:solidFill>
              </a:rPr>
              <a:t>th</a:t>
            </a:r>
            <a:r>
              <a:rPr lang="en-GB" sz="1000" b="0" baseline="0" dirty="0" smtClean="0">
                <a:solidFill>
                  <a:schemeClr val="bg1"/>
                </a:solidFill>
              </a:rPr>
              <a:t> FCC Week, Amsterdam, 9-13 April 2018</a:t>
            </a:r>
            <a:endParaRPr lang="en-GB" sz="1000" b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4" r:id="rId2"/>
    <p:sldLayoutId id="2147483860" r:id="rId3"/>
    <p:sldLayoutId id="2147483689" r:id="rId4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://tlep.web.cern.ch/content/machine-parameter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4423" y="909373"/>
            <a:ext cx="2711201" cy="1133858"/>
          </a:xfrm>
          <a:prstGeom prst="rect">
            <a:avLst/>
          </a:prstGeom>
        </p:spPr>
      </p:pic>
      <p:sp>
        <p:nvSpPr>
          <p:cNvPr id="3" name="Subtitle 1"/>
          <p:cNvSpPr txBox="1">
            <a:spLocks/>
          </p:cNvSpPr>
          <p:nvPr/>
        </p:nvSpPr>
        <p:spPr>
          <a:xfrm>
            <a:off x="2401600" y="4306278"/>
            <a:ext cx="7388800" cy="171156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2400" spc="300" dirty="0" smtClean="0">
                <a:solidFill>
                  <a:srgbClr val="FFFFFF"/>
                </a:solidFill>
              </a:rPr>
              <a:t>Amsterdam, April 9-13, 2018</a:t>
            </a:r>
            <a:endParaRPr lang="en-GB" sz="2400" spc="300" dirty="0">
              <a:solidFill>
                <a:srgbClr val="FFFFFF"/>
              </a:solidFill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203822" y="2527542"/>
            <a:ext cx="7772400" cy="1182034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4000" spc="300" dirty="0"/>
              <a:t>FCC </a:t>
            </a:r>
            <a:r>
              <a:rPr lang="en-GB" sz="4000" spc="300" dirty="0" smtClean="0"/>
              <a:t>Week 2018</a:t>
            </a:r>
            <a:endParaRPr lang="en-GB" sz="4000" spc="300" dirty="0"/>
          </a:p>
        </p:txBody>
      </p:sp>
    </p:spTree>
    <p:extLst>
      <p:ext uri="{BB962C8B-B14F-4D97-AF65-F5344CB8AC3E}">
        <p14:creationId xmlns:p14="http://schemas.microsoft.com/office/powerpoint/2010/main" val="251734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RF contact fingers</a:t>
            </a:r>
            <a:endParaRPr lang="en-US" sz="1600" kern="0" dirty="0">
              <a:latin typeface="Arial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860" y="4725144"/>
            <a:ext cx="11964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Low-loss, </a:t>
            </a:r>
            <a:r>
              <a:rPr lang="en-US" b="1" dirty="0" smtClean="0"/>
              <a:t>water-cooled, </a:t>
            </a:r>
            <a:r>
              <a:rPr lang="en-US" b="1" dirty="0" smtClean="0"/>
              <a:t>“comb-type” contact fingers (</a:t>
            </a:r>
            <a:r>
              <a:rPr lang="en-US" b="1" dirty="0" smtClean="0"/>
              <a:t>KEK concept, to be adapted to our dimensions)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430944"/>
            <a:ext cx="12192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Ref. </a:t>
            </a:r>
            <a:r>
              <a:rPr lang="en-US" sz="1500" b="1" dirty="0" smtClean="0"/>
              <a:t>  - </a:t>
            </a:r>
            <a:r>
              <a:rPr lang="en-US" sz="1500" b="1" dirty="0" smtClean="0"/>
              <a:t>Y. Suetsugu et al., “</a:t>
            </a:r>
            <a:r>
              <a:rPr lang="en-GB" sz="1500" b="1" i="1" dirty="0"/>
              <a:t>Design and construction of the </a:t>
            </a:r>
            <a:r>
              <a:rPr lang="en-GB" sz="1500" b="1" i="1" dirty="0" err="1"/>
              <a:t>SuperKEKB</a:t>
            </a:r>
            <a:r>
              <a:rPr lang="en-GB" sz="1500" b="1" i="1" dirty="0"/>
              <a:t> vacuum </a:t>
            </a:r>
            <a:r>
              <a:rPr lang="en-GB" sz="1500" b="1" i="1" dirty="0" smtClean="0"/>
              <a:t>system</a:t>
            </a:r>
            <a:r>
              <a:rPr lang="en-GB" sz="1500" b="1" dirty="0" smtClean="0"/>
              <a:t>” – J. Vac. Sci. Technol. </a:t>
            </a:r>
            <a:r>
              <a:rPr lang="en-GB" sz="1500" b="1" dirty="0"/>
              <a:t>A 30 (2012) </a:t>
            </a:r>
            <a:r>
              <a:rPr lang="en-GB" sz="1500" b="1" dirty="0" smtClean="0"/>
              <a:t>031602</a:t>
            </a:r>
          </a:p>
          <a:p>
            <a:r>
              <a:rPr lang="en-US" sz="1500" b="1" dirty="0"/>
              <a:t> </a:t>
            </a:r>
            <a:r>
              <a:rPr lang="en-US" sz="1500" b="1" dirty="0" smtClean="0"/>
              <a:t>         </a:t>
            </a:r>
            <a:r>
              <a:rPr lang="en-US" sz="1500" b="1" dirty="0" smtClean="0"/>
              <a:t>- </a:t>
            </a:r>
            <a:r>
              <a:rPr lang="en-US" sz="1500" b="1" dirty="0" smtClean="0"/>
              <a:t>K. Shibata, KEK, </a:t>
            </a:r>
            <a:r>
              <a:rPr lang="en-US" sz="1500" b="1" i="1" dirty="0" smtClean="0"/>
              <a:t>Proc. ECLOUD’12</a:t>
            </a:r>
            <a:r>
              <a:rPr lang="en-US" sz="1500" b="1" dirty="0" smtClean="0"/>
              <a:t>, June 2012</a:t>
            </a:r>
            <a:endParaRPr lang="en-GB" sz="15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52" y="2138043"/>
            <a:ext cx="10161916" cy="24950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16480" y="1083343"/>
            <a:ext cx="1512168" cy="354457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861193" y="1043955"/>
            <a:ext cx="5139463" cy="3632692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5860" y="1872007"/>
            <a:ext cx="6789185" cy="2808312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99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Vacuum pumping system</a:t>
            </a:r>
            <a:endParaRPr lang="en-US" sz="1600" kern="0" dirty="0">
              <a:latin typeface="Arial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980728"/>
            <a:ext cx="11964796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The common-yoke design for the magnets does not allow us to use a chamber-antechamber design like LEP; the proposed pumping concept is based on a design philosophy combining a </a:t>
            </a:r>
            <a:r>
              <a:rPr lang="en-US" b="1" u="sng" dirty="0" smtClean="0"/>
              <a:t>reduction of the SR-induced outgassing load</a:t>
            </a:r>
            <a:r>
              <a:rPr lang="en-US" b="1" dirty="0" smtClean="0"/>
              <a:t> thanks to the </a:t>
            </a:r>
            <a:r>
              <a:rPr lang="en-US" b="1" u="sng" dirty="0" smtClean="0"/>
              <a:t>lumped absorbers</a:t>
            </a:r>
            <a:r>
              <a:rPr lang="en-US" b="1" dirty="0" smtClean="0"/>
              <a:t>, the use of </a:t>
            </a:r>
            <a:r>
              <a:rPr lang="en-US" b="1" u="sng" dirty="0" smtClean="0"/>
              <a:t>high-speed/high-capacity pumps placed next to the absorbers</a:t>
            </a:r>
            <a:r>
              <a:rPr lang="en-US" b="1" dirty="0" smtClean="0"/>
              <a:t>, and the use of </a:t>
            </a:r>
            <a:r>
              <a:rPr lang="en-US" b="1" u="sng" dirty="0" smtClean="0"/>
              <a:t>thin-film coatings or surface texturing </a:t>
            </a:r>
            <a:r>
              <a:rPr lang="en-US" b="1" dirty="0" smtClean="0"/>
              <a:t>which would reduce the amount of gas generated by SR photons and </a:t>
            </a:r>
            <a:r>
              <a:rPr lang="en-US" b="1" u="sng" dirty="0" smtClean="0"/>
              <a:t>avoid the contribution to outgassing of e-cloud </a:t>
            </a:r>
            <a:r>
              <a:rPr lang="en-US" b="1" u="sng" dirty="0" err="1" smtClean="0"/>
              <a:t>multipacting</a:t>
            </a:r>
            <a:r>
              <a:rPr lang="en-US" b="1" dirty="0" smtClean="0"/>
              <a:t>;</a:t>
            </a:r>
          </a:p>
          <a:p>
            <a:pPr algn="just">
              <a:spcBef>
                <a:spcPts val="300"/>
              </a:spcBef>
            </a:pPr>
            <a:r>
              <a:rPr lang="en-US" b="1" dirty="0" smtClean="0"/>
              <a:t> </a:t>
            </a:r>
            <a:r>
              <a:rPr lang="en-US" sz="2000" b="1" dirty="0" smtClean="0"/>
              <a:t>The proposed, baseline design is the following:</a:t>
            </a:r>
            <a:endParaRPr lang="en-US" sz="2000" b="1" dirty="0" smtClean="0"/>
          </a:p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NEG-coating</a:t>
            </a:r>
          </a:p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High-capacity lumped NEG pumps (</a:t>
            </a:r>
            <a:r>
              <a:rPr lang="en-US" b="1" dirty="0" err="1" smtClean="0"/>
              <a:t>NEXTorr</a:t>
            </a:r>
            <a:r>
              <a:rPr lang="en-US" b="1" dirty="0" smtClean="0"/>
              <a:t>, SAES Getters)</a:t>
            </a:r>
            <a:endParaRPr lang="en-US" b="1" dirty="0"/>
          </a:p>
          <a:p>
            <a:pPr algn="just">
              <a:spcBef>
                <a:spcPts val="300"/>
              </a:spcBef>
            </a:pPr>
            <a:endParaRPr lang="en-US" b="1" dirty="0" smtClean="0"/>
          </a:p>
          <a:p>
            <a:pPr algn="just">
              <a:spcBef>
                <a:spcPts val="300"/>
              </a:spcBef>
            </a:pPr>
            <a:r>
              <a:rPr lang="en-US" b="1" dirty="0"/>
              <a:t> </a:t>
            </a:r>
            <a:r>
              <a:rPr lang="en-US" b="1" dirty="0" smtClean="0"/>
              <a:t>One open issue with NEG-coating is its contribution to the longitudinal resistive-wall instability</a:t>
            </a:r>
            <a:r>
              <a:rPr lang="en-US" b="1" baseline="30000" dirty="0" smtClean="0"/>
              <a:t>1</a:t>
            </a:r>
            <a:r>
              <a:rPr lang="en-US" b="1" dirty="0" smtClean="0"/>
              <a:t>;</a:t>
            </a:r>
            <a:endParaRPr lang="en-US" b="1" dirty="0"/>
          </a:p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It is being addressed experimentally now at CERN</a:t>
            </a:r>
            <a:r>
              <a:rPr lang="en-US" b="1" baseline="30000" dirty="0" smtClean="0"/>
              <a:t>2</a:t>
            </a:r>
            <a:r>
              <a:rPr lang="en-US" b="1" dirty="0" smtClean="0"/>
              <a:t>, and will be also tested with SR at the Photon Factory soon</a:t>
            </a:r>
            <a:r>
              <a:rPr lang="en-US" b="1" baseline="30000" dirty="0" smtClean="0"/>
              <a:t>3</a:t>
            </a:r>
          </a:p>
          <a:p>
            <a:pPr algn="just"/>
            <a:endParaRPr lang="en-US" b="1" baseline="30000" dirty="0" smtClean="0"/>
          </a:p>
          <a:p>
            <a:pPr algn="just"/>
            <a:r>
              <a:rPr lang="en-US" sz="1400" b="1" dirty="0" smtClean="0"/>
              <a:t>1     E. Belli et al., “</a:t>
            </a:r>
            <a:r>
              <a:rPr lang="en-GB" sz="1400" b="1" i="1" dirty="0"/>
              <a:t>Impedance model and single-beam collective effects</a:t>
            </a:r>
            <a:r>
              <a:rPr lang="en-US" sz="1400" b="1" dirty="0" smtClean="0"/>
              <a:t>”, this conference</a:t>
            </a:r>
          </a:p>
          <a:p>
            <a:pPr marL="342900" indent="-342900" algn="just">
              <a:buAutoNum type="arabicPlain" startAt="2"/>
            </a:pPr>
            <a:r>
              <a:rPr lang="en-US" sz="1400" b="1" dirty="0" smtClean="0"/>
              <a:t>T. </a:t>
            </a:r>
            <a:r>
              <a:rPr lang="en-US" sz="1400" b="1" dirty="0" err="1" smtClean="0"/>
              <a:t>Finkley</a:t>
            </a:r>
            <a:r>
              <a:rPr lang="en-US" sz="1400" b="1" dirty="0" smtClean="0"/>
              <a:t> Sinkovits et al., “</a:t>
            </a:r>
            <a:r>
              <a:rPr lang="en-GB" sz="1400" b="1" i="1" dirty="0"/>
              <a:t>Minimum effective thickness for activation and low total electron yield of </a:t>
            </a:r>
            <a:r>
              <a:rPr lang="en-GB" sz="1400" b="1" i="1" dirty="0" err="1"/>
              <a:t>TiZrV</a:t>
            </a:r>
            <a:r>
              <a:rPr lang="en-GB" sz="1400" b="1" i="1" dirty="0"/>
              <a:t> non-evaporable getter coatings</a:t>
            </a:r>
            <a:r>
              <a:rPr lang="en-US" sz="1400" b="1" dirty="0" smtClean="0"/>
              <a:t>”, this conf.</a:t>
            </a:r>
          </a:p>
          <a:p>
            <a:pPr marL="342900" indent="-342900" algn="just">
              <a:buAutoNum type="arabicPlain" startAt="2"/>
            </a:pPr>
            <a:r>
              <a:rPr lang="en-US" sz="1400" b="1" dirty="0" smtClean="0"/>
              <a:t>Y. Tanimoto et al., Photon Factory, KEK (</a:t>
            </a:r>
            <a:r>
              <a:rPr lang="en-US" sz="1400" b="1" i="1" dirty="0" smtClean="0"/>
              <a:t>to be published</a:t>
            </a:r>
            <a:r>
              <a:rPr lang="en-US" sz="1400" b="1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0555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E-cloud mitigation</a:t>
            </a:r>
            <a:endParaRPr lang="en-US" sz="1600" kern="0" dirty="0">
              <a:latin typeface="Arial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1676" y="1029275"/>
            <a:ext cx="1192864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smtClean="0"/>
              <a:t>As already mentioned, the baseline option is the use of NEG-coatings; it is known to hav</a:t>
            </a:r>
            <a:r>
              <a:rPr lang="en-GB" sz="1700" b="1" dirty="0" smtClean="0"/>
              <a:t>e a low SEY</a:t>
            </a:r>
            <a:endParaRPr lang="en-US" sz="1700" b="1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/>
              <a:t>An experimental research program is underway at CERN in order to determine what minimum thickness of the NEG-coating would be tolerable without affecting the longitudinal resistive-wall instability threshold, providing a sufficiently low secondary electron yield (SEY), and providing also a low photon-stimulated desorption (PSD) yield after repeated saturation/activation cycles.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/>
              <a:t>So far (see refs. 1 and 2 previous slide) 30, 90, and 200 nm-thick coatings have been tested via XPS analysis (oxygen dissolution profiles vs depth), and 4 thermal cycles (activation at 250 C);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/>
              <a:t>The results are encouraging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/>
              <a:t>Plan-B options are: </a:t>
            </a:r>
          </a:p>
          <a:p>
            <a:pPr marL="7429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/>
              <a:t>amorphous carbon</a:t>
            </a:r>
          </a:p>
          <a:p>
            <a:pPr marL="7429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/>
              <a:t>titanium nitride</a:t>
            </a:r>
          </a:p>
          <a:p>
            <a:pPr marL="7429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/>
              <a:t>laser-ablated surface texturing</a:t>
            </a:r>
            <a:r>
              <a:rPr lang="en-US" sz="1700" b="1" baseline="30000" dirty="0" smtClean="0"/>
              <a:t>1-4</a:t>
            </a:r>
            <a:endParaRPr lang="en-US" sz="1700" b="1" dirty="0"/>
          </a:p>
          <a:p>
            <a:pPr marL="7429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 smtClean="0"/>
              <a:t>clearing electrodes</a:t>
            </a:r>
          </a:p>
          <a:p>
            <a:pPr marL="0" lvl="1" algn="just">
              <a:spcBef>
                <a:spcPts val="600"/>
              </a:spcBef>
            </a:pPr>
            <a:r>
              <a:rPr lang="en-US" sz="1200" b="1" dirty="0" smtClean="0"/>
              <a:t>1     O. Malyshev et al., “</a:t>
            </a:r>
            <a:r>
              <a:rPr lang="en-GB" sz="1200" b="1" i="1" dirty="0" smtClean="0"/>
              <a:t>A Facility for Studying ESD from NEG Coated Surfaces at Cryogenic Temperatures</a:t>
            </a:r>
            <a:r>
              <a:rPr lang="en-US" sz="1200" b="1" dirty="0" smtClean="0"/>
              <a:t>”, this conf.</a:t>
            </a:r>
          </a:p>
          <a:p>
            <a:pPr marL="342900" lvl="1" indent="-342900" algn="just">
              <a:spcBef>
                <a:spcPts val="600"/>
              </a:spcBef>
              <a:buAutoNum type="arabicPlain" startAt="2"/>
            </a:pPr>
            <a:r>
              <a:rPr lang="en-US" sz="1200" b="1" dirty="0" smtClean="0"/>
              <a:t>O. Malyshev et al., “</a:t>
            </a:r>
            <a:r>
              <a:rPr lang="en-GB" sz="1200" b="1" i="1" dirty="0"/>
              <a:t>NEG Coatings and laser surface engineering (LASE) electron cloud mitigation techniques</a:t>
            </a:r>
            <a:r>
              <a:rPr lang="en-US" sz="1200" b="1" dirty="0" smtClean="0"/>
              <a:t>”, this conf.</a:t>
            </a:r>
          </a:p>
          <a:p>
            <a:pPr marL="342900" lvl="1" indent="-342900" algn="just">
              <a:spcBef>
                <a:spcPts val="600"/>
              </a:spcBef>
              <a:buAutoNum type="arabicPlain" startAt="2"/>
            </a:pPr>
            <a:r>
              <a:rPr lang="en-US" sz="1200" b="1" dirty="0" smtClean="0"/>
              <a:t>T. Sian et al., “</a:t>
            </a:r>
            <a:r>
              <a:rPr lang="en-GB" sz="1200" b="1" i="1" dirty="0"/>
              <a:t>New LASE surfaces obtained with various lasers and their parameters for e-cloud mitigation</a:t>
            </a:r>
            <a:r>
              <a:rPr lang="en-US" sz="1200" b="1" dirty="0" smtClean="0"/>
              <a:t>”, this conf.</a:t>
            </a:r>
          </a:p>
          <a:p>
            <a:pPr marL="342900" lvl="1" indent="-342900" algn="just">
              <a:spcBef>
                <a:spcPts val="600"/>
              </a:spcBef>
              <a:buAutoNum type="arabicPlain" startAt="2"/>
            </a:pPr>
            <a:r>
              <a:rPr lang="en-US" sz="1200" b="1" dirty="0"/>
              <a:t> </a:t>
            </a:r>
            <a:r>
              <a:rPr lang="en-US" sz="1200" b="1" dirty="0" smtClean="0"/>
              <a:t>R. </a:t>
            </a:r>
            <a:r>
              <a:rPr lang="en-US" sz="1200" b="1" dirty="0" err="1" smtClean="0"/>
              <a:t>Valizadeh</a:t>
            </a:r>
            <a:r>
              <a:rPr lang="en-US" sz="1200" b="1" dirty="0" smtClean="0"/>
              <a:t> et al., “</a:t>
            </a:r>
            <a:r>
              <a:rPr lang="en-GB" sz="1200" b="1" i="1" dirty="0"/>
              <a:t>Recent development in Laser ablation surface engineering for reduction of secondary electron yield</a:t>
            </a:r>
            <a:r>
              <a:rPr lang="en-US" sz="1200" b="1" dirty="0" smtClean="0"/>
              <a:t>”, this conf.</a:t>
            </a:r>
          </a:p>
          <a:p>
            <a:pPr marL="0" lvl="1" algn="just">
              <a:spcBef>
                <a:spcPts val="600"/>
              </a:spcBef>
            </a:pP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017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GB" kern="0" dirty="0">
                <a:cs typeface="Calibri" pitchFamily="34" charset="0"/>
              </a:rPr>
              <a:t>Expected performance, </a:t>
            </a:r>
          </a:p>
          <a:p>
            <a:pPr>
              <a:spcBef>
                <a:spcPts val="0"/>
              </a:spcBef>
              <a:defRPr/>
            </a:pPr>
            <a:r>
              <a:rPr lang="en-GB" kern="0" dirty="0" smtClean="0">
                <a:cs typeface="Calibri" pitchFamily="34" charset="0"/>
              </a:rPr>
              <a:t>pressure </a:t>
            </a:r>
            <a:r>
              <a:rPr lang="en-GB" kern="0" dirty="0">
                <a:cs typeface="Calibri" pitchFamily="34" charset="0"/>
              </a:rPr>
              <a:t>profiles in the arcs</a:t>
            </a: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99" y="1428159"/>
            <a:ext cx="5172236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smtClean="0"/>
              <a:t>One ~140 m-long section of the arc lattice (latest optics) has been modelled (5 dipoles of 3 different lengths and 3 quadrupoles)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smtClean="0"/>
              <a:t>Lumped SR absorbers have been placed so that they cover 100% of the primary SR photon fan (i.e. ray-tracing with zero reflectivity, see figure)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smtClean="0"/>
              <a:t>In total, 24 absorbers placed at ~ 5.8 m average distance between each other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smtClean="0"/>
              <a:t>Periodic boundary conditions (not strictly true, but close enough for vacuum purposes)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smtClean="0"/>
              <a:t>1 NEG pump upstream of each absorber (like for the external beam, worst case)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896" y="1124744"/>
            <a:ext cx="6961460" cy="43850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79335" y="5517232"/>
            <a:ext cx="6942021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700" b="1" dirty="0" smtClean="0"/>
              <a:t>3D SYNRAD+ model for ray-tracing;</a:t>
            </a:r>
          </a:p>
          <a:p>
            <a:pPr algn="ctr"/>
            <a:r>
              <a:rPr lang="en-GB" sz="1700" b="1" dirty="0" smtClean="0"/>
              <a:t>Boundaries of dipole-to-quad areas and SR absorbers are highlighted in red</a:t>
            </a:r>
          </a:p>
        </p:txBody>
      </p:sp>
    </p:spTree>
    <p:extLst>
      <p:ext uri="{BB962C8B-B14F-4D97-AF65-F5344CB8AC3E}">
        <p14:creationId xmlns:p14="http://schemas.microsoft.com/office/powerpoint/2010/main" val="43433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GB" kern="0" dirty="0">
                <a:cs typeface="Calibri" pitchFamily="34" charset="0"/>
              </a:rPr>
              <a:t>Expected performance, </a:t>
            </a:r>
          </a:p>
          <a:p>
            <a:pPr>
              <a:spcBef>
                <a:spcPts val="0"/>
              </a:spcBef>
              <a:defRPr/>
            </a:pPr>
            <a:r>
              <a:rPr lang="en-GB" kern="0" dirty="0" smtClean="0">
                <a:cs typeface="Calibri" pitchFamily="34" charset="0"/>
              </a:rPr>
              <a:t>pressure </a:t>
            </a:r>
            <a:r>
              <a:rPr lang="en-GB" kern="0" dirty="0">
                <a:cs typeface="Calibri" pitchFamily="34" charset="0"/>
              </a:rPr>
              <a:t>profiles in the arcs</a:t>
            </a: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1" y="1412776"/>
            <a:ext cx="51722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smtClean="0"/>
              <a:t>The SYNRAD+ MC ray-tracing code has been run with energy- and angle-dependent reflectivity curves, in order to get a surface mapping of the SR photon distribution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smtClean="0"/>
              <a:t>The photon map has been used as an input to the MC code </a:t>
            </a:r>
            <a:r>
              <a:rPr lang="en-GB" sz="1700" b="1" dirty="0" err="1" smtClean="0"/>
              <a:t>Molflow</a:t>
            </a:r>
            <a:r>
              <a:rPr lang="en-GB" sz="1700" b="1" dirty="0" smtClean="0"/>
              <a:t>+, which calculates the corresponding pressure and density profiles; </a:t>
            </a:r>
            <a:r>
              <a:rPr lang="en-GB" sz="1700" b="1" dirty="0" err="1" smtClean="0"/>
              <a:t>Molflow</a:t>
            </a:r>
            <a:r>
              <a:rPr lang="en-GB" sz="1700" b="1" dirty="0" smtClean="0"/>
              <a:t>+ requires a “conditioning time” and the definition of the pumping speeds as an input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smtClean="0"/>
              <a:t>The pressure curves on the right assume 100% CO gas (real case probably ~80% H</a:t>
            </a:r>
            <a:r>
              <a:rPr lang="en-GB" sz="1700" b="1" baseline="-25000" dirty="0" smtClean="0"/>
              <a:t>2</a:t>
            </a:r>
            <a:r>
              <a:rPr lang="en-GB" sz="1700" b="1" dirty="0" smtClean="0"/>
              <a:t>, ~20% CO and CO</a:t>
            </a:r>
            <a:r>
              <a:rPr lang="en-GB" sz="1700" b="1" baseline="-25000" dirty="0"/>
              <a:t>2</a:t>
            </a:r>
            <a:r>
              <a:rPr lang="en-GB" sz="1700" b="1" dirty="0" smtClean="0"/>
              <a:t>, and traces of CH</a:t>
            </a:r>
            <a:r>
              <a:rPr lang="en-GB" sz="1700" b="1" baseline="-25000" dirty="0" smtClean="0"/>
              <a:t>4</a:t>
            </a:r>
            <a:r>
              <a:rPr lang="en-GB" sz="1700" b="1" dirty="0" smtClean="0"/>
              <a:t>)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smtClean="0"/>
              <a:t>It is assumed here that one NEG pumps is installed upstream of each absorber</a:t>
            </a:r>
            <a:endParaRPr lang="en-US" sz="12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498" y="1306900"/>
            <a:ext cx="6937809" cy="4536504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23026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/>
              <a:t>Machine Detector Interface areas</a:t>
            </a: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94" y="1029275"/>
            <a:ext cx="5172236" cy="4962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900" b="1" dirty="0" smtClean="0"/>
              <a:t>Modelling work has also been carried out for the MDI areas of FCC-</a:t>
            </a:r>
            <a:r>
              <a:rPr lang="en-GB" sz="1900" b="1" dirty="0" err="1" smtClean="0"/>
              <a:t>ee</a:t>
            </a:r>
            <a:r>
              <a:rPr lang="en-GB" sz="1900" b="1" dirty="0" smtClean="0"/>
              <a:t>, see relevant MDI meeting, study group, and workshop pages on </a:t>
            </a:r>
            <a:r>
              <a:rPr lang="en-GB" sz="1900" b="1" dirty="0" err="1" smtClean="0"/>
              <a:t>indico</a:t>
            </a:r>
            <a:endParaRPr lang="en-GB" sz="1900" b="1" dirty="0"/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900" b="1" dirty="0" smtClean="0"/>
              <a:t>A 3D model of the vacuum chamber geometry ~ 660 m upstream of the IP has been created; it implements the SUPERKEKB-type cross-section with lumped absorbers and NEG pumps already described for the arc chambers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900" b="1" dirty="0" smtClean="0"/>
              <a:t>SYNRAD+ and </a:t>
            </a:r>
            <a:r>
              <a:rPr lang="en-GB" sz="1900" b="1" dirty="0" err="1" smtClean="0"/>
              <a:t>Molflow</a:t>
            </a:r>
            <a:r>
              <a:rPr lang="en-GB" sz="1900" b="1" dirty="0" smtClean="0"/>
              <a:t>+ have been run, coupled for the high-current Z-pole machine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900" b="1" dirty="0" smtClean="0"/>
              <a:t>The figure on the right shows the model with the colour-coded pressure along the beam path and the absorbers in red</a:t>
            </a:r>
            <a:endParaRPr lang="en-US" sz="19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040" y="1556792"/>
            <a:ext cx="6986358" cy="3924592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5923872" y="5144546"/>
            <a:ext cx="720080" cy="3600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643952" y="531992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e</a:t>
            </a:r>
            <a:r>
              <a:rPr lang="en-GB" dirty="0" smtClean="0">
                <a:solidFill>
                  <a:srgbClr val="FF0000"/>
                </a:solidFill>
              </a:rPr>
              <a:t>-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810812" y="2318016"/>
            <a:ext cx="2073500" cy="50492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436040" y="211134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n>
                  <a:solidFill>
                    <a:schemeClr val="tx1">
                      <a:lumMod val="40000"/>
                      <a:lumOff val="60000"/>
                    </a:schemeClr>
                  </a:solidFill>
                </a:ln>
                <a:solidFill>
                  <a:schemeClr val="tx1">
                    <a:lumMod val="60000"/>
                    <a:lumOff val="40000"/>
                  </a:schemeClr>
                </a:solidFill>
              </a:rPr>
              <a:t>e</a:t>
            </a:r>
            <a:r>
              <a:rPr lang="en-GB" dirty="0" smtClean="0">
                <a:ln>
                  <a:solidFill>
                    <a:schemeClr val="tx1">
                      <a:lumMod val="40000"/>
                      <a:lumOff val="60000"/>
                    </a:schemeClr>
                  </a:solidFill>
                </a:ln>
                <a:solidFill>
                  <a:schemeClr val="tx1">
                    <a:lumMod val="60000"/>
                    <a:lumOff val="40000"/>
                  </a:schemeClr>
                </a:solidFill>
              </a:rPr>
              <a:t>+</a:t>
            </a:r>
            <a:endParaRPr lang="en-GB" dirty="0">
              <a:ln>
                <a:solidFill>
                  <a:schemeClr val="tx1">
                    <a:lumMod val="40000"/>
                    <a:lumOff val="60000"/>
                  </a:schemeClr>
                </a:solidFill>
              </a:ln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80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/>
              <a:t>Machine Detector Interface areas</a:t>
            </a: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328" y="1029275"/>
            <a:ext cx="5172236" cy="5147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900" b="1" dirty="0" smtClean="0"/>
              <a:t>The figure on the right shows the pressure profile for the T-pole at 182.5 GeV, after a vacuum conditioning of 1 day at full current (5.4 mA)</a:t>
            </a:r>
          </a:p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900" b="1" dirty="0" smtClean="0"/>
              <a:t>The blue curve assumes a higher pumping speed at the taper placed immediately before the QC2L2 final-focus quadrupole: it helps decrease the </a:t>
            </a:r>
            <a:r>
              <a:rPr lang="en-GB" sz="1900" b="1" smtClean="0"/>
              <a:t>pressure bump </a:t>
            </a:r>
            <a:r>
              <a:rPr lang="en-GB" sz="1900" b="1" dirty="0" smtClean="0"/>
              <a:t>near the IP</a:t>
            </a:r>
          </a:p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900" b="1" dirty="0" smtClean="0"/>
              <a:t>See also:</a:t>
            </a:r>
          </a:p>
          <a:p>
            <a:pPr marL="742950" lvl="1" indent="-285750" algn="just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GB" b="1" dirty="0" smtClean="0"/>
              <a:t>A. </a:t>
            </a:r>
            <a:r>
              <a:rPr lang="en-GB" b="1" dirty="0"/>
              <a:t>Kolano, “</a:t>
            </a:r>
            <a:r>
              <a:rPr lang="en-GB" b="1" i="1" dirty="0"/>
              <a:t>Mitigation of synchrotron radiation from IR</a:t>
            </a:r>
            <a:r>
              <a:rPr lang="en-GB" b="1" dirty="0" smtClean="0"/>
              <a:t>”, this conf.</a:t>
            </a:r>
          </a:p>
          <a:p>
            <a:pPr marL="742950" lvl="1" indent="-285750" algn="just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b="1" dirty="0" smtClean="0"/>
              <a:t>F. Collamati et al., “</a:t>
            </a:r>
            <a:r>
              <a:rPr lang="en-GB" b="1" i="1" dirty="0"/>
              <a:t>Beam-gas background characterization in the FCC-</a:t>
            </a:r>
            <a:r>
              <a:rPr lang="en-GB" b="1" i="1" dirty="0" err="1"/>
              <a:t>ee</a:t>
            </a:r>
            <a:r>
              <a:rPr lang="en-GB" b="1" i="1" dirty="0"/>
              <a:t> IR</a:t>
            </a:r>
            <a:r>
              <a:rPr lang="en-US" b="1" dirty="0" smtClean="0"/>
              <a:t>”, this conf.</a:t>
            </a:r>
          </a:p>
          <a:p>
            <a:pPr marL="742950" lvl="1" indent="-285750" algn="just">
              <a:spcBef>
                <a:spcPts val="300"/>
              </a:spcBef>
              <a:buFont typeface="Wingdings" panose="05000000000000000000" pitchFamily="2" charset="2"/>
              <a:buChar char="Ø"/>
            </a:pPr>
            <a:r>
              <a:rPr lang="en-US" b="1" dirty="0" smtClean="0"/>
              <a:t>M. Boscolo</a:t>
            </a:r>
            <a:r>
              <a:rPr lang="en-US" b="1" dirty="0"/>
              <a:t>, “</a:t>
            </a:r>
            <a:r>
              <a:rPr lang="en-US" b="1" i="1" dirty="0"/>
              <a:t>MDI status and overview</a:t>
            </a:r>
            <a:r>
              <a:rPr lang="en-US" b="1" dirty="0" smtClean="0"/>
              <a:t>”, this conf.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960" y="1057495"/>
            <a:ext cx="6336704" cy="504909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13743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Summary and conclusions</a:t>
            </a:r>
            <a:endParaRPr lang="en-US" sz="1600" kern="0" dirty="0">
              <a:latin typeface="Arial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1552" y="1034083"/>
            <a:ext cx="12073120" cy="5116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900" b="1" dirty="0" smtClean="0"/>
              <a:t>Following the developments on the design of the arc magnets and optics, a vacuum chamber cross-section has been chosen</a:t>
            </a:r>
          </a:p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900" b="1" dirty="0" smtClean="0"/>
              <a:t>It is derived from that successfully implemented in the two rings of SUPERKEKB, with reduced dimensions (70 mm ID circular tube with two small “winglets” in the plane of the orbit)</a:t>
            </a:r>
          </a:p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900" b="1" dirty="0" smtClean="0"/>
              <a:t>Careful ray-tracing and vacuum considerations have convinced us that a lumped absorber design would improve the vacuum performance and shorten the commissioning time</a:t>
            </a:r>
          </a:p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900" b="1" dirty="0" smtClean="0"/>
              <a:t>“Thin” NEG-coating is the baseline choice for e-cloud mitigation and in order to shorten the vacuum conditioning due to SR photon irradiation</a:t>
            </a:r>
          </a:p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900" b="1" dirty="0" smtClean="0"/>
              <a:t>Plan-B e-cloud mitigation options are being considered too: </a:t>
            </a:r>
            <a:r>
              <a:rPr lang="en-GB" sz="1900" b="1" dirty="0" err="1" smtClean="0"/>
              <a:t>TiN</a:t>
            </a:r>
            <a:r>
              <a:rPr lang="en-GB" sz="1900" b="1" dirty="0" smtClean="0"/>
              <a:t>, amorphous carbon, LASE texturing, and clearing electrodes</a:t>
            </a:r>
          </a:p>
          <a:p>
            <a:pPr marL="285750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900" b="1" dirty="0" smtClean="0"/>
              <a:t>Implementation of the same concept in the MDI areas has also been studied: it would generate a low-background at the IP</a:t>
            </a:r>
          </a:p>
          <a:p>
            <a:pPr algn="just">
              <a:spcBef>
                <a:spcPts val="300"/>
              </a:spcBef>
            </a:pPr>
            <a:endParaRPr lang="en-GB" sz="1900" b="1" dirty="0" smtClean="0"/>
          </a:p>
          <a:p>
            <a:pPr algn="just">
              <a:spcBef>
                <a:spcPts val="300"/>
              </a:spcBef>
            </a:pPr>
            <a:r>
              <a:rPr lang="en-GB" sz="1900" b="1" dirty="0" smtClean="0"/>
              <a:t>Work to do for the CDR:</a:t>
            </a:r>
          </a:p>
          <a:p>
            <a:pPr marL="742950" lvl="1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900" b="1" dirty="0" smtClean="0"/>
              <a:t>Cost estimate for vacuum chambers, pumping system, NEG-coating (or other technology)</a:t>
            </a:r>
          </a:p>
          <a:p>
            <a:pPr marL="742950" lvl="1" indent="-285750" algn="just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sz="1900" b="1" dirty="0" smtClean="0"/>
              <a:t>Full arc model to pass on to FLUKA team for R2E and tunnel activation studies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727848" y="6196021"/>
            <a:ext cx="6408712" cy="646331"/>
          </a:xfrm>
          <a:prstGeom prst="rect">
            <a:avLst/>
          </a:prstGeom>
          <a:noFill/>
          <a:ln w="38100">
            <a:solidFill>
              <a:schemeClr val="bg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Many thanks to </a:t>
            </a:r>
            <a:r>
              <a:rPr lang="en-GB" b="1" u="sng" dirty="0" smtClean="0">
                <a:solidFill>
                  <a:schemeClr val="bg1"/>
                </a:solidFill>
              </a:rPr>
              <a:t>M. Ady</a:t>
            </a:r>
            <a:r>
              <a:rPr lang="en-GB" b="1" dirty="0" smtClean="0">
                <a:solidFill>
                  <a:schemeClr val="bg1"/>
                </a:solidFill>
              </a:rPr>
              <a:t>, CERN, for support with lattice file conversion and integration into SYNRAD+ code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11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 dirty="0"/>
              <a:t>FCC-</a:t>
            </a:r>
            <a:r>
              <a:rPr lang="en-GB" sz="3200" dirty="0" err="1"/>
              <a:t>ee</a:t>
            </a:r>
            <a:r>
              <a:rPr lang="en-GB" sz="3200" dirty="0"/>
              <a:t> </a:t>
            </a:r>
            <a:r>
              <a:rPr lang="en-GB" sz="3200" dirty="0" smtClean="0"/>
              <a:t>Beam </a:t>
            </a:r>
            <a:r>
              <a:rPr lang="en-GB" sz="3200" dirty="0"/>
              <a:t>V</a:t>
            </a:r>
            <a:r>
              <a:rPr lang="en-GB" sz="3200" dirty="0" smtClean="0"/>
              <a:t>acuum </a:t>
            </a:r>
            <a:r>
              <a:rPr lang="en-GB" sz="3200" dirty="0"/>
              <a:t>C</a:t>
            </a:r>
            <a:r>
              <a:rPr lang="en-GB" sz="3200" dirty="0" smtClean="0"/>
              <a:t>oncept</a:t>
            </a:r>
            <a:r>
              <a:rPr lang="en-GB" sz="3200" dirty="0"/>
              <a:t>: </a:t>
            </a:r>
            <a:endParaRPr lang="en-GB" sz="3200" dirty="0" smtClean="0"/>
          </a:p>
          <a:p>
            <a:pPr>
              <a:defRPr/>
            </a:pPr>
            <a:r>
              <a:rPr lang="en-GB" sz="3200" dirty="0" smtClean="0"/>
              <a:t>the Beam </a:t>
            </a:r>
            <a:r>
              <a:rPr lang="en-GB" sz="3200" dirty="0"/>
              <a:t>P</a:t>
            </a:r>
            <a:r>
              <a:rPr lang="en-GB" sz="3200" dirty="0" smtClean="0"/>
              <a:t>ipe </a:t>
            </a:r>
            <a:r>
              <a:rPr lang="en-GB" sz="3200" dirty="0"/>
              <a:t>of FCC-</a:t>
            </a:r>
            <a:r>
              <a:rPr lang="en-GB" sz="3200" dirty="0" err="1"/>
              <a:t>ee</a:t>
            </a:r>
            <a:endParaRPr lang="en-US" sz="3200" kern="0" dirty="0">
              <a:latin typeface="Arial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343472" y="1052736"/>
            <a:ext cx="9505056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defRPr/>
            </a:pPr>
            <a:r>
              <a:rPr lang="en-US" sz="3600" b="1" kern="0" dirty="0" smtClean="0">
                <a:cs typeface="Calibri" pitchFamily="34" charset="0"/>
              </a:rPr>
              <a:t>Contents</a:t>
            </a:r>
            <a:endParaRPr lang="en-GB" sz="3600" b="1" kern="0" dirty="0" smtClean="0"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 dirty="0">
                <a:cs typeface="Calibri" pitchFamily="34" charset="0"/>
              </a:rPr>
              <a:t>M</a:t>
            </a:r>
            <a:r>
              <a:rPr lang="en-GB" sz="2400" b="1" kern="0" dirty="0" smtClean="0">
                <a:cs typeface="Calibri" pitchFamily="34" charset="0"/>
              </a:rPr>
              <a:t>achine parameters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 dirty="0" smtClean="0">
                <a:cs typeface="Calibri" pitchFamily="34" charset="0"/>
              </a:rPr>
              <a:t>SR </a:t>
            </a:r>
            <a:r>
              <a:rPr lang="en-GB" sz="2400" b="1" kern="0" dirty="0">
                <a:cs typeface="Calibri" pitchFamily="34" charset="0"/>
              </a:rPr>
              <a:t>spectra and outgassing </a:t>
            </a:r>
            <a:r>
              <a:rPr lang="en-GB" sz="2400" b="1" kern="0" dirty="0" smtClean="0">
                <a:cs typeface="Calibri" pitchFamily="34" charset="0"/>
              </a:rPr>
              <a:t>loads</a:t>
            </a:r>
            <a:endParaRPr lang="en-GB" sz="2400" b="1" kern="0" dirty="0"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 dirty="0">
                <a:cs typeface="Calibri" pitchFamily="34" charset="0"/>
              </a:rPr>
              <a:t>V</a:t>
            </a:r>
            <a:r>
              <a:rPr lang="en-GB" sz="2400" b="1" kern="0" dirty="0" smtClean="0">
                <a:cs typeface="Calibri" pitchFamily="34" charset="0"/>
              </a:rPr>
              <a:t>acuum chamber geometry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 dirty="0" smtClean="0">
                <a:cs typeface="Calibri" pitchFamily="34" charset="0"/>
              </a:rPr>
              <a:t>Vacuum </a:t>
            </a:r>
            <a:r>
              <a:rPr lang="en-GB" sz="2400" b="1" kern="0" dirty="0" smtClean="0">
                <a:cs typeface="Calibri" pitchFamily="34" charset="0"/>
              </a:rPr>
              <a:t>pumping system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 dirty="0" smtClean="0">
                <a:cs typeface="Calibri" pitchFamily="34" charset="0"/>
              </a:rPr>
              <a:t>E-cloud mitigation</a:t>
            </a:r>
            <a:endParaRPr lang="en-GB" sz="2400" b="1" kern="0" dirty="0" smtClean="0"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 dirty="0" smtClean="0">
                <a:cs typeface="Calibri" pitchFamily="34" charset="0"/>
              </a:rPr>
              <a:t>Expected performance, pressure profiles in the arcs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 dirty="0" smtClean="0">
                <a:cs typeface="Calibri" pitchFamily="34" charset="0"/>
              </a:rPr>
              <a:t>Machine Detector Interface areas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400" b="1" kern="0" dirty="0" smtClean="0">
                <a:cs typeface="Calibri" pitchFamily="34" charset="0"/>
              </a:rPr>
              <a:t>Summary and conclusions</a:t>
            </a:r>
          </a:p>
        </p:txBody>
      </p:sp>
    </p:spTree>
    <p:extLst>
      <p:ext uri="{BB962C8B-B14F-4D97-AF65-F5344CB8AC3E}">
        <p14:creationId xmlns:p14="http://schemas.microsoft.com/office/powerpoint/2010/main" val="244928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GB" kern="0" dirty="0" smtClean="0">
                <a:cs typeface="Calibri" pitchFamily="34" charset="0"/>
              </a:rPr>
              <a:t>Machine parameters</a:t>
            </a:r>
            <a:endParaRPr lang="en-GB" kern="0" dirty="0">
              <a:cs typeface="Calibri" pitchFamily="34" charset="0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7328" y="1078210"/>
            <a:ext cx="5135008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 smtClean="0">
                <a:solidFill>
                  <a:srgbClr val="0C377B"/>
                </a:solidFill>
                <a:cs typeface="Calibri" pitchFamily="34" charset="0"/>
              </a:rPr>
              <a:t>Machine parameters </a:t>
            </a:r>
            <a:r>
              <a:rPr lang="en-GB" sz="2000" b="1" kern="0" dirty="0">
                <a:solidFill>
                  <a:srgbClr val="0C377B"/>
                </a:solidFill>
                <a:cs typeface="Calibri" pitchFamily="34" charset="0"/>
              </a:rPr>
              <a:t>from official web page </a:t>
            </a:r>
            <a:r>
              <a:rPr lang="en-GB" sz="1600" b="1" kern="0" dirty="0">
                <a:solidFill>
                  <a:srgbClr val="0C377B"/>
                </a:solidFill>
                <a:cs typeface="Calibri" pitchFamily="34" charset="0"/>
                <a:hlinkClick r:id="rId4"/>
              </a:rPr>
              <a:t>http://</a:t>
            </a:r>
            <a:r>
              <a:rPr lang="en-GB" sz="1600" b="1" kern="0" dirty="0" smtClean="0">
                <a:solidFill>
                  <a:srgbClr val="0C377B"/>
                </a:solidFill>
                <a:cs typeface="Calibri" pitchFamily="34" charset="0"/>
                <a:hlinkClick r:id="rId4"/>
              </a:rPr>
              <a:t>tlep.web.cern.ch/content/machine-parameters</a:t>
            </a:r>
            <a:r>
              <a:rPr lang="en-GB" sz="1600" b="1" kern="0" dirty="0" smtClean="0">
                <a:solidFill>
                  <a:srgbClr val="0C377B"/>
                </a:solidFill>
                <a:cs typeface="Calibri" pitchFamily="34" charset="0"/>
              </a:rPr>
              <a:t>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 smtClean="0">
                <a:solidFill>
                  <a:srgbClr val="0C377B"/>
                </a:solidFill>
                <a:cs typeface="Calibri" pitchFamily="34" charset="0"/>
              </a:rPr>
              <a:t>Very small vertical emittance for all energies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 smtClean="0">
                <a:solidFill>
                  <a:srgbClr val="0C377B"/>
                </a:solidFill>
                <a:cs typeface="Calibri" pitchFamily="34" charset="0"/>
              </a:rPr>
              <a:t>High current (B-factory level) for Z-pole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 smtClean="0">
                <a:solidFill>
                  <a:srgbClr val="0C377B"/>
                </a:solidFill>
                <a:cs typeface="Calibri" pitchFamily="34" charset="0"/>
              </a:rPr>
              <a:t>Luminosity lifetime </a:t>
            </a:r>
            <a:r>
              <a:rPr lang="en-GB" sz="2400" b="1" kern="0" dirty="0" err="1">
                <a:solidFill>
                  <a:srgbClr val="0C377B"/>
                </a:solidFill>
                <a:latin typeface="Symbol" panose="05050102010706020507" pitchFamily="18" charset="2"/>
                <a:cs typeface="Calibri" pitchFamily="34" charset="0"/>
              </a:rPr>
              <a:t>t</a:t>
            </a:r>
            <a:r>
              <a:rPr lang="en-GB" sz="2400" b="1" kern="0" baseline="-25000" dirty="0" err="1">
                <a:solidFill>
                  <a:srgbClr val="0C377B"/>
                </a:solidFill>
                <a:cs typeface="Calibri" pitchFamily="34" charset="0"/>
              </a:rPr>
              <a:t>lum</a:t>
            </a:r>
            <a:r>
              <a:rPr lang="en-GB" sz="2000" b="1" kern="0" baseline="-25000" dirty="0" smtClean="0">
                <a:solidFill>
                  <a:srgbClr val="0C377B"/>
                </a:solidFill>
                <a:cs typeface="Calibri" pitchFamily="34" charset="0"/>
              </a:rPr>
              <a:t> </a:t>
            </a:r>
            <a:r>
              <a:rPr lang="en-GB" sz="2000" b="1" kern="0" dirty="0" smtClean="0">
                <a:solidFill>
                  <a:srgbClr val="0C377B"/>
                </a:solidFill>
                <a:cs typeface="Calibri" pitchFamily="34" charset="0"/>
              </a:rPr>
              <a:t>dominates beam current decay, but vacuum lifetime must be at least several times longer than </a:t>
            </a:r>
            <a:r>
              <a:rPr lang="en-GB" sz="2400" b="1" kern="0" dirty="0" err="1" smtClean="0">
                <a:solidFill>
                  <a:srgbClr val="0C377B"/>
                </a:solidFill>
                <a:latin typeface="Symbol" panose="05050102010706020507" pitchFamily="18" charset="2"/>
                <a:cs typeface="Calibri" pitchFamily="34" charset="0"/>
              </a:rPr>
              <a:t>t</a:t>
            </a:r>
            <a:r>
              <a:rPr lang="en-GB" sz="2400" b="1" kern="0" baseline="-25000" dirty="0" err="1" smtClean="0">
                <a:solidFill>
                  <a:srgbClr val="0C377B"/>
                </a:solidFill>
                <a:cs typeface="Calibri" pitchFamily="34" charset="0"/>
              </a:rPr>
              <a:t>lum</a:t>
            </a:r>
            <a:r>
              <a:rPr lang="en-GB" sz="2000" b="1" kern="0" dirty="0" smtClean="0">
                <a:solidFill>
                  <a:srgbClr val="0C377B"/>
                </a:solidFill>
                <a:cs typeface="Calibri" pitchFamily="34" charset="0"/>
              </a:rPr>
              <a:t>: good vacuum is a must</a:t>
            </a:r>
            <a:endParaRPr lang="en-GB" sz="1600" b="1" kern="0" dirty="0">
              <a:solidFill>
                <a:srgbClr val="0C377B"/>
              </a:solidFill>
              <a:cs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912" y="1043535"/>
            <a:ext cx="6696744" cy="505501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5182336" y="1050928"/>
            <a:ext cx="6890328" cy="395716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5216864" y="4454046"/>
            <a:ext cx="6890328" cy="395716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5215152" y="5157192"/>
            <a:ext cx="6902821" cy="222771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5204371" y="3001141"/>
            <a:ext cx="6902821" cy="222771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5169843" y="1941858"/>
            <a:ext cx="6902821" cy="222771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60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GB" kern="0" dirty="0" smtClean="0">
                <a:cs typeface="Calibri" pitchFamily="34" charset="0"/>
              </a:rPr>
              <a:t>SR spectra and outgassing loads</a:t>
            </a:r>
            <a:endParaRPr lang="en-GB" kern="0" dirty="0">
              <a:cs typeface="Calibri" pitchFamily="34" charset="0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7183" y="1048876"/>
            <a:ext cx="6546681" cy="50762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47327" y="1078210"/>
            <a:ext cx="5239855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 smtClean="0">
                <a:solidFill>
                  <a:srgbClr val="FF0000"/>
                </a:solidFill>
                <a:cs typeface="Calibri" pitchFamily="34" charset="0"/>
              </a:rPr>
              <a:t>Z-Pole: very high photon </a:t>
            </a:r>
            <a:r>
              <a:rPr lang="en-GB" sz="2000" b="1" kern="0" dirty="0" smtClean="0">
                <a:solidFill>
                  <a:srgbClr val="FF0000"/>
                </a:solidFill>
                <a:cs typeface="Calibri" pitchFamily="34" charset="0"/>
              </a:rPr>
              <a:t>flux (</a:t>
            </a:r>
            <a:r>
              <a:rPr lang="en-GB" sz="2000" b="1" kern="0" dirty="0" smtClean="0">
                <a:solidFill>
                  <a:srgbClr val="FF0000"/>
                </a:solidFill>
                <a:cs typeface="Calibri" pitchFamily="34" charset="0"/>
                <a:sym typeface="Wingdings" panose="05000000000000000000" pitchFamily="2" charset="2"/>
              </a:rPr>
              <a:t> </a:t>
            </a:r>
            <a:r>
              <a:rPr lang="en-GB" sz="2000" b="1" kern="0" dirty="0" smtClean="0">
                <a:solidFill>
                  <a:srgbClr val="FF0000"/>
                </a:solidFill>
                <a:cs typeface="Calibri" pitchFamily="34" charset="0"/>
              </a:rPr>
              <a:t>large </a:t>
            </a:r>
            <a:r>
              <a:rPr lang="en-GB" sz="2000" b="1" kern="0" dirty="0" smtClean="0">
                <a:solidFill>
                  <a:srgbClr val="FF0000"/>
                </a:solidFill>
                <a:cs typeface="Calibri" pitchFamily="34" charset="0"/>
              </a:rPr>
              <a:t>outgassing </a:t>
            </a:r>
            <a:r>
              <a:rPr lang="en-GB" sz="2000" b="1" kern="0" dirty="0" smtClean="0">
                <a:solidFill>
                  <a:srgbClr val="FF0000"/>
                </a:solidFill>
                <a:cs typeface="Calibri" pitchFamily="34" charset="0"/>
              </a:rPr>
              <a:t>load); </a:t>
            </a:r>
            <a:endParaRPr lang="en-GB" sz="2000" b="1" kern="0" dirty="0" smtClean="0">
              <a:solidFill>
                <a:srgbClr val="FF0000"/>
              </a:solidFill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 smtClean="0">
                <a:solidFill>
                  <a:srgbClr val="FF0000"/>
                </a:solidFill>
                <a:cs typeface="Calibri" pitchFamily="34" charset="0"/>
              </a:rPr>
              <a:t>Z-pole: compliance with scheduled operation (integrated luminosity first 2 years), requires quick commissioning to I</a:t>
            </a:r>
            <a:r>
              <a:rPr lang="en-GB" sz="2000" b="1" kern="0" baseline="-25000" dirty="0" smtClean="0">
                <a:solidFill>
                  <a:srgbClr val="FF0000"/>
                </a:solidFill>
                <a:cs typeface="Calibri" pitchFamily="34" charset="0"/>
              </a:rPr>
              <a:t>NOM</a:t>
            </a:r>
            <a:r>
              <a:rPr lang="en-GB" sz="2000" b="1" kern="0" dirty="0" smtClean="0">
                <a:solidFill>
                  <a:srgbClr val="FF0000"/>
                </a:solidFill>
                <a:cs typeface="Calibri" pitchFamily="34" charset="0"/>
              </a:rPr>
              <a:t>=1.390 A;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 smtClean="0">
                <a:solidFill>
                  <a:srgbClr val="FF6600"/>
                </a:solidFill>
                <a:cs typeface="Calibri" pitchFamily="34" charset="0"/>
              </a:rPr>
              <a:t>T-pole (182.5): extremely large and penetrating radiation, critical </a:t>
            </a:r>
            <a:r>
              <a:rPr lang="en-GB" sz="2000" b="1" kern="0" dirty="0" smtClean="0">
                <a:solidFill>
                  <a:srgbClr val="FF6600"/>
                </a:solidFill>
                <a:cs typeface="Calibri" pitchFamily="34" charset="0"/>
              </a:rPr>
              <a:t>energy </a:t>
            </a:r>
            <a:r>
              <a:rPr lang="en-GB" sz="2000" b="1" kern="0" dirty="0" smtClean="0">
                <a:solidFill>
                  <a:srgbClr val="FF6600"/>
                </a:solidFill>
                <a:cs typeface="Calibri" pitchFamily="34" charset="0"/>
              </a:rPr>
              <a:t>1.25 MeV;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>
                <a:solidFill>
                  <a:srgbClr val="FF6600"/>
                </a:solidFill>
                <a:cs typeface="Calibri" pitchFamily="34" charset="0"/>
              </a:rPr>
              <a:t>T-pole</a:t>
            </a:r>
            <a:r>
              <a:rPr lang="en-GB" sz="20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 </a:t>
            </a:r>
            <a:r>
              <a:rPr lang="en-GB" sz="20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(and also </a:t>
            </a:r>
            <a:r>
              <a:rPr lang="en-GB" sz="2000" b="1" kern="0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Calibri" pitchFamily="34" charset="0"/>
              </a:rPr>
              <a:t>W</a:t>
            </a:r>
            <a:r>
              <a:rPr lang="en-GB" sz="20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 </a:t>
            </a:r>
            <a:r>
              <a:rPr lang="en-GB" sz="20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and </a:t>
            </a:r>
            <a:r>
              <a:rPr lang="en-GB" sz="2000" b="1" kern="0" dirty="0">
                <a:solidFill>
                  <a:srgbClr val="008000"/>
                </a:solidFill>
                <a:cs typeface="Calibri" pitchFamily="34" charset="0"/>
              </a:rPr>
              <a:t>H</a:t>
            </a:r>
            <a:r>
              <a:rPr lang="en-GB" sz="20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): </a:t>
            </a:r>
            <a:r>
              <a:rPr lang="en-GB" sz="20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need </a:t>
            </a:r>
            <a:r>
              <a:rPr lang="en-GB" sz="20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design which minimizes activation of tunnel and machine components;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Calibri" pitchFamily="34" charset="0"/>
              </a:rPr>
              <a:t>W</a:t>
            </a:r>
            <a:r>
              <a:rPr lang="en-GB" sz="20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, </a:t>
            </a:r>
            <a:r>
              <a:rPr lang="en-GB" sz="2000" b="1" kern="0" dirty="0" smtClean="0">
                <a:solidFill>
                  <a:srgbClr val="008000"/>
                </a:solidFill>
                <a:cs typeface="Calibri" pitchFamily="34" charset="0"/>
              </a:rPr>
              <a:t>H-pole</a:t>
            </a:r>
            <a:r>
              <a:rPr lang="en-GB" sz="20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: intermediate between </a:t>
            </a:r>
            <a:r>
              <a:rPr lang="en-GB" sz="2000" b="1" kern="0" dirty="0" smtClean="0">
                <a:solidFill>
                  <a:srgbClr val="FF0000"/>
                </a:solidFill>
                <a:cs typeface="Calibri" pitchFamily="34" charset="0"/>
              </a:rPr>
              <a:t>Z</a:t>
            </a:r>
            <a:r>
              <a:rPr lang="en-GB" sz="20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 and </a:t>
            </a:r>
            <a:r>
              <a:rPr lang="en-GB" sz="2000" b="1" kern="0" dirty="0">
                <a:solidFill>
                  <a:srgbClr val="FF6600"/>
                </a:solidFill>
                <a:cs typeface="Calibri" pitchFamily="34" charset="0"/>
              </a:rPr>
              <a:t>T</a:t>
            </a:r>
            <a:r>
              <a:rPr lang="en-GB" sz="20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; </a:t>
            </a:r>
            <a:r>
              <a:rPr lang="en-GB" sz="20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still </a:t>
            </a:r>
            <a:r>
              <a:rPr lang="en-GB" sz="2000" b="1" kern="0" dirty="0" err="1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E</a:t>
            </a:r>
            <a:r>
              <a:rPr lang="en-GB" sz="2000" b="1" kern="0" baseline="-25000" dirty="0" err="1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crit</a:t>
            </a:r>
            <a:r>
              <a:rPr lang="en-GB" sz="20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 &gt; Compton </a:t>
            </a:r>
            <a:r>
              <a:rPr lang="en-GB" sz="20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edge </a:t>
            </a:r>
            <a:r>
              <a:rPr lang="en-GB" sz="16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(~100 </a:t>
            </a:r>
            <a:r>
              <a:rPr lang="en-GB" sz="1600" b="1" kern="0" dirty="0" err="1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keV</a:t>
            </a:r>
            <a:r>
              <a:rPr lang="en-GB" sz="16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)</a:t>
            </a:r>
            <a:endParaRPr lang="en-GB" sz="1600" b="1" kern="0" dirty="0" smtClean="0">
              <a:solidFill>
                <a:schemeClr val="tx1">
                  <a:lumMod val="50000"/>
                </a:schemeClr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41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GB" kern="0" dirty="0" smtClean="0">
                <a:cs typeface="Calibri" pitchFamily="34" charset="0"/>
              </a:rPr>
              <a:t>SR </a:t>
            </a:r>
            <a:r>
              <a:rPr lang="en-GB" kern="0" dirty="0">
                <a:cs typeface="Calibri" pitchFamily="34" charset="0"/>
              </a:rPr>
              <a:t>spectra </a:t>
            </a:r>
            <a:r>
              <a:rPr lang="en-GB" kern="0" dirty="0" smtClean="0">
                <a:cs typeface="Calibri" pitchFamily="34" charset="0"/>
              </a:rPr>
              <a:t>and </a:t>
            </a:r>
            <a:r>
              <a:rPr lang="en-GB" kern="0" dirty="0">
                <a:cs typeface="Calibri" pitchFamily="34" charset="0"/>
              </a:rPr>
              <a:t>outgassing loads</a:t>
            </a: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47328" y="1078211"/>
            <a:ext cx="12025336" cy="132343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Gas Load for W-, H-, T-poles will have a significant contribution proportional to SR power, due to Compton photons (as per </a:t>
            </a:r>
            <a:r>
              <a:rPr lang="en-GB" sz="2000" b="1" kern="0" dirty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LEP operation, </a:t>
            </a:r>
            <a:r>
              <a:rPr lang="en-GB" sz="20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ref. “</a:t>
            </a:r>
            <a:r>
              <a:rPr lang="en-GB" sz="2000" b="1" i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The </a:t>
            </a:r>
            <a:r>
              <a:rPr lang="en-GB" sz="2000" b="1" i="1" kern="0" dirty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pressure and gas composition evolution </a:t>
            </a:r>
            <a:r>
              <a:rPr lang="en-GB" sz="2000" b="1" i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during the </a:t>
            </a:r>
            <a:r>
              <a:rPr lang="en-GB" sz="2000" b="1" i="1" kern="0" dirty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operation of the LEP accelerator at 100 GeV</a:t>
            </a:r>
            <a:r>
              <a:rPr lang="en-GB" sz="20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”, M. J. Jimenez et al., Vacuum 60 (2001) p183-189);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3855" y="2417554"/>
            <a:ext cx="2839239" cy="20621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GB" b="1" u="sng" dirty="0" smtClean="0">
                <a:solidFill>
                  <a:schemeClr val="tx1">
                    <a:lumMod val="50000"/>
                  </a:schemeClr>
                </a:solidFill>
              </a:rPr>
              <a:t>F (FCC-</a:t>
            </a:r>
            <a:r>
              <a:rPr lang="en-GB" b="1" u="sng" dirty="0" err="1" smtClean="0">
                <a:solidFill>
                  <a:schemeClr val="tx1">
                    <a:lumMod val="50000"/>
                  </a:schemeClr>
                </a:solidFill>
              </a:rPr>
              <a:t>ee</a:t>
            </a:r>
            <a:r>
              <a:rPr lang="en-GB" b="1" u="sng" dirty="0" smtClean="0">
                <a:solidFill>
                  <a:schemeClr val="tx1">
                    <a:lumMod val="50000"/>
                  </a:schemeClr>
                </a:solidFill>
              </a:rPr>
              <a:t>)&gt;100 </a:t>
            </a:r>
            <a:r>
              <a:rPr lang="en-GB" b="1" u="sng" dirty="0" err="1">
                <a:solidFill>
                  <a:schemeClr val="tx1">
                    <a:lumMod val="50000"/>
                  </a:schemeClr>
                </a:solidFill>
              </a:rPr>
              <a:t>keV</a:t>
            </a:r>
            <a:r>
              <a:rPr lang="en-GB" b="1" u="sng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GB" b="1" u="sng" dirty="0" smtClean="0">
                <a:solidFill>
                  <a:schemeClr val="tx1">
                    <a:lumMod val="50000"/>
                  </a:schemeClr>
                </a:solidFill>
              </a:rPr>
              <a:t>(%)</a:t>
            </a:r>
          </a:p>
          <a:p>
            <a:endParaRPr lang="en-GB" sz="800" b="1" u="sng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GB" sz="20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GB" sz="2000" b="1" dirty="0" smtClean="0">
                <a:solidFill>
                  <a:schemeClr val="tx1">
                    <a:lumMod val="50000"/>
                  </a:schemeClr>
                </a:solidFill>
              </a:rPr>
              <a:t>  Z                 0.0639</a:t>
            </a:r>
            <a:endParaRPr lang="en-GB" sz="2000" b="1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GB" sz="2000" b="1" dirty="0" smtClean="0">
                <a:solidFill>
                  <a:schemeClr val="tx1">
                    <a:lumMod val="50000"/>
                  </a:schemeClr>
                </a:solidFill>
              </a:rPr>
              <a:t>   W                9.220</a:t>
            </a:r>
            <a:endParaRPr lang="en-GB" sz="2000" b="1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GB" sz="20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GB" sz="2000" b="1" dirty="0" smtClean="0">
                <a:solidFill>
                  <a:schemeClr val="tx1">
                    <a:lumMod val="50000"/>
                  </a:schemeClr>
                </a:solidFill>
              </a:rPr>
              <a:t>  H               28.852</a:t>
            </a:r>
            <a:endParaRPr lang="en-GB" sz="2000" b="1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GB" sz="20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GB" sz="2000" b="1" dirty="0" smtClean="0">
                <a:solidFill>
                  <a:schemeClr val="tx1">
                    <a:lumMod val="50000"/>
                  </a:schemeClr>
                </a:solidFill>
              </a:rPr>
              <a:t>  T(175)       47.810</a:t>
            </a:r>
            <a:endParaRPr lang="en-GB" sz="2000" b="1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GB" sz="2000" b="1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GB" sz="2000" b="1" dirty="0" smtClean="0">
                <a:solidFill>
                  <a:schemeClr val="tx1">
                    <a:lumMod val="50000"/>
                  </a:schemeClr>
                </a:solidFill>
              </a:rPr>
              <a:t>  T(182.5)    49.717</a:t>
            </a:r>
            <a:endParaRPr lang="en-GB" sz="2000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9656" y="2115819"/>
            <a:ext cx="4636749" cy="2665571"/>
          </a:xfrm>
          <a:prstGeom prst="rect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70910" y="4869160"/>
            <a:ext cx="1204738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If copper alloy is chosen as the material for the vacuum chamber, then a smaller fraction goes into Compton, and shielding improves;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b="1" kern="0" dirty="0" smtClean="0">
                <a:solidFill>
                  <a:schemeClr val="tx1">
                    <a:lumMod val="50000"/>
                  </a:schemeClr>
                </a:solidFill>
                <a:cs typeface="Calibri" pitchFamily="34" charset="0"/>
              </a:rPr>
              <a:t>In addition, copper has a lower photon-stimulated desorption yield;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1764" y="2115819"/>
            <a:ext cx="4431081" cy="2665571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32307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Integration with magnets</a:t>
            </a:r>
            <a:endParaRPr lang="en-US" sz="1600" kern="0" dirty="0">
              <a:latin typeface="Arial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2" y="3511070"/>
            <a:ext cx="3706526" cy="24735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393"/>
          <a:stretch/>
        </p:blipFill>
        <p:spPr>
          <a:xfrm>
            <a:off x="38928" y="1101943"/>
            <a:ext cx="5753114" cy="24091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9131" y="1022570"/>
            <a:ext cx="4921623" cy="39471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0" r="5201" b="18500"/>
          <a:stretch/>
        </p:blipFill>
        <p:spPr>
          <a:xfrm>
            <a:off x="4550274" y="3524726"/>
            <a:ext cx="2617367" cy="247378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536160" y="5422169"/>
            <a:ext cx="4400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Courtesy of </a:t>
            </a:r>
            <a:r>
              <a:rPr lang="en-GB" b="1" dirty="0" smtClean="0"/>
              <a:t>A. Milanese, </a:t>
            </a:r>
            <a:r>
              <a:rPr lang="en-GB" b="1" dirty="0" smtClean="0"/>
              <a:t>CERN</a:t>
            </a:r>
          </a:p>
          <a:p>
            <a:pPr algn="ctr"/>
            <a:r>
              <a:rPr lang="en-GB" sz="1400" dirty="0" smtClean="0"/>
              <a:t>(see his contribution at </a:t>
            </a:r>
            <a:r>
              <a:rPr lang="en-GB" sz="1400" i="1" dirty="0" smtClean="0"/>
              <a:t>Proc. FCC Week 2017</a:t>
            </a:r>
            <a:r>
              <a:rPr lang="en-GB" sz="1400" dirty="0" smtClean="0"/>
              <a:t>, Berlin)</a:t>
            </a: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5136697" y="912340"/>
            <a:ext cx="2667779" cy="18774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Combined-yoke dipoles and </a:t>
            </a:r>
            <a:r>
              <a:rPr lang="en-GB" b="1" dirty="0" smtClean="0"/>
              <a:t>quadrupoles – </a:t>
            </a:r>
          </a:p>
          <a:p>
            <a:pPr algn="ctr"/>
            <a:endParaRPr lang="en-GB" sz="800" b="1" dirty="0"/>
          </a:p>
          <a:p>
            <a:pPr algn="ctr"/>
            <a:r>
              <a:rPr lang="en-GB" b="1" dirty="0" smtClean="0">
                <a:sym typeface="Wingdings" panose="05000000000000000000" pitchFamily="2" charset="2"/>
              </a:rPr>
              <a:t> </a:t>
            </a:r>
            <a:r>
              <a:rPr lang="en-GB" b="1" dirty="0" smtClean="0"/>
              <a:t>Magnetic models </a:t>
            </a:r>
            <a:r>
              <a:rPr lang="en-GB" b="1" dirty="0" smtClean="0">
                <a:sym typeface="Wingdings" panose="05000000000000000000" pitchFamily="2" charset="2"/>
              </a:rPr>
              <a:t></a:t>
            </a:r>
            <a:r>
              <a:rPr lang="en-GB" b="1" dirty="0" smtClean="0"/>
              <a:t> and 1m-long </a:t>
            </a:r>
            <a:r>
              <a:rPr lang="en-GB" b="1" u="sng" dirty="0" smtClean="0"/>
              <a:t>prototypes</a:t>
            </a:r>
            <a:endParaRPr lang="en-GB" b="1" u="sng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007768" y="2708920"/>
            <a:ext cx="2088232" cy="887033"/>
          </a:xfrm>
          <a:prstGeom prst="straightConnector1">
            <a:avLst/>
          </a:prstGeom>
          <a:ln>
            <a:solidFill>
              <a:schemeClr val="tx2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088419" y="2722576"/>
            <a:ext cx="7581" cy="788494"/>
          </a:xfrm>
          <a:prstGeom prst="straightConnector1">
            <a:avLst/>
          </a:prstGeom>
          <a:ln>
            <a:solidFill>
              <a:schemeClr val="tx2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98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200"/>
              </a:spcBef>
              <a:defRPr/>
            </a:pPr>
            <a:r>
              <a:rPr lang="en-GB" kern="0" dirty="0">
                <a:cs typeface="Calibri" pitchFamily="34" charset="0"/>
              </a:rPr>
              <a:t>Vacuum chamber geometry</a:t>
            </a: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29275"/>
            <a:ext cx="6023992" cy="411811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993" y="1243502"/>
            <a:ext cx="6136955" cy="38757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552" y="5157192"/>
            <a:ext cx="119291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CAD model of the1m-long common-yoke dipole and quadrupole prototypes </a:t>
            </a:r>
            <a:r>
              <a:rPr lang="en-GB" sz="2000" dirty="0" smtClean="0"/>
              <a:t>with  </a:t>
            </a:r>
            <a:r>
              <a:rPr lang="en-GB" sz="2000" dirty="0" smtClean="0"/>
              <a:t>arc vacuum </a:t>
            </a:r>
            <a:r>
              <a:rPr lang="en-GB" sz="2000" dirty="0"/>
              <a:t>chambers </a:t>
            </a:r>
            <a:r>
              <a:rPr lang="en-GB" sz="2000" dirty="0" smtClean="0"/>
              <a:t>(courtesy of </a:t>
            </a:r>
            <a:r>
              <a:rPr lang="en-GB" sz="2000" b="1" dirty="0" smtClean="0"/>
              <a:t>M</a:t>
            </a:r>
            <a:r>
              <a:rPr lang="en-GB" sz="2000" b="1" dirty="0"/>
              <a:t>. Gil Costa, CERN/CIEMAT</a:t>
            </a:r>
            <a:r>
              <a:rPr lang="en-GB" sz="2000" dirty="0"/>
              <a:t>) ;</a:t>
            </a: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The chambers feature </a:t>
            </a:r>
            <a:r>
              <a:rPr lang="en-GB" sz="2000" b="1" dirty="0" smtClean="0"/>
              <a:t>lumped SR absorbers </a:t>
            </a:r>
            <a:r>
              <a:rPr lang="en-GB" sz="2000" dirty="0" smtClean="0"/>
              <a:t>with </a:t>
            </a:r>
            <a:r>
              <a:rPr lang="en-GB" sz="2000" b="1" dirty="0" smtClean="0"/>
              <a:t>NEG-pumps</a:t>
            </a:r>
            <a:r>
              <a:rPr lang="en-GB" sz="2000" dirty="0" smtClean="0"/>
              <a:t> placed next to them;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8276336" y="1024903"/>
            <a:ext cx="39047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Vacuum chamber cross section: </a:t>
            </a:r>
            <a:r>
              <a:rPr lang="en-GB" dirty="0" smtClean="0"/>
              <a:t>70 mm ID </a:t>
            </a:r>
            <a:r>
              <a:rPr lang="en-GB" dirty="0" err="1" smtClean="0"/>
              <a:t>with”winglets</a:t>
            </a:r>
            <a:r>
              <a:rPr lang="en-GB" dirty="0" smtClean="0"/>
              <a:t>” in the plane of the orbit (</a:t>
            </a:r>
            <a:r>
              <a:rPr lang="en-GB" b="1" dirty="0" smtClean="0"/>
              <a:t>SUPERKEKB-like</a:t>
            </a:r>
            <a:r>
              <a:rPr lang="en-GB" dirty="0" smtClean="0"/>
              <a:t>);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927648" y="1024903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>
                <a:solidFill>
                  <a:srgbClr val="FF0000"/>
                </a:solidFill>
              </a:rPr>
              <a:t>Need to use non-circular </a:t>
            </a:r>
            <a:r>
              <a:rPr lang="en-US" u="sng" dirty="0" smtClean="0">
                <a:solidFill>
                  <a:srgbClr val="FF0000"/>
                </a:solidFill>
              </a:rPr>
              <a:t>flanges</a:t>
            </a:r>
          </a:p>
          <a:p>
            <a:pPr algn="ctr"/>
            <a:r>
              <a:rPr lang="en-US" u="sng" dirty="0">
                <a:solidFill>
                  <a:srgbClr val="FF0000"/>
                </a:solidFill>
              </a:rPr>
              <a:t>i</a:t>
            </a:r>
            <a:r>
              <a:rPr lang="en-US" u="sng" dirty="0" smtClean="0">
                <a:solidFill>
                  <a:srgbClr val="FF0000"/>
                </a:solidFill>
              </a:rPr>
              <a:t>n order to avoid interference with quad coils</a:t>
            </a:r>
            <a:endParaRPr lang="en-GB" u="sng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503712" y="1874968"/>
            <a:ext cx="720080" cy="661784"/>
          </a:xfrm>
          <a:prstGeom prst="straightConnector1">
            <a:avLst/>
          </a:prstGeom>
          <a:ln>
            <a:solidFill>
              <a:srgbClr val="FF33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-1980000">
            <a:off x="6025805" y="3958609"/>
            <a:ext cx="2232248" cy="738664"/>
          </a:xfrm>
          <a:prstGeom prst="rect">
            <a:avLst/>
          </a:prstGeom>
          <a:noFill/>
          <a:ln w="28575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Low-loss “comb-type” bellows modules here</a:t>
            </a:r>
          </a:p>
          <a:p>
            <a:pPr algn="ctr"/>
            <a:r>
              <a:rPr lang="en-GB" sz="1400" b="1" dirty="0" smtClean="0"/>
              <a:t>(see next slides)</a:t>
            </a:r>
            <a:endParaRPr lang="en-GB" sz="1400" b="1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8172512" y="3614882"/>
            <a:ext cx="432048" cy="260508"/>
          </a:xfrm>
          <a:prstGeom prst="straightConnector1">
            <a:avLst/>
          </a:prstGeom>
          <a:ln>
            <a:solidFill>
              <a:schemeClr val="tx1">
                <a:lumMod val="60000"/>
                <a:lumOff val="4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0571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200"/>
              </a:spcBef>
              <a:defRPr/>
            </a:pPr>
            <a:r>
              <a:rPr lang="en-GB" kern="0" dirty="0">
                <a:cs typeface="Calibri" pitchFamily="34" charset="0"/>
              </a:rPr>
              <a:t>Vacuum chamber geometry</a:t>
            </a: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213" y="1326858"/>
            <a:ext cx="6899646" cy="31121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456" y="4725144"/>
            <a:ext cx="111370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FF0000"/>
                </a:solidFill>
              </a:rPr>
              <a:t>Left:</a:t>
            </a:r>
            <a:r>
              <a:rPr lang="en-GB" b="1" dirty="0" smtClean="0"/>
              <a:t> </a:t>
            </a:r>
            <a:r>
              <a:rPr lang="en-GB" b="1" dirty="0" smtClean="0">
                <a:solidFill>
                  <a:srgbClr val="FF0000"/>
                </a:solidFill>
              </a:rPr>
              <a:t>Cross-section of the prototype (real chamber will have cooling pipes running on both sides of winglets;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Right: Cross-section at pumping </a:t>
            </a:r>
            <a:r>
              <a:rPr lang="en-GB" b="1" dirty="0" smtClean="0"/>
              <a:t>dome/absorber location; </a:t>
            </a:r>
            <a:r>
              <a:rPr lang="en-GB" b="1" dirty="0" smtClean="0"/>
              <a:t>The connection to the beam chamber is via a slotted grid; The SR absorber is placed in front of the pumping dome (for external beam only); The conductance of the pumping dome and </a:t>
            </a:r>
            <a:r>
              <a:rPr lang="en-GB" b="1" dirty="0" smtClean="0"/>
              <a:t>tapered transi</a:t>
            </a:r>
            <a:r>
              <a:rPr lang="en-GB" b="1" dirty="0" smtClean="0"/>
              <a:t>tion </a:t>
            </a:r>
            <a:r>
              <a:rPr lang="en-GB" b="1" dirty="0" smtClean="0"/>
              <a:t>is ~ 110 l/s (CO, 20 C);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906778" y="1027582"/>
            <a:ext cx="5093877" cy="646331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Lumped absorbers (1 every </a:t>
            </a:r>
            <a:r>
              <a:rPr lang="en-GB" b="1" dirty="0" smtClean="0"/>
              <a:t>~ 6 </a:t>
            </a:r>
            <a:r>
              <a:rPr lang="en-GB" b="1" dirty="0" smtClean="0"/>
              <a:t>m, covering the entire horizontal SR photon fan)</a:t>
            </a:r>
            <a:endParaRPr lang="en-GB" b="1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11363815" y="2953961"/>
            <a:ext cx="802291" cy="504056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10985026" y="2882928"/>
            <a:ext cx="802291" cy="504056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6200000">
            <a:off x="6150695" y="3248507"/>
            <a:ext cx="151216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800" dirty="0" smtClean="0"/>
          </a:p>
          <a:p>
            <a:pPr algn="ctr"/>
            <a:r>
              <a:rPr lang="en-US" sz="1200" dirty="0" smtClean="0"/>
              <a:t>NEG PUMP HERE</a:t>
            </a:r>
          </a:p>
          <a:p>
            <a:pPr algn="ctr"/>
            <a:endParaRPr lang="en-GB" sz="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42821" y="3506582"/>
            <a:ext cx="889733" cy="1418339"/>
          </a:xfrm>
          <a:prstGeom prst="rect">
            <a:avLst/>
          </a:prstGeom>
          <a:ln w="19050">
            <a:solidFill>
              <a:srgbClr val="0070C0"/>
            </a:solidFill>
          </a:ln>
        </p:spPr>
      </p:pic>
      <p:cxnSp>
        <p:nvCxnSpPr>
          <p:cNvPr id="12" name="Straight Arrow Connector 11"/>
          <p:cNvCxnSpPr>
            <a:endCxn id="8" idx="1"/>
          </p:cNvCxnSpPr>
          <p:nvPr/>
        </p:nvCxnSpPr>
        <p:spPr>
          <a:xfrm flipH="1" flipV="1">
            <a:off x="6906779" y="4266201"/>
            <a:ext cx="4229781" cy="411353"/>
          </a:xfrm>
          <a:prstGeom prst="straightConnector1">
            <a:avLst/>
          </a:prstGeom>
          <a:ln>
            <a:solidFill>
              <a:srgbClr val="0070C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83" y="1455014"/>
            <a:ext cx="5256584" cy="2997895"/>
          </a:xfrm>
          <a:prstGeom prst="rect">
            <a:avLst/>
          </a:prstGeom>
          <a:ln w="38100">
            <a:solidFill>
              <a:srgbClr val="FF330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95923" y="4069667"/>
            <a:ext cx="5231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Two-halves cross section </a:t>
            </a:r>
            <a:r>
              <a:rPr lang="en-US" b="1" dirty="0" smtClean="0">
                <a:solidFill>
                  <a:srgbClr val="FF0000"/>
                </a:solidFill>
              </a:rPr>
              <a:t>(only </a:t>
            </a:r>
            <a:r>
              <a:rPr lang="en-US" b="1" dirty="0" smtClean="0">
                <a:solidFill>
                  <a:srgbClr val="FF0000"/>
                </a:solidFill>
              </a:rPr>
              <a:t>for </a:t>
            </a:r>
            <a:r>
              <a:rPr lang="en-US" b="1" dirty="0" smtClean="0">
                <a:solidFill>
                  <a:srgbClr val="FF0000"/>
                </a:solidFill>
              </a:rPr>
              <a:t>prototype)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1568608" y="1700808"/>
            <a:ext cx="144016" cy="1053224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4936" y="1027582"/>
            <a:ext cx="5093877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Material: OFC copper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03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200"/>
              </a:spcBef>
              <a:defRPr/>
            </a:pPr>
            <a:r>
              <a:rPr lang="en-GB" kern="0" dirty="0" smtClean="0">
                <a:cs typeface="Calibri" pitchFamily="34" charset="0"/>
              </a:rPr>
              <a:t>Vacuum </a:t>
            </a:r>
            <a:r>
              <a:rPr lang="en-GB" kern="0" dirty="0">
                <a:cs typeface="Calibri" pitchFamily="34" charset="0"/>
              </a:rPr>
              <a:t>chamber geometry</a:t>
            </a: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19" y="871131"/>
            <a:ext cx="7747701" cy="480239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152" y="1288249"/>
            <a:ext cx="4586616" cy="38711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740000">
            <a:off x="4778492" y="2288061"/>
            <a:ext cx="2971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External Ring:</a:t>
            </a:r>
          </a:p>
          <a:p>
            <a:pPr algn="ctr"/>
            <a:r>
              <a:rPr lang="en-GB" b="1" dirty="0" err="1" smtClean="0"/>
              <a:t>Pump.Port</a:t>
            </a:r>
            <a:r>
              <a:rPr lang="en-GB" b="1" dirty="0" smtClean="0"/>
              <a:t> precedes ABS</a:t>
            </a:r>
            <a:endParaRPr lang="en-GB" b="1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383501" y="836712"/>
            <a:ext cx="5958111" cy="3456384"/>
          </a:xfrm>
          <a:prstGeom prst="straightConnector1">
            <a:avLst/>
          </a:prstGeom>
          <a:ln w="28575">
            <a:solidFill>
              <a:schemeClr val="tx2"/>
            </a:solidFill>
            <a:prstDash val="dash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99571" y="1756328"/>
            <a:ext cx="6788517" cy="3917196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740000">
            <a:off x="2741924" y="4475500"/>
            <a:ext cx="2420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Internal Ring:</a:t>
            </a:r>
          </a:p>
          <a:p>
            <a:pPr algn="ctr"/>
            <a:r>
              <a:rPr lang="en-GB" b="1" dirty="0" err="1" smtClean="0">
                <a:solidFill>
                  <a:srgbClr val="FF0000"/>
                </a:solidFill>
              </a:rPr>
              <a:t>Pump.Port</a:t>
            </a:r>
            <a:r>
              <a:rPr lang="en-GB" b="1" dirty="0" smtClean="0">
                <a:solidFill>
                  <a:srgbClr val="FF0000"/>
                </a:solidFill>
              </a:rPr>
              <a:t> face ABS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64152" y="1142014"/>
            <a:ext cx="4680520" cy="452431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endParaRPr lang="en-US" b="1" dirty="0" smtClean="0"/>
          </a:p>
          <a:p>
            <a:pPr algn="ctr"/>
            <a:endParaRPr lang="en-US" b="1" dirty="0"/>
          </a:p>
          <a:p>
            <a:pPr algn="ctr"/>
            <a:r>
              <a:rPr lang="en-US" b="1" dirty="0" smtClean="0"/>
              <a:t>BPM block: low-impedance design, machined from block and e-beam welded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98137" y="827096"/>
            <a:ext cx="509387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Low-impedance </a:t>
            </a:r>
            <a:r>
              <a:rPr lang="en-GB" b="1" dirty="0" smtClean="0"/>
              <a:t>Matsumoto–</a:t>
            </a:r>
            <a:r>
              <a:rPr lang="en-GB" b="1" dirty="0" err="1" smtClean="0"/>
              <a:t>Ohtsuka</a:t>
            </a:r>
            <a:r>
              <a:rPr lang="en-GB" b="1" dirty="0" smtClean="0"/>
              <a:t>-type </a:t>
            </a:r>
            <a:r>
              <a:rPr lang="en-GB" b="1" dirty="0"/>
              <a:t>vacuum </a:t>
            </a:r>
            <a:r>
              <a:rPr lang="en-GB" b="1" dirty="0" smtClean="0"/>
              <a:t>flanges (KEK-B, SUPERKEKB)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719" y="5580773"/>
            <a:ext cx="12170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vacuum chamber geometry, with lumped absorbers, is also useful in order to minimize the amount of scattered high-energy radiation </a:t>
            </a:r>
            <a:r>
              <a:rPr lang="en-GB" sz="1450" dirty="0" smtClean="0"/>
              <a:t>(see </a:t>
            </a:r>
            <a:r>
              <a:rPr lang="en-GB" sz="1450" b="1" dirty="0" smtClean="0"/>
              <a:t>A. Infantino et al</a:t>
            </a:r>
            <a:r>
              <a:rPr lang="en-GB" sz="1450" b="1" dirty="0"/>
              <a:t>., </a:t>
            </a:r>
            <a:r>
              <a:rPr lang="en-GB" sz="1450" dirty="0"/>
              <a:t>“</a:t>
            </a:r>
            <a:r>
              <a:rPr lang="en-GB" sz="1450" b="1" i="1" dirty="0"/>
              <a:t>Radiation environment assessment in the </a:t>
            </a:r>
            <a:r>
              <a:rPr lang="en-GB" sz="1450" b="1" i="1" dirty="0" err="1"/>
              <a:t>FCChh</a:t>
            </a:r>
            <a:r>
              <a:rPr lang="en-GB" sz="1450" b="1" i="1" dirty="0"/>
              <a:t> and </a:t>
            </a:r>
            <a:r>
              <a:rPr lang="en-GB" sz="1450" b="1" i="1" dirty="0" err="1"/>
              <a:t>FCCee</a:t>
            </a:r>
            <a:r>
              <a:rPr lang="en-GB" sz="1450" b="1" i="1" dirty="0"/>
              <a:t> machines</a:t>
            </a:r>
            <a:r>
              <a:rPr lang="en-GB" sz="1450" dirty="0"/>
              <a:t>”, this conference)</a:t>
            </a:r>
          </a:p>
        </p:txBody>
      </p:sp>
    </p:spTree>
    <p:extLst>
      <p:ext uri="{BB962C8B-B14F-4D97-AF65-F5344CB8AC3E}">
        <p14:creationId xmlns:p14="http://schemas.microsoft.com/office/powerpoint/2010/main" val="18339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35936</TotalTime>
  <Words>1826</Words>
  <Application>Microsoft Office PowerPoint</Application>
  <PresentationFormat>Widescreen</PresentationFormat>
  <Paragraphs>166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Symbol</vt:lpstr>
      <vt:lpstr>Wingdings</vt:lpstr>
      <vt:lpstr>FC5643-CERN3027 - Scale of contributions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Roberto Kersevan</dc:creator>
  <cp:lastModifiedBy>Roberto Kersevan</cp:lastModifiedBy>
  <cp:revision>1310</cp:revision>
  <cp:lastPrinted>2016-04-07T13:32:51Z</cp:lastPrinted>
  <dcterms:created xsi:type="dcterms:W3CDTF">2012-06-07T06:34:51Z</dcterms:created>
  <dcterms:modified xsi:type="dcterms:W3CDTF">2018-04-06T12:26:48Z</dcterms:modified>
</cp:coreProperties>
</file>