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72" r:id="rId1"/>
  </p:sldMasterIdLst>
  <p:notesMasterIdLst>
    <p:notesMasterId r:id="rId13"/>
  </p:notesMasterIdLst>
  <p:sldIdLst>
    <p:sldId id="266" r:id="rId2"/>
    <p:sldId id="256" r:id="rId3"/>
    <p:sldId id="263" r:id="rId4"/>
    <p:sldId id="257" r:id="rId5"/>
    <p:sldId id="258" r:id="rId6"/>
    <p:sldId id="260" r:id="rId7"/>
    <p:sldId id="259" r:id="rId8"/>
    <p:sldId id="265" r:id="rId9"/>
    <p:sldId id="261" r:id="rId10"/>
    <p:sldId id="267" r:id="rId11"/>
    <p:sldId id="262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90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144" y="4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AF1904-C4FF-43EF-9C16-7C545A869222}" type="datetimeFigureOut">
              <a:rPr lang="en-GB" smtClean="0"/>
              <a:t>06/04/2018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09D41E-88AE-4D51-BB9F-B21935D21C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77317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A6229-D49A-441F-97AE-65C00D606FBC}" type="datetime1">
              <a:rPr lang="en-GB" smtClean="0"/>
              <a:t>06/04/2018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5659D-C2C3-4DFF-A858-15DD750060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06135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B9D72-FD91-4008-B1DB-F2E5784E1ECC}" type="datetime1">
              <a:rPr lang="en-GB" smtClean="0"/>
              <a:t>06/04/2018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5659D-C2C3-4DFF-A858-15DD750060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1637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54FB3-6A9E-461C-A66D-5E9CA6F6A7CC}" type="datetime1">
              <a:rPr lang="en-GB" smtClean="0"/>
              <a:t>06/04/2018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5659D-C2C3-4DFF-A858-15DD750060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11660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5FE2F-DDAD-4F8A-B08F-4910F4208673}" type="datetime1">
              <a:rPr lang="en-GB" smtClean="0"/>
              <a:t>06/04/2018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5659D-C2C3-4DFF-A858-15DD750060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0487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69F18-C74A-4AAB-98AA-6B0859DB64E1}" type="datetime1">
              <a:rPr lang="en-GB" smtClean="0"/>
              <a:t>06/04/2018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5659D-C2C3-4DFF-A858-15DD750060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95809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2D0B6-F708-4B3B-B25D-9116089D5086}" type="datetime1">
              <a:rPr lang="en-GB" smtClean="0"/>
              <a:t>06/04/2018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5659D-C2C3-4DFF-A858-15DD750060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58370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B4842-23FC-4C5B-A076-555EB4288F6B}" type="datetime1">
              <a:rPr lang="en-GB" smtClean="0"/>
              <a:t>06/04/2018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5659D-C2C3-4DFF-A858-15DD750060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087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97573-37A1-4863-9DF1-624D958B76F1}" type="datetime1">
              <a:rPr lang="en-GB" smtClean="0"/>
              <a:t>06/04/2018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5659D-C2C3-4DFF-A858-15DD750060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8636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0AF42-A851-4D3A-9871-376C7AB44BD1}" type="datetime1">
              <a:rPr lang="en-GB" smtClean="0"/>
              <a:t>06/04/2018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5659D-C2C3-4DFF-A858-15DD750060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2973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EF793-0CE4-4989-8F37-1B0CD3C7EBB1}" type="datetime1">
              <a:rPr lang="en-GB" smtClean="0"/>
              <a:t>06/04/2018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5659D-C2C3-4DFF-A858-15DD750060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04667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90B16-FD0B-49BC-8312-6385DB56DC4C}" type="datetime1">
              <a:rPr lang="en-GB" smtClean="0"/>
              <a:t>06/04/2018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5659D-C2C3-4DFF-A858-15DD750060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40262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8BD317-F11F-4996-AA43-7E8F3D86C602}" type="datetime1">
              <a:rPr lang="en-GB" smtClean="0"/>
              <a:t>06/04/2018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Lars K. Jensen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75659D-C2C3-4DFF-A858-15DD750060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09619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document/1233006/1.0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67246"/>
            <a:ext cx="10515600" cy="4809717"/>
          </a:xfrm>
        </p:spPr>
        <p:txBody>
          <a:bodyPr/>
          <a:lstStyle/>
          <a:p>
            <a:r>
              <a:rPr lang="en-GB" dirty="0" smtClean="0"/>
              <a:t>List of systems with block diagram</a:t>
            </a:r>
          </a:p>
          <a:p>
            <a:r>
              <a:rPr lang="en-GB" dirty="0" smtClean="0"/>
              <a:t>Calibration </a:t>
            </a:r>
            <a:r>
              <a:rPr lang="en-GB" dirty="0" smtClean="0"/>
              <a:t>system</a:t>
            </a:r>
            <a:endParaRPr lang="en-GB" dirty="0" smtClean="0"/>
          </a:p>
          <a:p>
            <a:r>
              <a:rPr lang="en-GB" dirty="0" smtClean="0"/>
              <a:t>Results with DAB system</a:t>
            </a:r>
          </a:p>
          <a:p>
            <a:pPr lvl="1"/>
            <a:r>
              <a:rPr lang="en-GB" dirty="0" smtClean="0"/>
              <a:t>SFTPRO beam</a:t>
            </a:r>
          </a:p>
          <a:p>
            <a:pPr lvl="1"/>
            <a:r>
              <a:rPr lang="en-GB" dirty="0" smtClean="0"/>
              <a:t>LHC25ns beam</a:t>
            </a:r>
          </a:p>
          <a:p>
            <a:pPr lvl="1"/>
            <a:r>
              <a:rPr lang="en-GB" dirty="0" smtClean="0"/>
              <a:t>LHCPILOT beam</a:t>
            </a:r>
          </a:p>
          <a:p>
            <a:r>
              <a:rPr lang="en-GB" dirty="0" smtClean="0"/>
              <a:t>Results with TRIC system</a:t>
            </a:r>
          </a:p>
          <a:p>
            <a:pPr lvl="1"/>
            <a:r>
              <a:rPr lang="en-GB" dirty="0" smtClean="0"/>
              <a:t>LHC </a:t>
            </a:r>
          </a:p>
          <a:p>
            <a:pPr lvl="1"/>
            <a:endParaRPr lang="en-GB" dirty="0" smtClean="0"/>
          </a:p>
          <a:p>
            <a:pPr lvl="1"/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5659D-C2C3-4DFF-A858-15DD7500601F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35528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36955"/>
          </a:xfrm>
        </p:spPr>
        <p:txBody>
          <a:bodyPr/>
          <a:lstStyle/>
          <a:p>
            <a:r>
              <a:rPr lang="en-GB" dirty="0" smtClean="0"/>
              <a:t>VFC for single-pass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62744"/>
            <a:ext cx="10515600" cy="4914220"/>
          </a:xfrm>
        </p:spPr>
        <p:txBody>
          <a:bodyPr/>
          <a:lstStyle/>
          <a:p>
            <a:r>
              <a:rPr lang="en-GB" dirty="0" smtClean="0"/>
              <a:t>Principle used in LHC dump lines</a:t>
            </a:r>
          </a:p>
          <a:p>
            <a:pPr lvl="1"/>
            <a:r>
              <a:rPr lang="en-GB" dirty="0" smtClean="0"/>
              <a:t>Kicker signal used to freeze buffers</a:t>
            </a:r>
          </a:p>
          <a:p>
            <a:pPr lvl="1"/>
            <a:r>
              <a:rPr lang="en-GB" dirty="0"/>
              <a:t>R</a:t>
            </a:r>
            <a:r>
              <a:rPr lang="en-GB" dirty="0" smtClean="0"/>
              <a:t>F pre-pulse with freeze delay over SPS BST</a:t>
            </a:r>
          </a:p>
          <a:p>
            <a:r>
              <a:rPr lang="en-GB" dirty="0" smtClean="0"/>
              <a:t>Digital data </a:t>
            </a:r>
            <a:r>
              <a:rPr lang="en-GB" dirty="0" smtClean="0"/>
              <a:t>available (used for BCTFD)</a:t>
            </a:r>
          </a:p>
          <a:p>
            <a:pPr lvl="1"/>
            <a:r>
              <a:rPr lang="en-GB" dirty="0" smtClean="0"/>
              <a:t>Raw-data traces (~1.5 </a:t>
            </a:r>
            <a:r>
              <a:rPr lang="en-GB" dirty="0" err="1" smtClean="0"/>
              <a:t>nsec</a:t>
            </a:r>
            <a:r>
              <a:rPr lang="en-GB" dirty="0" smtClean="0"/>
              <a:t> between samples) over ~10 turns</a:t>
            </a:r>
          </a:p>
          <a:p>
            <a:pPr lvl="1"/>
            <a:r>
              <a:rPr lang="en-GB" dirty="0" smtClean="0"/>
              <a:t>Bunch (25 </a:t>
            </a:r>
            <a:r>
              <a:rPr lang="en-GB" dirty="0" err="1" smtClean="0"/>
              <a:t>nsec</a:t>
            </a:r>
            <a:r>
              <a:rPr lang="en-GB" dirty="0" smtClean="0"/>
              <a:t> slots) (limited to ~10 turns)</a:t>
            </a:r>
          </a:p>
          <a:p>
            <a:pPr lvl="1"/>
            <a:r>
              <a:rPr lang="en-GB" dirty="0" err="1" smtClean="0"/>
              <a:t>BxB</a:t>
            </a:r>
            <a:r>
              <a:rPr lang="en-GB" dirty="0" smtClean="0"/>
              <a:t> data at 25 </a:t>
            </a:r>
            <a:r>
              <a:rPr lang="en-GB" dirty="0" err="1" smtClean="0"/>
              <a:t>nsec</a:t>
            </a:r>
            <a:r>
              <a:rPr lang="en-GB" dirty="0" smtClean="0"/>
              <a:t> (over N turns</a:t>
            </a:r>
            <a:r>
              <a:rPr lang="en-GB" dirty="0" smtClean="0"/>
              <a:t>)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Analogue signal:</a:t>
            </a:r>
          </a:p>
          <a:p>
            <a:pPr lvl="1"/>
            <a:r>
              <a:rPr lang="en-GB" dirty="0" smtClean="0"/>
              <a:t>Bandwidth full and limited? (ch1 / ch2)</a:t>
            </a:r>
          </a:p>
          <a:p>
            <a:pPr lvl="1"/>
            <a:r>
              <a:rPr lang="en-GB" dirty="0" smtClean="0"/>
              <a:t>How about the dynamic range? (gain)</a:t>
            </a:r>
            <a:endParaRPr lang="en-GB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5659D-C2C3-4DFF-A858-15DD7500601F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08029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68350"/>
          </a:xfrm>
        </p:spPr>
        <p:txBody>
          <a:bodyPr/>
          <a:lstStyle/>
          <a:p>
            <a:r>
              <a:rPr lang="en-GB" dirty="0" smtClean="0"/>
              <a:t>Final remarks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10491"/>
            <a:ext cx="10515600" cy="4966472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Low intensity beams (pilots) remain very difficult to measure in transfer-lines (S/N ~ 1) – need high values for noise rejection</a:t>
            </a:r>
          </a:p>
          <a:p>
            <a:r>
              <a:rPr lang="en-GB" dirty="0" smtClean="0"/>
              <a:t>DAB-based system robust with few settings for medium to high intensity </a:t>
            </a:r>
            <a:r>
              <a:rPr lang="en-GB" dirty="0" smtClean="0"/>
              <a:t>beams</a:t>
            </a:r>
          </a:p>
          <a:p>
            <a:pPr lvl="1"/>
            <a:r>
              <a:rPr lang="en-GB" dirty="0" smtClean="0"/>
              <a:t>Infrequent data corruption on DAB memory -&gt; reboot</a:t>
            </a:r>
            <a:endParaRPr lang="en-GB" dirty="0"/>
          </a:p>
          <a:p>
            <a:pPr lvl="1"/>
            <a:r>
              <a:rPr lang="en-GB" dirty="0" smtClean="0"/>
              <a:t>Suffers </a:t>
            </a:r>
            <a:r>
              <a:rPr lang="en-GB" dirty="0" smtClean="0"/>
              <a:t>with low intensity and </a:t>
            </a:r>
            <a:r>
              <a:rPr lang="en-GB" dirty="0" smtClean="0"/>
              <a:t>dependency </a:t>
            </a:r>
            <a:r>
              <a:rPr lang="en-GB" dirty="0" smtClean="0"/>
              <a:t>of 40MHz phase (effective integration) for FBW </a:t>
            </a:r>
            <a:r>
              <a:rPr lang="en-GB" dirty="0" smtClean="0"/>
              <a:t>(</a:t>
            </a:r>
            <a:r>
              <a:rPr lang="en-GB" dirty="0" err="1" smtClean="0"/>
              <a:t>BxB</a:t>
            </a:r>
            <a:r>
              <a:rPr lang="en-GB" dirty="0" smtClean="0"/>
              <a:t>) values</a:t>
            </a:r>
            <a:endParaRPr lang="en-GB" dirty="0" smtClean="0"/>
          </a:p>
          <a:p>
            <a:r>
              <a:rPr lang="en-GB" dirty="0" smtClean="0"/>
              <a:t>VFC is believed to cover requirements but the large number of settings per beam type and no easy way to calibrate is a worry (for me</a:t>
            </a:r>
            <a:r>
              <a:rPr lang="en-GB" dirty="0" smtClean="0"/>
              <a:t>!)</a:t>
            </a:r>
          </a:p>
          <a:p>
            <a:pPr lvl="1"/>
            <a:r>
              <a:rPr lang="en-GB" dirty="0" smtClean="0"/>
              <a:t>Need to start testing – where?</a:t>
            </a:r>
          </a:p>
          <a:p>
            <a:r>
              <a:rPr lang="en-GB" dirty="0" smtClean="0"/>
              <a:t>Any chance to reduce the kicker noise in TT10?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5659D-C2C3-4DFF-A858-15DD7500601F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44155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3828" y="275322"/>
            <a:ext cx="6008137" cy="434352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SPS Transfer-line BCTs</a:t>
            </a:r>
            <a:endParaRPr lang="en-GB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92711859"/>
              </p:ext>
            </p:extLst>
          </p:nvPr>
        </p:nvGraphicFramePr>
        <p:xfrm>
          <a:off x="844355" y="1084281"/>
          <a:ext cx="3468339" cy="32649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6113">
                  <a:extLst>
                    <a:ext uri="{9D8B030D-6E8A-4147-A177-3AD203B41FA5}">
                      <a16:colId xmlns:a16="http://schemas.microsoft.com/office/drawing/2014/main" val="4188236461"/>
                    </a:ext>
                  </a:extLst>
                </a:gridCol>
                <a:gridCol w="1156113">
                  <a:extLst>
                    <a:ext uri="{9D8B030D-6E8A-4147-A177-3AD203B41FA5}">
                      <a16:colId xmlns:a16="http://schemas.microsoft.com/office/drawing/2014/main" val="400534975"/>
                    </a:ext>
                  </a:extLst>
                </a:gridCol>
                <a:gridCol w="1156113">
                  <a:extLst>
                    <a:ext uri="{9D8B030D-6E8A-4147-A177-3AD203B41FA5}">
                      <a16:colId xmlns:a16="http://schemas.microsoft.com/office/drawing/2014/main" val="3746070796"/>
                    </a:ext>
                  </a:extLst>
                </a:gridCol>
              </a:tblGrid>
              <a:tr h="191977">
                <a:tc>
                  <a:txBody>
                    <a:bodyPr/>
                    <a:lstStyle/>
                    <a:p>
                      <a:r>
                        <a:rPr lang="en-GB" sz="400" dirty="0" smtClean="0"/>
                        <a:t>Where</a:t>
                      </a:r>
                      <a:endParaRPr lang="en-GB" sz="4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n-GB" sz="400" dirty="0" smtClean="0"/>
                        <a:t>Location</a:t>
                      </a:r>
                      <a:endParaRPr lang="en-GB" sz="4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n-GB" sz="400" dirty="0" smtClean="0"/>
                        <a:t>INJ/EXT</a:t>
                      </a:r>
                      <a:endParaRPr lang="en-GB" sz="400" dirty="0"/>
                    </a:p>
                  </a:txBody>
                  <a:tcPr marL="51435" marR="51435" marT="25718" marB="25718"/>
                </a:tc>
                <a:extLst>
                  <a:ext uri="{0D108BD9-81ED-4DB2-BD59-A6C34878D82A}">
                    <a16:rowId xmlns:a16="http://schemas.microsoft.com/office/drawing/2014/main" val="3190604191"/>
                  </a:ext>
                </a:extLst>
              </a:tr>
              <a:tr h="356294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TT2</a:t>
                      </a:r>
                      <a:endParaRPr lang="en-GB" sz="14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212</a:t>
                      </a:r>
                      <a:endParaRPr lang="en-GB" sz="14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INJ</a:t>
                      </a:r>
                      <a:endParaRPr lang="en-GB" sz="1400" dirty="0"/>
                    </a:p>
                  </a:txBody>
                  <a:tcPr marL="51435" marR="51435" marT="25718" marB="25718"/>
                </a:tc>
                <a:extLst>
                  <a:ext uri="{0D108BD9-81ED-4DB2-BD59-A6C34878D82A}">
                    <a16:rowId xmlns:a16="http://schemas.microsoft.com/office/drawing/2014/main" val="4090658814"/>
                  </a:ext>
                </a:extLst>
              </a:tr>
              <a:tr h="356294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TT10</a:t>
                      </a:r>
                      <a:endParaRPr lang="en-GB" sz="14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102834</a:t>
                      </a:r>
                      <a:endParaRPr lang="en-GB" sz="14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INJ</a:t>
                      </a:r>
                      <a:endParaRPr lang="en-GB" sz="1400" dirty="0"/>
                    </a:p>
                  </a:txBody>
                  <a:tcPr marL="51435" marR="51435" marT="25718" marB="25718"/>
                </a:tc>
                <a:extLst>
                  <a:ext uri="{0D108BD9-81ED-4DB2-BD59-A6C34878D82A}">
                    <a16:rowId xmlns:a16="http://schemas.microsoft.com/office/drawing/2014/main" val="2530963330"/>
                  </a:ext>
                </a:extLst>
              </a:tr>
              <a:tr h="421001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TT40</a:t>
                      </a:r>
                      <a:endParaRPr lang="en-GB" sz="14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400344</a:t>
                      </a:r>
                      <a:endParaRPr lang="en-GB" sz="14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EXT (AWAKE/TI8)</a:t>
                      </a:r>
                      <a:endParaRPr lang="en-GB" sz="1400" dirty="0"/>
                    </a:p>
                  </a:txBody>
                  <a:tcPr marL="51435" marR="51435" marT="25718" marB="25718"/>
                </a:tc>
                <a:extLst>
                  <a:ext uri="{0D108BD9-81ED-4DB2-BD59-A6C34878D82A}">
                    <a16:rowId xmlns:a16="http://schemas.microsoft.com/office/drawing/2014/main" val="3677905580"/>
                  </a:ext>
                </a:extLst>
              </a:tr>
              <a:tr h="356294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TT60</a:t>
                      </a:r>
                      <a:endParaRPr lang="en-GB" sz="14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610225</a:t>
                      </a:r>
                      <a:endParaRPr lang="en-GB" sz="14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EXT (HiRadMat/TI2)</a:t>
                      </a:r>
                      <a:endParaRPr lang="en-GB" sz="1400" dirty="0"/>
                    </a:p>
                  </a:txBody>
                  <a:tcPr marL="51435" marR="51435" marT="25718" marB="25718"/>
                </a:tc>
                <a:extLst>
                  <a:ext uri="{0D108BD9-81ED-4DB2-BD59-A6C34878D82A}">
                    <a16:rowId xmlns:a16="http://schemas.microsoft.com/office/drawing/2014/main" val="3627196657"/>
                  </a:ext>
                </a:extLst>
              </a:tr>
              <a:tr h="356294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TT66</a:t>
                      </a:r>
                      <a:endParaRPr lang="en-GB" sz="14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660516</a:t>
                      </a:r>
                      <a:endParaRPr lang="en-GB" sz="14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EXT</a:t>
                      </a:r>
                      <a:r>
                        <a:rPr lang="en-GB" sz="1400" baseline="0" dirty="0" smtClean="0"/>
                        <a:t> (HiRadMat)</a:t>
                      </a:r>
                      <a:endParaRPr lang="en-GB" sz="1400" dirty="0"/>
                    </a:p>
                  </a:txBody>
                  <a:tcPr marL="51435" marR="51435" marT="25718" marB="25718"/>
                </a:tc>
                <a:extLst>
                  <a:ext uri="{0D108BD9-81ED-4DB2-BD59-A6C34878D82A}">
                    <a16:rowId xmlns:a16="http://schemas.microsoft.com/office/drawing/2014/main" val="3344798366"/>
                  </a:ext>
                </a:extLst>
              </a:tr>
              <a:tr h="356294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TI2</a:t>
                      </a:r>
                      <a:endParaRPr lang="en-GB" sz="14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29125</a:t>
                      </a:r>
                      <a:endParaRPr lang="en-GB" sz="14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TI2</a:t>
                      </a:r>
                      <a:endParaRPr lang="en-GB" sz="1400" dirty="0"/>
                    </a:p>
                  </a:txBody>
                  <a:tcPr marL="51435" marR="51435" marT="25718" marB="25718"/>
                </a:tc>
                <a:extLst>
                  <a:ext uri="{0D108BD9-81ED-4DB2-BD59-A6C34878D82A}">
                    <a16:rowId xmlns:a16="http://schemas.microsoft.com/office/drawing/2014/main" val="2053245648"/>
                  </a:ext>
                </a:extLst>
              </a:tr>
              <a:tr h="356294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TI8</a:t>
                      </a:r>
                      <a:endParaRPr lang="en-GB" sz="14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87750</a:t>
                      </a:r>
                      <a:endParaRPr lang="en-GB" sz="14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TI8</a:t>
                      </a:r>
                      <a:endParaRPr lang="en-GB" sz="1400" dirty="0"/>
                    </a:p>
                  </a:txBody>
                  <a:tcPr marL="51435" marR="51435" marT="25718" marB="25718"/>
                </a:tc>
                <a:extLst>
                  <a:ext uri="{0D108BD9-81ED-4DB2-BD59-A6C34878D82A}">
                    <a16:rowId xmlns:a16="http://schemas.microsoft.com/office/drawing/2014/main" val="2887020912"/>
                  </a:ext>
                </a:extLst>
              </a:tr>
            </a:tbl>
          </a:graphicData>
        </a:graphic>
      </p:graphicFrame>
      <p:sp>
        <p:nvSpPr>
          <p:cNvPr id="6" name="Oval 5"/>
          <p:cNvSpPr/>
          <p:nvPr/>
        </p:nvSpPr>
        <p:spPr>
          <a:xfrm>
            <a:off x="7048986" y="1084281"/>
            <a:ext cx="2149841" cy="103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013" dirty="0"/>
              <a:t>BCT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7963571" y="2186124"/>
            <a:ext cx="22844" cy="6440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7048984" y="2874588"/>
            <a:ext cx="1977588" cy="387973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013" dirty="0"/>
              <a:t>FE electronics</a:t>
            </a:r>
          </a:p>
          <a:p>
            <a:pPr algn="ctr"/>
            <a:r>
              <a:rPr lang="en-GB" sz="1013" dirty="0"/>
              <a:t>(surface)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913648" y="2332316"/>
            <a:ext cx="10499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Signal</a:t>
            </a:r>
            <a:endParaRPr lang="en-GB" sz="1013" dirty="0"/>
          </a:p>
        </p:txBody>
      </p:sp>
      <p:sp>
        <p:nvSpPr>
          <p:cNvPr id="11" name="TextBox 10"/>
          <p:cNvSpPr txBox="1"/>
          <p:nvPr/>
        </p:nvSpPr>
        <p:spPr>
          <a:xfrm>
            <a:off x="9013493" y="2473119"/>
            <a:ext cx="12500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/>
              <a:t>Calib</a:t>
            </a:r>
            <a:r>
              <a:rPr lang="en-GB" sz="1400" dirty="0"/>
              <a:t>. trigger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8896116" y="2416779"/>
            <a:ext cx="4044" cy="4047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8771124" y="1984378"/>
            <a:ext cx="1977588" cy="387973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013" dirty="0"/>
              <a:t>Calibrator</a:t>
            </a:r>
          </a:p>
          <a:p>
            <a:pPr algn="ctr"/>
            <a:r>
              <a:rPr lang="en-GB" sz="1013" dirty="0"/>
              <a:t>(tunnel)</a:t>
            </a:r>
          </a:p>
        </p:txBody>
      </p:sp>
      <p:sp>
        <p:nvSpPr>
          <p:cNvPr id="20" name="Rectangle 19"/>
          <p:cNvSpPr/>
          <p:nvPr/>
        </p:nvSpPr>
        <p:spPr>
          <a:xfrm>
            <a:off x="6211548" y="3939656"/>
            <a:ext cx="4524664" cy="154413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013"/>
          </a:p>
        </p:txBody>
      </p:sp>
      <p:sp>
        <p:nvSpPr>
          <p:cNvPr id="21" name="Rectangle 20"/>
          <p:cNvSpPr/>
          <p:nvPr/>
        </p:nvSpPr>
        <p:spPr>
          <a:xfrm>
            <a:off x="6371302" y="4020860"/>
            <a:ext cx="362473" cy="1362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013" dirty="0"/>
              <a:t>C</a:t>
            </a:r>
          </a:p>
          <a:p>
            <a:pPr algn="ctr"/>
            <a:r>
              <a:rPr lang="en-GB" sz="1013" dirty="0"/>
              <a:t>P</a:t>
            </a:r>
          </a:p>
          <a:p>
            <a:pPr algn="ctr"/>
            <a:r>
              <a:rPr lang="en-GB" sz="1013" dirty="0"/>
              <a:t>U</a:t>
            </a:r>
          </a:p>
        </p:txBody>
      </p:sp>
      <p:sp>
        <p:nvSpPr>
          <p:cNvPr id="22" name="Rectangle 21"/>
          <p:cNvSpPr/>
          <p:nvPr/>
        </p:nvSpPr>
        <p:spPr>
          <a:xfrm>
            <a:off x="7257370" y="4030642"/>
            <a:ext cx="362473" cy="1362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013" b="1" dirty="0"/>
              <a:t>D</a:t>
            </a:r>
          </a:p>
          <a:p>
            <a:pPr algn="ctr"/>
            <a:r>
              <a:rPr lang="en-GB" sz="1013" b="1" dirty="0"/>
              <a:t>A</a:t>
            </a:r>
          </a:p>
          <a:p>
            <a:pPr algn="ctr"/>
            <a:r>
              <a:rPr lang="en-GB" sz="1013" b="1" dirty="0"/>
              <a:t>B</a:t>
            </a:r>
          </a:p>
        </p:txBody>
      </p:sp>
      <p:cxnSp>
        <p:nvCxnSpPr>
          <p:cNvPr id="23" name="Straight Arrow Connector 22"/>
          <p:cNvCxnSpPr/>
          <p:nvPr/>
        </p:nvCxnSpPr>
        <p:spPr>
          <a:xfrm flipV="1">
            <a:off x="7428228" y="5383020"/>
            <a:ext cx="0" cy="4362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6822738" y="5822309"/>
            <a:ext cx="1231735" cy="40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13" dirty="0"/>
              <a:t>Capture </a:t>
            </a:r>
            <a:r>
              <a:rPr lang="en-GB" sz="1013" dirty="0" smtClean="0"/>
              <a:t>start trigger </a:t>
            </a:r>
            <a:r>
              <a:rPr lang="en-GB" sz="1013" dirty="0"/>
              <a:t>(PP)</a:t>
            </a:r>
          </a:p>
        </p:txBody>
      </p:sp>
      <p:cxnSp>
        <p:nvCxnSpPr>
          <p:cNvPr id="25" name="Straight Arrow Connector 24"/>
          <p:cNvCxnSpPr/>
          <p:nvPr/>
        </p:nvCxnSpPr>
        <p:spPr>
          <a:xfrm flipV="1">
            <a:off x="7391879" y="3328823"/>
            <a:ext cx="7932" cy="6366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6806680" y="3511991"/>
            <a:ext cx="593131" cy="40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13" dirty="0" smtClean="0"/>
              <a:t>Gain</a:t>
            </a:r>
          </a:p>
          <a:p>
            <a:r>
              <a:rPr lang="en-GB" sz="1013" dirty="0" smtClean="0"/>
              <a:t>control</a:t>
            </a:r>
            <a:endParaRPr lang="en-GB" sz="1013" dirty="0"/>
          </a:p>
        </p:txBody>
      </p:sp>
      <p:cxnSp>
        <p:nvCxnSpPr>
          <p:cNvPr id="41" name="Straight Arrow Connector 40"/>
          <p:cNvCxnSpPr/>
          <p:nvPr/>
        </p:nvCxnSpPr>
        <p:spPr>
          <a:xfrm flipH="1" flipV="1">
            <a:off x="7661494" y="4544999"/>
            <a:ext cx="417401" cy="77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 flipH="1" flipV="1">
            <a:off x="7621265" y="4971389"/>
            <a:ext cx="905027" cy="78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 flipH="1" flipV="1">
            <a:off x="8073778" y="3363328"/>
            <a:ext cx="1026" cy="11894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H="1" flipV="1">
            <a:off x="8521700" y="3365500"/>
            <a:ext cx="4592" cy="16137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8522717" y="3406168"/>
            <a:ext cx="2285928" cy="40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0734" indent="-160734">
              <a:buFont typeface="Arial" panose="020B0604020202020204" pitchFamily="34" charset="0"/>
              <a:buChar char="•"/>
            </a:pPr>
            <a:r>
              <a:rPr lang="en-GB" sz="1013" dirty="0" smtClean="0"/>
              <a:t>High </a:t>
            </a:r>
            <a:r>
              <a:rPr lang="en-GB" sz="1013" dirty="0"/>
              <a:t>BW </a:t>
            </a:r>
            <a:r>
              <a:rPr lang="en-GB" sz="1013" dirty="0" smtClean="0"/>
              <a:t>(~70MHz) for </a:t>
            </a:r>
            <a:r>
              <a:rPr lang="en-GB" sz="1013" dirty="0" err="1" smtClean="0"/>
              <a:t>BxB</a:t>
            </a:r>
            <a:endParaRPr lang="en-GB" sz="1013" dirty="0"/>
          </a:p>
          <a:p>
            <a:pPr marL="160734" indent="-160734">
              <a:buFont typeface="Arial" panose="020B0604020202020204" pitchFamily="34" charset="0"/>
              <a:buChar char="•"/>
            </a:pPr>
            <a:r>
              <a:rPr lang="en-GB" sz="1013" dirty="0" smtClean="0"/>
              <a:t>Low BW (~MHz</a:t>
            </a:r>
            <a:r>
              <a:rPr lang="en-GB" sz="1013" dirty="0" smtClean="0"/>
              <a:t>) for total intensity</a:t>
            </a:r>
            <a:endParaRPr lang="en-GB" sz="1013" dirty="0"/>
          </a:p>
        </p:txBody>
      </p:sp>
      <p:sp>
        <p:nvSpPr>
          <p:cNvPr id="63" name="Rectangle 62"/>
          <p:cNvSpPr/>
          <p:nvPr/>
        </p:nvSpPr>
        <p:spPr>
          <a:xfrm>
            <a:off x="8778609" y="4055296"/>
            <a:ext cx="362473" cy="1362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013" b="1" dirty="0" smtClean="0"/>
              <a:t>B</a:t>
            </a:r>
          </a:p>
          <a:p>
            <a:pPr algn="ctr"/>
            <a:r>
              <a:rPr lang="en-GB" sz="1013" b="1" dirty="0" smtClean="0"/>
              <a:t>O</a:t>
            </a:r>
          </a:p>
          <a:p>
            <a:pPr algn="ctr"/>
            <a:r>
              <a:rPr lang="en-GB" sz="1013" b="1" dirty="0" smtClean="0"/>
              <a:t>B</a:t>
            </a:r>
          </a:p>
          <a:p>
            <a:pPr algn="ctr"/>
            <a:r>
              <a:rPr lang="en-GB" sz="1013" b="1" dirty="0"/>
              <a:t>R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8410704" y="5914676"/>
            <a:ext cx="1231735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13" dirty="0" smtClean="0"/>
              <a:t>BST timing (SPS)</a:t>
            </a:r>
            <a:endParaRPr lang="en-GB" sz="1013" dirty="0"/>
          </a:p>
        </p:txBody>
      </p:sp>
      <p:cxnSp>
        <p:nvCxnSpPr>
          <p:cNvPr id="66" name="Straight Arrow Connector 65"/>
          <p:cNvCxnSpPr/>
          <p:nvPr/>
        </p:nvCxnSpPr>
        <p:spPr>
          <a:xfrm flipV="1">
            <a:off x="8945878" y="5421120"/>
            <a:ext cx="0" cy="4362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/>
          <p:nvPr/>
        </p:nvCxnSpPr>
        <p:spPr>
          <a:xfrm>
            <a:off x="9059205" y="3058175"/>
            <a:ext cx="456063" cy="207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9492828" y="2924738"/>
            <a:ext cx="1200811" cy="40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13" dirty="0" smtClean="0"/>
              <a:t>Scope, TRIC or VFC output</a:t>
            </a:r>
            <a:endParaRPr lang="en-GB" sz="1013" dirty="0"/>
          </a:p>
        </p:txBody>
      </p:sp>
      <p:cxnSp>
        <p:nvCxnSpPr>
          <p:cNvPr id="71" name="Straight Arrow Connector 70"/>
          <p:cNvCxnSpPr/>
          <p:nvPr/>
        </p:nvCxnSpPr>
        <p:spPr>
          <a:xfrm flipV="1">
            <a:off x="7519746" y="3324153"/>
            <a:ext cx="7932" cy="6366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7529421" y="3496192"/>
            <a:ext cx="681545" cy="40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13" dirty="0" err="1" smtClean="0"/>
              <a:t>Calib</a:t>
            </a:r>
            <a:endParaRPr lang="en-GB" sz="1013" dirty="0" smtClean="0"/>
          </a:p>
          <a:p>
            <a:r>
              <a:rPr lang="en-GB" sz="1013" dirty="0" smtClean="0"/>
              <a:t>control</a:t>
            </a:r>
            <a:endParaRPr lang="en-GB" sz="1013" dirty="0"/>
          </a:p>
        </p:txBody>
      </p:sp>
      <p:sp>
        <p:nvSpPr>
          <p:cNvPr id="30" name="Content Placeholder 2"/>
          <p:cNvSpPr txBox="1">
            <a:spLocks/>
          </p:cNvSpPr>
          <p:nvPr/>
        </p:nvSpPr>
        <p:spPr>
          <a:xfrm>
            <a:off x="754144" y="4482801"/>
            <a:ext cx="5344460" cy="223851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 smtClean="0"/>
              <a:t>Use-case for SPS TL BCTs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For all beam injections (max = 13) and fast extracted per cycle:</a:t>
            </a:r>
          </a:p>
          <a:p>
            <a:r>
              <a:rPr lang="en-GB" dirty="0" smtClean="0"/>
              <a:t>Total intensity (charges)</a:t>
            </a:r>
          </a:p>
          <a:p>
            <a:r>
              <a:rPr lang="en-GB" dirty="0" smtClean="0"/>
              <a:t>Intensity profile (at least relative)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5659D-C2C3-4DFF-A858-15DD7500601F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26669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93115"/>
          </a:xfrm>
        </p:spPr>
        <p:txBody>
          <a:bodyPr>
            <a:normAutofit fontScale="90000"/>
          </a:bodyPr>
          <a:lstStyle/>
          <a:p>
            <a:r>
              <a:rPr lang="en-GB" sz="3600" dirty="0" smtClean="0"/>
              <a:t>Specifications (never released)</a:t>
            </a:r>
            <a:br>
              <a:rPr lang="en-GB" sz="3600" dirty="0" smtClean="0"/>
            </a:br>
            <a:r>
              <a:rPr lang="en-GB" sz="3600" dirty="0"/>
              <a:t> </a:t>
            </a:r>
            <a:r>
              <a:rPr lang="en-GB" sz="3600" dirty="0">
                <a:hlinkClick r:id="rId2"/>
              </a:rPr>
              <a:t>https://</a:t>
            </a:r>
            <a:r>
              <a:rPr lang="en-GB" sz="3600" dirty="0" smtClean="0">
                <a:hlinkClick r:id="rId2"/>
              </a:rPr>
              <a:t>edms.cern.ch/document/1233006/1.0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846037" y="1156455"/>
            <a:ext cx="84328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kern="100" dirty="0">
                <a:solidFill>
                  <a:srgbClr val="365F91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Beam Intensity in Transfer </a:t>
            </a:r>
            <a:r>
              <a:rPr lang="en-US" kern="100" dirty="0" smtClean="0">
                <a:solidFill>
                  <a:srgbClr val="365F91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Lines: </a:t>
            </a:r>
            <a:r>
              <a:rPr lang="en-US" kern="100" dirty="0">
                <a:solidFill>
                  <a:srgbClr val="365F91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Total </a:t>
            </a:r>
            <a:r>
              <a:rPr lang="en-US" kern="100" dirty="0" smtClean="0">
                <a:solidFill>
                  <a:srgbClr val="365F91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 bunch-by-bunch intensity (25nsec slots)</a:t>
            </a:r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0610584"/>
              </p:ext>
            </p:extLst>
          </p:nvPr>
        </p:nvGraphicFramePr>
        <p:xfrm>
          <a:off x="998480" y="1525788"/>
          <a:ext cx="9913360" cy="14645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6680">
                  <a:extLst>
                    <a:ext uri="{9D8B030D-6E8A-4147-A177-3AD203B41FA5}">
                      <a16:colId xmlns:a16="http://schemas.microsoft.com/office/drawing/2014/main" val="916388993"/>
                    </a:ext>
                  </a:extLst>
                </a:gridCol>
                <a:gridCol w="4956680">
                  <a:extLst>
                    <a:ext uri="{9D8B030D-6E8A-4147-A177-3AD203B41FA5}">
                      <a16:colId xmlns:a16="http://schemas.microsoft.com/office/drawing/2014/main" val="776772858"/>
                    </a:ext>
                  </a:extLst>
                </a:gridCol>
              </a:tblGrid>
              <a:tr h="31485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00" dirty="0" smtClean="0">
                          <a:effectLst/>
                        </a:rPr>
                        <a:t>Parameter</a:t>
                      </a:r>
                      <a:endParaRPr lang="en-GB" sz="1600" kern="100" dirty="0" smtClean="0">
                        <a:effectLst/>
                        <a:latin typeface="Times New Roman" panose="02020603050405020304" pitchFamily="18" charset="0"/>
                        <a:ea typeface="ąĹ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00" dirty="0" smtClean="0">
                          <a:effectLst/>
                        </a:rPr>
                        <a:t>PSB/PS/SPS</a:t>
                      </a:r>
                      <a:endParaRPr lang="en-GB" sz="1600" kern="100" dirty="0" smtClean="0">
                        <a:effectLst/>
                        <a:latin typeface="Times New Roman" panose="02020603050405020304" pitchFamily="18" charset="0"/>
                        <a:ea typeface="ąĹ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9622241"/>
                  </a:ext>
                </a:extLst>
              </a:tr>
              <a:tr h="31485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00" dirty="0" smtClean="0">
                          <a:effectLst/>
                        </a:rPr>
                        <a:t>Absolute Accuracy (RMS)</a:t>
                      </a:r>
                      <a:endParaRPr lang="en-GB" sz="1600" kern="100" dirty="0" smtClean="0">
                        <a:effectLst/>
                        <a:latin typeface="Times New Roman" panose="02020603050405020304" pitchFamily="18" charset="0"/>
                        <a:ea typeface="ąĹ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00" dirty="0" smtClean="0">
                          <a:effectLst/>
                        </a:rPr>
                        <a:t>2% + 5e8 charges</a:t>
                      </a:r>
                      <a:endParaRPr lang="en-GB" sz="1600" kern="100" dirty="0" smtClean="0">
                        <a:effectLst/>
                        <a:latin typeface="Times New Roman" panose="02020603050405020304" pitchFamily="18" charset="0"/>
                        <a:ea typeface="ąĹ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8075780"/>
                  </a:ext>
                </a:extLst>
              </a:tr>
              <a:tr h="73298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00" dirty="0" smtClean="0">
                          <a:effectLst/>
                        </a:rPr>
                        <a:t>Resolution = detectable differences between transfers or consecutive shots (RMS)</a:t>
                      </a:r>
                      <a:endParaRPr lang="en-GB" sz="1600" kern="100" dirty="0" smtClean="0">
                        <a:effectLst/>
                        <a:latin typeface="Times New Roman" panose="02020603050405020304" pitchFamily="18" charset="0"/>
                        <a:ea typeface="ąĹ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00" dirty="0" smtClean="0">
                          <a:effectLst/>
                        </a:rPr>
                        <a:t>2e8 charges</a:t>
                      </a:r>
                      <a:endParaRPr lang="en-GB" sz="1600" kern="100" dirty="0" smtClean="0">
                        <a:effectLst/>
                        <a:latin typeface="Times New Roman" panose="02020603050405020304" pitchFamily="18" charset="0"/>
                        <a:ea typeface="ąĹ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1847186"/>
                  </a:ext>
                </a:extLst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921568" y="3108802"/>
            <a:ext cx="61504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latinLnBrk="1">
              <a:spcBef>
                <a:spcPts val="2400"/>
              </a:spcBef>
              <a:spcAft>
                <a:spcPts val="0"/>
              </a:spcAft>
            </a:pPr>
            <a:r>
              <a:rPr lang="en-US" b="1" kern="100" dirty="0">
                <a:solidFill>
                  <a:srgbClr val="365F91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Total beam intensity evolution in the rings over the</a:t>
            </a:r>
            <a:r>
              <a:rPr lang="en-US" b="1" kern="100" dirty="0">
                <a:solidFill>
                  <a:srgbClr val="365F91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cycle</a:t>
            </a:r>
            <a:endParaRPr lang="en-GB" b="1" kern="100" dirty="0">
              <a:solidFill>
                <a:srgbClr val="365F91"/>
              </a:solidFill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7944664"/>
              </p:ext>
            </p:extLst>
          </p:nvPr>
        </p:nvGraphicFramePr>
        <p:xfrm>
          <a:off x="998480" y="3476349"/>
          <a:ext cx="9913360" cy="14222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6680">
                  <a:extLst>
                    <a:ext uri="{9D8B030D-6E8A-4147-A177-3AD203B41FA5}">
                      <a16:colId xmlns:a16="http://schemas.microsoft.com/office/drawing/2014/main" val="2640583692"/>
                    </a:ext>
                  </a:extLst>
                </a:gridCol>
                <a:gridCol w="4956680">
                  <a:extLst>
                    <a:ext uri="{9D8B030D-6E8A-4147-A177-3AD203B41FA5}">
                      <a16:colId xmlns:a16="http://schemas.microsoft.com/office/drawing/2014/main" val="2832362108"/>
                    </a:ext>
                  </a:extLst>
                </a:gridCol>
              </a:tblGrid>
              <a:tr h="31781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00" dirty="0" smtClean="0">
                          <a:effectLst/>
                        </a:rPr>
                        <a:t>Parameter</a:t>
                      </a:r>
                      <a:endParaRPr lang="en-GB" sz="1600" kern="100" dirty="0" smtClean="0">
                        <a:effectLst/>
                        <a:latin typeface="Times New Roman" panose="02020603050405020304" pitchFamily="18" charset="0"/>
                        <a:ea typeface="ąĹ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00" dirty="0" smtClean="0">
                          <a:effectLst/>
                        </a:rPr>
                        <a:t>PSB/PS/SPS</a:t>
                      </a:r>
                      <a:endParaRPr lang="en-GB" sz="1600" kern="100" dirty="0" smtClean="0">
                        <a:effectLst/>
                        <a:latin typeface="Times New Roman" panose="02020603050405020304" pitchFamily="18" charset="0"/>
                        <a:ea typeface="ąĹ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9429817"/>
                  </a:ext>
                </a:extLst>
              </a:tr>
              <a:tr h="31781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00" dirty="0" smtClean="0">
                          <a:effectLst/>
                        </a:rPr>
                        <a:t>Absolute Accuracy (RMS)</a:t>
                      </a:r>
                      <a:endParaRPr lang="en-GB" sz="1600" kern="100" dirty="0" smtClean="0">
                        <a:effectLst/>
                        <a:latin typeface="Times New Roman" panose="02020603050405020304" pitchFamily="18" charset="0"/>
                        <a:ea typeface="ąĹ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00" dirty="0" smtClean="0">
                          <a:effectLst/>
                        </a:rPr>
                        <a:t>1% + 5e8 charges</a:t>
                      </a:r>
                      <a:endParaRPr lang="en-GB" sz="1600" kern="100" dirty="0" smtClean="0">
                        <a:effectLst/>
                        <a:latin typeface="Times New Roman" panose="02020603050405020304" pitchFamily="18" charset="0"/>
                        <a:ea typeface="ąĹ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4501405"/>
                  </a:ext>
                </a:extLst>
              </a:tr>
              <a:tr h="69076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00" dirty="0" smtClean="0">
                          <a:effectLst/>
                        </a:rPr>
                        <a:t>Resolution = detectable differences between transfers or consecutive shots (RMS)</a:t>
                      </a:r>
                      <a:endParaRPr lang="en-GB" sz="1600" kern="100" dirty="0" smtClean="0">
                        <a:effectLst/>
                        <a:latin typeface="Times New Roman" panose="02020603050405020304" pitchFamily="18" charset="0"/>
                        <a:ea typeface="ąĹ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00" dirty="0" smtClean="0">
                          <a:effectLst/>
                        </a:rPr>
                        <a:t>2e8 charges</a:t>
                      </a:r>
                      <a:endParaRPr lang="en-GB" sz="1600" kern="100" dirty="0" smtClean="0">
                        <a:effectLst/>
                        <a:latin typeface="Times New Roman" panose="02020603050405020304" pitchFamily="18" charset="0"/>
                        <a:ea typeface="ąĹ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1510301"/>
                  </a:ext>
                </a:extLst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998480" y="4898632"/>
            <a:ext cx="54344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kern="100" dirty="0">
                <a:solidFill>
                  <a:schemeClr val="accent1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Bunch by Bunch Intensity in the </a:t>
            </a:r>
            <a:r>
              <a:rPr lang="en-US" b="1" kern="100" dirty="0" smtClean="0">
                <a:solidFill>
                  <a:schemeClr val="accent1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Rings (at 40MHz)</a:t>
            </a:r>
            <a:endParaRPr lang="en-GB" b="1" dirty="0">
              <a:solidFill>
                <a:schemeClr val="accent1"/>
              </a:solidFill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9022503"/>
              </p:ext>
            </p:extLst>
          </p:nvPr>
        </p:nvGraphicFramePr>
        <p:xfrm>
          <a:off x="998480" y="5266179"/>
          <a:ext cx="9913360" cy="15264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6680">
                  <a:extLst>
                    <a:ext uri="{9D8B030D-6E8A-4147-A177-3AD203B41FA5}">
                      <a16:colId xmlns:a16="http://schemas.microsoft.com/office/drawing/2014/main" val="2640583692"/>
                    </a:ext>
                  </a:extLst>
                </a:gridCol>
                <a:gridCol w="4956680">
                  <a:extLst>
                    <a:ext uri="{9D8B030D-6E8A-4147-A177-3AD203B41FA5}">
                      <a16:colId xmlns:a16="http://schemas.microsoft.com/office/drawing/2014/main" val="2832362108"/>
                    </a:ext>
                  </a:extLst>
                </a:gridCol>
              </a:tblGrid>
              <a:tr h="32791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00" dirty="0" smtClean="0">
                          <a:effectLst/>
                        </a:rPr>
                        <a:t>Parameter</a:t>
                      </a:r>
                      <a:endParaRPr lang="en-GB" sz="1600" kern="100" dirty="0" smtClean="0">
                        <a:effectLst/>
                        <a:latin typeface="Times New Roman" panose="02020603050405020304" pitchFamily="18" charset="0"/>
                        <a:ea typeface="ąĹ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00" dirty="0" smtClean="0">
                          <a:effectLst/>
                        </a:rPr>
                        <a:t>PSB/PS/SPS</a:t>
                      </a:r>
                      <a:endParaRPr lang="en-GB" sz="1600" kern="100" dirty="0" smtClean="0">
                        <a:effectLst/>
                        <a:latin typeface="Times New Roman" panose="02020603050405020304" pitchFamily="18" charset="0"/>
                        <a:ea typeface="ąĹ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9429817"/>
                  </a:ext>
                </a:extLst>
              </a:tr>
              <a:tr h="32791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00" dirty="0" smtClean="0">
                          <a:effectLst/>
                        </a:rPr>
                        <a:t>Absolute Accuracy (RMS)</a:t>
                      </a:r>
                      <a:endParaRPr lang="en-GB" sz="1600" kern="100" dirty="0" smtClean="0">
                        <a:effectLst/>
                        <a:latin typeface="Times New Roman" panose="02020603050405020304" pitchFamily="18" charset="0"/>
                        <a:ea typeface="ąĹ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00" dirty="0" smtClean="0">
                          <a:effectLst/>
                        </a:rPr>
                        <a:t>2</a:t>
                      </a:r>
                      <a:r>
                        <a:rPr lang="en-US" sz="1800" kern="100" smtClean="0">
                          <a:effectLst/>
                        </a:rPr>
                        <a:t>% </a:t>
                      </a:r>
                      <a:r>
                        <a:rPr lang="en-US" sz="1800" kern="100" dirty="0" smtClean="0">
                          <a:effectLst/>
                        </a:rPr>
                        <a:t>+ 5e8 charges</a:t>
                      </a:r>
                      <a:endParaRPr lang="en-GB" sz="1600" kern="100" dirty="0" smtClean="0">
                        <a:effectLst/>
                        <a:latin typeface="Times New Roman" panose="02020603050405020304" pitchFamily="18" charset="0"/>
                        <a:ea typeface="ąĹ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4501405"/>
                  </a:ext>
                </a:extLst>
              </a:tr>
              <a:tr h="79497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00" dirty="0" smtClean="0">
                          <a:effectLst/>
                        </a:rPr>
                        <a:t>Resolution = detectable differences between transfers or consecutive shots (RMS)</a:t>
                      </a:r>
                      <a:endParaRPr lang="en-GB" sz="1600" kern="100" dirty="0" smtClean="0">
                        <a:effectLst/>
                        <a:latin typeface="Times New Roman" panose="02020603050405020304" pitchFamily="18" charset="0"/>
                        <a:ea typeface="ąĹ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00" dirty="0" smtClean="0">
                          <a:effectLst/>
                        </a:rPr>
                        <a:t>2e8 charges</a:t>
                      </a:r>
                      <a:endParaRPr lang="en-GB" sz="1600" kern="100" dirty="0" smtClean="0">
                        <a:effectLst/>
                        <a:latin typeface="Times New Roman" panose="02020603050405020304" pitchFamily="18" charset="0"/>
                        <a:ea typeface="ąĹ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1510301"/>
                  </a:ext>
                </a:extLst>
              </a:tr>
            </a:tbl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5659D-C2C3-4DFF-A858-15DD7500601F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54283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9863" y="222251"/>
            <a:ext cx="9326880" cy="10143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Calibration pulse</a:t>
            </a:r>
            <a:br>
              <a:rPr lang="en-GB" dirty="0" smtClean="0"/>
            </a:br>
            <a:r>
              <a:rPr lang="en-GB" dirty="0" smtClean="0"/>
              <a:t>(pulse = 2E10 charges)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48315" y="6116252"/>
            <a:ext cx="5632450" cy="561273"/>
          </a:xfrm>
        </p:spPr>
        <p:txBody>
          <a:bodyPr>
            <a:normAutofit fontScale="92500"/>
          </a:bodyPr>
          <a:lstStyle/>
          <a:p>
            <a:r>
              <a:rPr lang="en-GB" dirty="0" smtClean="0"/>
              <a:t>Quite often not working </a:t>
            </a:r>
            <a:r>
              <a:rPr lang="en-GB" dirty="0" smtClean="0"/>
              <a:t>(SEU latch-up</a:t>
            </a:r>
            <a:r>
              <a:rPr lang="en-GB" dirty="0" smtClean="0"/>
              <a:t>) 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2080" y="1300515"/>
            <a:ext cx="10136777" cy="467836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9361714" y="2011680"/>
            <a:ext cx="2124892" cy="522514"/>
          </a:xfrm>
          <a:prstGeom prst="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5659D-C2C3-4DFF-A858-15DD7500601F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47343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74825" y="287427"/>
            <a:ext cx="7245350" cy="73977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Settings and acquisitions (SFTPRO)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7107" y="5786107"/>
            <a:ext cx="7179618" cy="6402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1800" dirty="0" smtClean="0"/>
              <a:t>Capture acquisition two channels @40Mhz covers 4 SPS turns, first ‘valid’ bunch varies for each </a:t>
            </a:r>
            <a:r>
              <a:rPr lang="en-GB" sz="1800" b="1" dirty="0" smtClean="0"/>
              <a:t>injection</a:t>
            </a:r>
            <a:r>
              <a:rPr lang="en-GB" sz="1800" dirty="0" smtClean="0"/>
              <a:t> (=&gt; need access to raw-data buffers)</a:t>
            </a:r>
            <a:endParaRPr lang="en-GB" sz="1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2525" y="1027200"/>
            <a:ext cx="6934200" cy="4659392"/>
          </a:xfrm>
          <a:prstGeom prst="rect">
            <a:avLst/>
          </a:prstGeo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5857875" y="2300595"/>
            <a:ext cx="2025503" cy="7477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 smtClean="0"/>
              <a:t>Low BW for DC beams</a:t>
            </a:r>
          </a:p>
          <a:p>
            <a:r>
              <a:rPr lang="en-GB" sz="1400" dirty="0" smtClean="0"/>
              <a:t>MTE beam 5</a:t>
            </a:r>
            <a:r>
              <a:rPr lang="en-GB" sz="1400" baseline="30000" dirty="0" smtClean="0"/>
              <a:t>th</a:t>
            </a:r>
            <a:r>
              <a:rPr lang="en-GB" sz="1400" dirty="0" smtClean="0"/>
              <a:t> turn too high (profile)</a:t>
            </a:r>
            <a:endParaRPr lang="en-GB" sz="1400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6359476" y="4190438"/>
            <a:ext cx="1523902" cy="35401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400" dirty="0" smtClean="0"/>
              <a:t>High BW for LHC-type beams</a:t>
            </a:r>
            <a:endParaRPr lang="en-GB" sz="14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94788" y="1018926"/>
            <a:ext cx="3720404" cy="2800599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2673301" y="2695575"/>
            <a:ext cx="1670100" cy="5045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400" dirty="0" smtClean="0"/>
              <a:t>Noise threshold (~2E9 charges)</a:t>
            </a:r>
            <a:endParaRPr lang="en-GB" sz="1400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2587576" y="4292179"/>
            <a:ext cx="1670100" cy="5045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400" dirty="0" smtClean="0"/>
              <a:t>Noise threshold (~2E9 charges)</a:t>
            </a:r>
            <a:endParaRPr lang="en-GB" sz="1400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8294788" y="4013431"/>
            <a:ext cx="3529855" cy="2568344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Find and apply DC offsets (dynamic)</a:t>
            </a:r>
          </a:p>
          <a:p>
            <a:r>
              <a:rPr lang="en-GB" dirty="0" smtClean="0"/>
              <a:t>Apply calibration factors</a:t>
            </a:r>
          </a:p>
          <a:p>
            <a:r>
              <a:rPr lang="en-GB" dirty="0" smtClean="0"/>
              <a:t>Effective integration time (21nsec) applied for HBW</a:t>
            </a:r>
          </a:p>
          <a:p>
            <a:r>
              <a:rPr lang="en-GB" dirty="0" smtClean="0"/>
              <a:t>Calculate total intensity by integrating all bunches above threshold</a:t>
            </a:r>
          </a:p>
          <a:p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303162" y="2437157"/>
            <a:ext cx="16987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Phase (0-15)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Gain </a:t>
            </a:r>
            <a:endParaRPr lang="en-GB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</a:t>
            </a:r>
            <a:endParaRPr lang="en-GB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5659D-C2C3-4DFF-A858-15DD7500601F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25212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545" y="1089692"/>
            <a:ext cx="8277759" cy="469641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2680" y="287427"/>
            <a:ext cx="9351389" cy="739773"/>
          </a:xfrm>
        </p:spPr>
        <p:txBody>
          <a:bodyPr>
            <a:noAutofit/>
          </a:bodyPr>
          <a:lstStyle/>
          <a:p>
            <a:r>
              <a:rPr lang="en-GB" sz="3200" dirty="0" smtClean="0"/>
              <a:t>Settings and acquisitions (LHC25NS</a:t>
            </a:r>
            <a:r>
              <a:rPr lang="en-GB" sz="3200" dirty="0" smtClean="0"/>
              <a:t>) – TT10</a:t>
            </a:r>
            <a:br>
              <a:rPr lang="en-GB" sz="3200" dirty="0" smtClean="0"/>
            </a:br>
            <a:r>
              <a:rPr lang="en-GB" sz="3200" dirty="0" smtClean="0"/>
              <a:t>	</a:t>
            </a:r>
            <a:r>
              <a:rPr lang="en-GB" sz="3200" dirty="0" smtClean="0"/>
              <a:t>Dependency of 25 </a:t>
            </a:r>
            <a:r>
              <a:rPr lang="en-GB" sz="3200" dirty="0" err="1" smtClean="0"/>
              <a:t>nsec</a:t>
            </a:r>
            <a:r>
              <a:rPr lang="en-GB" sz="3200" dirty="0" smtClean="0"/>
              <a:t> phase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3865" y="5895619"/>
            <a:ext cx="7179618" cy="35401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1800" dirty="0" smtClean="0"/>
              <a:t>Acquisition covers 4 SPS turns, first valid bunch varies for each injection</a:t>
            </a:r>
            <a:endParaRPr lang="en-GB" sz="18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148716" y="2557977"/>
            <a:ext cx="2025503" cy="7477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 smtClean="0"/>
              <a:t>Low BW for DC beams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873674" y="4619716"/>
            <a:ext cx="1523902" cy="35401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400" dirty="0" smtClean="0"/>
              <a:t>High BW for LHC-type beams</a:t>
            </a:r>
            <a:endParaRPr lang="en-GB" sz="1400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3313666" y="4721457"/>
            <a:ext cx="1670100" cy="5045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400" dirty="0" smtClean="0"/>
              <a:t>Noise threshold (8E9 charges)</a:t>
            </a:r>
            <a:endParaRPr lang="en-GB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43169" y="2659348"/>
            <a:ext cx="16987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Phase (0-15)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Gain 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26538" y="947120"/>
            <a:ext cx="2557002" cy="270694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29476" y="3794333"/>
            <a:ext cx="2351125" cy="2852798"/>
          </a:xfrm>
          <a:prstGeom prst="rect">
            <a:avLst/>
          </a:prstGeom>
        </p:spPr>
      </p:pic>
      <p:sp>
        <p:nvSpPr>
          <p:cNvPr id="13" name="Oval 12"/>
          <p:cNvSpPr/>
          <p:nvPr/>
        </p:nvSpPr>
        <p:spPr>
          <a:xfrm>
            <a:off x="10041308" y="1478422"/>
            <a:ext cx="1542232" cy="931492"/>
          </a:xfrm>
          <a:prstGeom prst="ellipse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/>
          <p:cNvSpPr/>
          <p:nvPr/>
        </p:nvSpPr>
        <p:spPr>
          <a:xfrm>
            <a:off x="9999502" y="4042237"/>
            <a:ext cx="1542232" cy="931492"/>
          </a:xfrm>
          <a:prstGeom prst="ellipse">
            <a:avLst/>
          </a:prstGeom>
          <a:noFill/>
          <a:ln w="444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</a:t>
            </a:r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5659D-C2C3-4DFF-A858-15DD7500601F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0647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077" y="1120210"/>
            <a:ext cx="7009560" cy="447685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2" y="287427"/>
            <a:ext cx="9256024" cy="73977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Settings and acquisitions (LHC pilot</a:t>
            </a:r>
            <a:r>
              <a:rPr lang="en-GB" dirty="0" smtClean="0"/>
              <a:t>) – TT10 and TI2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93787" y="3962878"/>
            <a:ext cx="4514752" cy="396182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No beam – noise ~= signal</a:t>
            </a:r>
            <a:endParaRPr lang="en-GB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2766030" y="4624047"/>
            <a:ext cx="2936778" cy="354013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 smtClean="0"/>
              <a:t>Injection kicker noise</a:t>
            </a:r>
            <a:endParaRPr lang="en-GB" dirty="0"/>
          </a:p>
        </p:txBody>
      </p:sp>
      <p:sp>
        <p:nvSpPr>
          <p:cNvPr id="10" name="Oval 9"/>
          <p:cNvSpPr/>
          <p:nvPr/>
        </p:nvSpPr>
        <p:spPr>
          <a:xfrm>
            <a:off x="252515" y="2552695"/>
            <a:ext cx="1640476" cy="80594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FF0000"/>
                </a:solidFill>
              </a:rPr>
              <a:t>High gain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38478" y="2080318"/>
            <a:ext cx="4583981" cy="4557484"/>
          </a:xfrm>
          <a:prstGeom prst="rect">
            <a:avLst/>
          </a:prstGeom>
        </p:spPr>
      </p:pic>
      <p:sp>
        <p:nvSpPr>
          <p:cNvPr id="11" name="Content Placeholder 2"/>
          <p:cNvSpPr txBox="1">
            <a:spLocks/>
          </p:cNvSpPr>
          <p:nvPr/>
        </p:nvSpPr>
        <p:spPr>
          <a:xfrm>
            <a:off x="8262268" y="5597062"/>
            <a:ext cx="2936778" cy="354013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 smtClean="0"/>
              <a:t>Very clean signal in TI2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5659D-C2C3-4DFF-A858-15DD7500601F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79714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185001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LHCPROBE</a:t>
            </a:r>
            <a:r>
              <a:rPr lang="en-GB" dirty="0" smtClean="0"/>
              <a:t>: PS ring (blue=DC) + TT2 Fast </a:t>
            </a:r>
            <a:r>
              <a:rPr lang="en-GB" dirty="0" smtClean="0"/>
              <a:t>BCT (TRIC) </a:t>
            </a:r>
            <a:r>
              <a:rPr lang="en-GB" dirty="0" smtClean="0"/>
              <a:t>(red=BCT203)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550126"/>
            <a:ext cx="9350909" cy="4869280"/>
          </a:xfrm>
          <a:prstGeom prst="rect">
            <a:avLst/>
          </a:prstGeom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5860868" y="2180029"/>
            <a:ext cx="4514752" cy="1203158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We measure double in TT2 than in PS ring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5659D-C2C3-4DFF-A858-15DD7500601F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61587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63600"/>
          </a:xfrm>
        </p:spPr>
        <p:txBody>
          <a:bodyPr/>
          <a:lstStyle/>
          <a:p>
            <a:r>
              <a:rPr lang="en-GB" dirty="0" smtClean="0"/>
              <a:t>DAB and TRIC in TT60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9167" y="1184129"/>
            <a:ext cx="5788767" cy="4990428"/>
          </a:xfrm>
        </p:spPr>
        <p:txBody>
          <a:bodyPr>
            <a:normAutofit/>
          </a:bodyPr>
          <a:lstStyle/>
          <a:p>
            <a:r>
              <a:rPr lang="en-GB" dirty="0" smtClean="0"/>
              <a:t>Compared transmission from SPS DC BCT </a:t>
            </a:r>
            <a:r>
              <a:rPr lang="en-GB" dirty="0" smtClean="0"/>
              <a:t>(BA3) to </a:t>
            </a:r>
            <a:r>
              <a:rPr lang="en-GB" dirty="0" smtClean="0"/>
              <a:t>TT60 for 200 extractions to </a:t>
            </a:r>
            <a:r>
              <a:rPr lang="en-GB" dirty="0" smtClean="0"/>
              <a:t>LHC (fixed calibration)</a:t>
            </a:r>
            <a:endParaRPr lang="en-GB" dirty="0" smtClean="0"/>
          </a:p>
          <a:p>
            <a:pPr lvl="1"/>
            <a:r>
              <a:rPr lang="en-GB" dirty="0" smtClean="0"/>
              <a:t>STDEV:</a:t>
            </a:r>
          </a:p>
          <a:p>
            <a:pPr lvl="2"/>
            <a:r>
              <a:rPr lang="en-GB" dirty="0" smtClean="0"/>
              <a:t>TRIC: </a:t>
            </a:r>
            <a:r>
              <a:rPr lang="en-GB" dirty="0" smtClean="0"/>
              <a:t>1.0</a:t>
            </a:r>
            <a:r>
              <a:rPr lang="en-GB" dirty="0" smtClean="0"/>
              <a:t>%  (electronics noise?)</a:t>
            </a:r>
            <a:endParaRPr lang="en-GB" dirty="0" smtClean="0"/>
          </a:p>
          <a:p>
            <a:pPr lvl="2"/>
            <a:r>
              <a:rPr lang="en-GB" dirty="0" smtClean="0"/>
              <a:t>DAB: </a:t>
            </a:r>
            <a:r>
              <a:rPr lang="en-GB" dirty="0" smtClean="0"/>
              <a:t>0.6%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Propose to replace the TRIC with a VFC+1GS as soon as possible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0611" y="1921421"/>
            <a:ext cx="4955938" cy="384382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557297" y="5891753"/>
            <a:ext cx="30825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Internal analyser on the TRIC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5659D-C2C3-4DFF-A858-15DD7500601F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11446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1734</TotalTime>
  <Words>783</Words>
  <Application>Microsoft Office PowerPoint</Application>
  <PresentationFormat>Widescreen</PresentationFormat>
  <Paragraphs>165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ąĹ</vt:lpstr>
      <vt:lpstr>Arial</vt:lpstr>
      <vt:lpstr>Calibri</vt:lpstr>
      <vt:lpstr>Calibri Light</vt:lpstr>
      <vt:lpstr>Cambria</vt:lpstr>
      <vt:lpstr>Times New Roman</vt:lpstr>
      <vt:lpstr>Office Theme</vt:lpstr>
      <vt:lpstr>Outline</vt:lpstr>
      <vt:lpstr>SPS Transfer-line BCTs</vt:lpstr>
      <vt:lpstr>Specifications (never released)  https://edms.cern.ch/document/1233006/1.0</vt:lpstr>
      <vt:lpstr>Calibration pulse (pulse = 2E10 charges)</vt:lpstr>
      <vt:lpstr>Settings and acquisitions (SFTPRO)</vt:lpstr>
      <vt:lpstr>Settings and acquisitions (LHC25NS) – TT10  Dependency of 25 nsec phase</vt:lpstr>
      <vt:lpstr>Settings and acquisitions (LHC pilot) – TT10 and TI2</vt:lpstr>
      <vt:lpstr>LHCPROBE: PS ring (blue=DC) + TT2 Fast BCT (TRIC) (red=BCT203)</vt:lpstr>
      <vt:lpstr>DAB and TRIC in TT60</vt:lpstr>
      <vt:lpstr>VFC for single-pass</vt:lpstr>
      <vt:lpstr>Final remarks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SPS Transfer-line BCTs</dc:title>
  <dc:creator>Lars Jensen</dc:creator>
  <cp:lastModifiedBy>Lars Jensen</cp:lastModifiedBy>
  <cp:revision>57</cp:revision>
  <dcterms:created xsi:type="dcterms:W3CDTF">2018-04-03T12:56:16Z</dcterms:created>
  <dcterms:modified xsi:type="dcterms:W3CDTF">2018-04-06T12:53:15Z</dcterms:modified>
</cp:coreProperties>
</file>