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77" r:id="rId2"/>
    <p:sldId id="259" r:id="rId3"/>
    <p:sldId id="276" r:id="rId4"/>
    <p:sldId id="274" r:id="rId5"/>
    <p:sldId id="265" r:id="rId6"/>
    <p:sldId id="273" r:id="rId7"/>
    <p:sldId id="267" r:id="rId8"/>
    <p:sldId id="257" r:id="rId9"/>
    <p:sldId id="266" r:id="rId10"/>
    <p:sldId id="268" r:id="rId11"/>
    <p:sldId id="269" r:id="rId12"/>
    <p:sldId id="270" r:id="rId13"/>
    <p:sldId id="271" r:id="rId14"/>
    <p:sldId id="27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41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165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9E771-DAF2-478D-B4B9-4726BC863800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95EB47-C7E9-4A20-857A-3BC2007DB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24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9D44-A0F6-4F01-BFAA-63835461586A}" type="datetime1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35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5B10-3EB1-476C-B8F0-DB33B1E0B70D}" type="datetime1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012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2DE4-98E3-441D-ACC4-D3F444F2A6BF}" type="datetime1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69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7BE-070E-4DC1-9A34-A9E1D1008DCC}" type="datetime1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964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B0BAE-34EE-4899-8836-20B0B92D770B}" type="datetime1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44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3CD7F-8CBE-461C-8394-0389A3B04BA0}" type="datetime1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36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7279B-B70B-430F-AA28-BFEB76B0E455}" type="datetime1">
              <a:rPr lang="en-US" smtClean="0"/>
              <a:t>4/6/2018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3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F7788-3ED9-4F2F-9C6D-20297608322C}" type="datetime1">
              <a:rPr lang="en-US" smtClean="0"/>
              <a:t>4/6/2018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394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6A4FA-74F5-49FD-A523-7344F5F04A2E}" type="datetime1">
              <a:rPr lang="en-US" smtClean="0"/>
              <a:t>4/6/2018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71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7E345-8CF6-4472-B1AC-404AC5BD0459}" type="datetime1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9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02AFE-811F-40DA-A683-29CF9D2EE89F}" type="datetime1">
              <a:rPr lang="en-US" smtClean="0"/>
              <a:t>4/6/2018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75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5D7CA-0CC3-4797-BBE2-E74C7873ECAC}" type="datetime1">
              <a:rPr lang="en-US" smtClean="0"/>
              <a:t>4/6/2018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809C0-6384-4376-B707-F7A55E41C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951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5168" y="464021"/>
            <a:ext cx="7245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DAB-based </a:t>
            </a:r>
            <a:r>
              <a:rPr lang="en-US" sz="2800" dirty="0"/>
              <a:t>Ring fast </a:t>
            </a:r>
            <a:r>
              <a:rPr lang="en-US" sz="2800" dirty="0" smtClean="0"/>
              <a:t>BCTs </a:t>
            </a:r>
            <a:r>
              <a:rPr lang="en-CH" sz="2800" dirty="0" smtClean="0"/>
              <a:t>–</a:t>
            </a:r>
            <a:r>
              <a:rPr lang="en-US" sz="2800" dirty="0" smtClean="0"/>
              <a:t> BA3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03153" y="1569618"/>
            <a:ext cx="8623616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2 integrators (21ns effective integration time) in tandem</a:t>
            </a:r>
            <a:endParaRPr lang="en-US" dirty="0" smtClean="0"/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2 acquisition modes:</a:t>
            </a:r>
          </a:p>
          <a:p>
            <a:pPr lvl="1">
              <a:lnSpc>
                <a:spcPct val="150000"/>
              </a:lnSpc>
            </a:pPr>
            <a:r>
              <a:rPr lang="en-US" u="sng" dirty="0"/>
              <a:t>REPETETIVE:</a:t>
            </a:r>
          </a:p>
          <a:p>
            <a:pPr marL="671513" lvl="1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Total Intensity averaged @ 20 Hz </a:t>
            </a:r>
            <a:r>
              <a:rPr lang="en-CH" dirty="0"/>
              <a:t>–</a:t>
            </a:r>
            <a:r>
              <a:rPr lang="en-US" dirty="0"/>
              <a:t> published at the end of the cycle</a:t>
            </a:r>
          </a:p>
          <a:p>
            <a:pPr marL="671513" lvl="1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Bunch-by-bunch intensity averaged </a:t>
            </a:r>
            <a:r>
              <a:rPr lang="en-CH" dirty="0"/>
              <a:t>@</a:t>
            </a:r>
            <a:r>
              <a:rPr lang="en-US" dirty="0"/>
              <a:t> 20 Hz </a:t>
            </a:r>
            <a:r>
              <a:rPr lang="en-CH" dirty="0"/>
              <a:t>–</a:t>
            </a:r>
            <a:r>
              <a:rPr lang="en-US" dirty="0"/>
              <a:t> published at the end of the cycle</a:t>
            </a:r>
          </a:p>
          <a:p>
            <a:pPr lvl="1">
              <a:lnSpc>
                <a:spcPct val="150000"/>
              </a:lnSpc>
            </a:pPr>
            <a:r>
              <a:rPr lang="en-US" u="sng" dirty="0"/>
              <a:t>TURN_BY_TURN:</a:t>
            </a:r>
          </a:p>
          <a:p>
            <a:pPr marL="671513" lvl="1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Turn-by-turn (max 500) intensity for tracking instabilities at injection </a:t>
            </a:r>
            <a:r>
              <a:rPr lang="en-CH" dirty="0"/>
              <a:t>–</a:t>
            </a:r>
            <a:r>
              <a:rPr lang="en-US" dirty="0"/>
              <a:t> published at the end of the cycle</a:t>
            </a:r>
            <a:endParaRPr lang="en-US" dirty="0" smtClean="0"/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Calibration a la BCTFI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Settings a la BCTFI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Expert settings to treat undershoots in </a:t>
            </a:r>
            <a:r>
              <a:rPr lang="en-US" dirty="0" smtClean="0"/>
              <a:t>SW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7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135" y="1921842"/>
            <a:ext cx="5349946" cy="39380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5087" y="2077440"/>
            <a:ext cx="28233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Average of the 50 Hz </a:t>
            </a:r>
            <a:r>
              <a:rPr lang="en-US" sz="1600" dirty="0" smtClean="0"/>
              <a:t>measurements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Not available for every cycle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10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15168" y="464021"/>
            <a:ext cx="7245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Flat-Top </a:t>
            </a:r>
            <a:r>
              <a:rPr lang="en-US" sz="2800" i="1" dirty="0"/>
              <a:t>total</a:t>
            </a:r>
            <a:r>
              <a:rPr lang="en-US" sz="2800" dirty="0"/>
              <a:t> and </a:t>
            </a:r>
            <a:r>
              <a:rPr lang="en-US" sz="2800" i="1" dirty="0"/>
              <a:t>bunch-by-bunch</a:t>
            </a:r>
            <a:r>
              <a:rPr lang="en-US" sz="2800" dirty="0"/>
              <a:t> Intensity</a:t>
            </a:r>
          </a:p>
        </p:txBody>
      </p:sp>
    </p:spTree>
    <p:extLst>
      <p:ext uri="{BB962C8B-B14F-4D97-AF65-F5344CB8AC3E}">
        <p14:creationId xmlns:p14="http://schemas.microsoft.com/office/powerpoint/2010/main" val="224901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134" y="1921841"/>
            <a:ext cx="5349946" cy="39380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5087" y="2077439"/>
            <a:ext cx="282335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Total Intensity averaged @ 50 </a:t>
            </a:r>
            <a:r>
              <a:rPr lang="en-US" sz="1600" dirty="0" smtClean="0"/>
              <a:t>Hz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Bunch-by-bunch </a:t>
            </a:r>
            <a:r>
              <a:rPr lang="en-US" sz="1600" dirty="0" smtClean="0"/>
              <a:t>intensities averaged @50 Hz </a:t>
            </a:r>
            <a:r>
              <a:rPr lang="en-CH" sz="1600" dirty="0" smtClean="0"/>
              <a:t>–</a:t>
            </a:r>
            <a:r>
              <a:rPr lang="en-US" sz="1600" dirty="0" smtClean="0"/>
              <a:t> </a:t>
            </a:r>
            <a:r>
              <a:rPr lang="en-US" sz="1600" dirty="0"/>
              <a:t>averaged @ basic </a:t>
            </a:r>
            <a:r>
              <a:rPr lang="en-US" sz="1600" dirty="0" smtClean="0"/>
              <a:t>period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Intensity @ flat-top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5168" y="464021"/>
            <a:ext cx="7245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Logging</a:t>
            </a:r>
          </a:p>
        </p:txBody>
      </p:sp>
    </p:spTree>
    <p:extLst>
      <p:ext uri="{BB962C8B-B14F-4D97-AF65-F5344CB8AC3E}">
        <p14:creationId xmlns:p14="http://schemas.microsoft.com/office/powerpoint/2010/main" val="368975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25087" y="2077439"/>
            <a:ext cx="52013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5</a:t>
            </a:r>
            <a:r>
              <a:rPr lang="en-US" sz="1600" baseline="30000" dirty="0"/>
              <a:t>th</a:t>
            </a:r>
            <a:r>
              <a:rPr lang="en-US" sz="1600" dirty="0"/>
              <a:t> degree polynomial while we use linear correction </a:t>
            </a:r>
            <a:endParaRPr lang="en-US" sz="1600" dirty="0" smtClean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3 types of factors per beam type </a:t>
            </a:r>
            <a:r>
              <a:rPr lang="en-CH" sz="1600" dirty="0"/>
              <a:t>–</a:t>
            </a:r>
            <a:r>
              <a:rPr lang="en-US" sz="1600" dirty="0"/>
              <a:t> non PPM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/>
              <a:t>Single bunch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/>
              <a:t>25 ns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/>
              <a:t>200MHz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Setting </a:t>
            </a:r>
            <a:r>
              <a:rPr lang="en-US" sz="1600" dirty="0"/>
              <a:t>to choose which type to use PPM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8092" y="815949"/>
            <a:ext cx="2830848" cy="535460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5168" y="464021"/>
            <a:ext cx="7245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Scaling Factors</a:t>
            </a:r>
          </a:p>
        </p:txBody>
      </p:sp>
    </p:spTree>
    <p:extLst>
      <p:ext uri="{BB962C8B-B14F-4D97-AF65-F5344CB8AC3E}">
        <p14:creationId xmlns:p14="http://schemas.microsoft.com/office/powerpoint/2010/main" val="290356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5139" y="962139"/>
            <a:ext cx="4477942" cy="48977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5087" y="2077439"/>
            <a:ext cx="37763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36 PPM Settings!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Difficult names as kept register names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Description available for most of them</a:t>
            </a:r>
            <a:r>
              <a:rPr lang="en-CH" sz="1600" dirty="0" smtClean="0"/>
              <a:t>…</a:t>
            </a:r>
            <a:endParaRPr lang="en-US" sz="1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15168" y="464021"/>
            <a:ext cx="7245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Guru Settings PPM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6359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5168" y="464021"/>
            <a:ext cx="7245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Conclusions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03153" y="1569618"/>
            <a:ext cx="86236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VFC gives very nice results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Free-running nature of acquisition is an issue for SPS measurements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Too many capabilities</a:t>
            </a:r>
            <a:r>
              <a:rPr lang="en-CH" dirty="0" smtClean="0"/>
              <a:t>…</a:t>
            </a:r>
            <a:r>
              <a:rPr lang="en-US" dirty="0" smtClean="0"/>
              <a:t> Too many settings!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No calibration (yet)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9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47" y="1110333"/>
            <a:ext cx="3495132" cy="292826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616" y="2051342"/>
            <a:ext cx="4589621" cy="3721797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2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5168" y="464021"/>
            <a:ext cx="7245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SFTPRO cycle with DAB (BA3) and VFC (ECA5)</a:t>
            </a:r>
            <a:endParaRPr lang="en-US" sz="28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47" y="3716215"/>
            <a:ext cx="3495132" cy="292826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491154" y="1712721"/>
            <a:ext cx="122506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DAB - LBW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91153" y="4318603"/>
            <a:ext cx="122506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DAB - HBW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976497" y="2767798"/>
            <a:ext cx="811005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VFC</a:t>
            </a:r>
          </a:p>
        </p:txBody>
      </p:sp>
    </p:spTree>
    <p:extLst>
      <p:ext uri="{BB962C8B-B14F-4D97-AF65-F5344CB8AC3E}">
        <p14:creationId xmlns:p14="http://schemas.microsoft.com/office/powerpoint/2010/main" val="84236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47" y="1110333"/>
            <a:ext cx="3495132" cy="292826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617" y="2051342"/>
            <a:ext cx="4589619" cy="3721797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3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47" y="3716215"/>
            <a:ext cx="3495131" cy="29282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5168" y="464021"/>
            <a:ext cx="7866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SFTPRO cycle with DAB (BA3) and VFC (ECA5) - Zoom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323703" y="1265376"/>
            <a:ext cx="42684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</a:rPr>
              <a:t>OP never trusted the measurement in BA3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91154" y="1712721"/>
            <a:ext cx="122506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DAB - LBW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76497" y="2767798"/>
            <a:ext cx="811005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VFC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91153" y="4318603"/>
            <a:ext cx="122506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DAB - HBW</a:t>
            </a:r>
          </a:p>
        </p:txBody>
      </p:sp>
    </p:spTree>
    <p:extLst>
      <p:ext uri="{BB962C8B-B14F-4D97-AF65-F5344CB8AC3E}">
        <p14:creationId xmlns:p14="http://schemas.microsoft.com/office/powerpoint/2010/main" val="326138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5168" y="464021"/>
            <a:ext cx="7245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VFC-based Ring fast </a:t>
            </a:r>
            <a:r>
              <a:rPr lang="en-US" sz="2800" dirty="0" smtClean="0"/>
              <a:t>BCTs </a:t>
            </a:r>
            <a:r>
              <a:rPr lang="en-CH" sz="2800" dirty="0" smtClean="0"/>
              <a:t>–</a:t>
            </a:r>
            <a:r>
              <a:rPr lang="en-US" sz="2800" dirty="0" smtClean="0"/>
              <a:t> ECA5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03153" y="1569618"/>
            <a:ext cx="8623616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Automatic gain selection </a:t>
            </a:r>
            <a:r>
              <a:rPr lang="en-CH" dirty="0" smtClean="0"/>
              <a:t>–</a:t>
            </a:r>
            <a:r>
              <a:rPr lang="en-US" dirty="0" smtClean="0"/>
              <a:t> possibility to lock to a specific one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Numerous algorithms implemented in firmware for:</a:t>
            </a:r>
          </a:p>
          <a:p>
            <a:pPr marL="671513" lvl="1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Zero-suppression</a:t>
            </a:r>
          </a:p>
          <a:p>
            <a:pPr marL="671513" lvl="1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Baseline</a:t>
            </a:r>
          </a:p>
          <a:p>
            <a:pPr marL="1128713" lvl="2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Minimum</a:t>
            </a:r>
          </a:p>
          <a:p>
            <a:pPr marL="1128713" lvl="2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Abort gap</a:t>
            </a:r>
          </a:p>
          <a:p>
            <a:pPr marL="1128713" lvl="2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Variable</a:t>
            </a:r>
          </a:p>
          <a:p>
            <a:pPr marL="671513" lvl="1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Peak finding</a:t>
            </a:r>
          </a:p>
          <a:p>
            <a:pPr marL="671513" lvl="1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31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5168" y="464021"/>
            <a:ext cx="7245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VFC-based Ring fast </a:t>
            </a:r>
            <a:r>
              <a:rPr lang="en-US" sz="2800" dirty="0" smtClean="0"/>
              <a:t>BCTs </a:t>
            </a:r>
            <a:r>
              <a:rPr lang="en-CH" sz="2800" dirty="0" smtClean="0"/>
              <a:t>–</a:t>
            </a:r>
            <a:r>
              <a:rPr lang="en-US" sz="2800" dirty="0" smtClean="0"/>
              <a:t> ECA5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03153" y="1569618"/>
            <a:ext cx="8623616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Total </a:t>
            </a:r>
            <a:r>
              <a:rPr lang="en-US" dirty="0"/>
              <a:t>Intensity averaged </a:t>
            </a:r>
            <a:r>
              <a:rPr lang="en-US" dirty="0" smtClean="0"/>
              <a:t>@ </a:t>
            </a:r>
            <a:r>
              <a:rPr lang="en-US" dirty="0"/>
              <a:t>50 Hz </a:t>
            </a:r>
            <a:r>
              <a:rPr lang="en-CH" dirty="0"/>
              <a:t>–</a:t>
            </a:r>
            <a:r>
              <a:rPr lang="en-US" dirty="0"/>
              <a:t> published at the end of the cycle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Bunch-by-bunch </a:t>
            </a:r>
            <a:r>
              <a:rPr lang="en-US" dirty="0" smtClean="0"/>
              <a:t>intensity averaged </a:t>
            </a:r>
            <a:r>
              <a:rPr lang="en-CH" dirty="0" smtClean="0"/>
              <a:t>@</a:t>
            </a:r>
            <a:r>
              <a:rPr lang="en-US" dirty="0" smtClean="0"/>
              <a:t> </a:t>
            </a:r>
            <a:r>
              <a:rPr lang="en-US" dirty="0"/>
              <a:t>50 Hz </a:t>
            </a:r>
            <a:r>
              <a:rPr lang="en-CH" dirty="0"/>
              <a:t>–</a:t>
            </a:r>
            <a:r>
              <a:rPr lang="en-US" dirty="0"/>
              <a:t> published at the end of the </a:t>
            </a:r>
            <a:r>
              <a:rPr lang="en-US" dirty="0" smtClean="0"/>
              <a:t>cycle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Beam filling pattern @ 50 Hz </a:t>
            </a:r>
            <a:r>
              <a:rPr lang="en-CH" dirty="0" smtClean="0"/>
              <a:t>–</a:t>
            </a:r>
            <a:r>
              <a:rPr lang="en-US" dirty="0" smtClean="0"/>
              <a:t> published at the end of the cycle</a:t>
            </a:r>
            <a:endParaRPr lang="en-US" dirty="0"/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Turn-by-turn (max 1023) intensity for tracking instabilities at injection </a:t>
            </a:r>
            <a:r>
              <a:rPr lang="en-CH" dirty="0"/>
              <a:t>–</a:t>
            </a:r>
            <a:r>
              <a:rPr lang="en-US" dirty="0"/>
              <a:t> published when data ready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Total Intensity </a:t>
            </a:r>
            <a:r>
              <a:rPr lang="en-CH" dirty="0" smtClean="0"/>
              <a:t>@</a:t>
            </a:r>
            <a:r>
              <a:rPr lang="en-US" dirty="0" smtClean="0"/>
              <a:t> </a:t>
            </a:r>
            <a:r>
              <a:rPr lang="en-US" dirty="0"/>
              <a:t>the basic period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Total Intensity </a:t>
            </a:r>
            <a:r>
              <a:rPr lang="en-CH" dirty="0" smtClean="0"/>
              <a:t>@</a:t>
            </a:r>
            <a:r>
              <a:rPr lang="en-US" dirty="0" smtClean="0"/>
              <a:t> </a:t>
            </a:r>
            <a:r>
              <a:rPr lang="en-US" dirty="0"/>
              <a:t>the flat-top (not available for every cycle due to missing timings) </a:t>
            </a:r>
            <a:r>
              <a:rPr lang="en-CH" dirty="0"/>
              <a:t>–</a:t>
            </a:r>
            <a:r>
              <a:rPr lang="en-US" dirty="0"/>
              <a:t> published at the end of the cycle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Bunch-by-bunch Intensity </a:t>
            </a:r>
            <a:r>
              <a:rPr lang="en-CH" dirty="0" smtClean="0"/>
              <a:t>@</a:t>
            </a:r>
            <a:r>
              <a:rPr lang="en-US" dirty="0" smtClean="0"/>
              <a:t> </a:t>
            </a:r>
            <a:r>
              <a:rPr lang="en-US" dirty="0"/>
              <a:t>the flat-top (not available for every cycle due to missing timings)</a:t>
            </a:r>
            <a:r>
              <a:rPr lang="en-CH" dirty="0"/>
              <a:t> –</a:t>
            </a:r>
            <a:r>
              <a:rPr lang="en-US" dirty="0"/>
              <a:t> published at the end of the cycle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Down sampled bunch intensities for logging (@ the basic period)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77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25" y="2235896"/>
            <a:ext cx="5149918" cy="41761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5425" y="1257689"/>
            <a:ext cx="821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Free running buffers cause misalignment (1</a:t>
            </a:r>
            <a:r>
              <a:rPr lang="en-US" sz="1600" baseline="30000" dirty="0"/>
              <a:t>st</a:t>
            </a:r>
            <a:r>
              <a:rPr lang="en-US" sz="1600" dirty="0"/>
              <a:t> IRQ never at the same time</a:t>
            </a:r>
            <a:r>
              <a:rPr lang="en-US" sz="1600" dirty="0" smtClean="0"/>
              <a:t>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This is an issue for MDs (reported by Simone)</a:t>
            </a:r>
            <a:endParaRPr lang="en-US" sz="1600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5168" y="464021"/>
            <a:ext cx="7245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Total Intensity averaged at 50 Hz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225" y="2282788"/>
            <a:ext cx="5149918" cy="417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87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446" y="1788178"/>
            <a:ext cx="5719789" cy="42102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5087" y="2077440"/>
            <a:ext cx="28233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Raw ADC in 16 bits otherwise too </a:t>
            </a:r>
            <a:r>
              <a:rPr lang="en-US" sz="1600" dirty="0" smtClean="0"/>
              <a:t>big</a:t>
            </a:r>
            <a:br>
              <a:rPr lang="en-US" sz="1600" dirty="0" smtClean="0"/>
            </a:br>
            <a:endParaRPr lang="en-US" sz="16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Rarely </a:t>
            </a:r>
            <a:r>
              <a:rPr lang="en-US" sz="1600" dirty="0" smtClean="0">
                <a:solidFill>
                  <a:srgbClr val="C00000"/>
                </a:solidFill>
              </a:rPr>
              <a:t>overflows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7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15168" y="464021"/>
            <a:ext cx="7245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Bunch Intensity averaged at 50 Hz 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5011615" y="3364523"/>
            <a:ext cx="234462" cy="278423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5949462" y="3364522"/>
            <a:ext cx="234462" cy="278423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770078" y="3364521"/>
            <a:ext cx="234462" cy="278423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765845" y="3731738"/>
            <a:ext cx="493570" cy="3231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500" dirty="0" err="1"/>
              <a:t>adc</a:t>
            </a:r>
            <a:endParaRPr lang="en-US" sz="1500" dirty="0"/>
          </a:p>
        </p:txBody>
      </p:sp>
      <p:sp>
        <p:nvSpPr>
          <p:cNvPr id="13" name="TextBox 12"/>
          <p:cNvSpPr txBox="1"/>
          <p:nvPr/>
        </p:nvSpPr>
        <p:spPr>
          <a:xfrm>
            <a:off x="2010508" y="5198118"/>
            <a:ext cx="1248907" cy="3231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# of charges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97711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7369" y="2022891"/>
            <a:ext cx="5098969" cy="38375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3745" y="1757432"/>
            <a:ext cx="1635827" cy="5539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500" dirty="0"/>
              <a:t>1023 Turn-by-turn measurement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60769" y="1757432"/>
            <a:ext cx="1635827" cy="5539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500" dirty="0"/>
              <a:t>Total intensity measurement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66557" y="4383364"/>
            <a:ext cx="493570" cy="3231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500" dirty="0" err="1"/>
              <a:t>adc</a:t>
            </a:r>
            <a:endParaRPr lang="en-US" sz="1500" dirty="0"/>
          </a:p>
        </p:txBody>
      </p:sp>
      <p:sp>
        <p:nvSpPr>
          <p:cNvPr id="12" name="TextBox 11"/>
          <p:cNvSpPr txBox="1"/>
          <p:nvPr/>
        </p:nvSpPr>
        <p:spPr>
          <a:xfrm>
            <a:off x="8113072" y="4383364"/>
            <a:ext cx="493570" cy="3231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500" dirty="0" err="1"/>
              <a:t>adc</a:t>
            </a:r>
            <a:endParaRPr lang="en-US" sz="1500" dirty="0"/>
          </a:p>
        </p:txBody>
      </p:sp>
      <p:sp>
        <p:nvSpPr>
          <p:cNvPr id="42" name="TextBox 41"/>
          <p:cNvSpPr txBox="1"/>
          <p:nvPr/>
        </p:nvSpPr>
        <p:spPr>
          <a:xfrm>
            <a:off x="3123209" y="3540929"/>
            <a:ext cx="4675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/>
              <a:t>time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314696" y="3517444"/>
            <a:ext cx="3152899" cy="890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516202" y="2674618"/>
            <a:ext cx="3345" cy="802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4177" y="2067653"/>
            <a:ext cx="100198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20 </a:t>
            </a:r>
            <a:r>
              <a:rPr lang="en-US" sz="1050" dirty="0" err="1"/>
              <a:t>ms</a:t>
            </a:r>
            <a:r>
              <a:rPr lang="en-US" sz="1050" dirty="0"/>
              <a:t/>
            </a:r>
            <a:br>
              <a:rPr lang="en-US" sz="1050" dirty="0"/>
            </a:br>
            <a:r>
              <a:rPr lang="en-US" sz="1050" dirty="0"/>
              <a:t>Injection Warning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653143" y="3181222"/>
            <a:ext cx="97526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15135" y="2802205"/>
            <a:ext cx="10019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Configurable delay in </a:t>
            </a:r>
            <a:r>
              <a:rPr lang="en-US" sz="1050" dirty="0" err="1"/>
              <a:t>ms</a:t>
            </a:r>
            <a:endParaRPr lang="en-US" sz="1050" dirty="0"/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1709679" y="2682363"/>
            <a:ext cx="7792" cy="802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216480" y="2230224"/>
            <a:ext cx="10019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Unfreeze buffers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2835052" y="3598708"/>
            <a:ext cx="8906" cy="498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619255" y="4097729"/>
            <a:ext cx="4494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IRQ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1764698" y="3898196"/>
            <a:ext cx="97526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775110" y="3617390"/>
            <a:ext cx="95443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# of turns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008414" y="2768236"/>
            <a:ext cx="6657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Injection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2341293" y="3022581"/>
            <a:ext cx="1" cy="4663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8</a:t>
            </a:fld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515168" y="464021"/>
            <a:ext cx="7245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Turn-by-turn </a:t>
            </a:r>
            <a:r>
              <a:rPr lang="en-US" sz="2800" dirty="0" smtClean="0"/>
              <a:t>Intensity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3552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7367" y="2022889"/>
            <a:ext cx="5106456" cy="3843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3745" y="1757432"/>
            <a:ext cx="1635827" cy="5539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500" dirty="0"/>
              <a:t>1023 Turn-by-turn measurement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60769" y="1757432"/>
            <a:ext cx="1635827" cy="5539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500" dirty="0"/>
              <a:t>Total intensity measurement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66557" y="4383364"/>
            <a:ext cx="493570" cy="3231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500" dirty="0" err="1"/>
              <a:t>adc</a:t>
            </a:r>
            <a:endParaRPr lang="en-US" sz="1500" dirty="0"/>
          </a:p>
        </p:txBody>
      </p:sp>
      <p:sp>
        <p:nvSpPr>
          <p:cNvPr id="12" name="TextBox 11"/>
          <p:cNvSpPr txBox="1"/>
          <p:nvPr/>
        </p:nvSpPr>
        <p:spPr>
          <a:xfrm>
            <a:off x="8113072" y="4383364"/>
            <a:ext cx="493570" cy="3231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500" dirty="0" err="1"/>
              <a:t>adc</a:t>
            </a:r>
            <a:endParaRPr lang="en-US" sz="1500" dirty="0"/>
          </a:p>
        </p:txBody>
      </p:sp>
      <p:sp>
        <p:nvSpPr>
          <p:cNvPr id="5" name="TextBox 4"/>
          <p:cNvSpPr txBox="1"/>
          <p:nvPr/>
        </p:nvSpPr>
        <p:spPr>
          <a:xfrm>
            <a:off x="436419" y="4921021"/>
            <a:ext cx="30311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C00000"/>
                </a:solidFill>
              </a:rPr>
              <a:t>Due to the free running nature of the acquisition, injection is moving around!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09C0-6384-4376-B707-F7A55E41CC40}" type="slidenum">
              <a:rPr lang="en-US" smtClean="0"/>
              <a:t>9</a:t>
            </a:fld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15168" y="464021"/>
            <a:ext cx="7245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Turn-by-turn </a:t>
            </a:r>
            <a:r>
              <a:rPr lang="en-US" sz="2800" dirty="0" smtClean="0"/>
              <a:t>Intensity</a:t>
            </a:r>
            <a:endParaRPr lang="en-US" sz="2800" dirty="0"/>
          </a:p>
        </p:txBody>
      </p:sp>
      <p:sp>
        <p:nvSpPr>
          <p:cNvPr id="29" name="TextBox 28"/>
          <p:cNvSpPr txBox="1"/>
          <p:nvPr/>
        </p:nvSpPr>
        <p:spPr>
          <a:xfrm>
            <a:off x="3123209" y="3540929"/>
            <a:ext cx="4675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/>
              <a:t>time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14696" y="3517444"/>
            <a:ext cx="3152899" cy="890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16202" y="2674618"/>
            <a:ext cx="3345" cy="802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4177" y="2067653"/>
            <a:ext cx="100198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20 </a:t>
            </a:r>
            <a:r>
              <a:rPr lang="en-US" sz="1050" dirty="0" err="1"/>
              <a:t>ms</a:t>
            </a:r>
            <a:r>
              <a:rPr lang="en-US" sz="1050" dirty="0"/>
              <a:t/>
            </a:r>
            <a:br>
              <a:rPr lang="en-US" sz="1050" dirty="0"/>
            </a:br>
            <a:r>
              <a:rPr lang="en-US" sz="1050" dirty="0"/>
              <a:t>Injection Warning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653143" y="3181222"/>
            <a:ext cx="97526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15135" y="2802205"/>
            <a:ext cx="10019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Configurable delay in </a:t>
            </a:r>
            <a:r>
              <a:rPr lang="en-US" sz="1050" dirty="0" err="1"/>
              <a:t>ms</a:t>
            </a:r>
            <a:endParaRPr lang="en-US" sz="1050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1709679" y="2682363"/>
            <a:ext cx="7792" cy="802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216480" y="2230224"/>
            <a:ext cx="10019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C00000"/>
                </a:solidFill>
              </a:rPr>
              <a:t>Unfreeze</a:t>
            </a:r>
            <a:r>
              <a:rPr lang="en-US" sz="1050" dirty="0"/>
              <a:t> buffers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2835052" y="3598708"/>
            <a:ext cx="8906" cy="498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619255" y="4097729"/>
            <a:ext cx="4494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IRQ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764698" y="3898196"/>
            <a:ext cx="97526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775110" y="3617390"/>
            <a:ext cx="95443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# of turns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008414" y="2768236"/>
            <a:ext cx="6657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Injection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2341293" y="3022581"/>
            <a:ext cx="1" cy="4663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56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1985</TotalTime>
  <Words>540</Words>
  <Application>Microsoft Office PowerPoint</Application>
  <PresentationFormat>On-screen Show (4:3)</PresentationFormat>
  <Paragraphs>116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Athanasios Topaloudis</dc:creator>
  <cp:lastModifiedBy>Athanasios Topaloudis</cp:lastModifiedBy>
  <cp:revision>63</cp:revision>
  <dcterms:created xsi:type="dcterms:W3CDTF">2018-04-04T12:56:34Z</dcterms:created>
  <dcterms:modified xsi:type="dcterms:W3CDTF">2018-04-06T13:12:57Z</dcterms:modified>
</cp:coreProperties>
</file>