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fntdata" ContentType="application/x-fontdata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334" r:id="rId2"/>
    <p:sldId id="308" r:id="rId3"/>
    <p:sldId id="309" r:id="rId4"/>
    <p:sldId id="277" r:id="rId5"/>
    <p:sldId id="288" r:id="rId6"/>
    <p:sldId id="286" r:id="rId7"/>
    <p:sldId id="290" r:id="rId8"/>
    <p:sldId id="314" r:id="rId9"/>
    <p:sldId id="312" r:id="rId10"/>
    <p:sldId id="323" r:id="rId11"/>
    <p:sldId id="327" r:id="rId12"/>
    <p:sldId id="329" r:id="rId13"/>
    <p:sldId id="332" r:id="rId14"/>
    <p:sldId id="315" r:id="rId15"/>
    <p:sldId id="316" r:id="rId16"/>
    <p:sldId id="335" r:id="rId17"/>
    <p:sldId id="297" r:id="rId18"/>
    <p:sldId id="337" r:id="rId19"/>
    <p:sldId id="336" r:id="rId20"/>
    <p:sldId id="321" r:id="rId21"/>
    <p:sldId id="322" r:id="rId22"/>
    <p:sldId id="333" r:id="rId23"/>
  </p:sldIdLst>
  <p:sldSz cx="9144000" cy="6858000" type="screen4x3"/>
  <p:notesSz cx="6858000" cy="9144000"/>
  <p:embeddedFontLst>
    <p:embeddedFont>
      <p:font typeface="Bookman Old Style"/>
      <p:regular r:id="rId26"/>
      <p:bold r:id="rId27"/>
      <p:italic r:id="rId28"/>
      <p:boldItalic r:id="rId29"/>
    </p:embeddedFont>
    <p:embeddedFont>
      <p:font typeface="Gill Sans MT"/>
      <p:regular r:id="rId30"/>
      <p:bold r:id="rId31"/>
      <p:italic r:id="rId32"/>
      <p:boldItalic r:id="rId33"/>
    </p:embeddedFont>
    <p:embeddedFont>
      <p:font typeface="Wingdings 3" charset="2"/>
      <p:regular r:id="rId34"/>
    </p:embeddedFont>
    <p:embeddedFont>
      <p:font typeface="Arial Unicode MS"/>
      <p:regular r:id="rId35"/>
    </p:embeddedFont>
    <p:embeddedFont>
      <p:font typeface="Calibri"/>
      <p:regular r:id="rId36"/>
      <p:bold r:id="rId37"/>
      <p:italic r:id="rId38"/>
      <p:boldItalic r:id="rId39"/>
    </p:embeddedFont>
    <p:embeddedFont>
      <p:font typeface="MS Mincho"/>
      <p:regular r:id="rId40"/>
    </p:embeddedFont>
    <p:embeddedFont>
      <p:font typeface="ＭＳ Ｐゴシック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598" autoAdjust="0"/>
    <p:restoredTop sz="94604" autoAdjust="0"/>
  </p:normalViewPr>
  <p:slideViewPr>
    <p:cSldViewPr>
      <p:cViewPr varScale="1">
        <p:scale>
          <a:sx n="93" d="100"/>
          <a:sy n="93" d="100"/>
        </p:scale>
        <p:origin x="-7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font" Target="fonts/font1.fntdata"/><Relationship Id="rId27" Type="http://schemas.openxmlformats.org/officeDocument/2006/relationships/font" Target="fonts/font2.fntdata"/><Relationship Id="rId28" Type="http://schemas.openxmlformats.org/officeDocument/2006/relationships/font" Target="fonts/font3.fntdata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font" Target="fonts/font5.fntdata"/><Relationship Id="rId31" Type="http://schemas.openxmlformats.org/officeDocument/2006/relationships/font" Target="fonts/font6.fntdata"/><Relationship Id="rId32" Type="http://schemas.openxmlformats.org/officeDocument/2006/relationships/font" Target="fonts/font7.fntdata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font" Target="fonts/font8.fntdata"/><Relationship Id="rId34" Type="http://schemas.openxmlformats.org/officeDocument/2006/relationships/font" Target="fonts/font9.fntdata"/><Relationship Id="rId35" Type="http://schemas.openxmlformats.org/officeDocument/2006/relationships/font" Target="fonts/font10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font" Target="fonts/font12.fntdata"/><Relationship Id="rId38" Type="http://schemas.openxmlformats.org/officeDocument/2006/relationships/font" Target="fonts/font13.fntdata"/><Relationship Id="rId39" Type="http://schemas.openxmlformats.org/officeDocument/2006/relationships/font" Target="fonts/font14.fntdata"/><Relationship Id="rId40" Type="http://schemas.openxmlformats.org/officeDocument/2006/relationships/font" Target="fonts/font15.fntdata"/><Relationship Id="rId41" Type="http://schemas.openxmlformats.org/officeDocument/2006/relationships/font" Target="fonts/font16.fntdata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CF49C-DFDB-DF4E-B7A5-4918F1CECB0E}" type="datetimeFigureOut">
              <a:rPr lang="en-US" smtClean="0"/>
              <a:t>11/16/09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5DF87-20AF-1F42-9D36-101D3E797D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9162C-1FD9-4657-8E03-F11A276519B5}" type="datetimeFigureOut">
              <a:rPr lang="en-US" smtClean="0"/>
              <a:pPr/>
              <a:t>11/16/09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9BE61-5EA2-4B6D-A9C4-FD121D2424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A9C69-559A-4820-A4B5-F62CF3CBBF7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C27D47-5A6E-D447-AA33-B39DB54EEDD5}" type="slidenum">
              <a:rPr lang="en-GB"/>
              <a:pPr/>
              <a:t>10</a:t>
            </a:fld>
            <a:endParaRPr lang="en-GB"/>
          </a:p>
        </p:txBody>
      </p:sp>
      <p:sp>
        <p:nvSpPr>
          <p:cNvPr id="8294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14" tIns="45707" rIns="91414" bIns="45707"/>
          <a:lstStyle/>
          <a:p>
            <a:pPr eaLnBrk="1" hangingPunct="1"/>
            <a:endParaRPr lang="en-US"/>
          </a:p>
        </p:txBody>
      </p:sp>
      <p:sp>
        <p:nvSpPr>
          <p:cNvPr id="8294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4" tIns="45707" rIns="91414" bIns="45707" anchor="b">
            <a:prstTxWarp prst="textNoShape">
              <a:avLst/>
            </a:prstTxWarp>
          </a:bodyPr>
          <a:lstStyle/>
          <a:p>
            <a:pPr algn="r" eaLnBrk="1" hangingPunct="1"/>
            <a:fld id="{97F8AA73-DCAB-454D-ADE3-93D352AD201A}" type="slidenum">
              <a:rPr lang="en-US">
                <a:ea typeface="ＭＳ Ｐゴシック" charset="-128"/>
                <a:cs typeface="ＭＳ Ｐゴシック" charset="-128"/>
              </a:rPr>
              <a:pPr algn="r" eaLnBrk="1" hangingPunct="1"/>
              <a:t>10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F9E5B2-3882-4F35-8969-6AEDB2615280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68825" cy="3427413"/>
          </a:xfrm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94" y="4342191"/>
            <a:ext cx="5027414" cy="4115405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38" tIns="45220" rIns="90438" bIns="45220" anchor="b"/>
          <a:lstStyle/>
          <a:p>
            <a:pPr algn="r" defTabSz="903973"/>
            <a:fld id="{D2C92A36-E029-42B1-B6EE-85FF7A3835AA}" type="slidenum">
              <a:rPr lang="en-US" sz="1200"/>
              <a:pPr algn="r" defTabSz="903973"/>
              <a:t>15</a:t>
            </a:fld>
            <a:endParaRPr lang="en-US" sz="1200" dirty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68825" cy="3427413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294" y="4342191"/>
            <a:ext cx="5027414" cy="4115405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  <p:sp>
        <p:nvSpPr>
          <p:cNvPr id="809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6FA8D4-BF58-894C-87E3-5AE14AF20FAE}" type="slidenum">
              <a:rPr lang="es-ES"/>
              <a:pPr/>
              <a:t>20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/>
          </a:p>
        </p:txBody>
      </p:sp>
      <p:sp>
        <p:nvSpPr>
          <p:cNvPr id="819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A96D03-ACA3-D14A-ADF7-EDAFD552FB20}" type="slidenum">
              <a:rPr lang="es-ES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4139565"/>
            <a:ext cx="7315200" cy="96583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400800"/>
            <a:ext cx="1981200" cy="365760"/>
          </a:xfrm>
        </p:spPr>
        <p:txBody>
          <a:bodyPr/>
          <a:lstStyle/>
          <a:p>
            <a:fld id="{A380D7B4-6780-8541-86E4-B63445E9803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21-22 September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n_TOF status -  Collaboration Meeting and Collaboration Board - M. Calviani (CERN)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1219200" y="1828800"/>
            <a:ext cx="9753600" cy="2590800"/>
          </a:xfrm>
        </p:spPr>
        <p:txBody>
          <a:bodyPr>
            <a:normAutofit/>
          </a:bodyPr>
          <a:lstStyle/>
          <a:p>
            <a:r>
              <a:rPr lang="en-US" sz="3500" dirty="0" smtClean="0">
                <a:solidFill>
                  <a:srgbClr val="FF0000"/>
                </a:solidFill>
              </a:rPr>
              <a:t>    </a:t>
            </a:r>
            <a:r>
              <a:rPr lang="en-US" sz="2222" dirty="0" err="1" smtClean="0">
                <a:solidFill>
                  <a:srgbClr val="FF0000"/>
                </a:solidFill>
              </a:rPr>
              <a:t>n</a:t>
            </a:r>
            <a:r>
              <a:rPr lang="en-US" sz="2222" dirty="0" err="1" smtClean="0">
                <a:solidFill>
                  <a:srgbClr val="800000"/>
                </a:solidFill>
              </a:rPr>
              <a:t>_TOF</a:t>
            </a:r>
            <a:r>
              <a:rPr lang="en-US" sz="2222" dirty="0" smtClean="0">
                <a:solidFill>
                  <a:srgbClr val="800000"/>
                </a:solidFill>
              </a:rPr>
              <a:t>: Facility status report and Future Perspectives</a:t>
            </a:r>
            <a:r>
              <a:rPr lang="en-US" sz="2800" dirty="0" smtClean="0">
                <a:solidFill>
                  <a:srgbClr val="800000"/>
                </a:solidFill>
              </a:rPr>
              <a:t/>
            </a:r>
            <a:br>
              <a:rPr lang="en-US" sz="2800" dirty="0" smtClean="0">
                <a:solidFill>
                  <a:srgbClr val="800000"/>
                </a:solidFill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>
              <a:solidFill>
                <a:srgbClr val="8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2895600"/>
            <a:ext cx="6477000" cy="3262306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                                 </a:t>
            </a:r>
            <a:r>
              <a:rPr lang="en-US" sz="2400" dirty="0" err="1" smtClean="0"/>
              <a:t>E.Chiaveri</a:t>
            </a:r>
            <a:endParaRPr lang="en-US" sz="2400" dirty="0" smtClean="0"/>
          </a:p>
          <a:p>
            <a:pPr>
              <a:buNone/>
            </a:pPr>
            <a:r>
              <a:rPr lang="en-US" sz="1500" dirty="0" smtClean="0"/>
              <a:t>                                                     CERN EN-STI-EET</a:t>
            </a:r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r>
              <a:rPr lang="en-US" sz="1500" dirty="0" smtClean="0"/>
              <a:t> </a:t>
            </a:r>
            <a:endParaRPr lang="en-US" sz="1500" dirty="0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en_h_6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685800"/>
            <a:ext cx="32004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of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304800"/>
            <a:ext cx="1219200" cy="12192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0" y="4648200"/>
            <a:ext cx="487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INTC Meeting 16/17 November 2009 </a:t>
            </a:r>
            <a:endParaRPr lang="en-US" sz="24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 txBox="1">
            <a:spLocks noGrp="1"/>
          </p:cNvSpPr>
          <p:nvPr/>
        </p:nvSpPr>
        <p:spPr bwMode="auto">
          <a:xfrm>
            <a:off x="838200" y="6096000"/>
            <a:ext cx="693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>
            <a:prstTxWarp prst="textNoShape">
              <a:avLst/>
            </a:prstTxWarp>
          </a:bodyPr>
          <a:lstStyle/>
          <a:p>
            <a:pPr algn="ctr" eaLnBrk="1" hangingPunct="1"/>
            <a:endParaRPr lang="en-US" sz="2400">
              <a:solidFill>
                <a:srgbClr val="4472FE"/>
              </a:solidFill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048000" y="609600"/>
            <a:ext cx="3733800" cy="14478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429" tIns="45714" rIns="91429" bIns="45714" anchor="ctr"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/>
              <a:t>Work Sector of Type A</a:t>
            </a:r>
          </a:p>
        </p:txBody>
      </p:sp>
      <p:sp>
        <p:nvSpPr>
          <p:cNvPr id="70660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066800" y="1676400"/>
            <a:ext cx="7413625" cy="47244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lIns="91429" tIns="45714" rIns="91429" bIns="45714">
            <a:prstTxWarp prst="textNoShape">
              <a:avLst/>
            </a:prstTxWarp>
            <a:normAutofit lnSpcReduction="10000"/>
          </a:bodyPr>
          <a:lstStyle/>
          <a:p>
            <a:pPr marL="377825" indent="-377825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>
                <a:solidFill>
                  <a:srgbClr val="FF4046"/>
                </a:solidFill>
              </a:rPr>
              <a:t>Fire proof</a:t>
            </a:r>
            <a:endParaRPr lang="en-US" sz="1800" dirty="0"/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Walls doors F90 and T60</a:t>
            </a:r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Fire detection</a:t>
            </a:r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“</a:t>
            </a:r>
            <a:r>
              <a:rPr lang="en-US" sz="1800" dirty="0" err="1"/>
              <a:t>Continous</a:t>
            </a:r>
            <a:r>
              <a:rPr lang="en-US" sz="1800" dirty="0"/>
              <a:t>  and  impermeable wall coating”</a:t>
            </a:r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Fire retention system (“</a:t>
            </a:r>
            <a:r>
              <a:rPr lang="en-US" sz="1800" dirty="0" err="1"/>
              <a:t>clapet</a:t>
            </a:r>
            <a:r>
              <a:rPr lang="en-US" sz="1800" dirty="0"/>
              <a:t> anti-</a:t>
            </a:r>
            <a:r>
              <a:rPr lang="en-US" sz="1800" dirty="0" err="1"/>
              <a:t>feu</a:t>
            </a:r>
            <a:r>
              <a:rPr lang="en-US" sz="1800" dirty="0"/>
              <a:t>)</a:t>
            </a:r>
          </a:p>
          <a:p>
            <a:pPr marL="377825" indent="-377825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>
                <a:solidFill>
                  <a:srgbClr val="FF4046"/>
                </a:solidFill>
              </a:rPr>
              <a:t>Ventilation</a:t>
            </a:r>
            <a:endParaRPr lang="en-US" sz="1800" dirty="0"/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Depression shall be more than 60 Pa (ISO 17873)</a:t>
            </a:r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Guaranteed ventilation in case of power cut (UPS and CERN backup)</a:t>
            </a:r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Isolation of work sectors in case of fire</a:t>
            </a:r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Must be monitored and connected to an alarm</a:t>
            </a:r>
          </a:p>
          <a:p>
            <a:pPr marL="377825" indent="-377825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>
                <a:solidFill>
                  <a:srgbClr val="FF4046"/>
                </a:solidFill>
              </a:rPr>
              <a:t>Access</a:t>
            </a:r>
            <a:endParaRPr lang="en-US" sz="1800" dirty="0"/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Material and personnel</a:t>
            </a:r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Hand foot monitors, complete clothing change</a:t>
            </a:r>
          </a:p>
          <a:p>
            <a:pPr marL="377825" indent="-377825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>
                <a:solidFill>
                  <a:srgbClr val="FF4046"/>
                </a:solidFill>
              </a:rPr>
              <a:t>Decontamination area</a:t>
            </a:r>
            <a:endParaRPr lang="en-US" sz="1800" dirty="0"/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Hands free wash basins</a:t>
            </a:r>
          </a:p>
          <a:p>
            <a:pPr marL="1258888" lvl="2" indent="-252413" defTabSz="1006475" eaLnBrk="1" hangingPunct="1">
              <a:lnSpc>
                <a:spcPct val="80000"/>
              </a:lnSpc>
              <a:buFont typeface="Wingdings" charset="2"/>
              <a:buChar char="Ø"/>
            </a:pPr>
            <a:r>
              <a:rPr lang="en-US" sz="1800" dirty="0"/>
              <a:t>Shower can be used in Bat </a:t>
            </a:r>
            <a:r>
              <a:rPr lang="en-US" sz="1800" dirty="0" smtClean="0"/>
              <a:t>179 (ISOLDE area)</a:t>
            </a:r>
          </a:p>
          <a:p>
            <a:pPr marL="1258888" lvl="2" indent="-252413" defTabSz="1006475" eaLnBrk="1" hangingPunct="1">
              <a:lnSpc>
                <a:spcPct val="80000"/>
              </a:lnSpc>
              <a:buFontTx/>
              <a:buNone/>
            </a:pPr>
            <a:endParaRPr lang="en-US" sz="1800" dirty="0"/>
          </a:p>
        </p:txBody>
      </p:sp>
      <p:pic>
        <p:nvPicPr>
          <p:cNvPr id="70661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3" name="Picture 5" descr="en_h_6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742950"/>
            <a:ext cx="32004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of_smal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304800"/>
            <a:ext cx="1219200" cy="12192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Content Placeholder 4" descr="P10007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140" r="-1140"/>
          <a:stretch>
            <a:fillRect/>
          </a:stretch>
        </p:blipFill>
        <p:spPr bwMode="auto">
          <a:noFill/>
          <a:ln>
            <a:miter lim="800000"/>
            <a:headEnd/>
            <a:tailEnd/>
          </a:ln>
        </p:spPr>
      </p:pic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500188" y="652463"/>
            <a:ext cx="6373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n_TOF Escape Lane, DAQ and access to Experimental Area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Content Placeholder 4" descr="P10007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8187" r="-18187"/>
          <a:stretch>
            <a:fillRect/>
          </a:stretch>
        </p:blipFill>
        <p:spPr bwMode="auto">
          <a:noFill/>
          <a:ln>
            <a:miter lim="800000"/>
            <a:headEnd/>
            <a:tailEnd/>
          </a:ln>
        </p:spPr>
      </p:pic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2000250" y="642938"/>
            <a:ext cx="4778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n_TOF DAQ + cablings to Experimental Area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Content Placeholder 4" descr="P10007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1140" r="-1140"/>
          <a:stretch>
            <a:fillRect/>
          </a:stretch>
        </p:blipFill>
        <p:spPr bwMode="auto">
          <a:noFill/>
          <a:ln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94C612-23B6-4580-9003-CECDB2C05AA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1125538"/>
            <a:ext cx="642938" cy="52149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FR" sz="1800" b="0"/>
          </a:p>
        </p:txBody>
      </p:sp>
      <p:cxnSp>
        <p:nvCxnSpPr>
          <p:cNvPr id="23" name="Connecteur droit 22"/>
          <p:cNvCxnSpPr/>
          <p:nvPr/>
        </p:nvCxnSpPr>
        <p:spPr>
          <a:xfrm>
            <a:off x="0" y="6357938"/>
            <a:ext cx="642938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858000" y="1285875"/>
            <a:ext cx="1714500" cy="142875"/>
          </a:xfrm>
          <a:prstGeom prst="rect">
            <a:avLst/>
          </a:prstGeom>
          <a:solidFill>
            <a:srgbClr val="B7B4A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FR" sz="1800" b="0"/>
          </a:p>
        </p:txBody>
      </p:sp>
      <p:cxnSp>
        <p:nvCxnSpPr>
          <p:cNvPr id="25" name="Connecteur droit 24"/>
          <p:cNvCxnSpPr/>
          <p:nvPr/>
        </p:nvCxnSpPr>
        <p:spPr>
          <a:xfrm>
            <a:off x="428625" y="1357313"/>
            <a:ext cx="814387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3"/>
          <p:cNvSpPr txBox="1">
            <a:spLocks noGrp="1"/>
          </p:cNvSpPr>
          <p:nvPr/>
        </p:nvSpPr>
        <p:spPr bwMode="auto">
          <a:xfrm>
            <a:off x="914400" y="6453188"/>
            <a:ext cx="1981200" cy="255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sz="1000" b="0">
                <a:solidFill>
                  <a:schemeClr val="tx1"/>
                </a:solidFill>
                <a:latin typeface="Arial Unicode MS" pitchFamily="34" charset="-128"/>
              </a:rPr>
              <a:t>SG - EN-MEF-SBA</a:t>
            </a:r>
          </a:p>
        </p:txBody>
      </p:sp>
      <p:sp>
        <p:nvSpPr>
          <p:cNvPr id="19484" name="Rectangle 14"/>
          <p:cNvSpPr>
            <a:spLocks noChangeArrowheads="1"/>
          </p:cNvSpPr>
          <p:nvPr/>
        </p:nvSpPr>
        <p:spPr bwMode="auto">
          <a:xfrm>
            <a:off x="1349375" y="277813"/>
            <a:ext cx="72723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b="0">
                <a:latin typeface="Calibri" pitchFamily="34" charset="0"/>
              </a:rPr>
              <a:t>New layout proposal</a:t>
            </a:r>
          </a:p>
        </p:txBody>
      </p:sp>
      <p:pic>
        <p:nvPicPr>
          <p:cNvPr id="10" name="Picture 9" descr="n_TOF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3412" y="1676400"/>
            <a:ext cx="7856738" cy="4495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 txBox="1">
            <a:spLocks noGrp="1"/>
          </p:cNvSpPr>
          <p:nvPr/>
        </p:nvSpPr>
        <p:spPr bwMode="auto">
          <a:xfrm>
            <a:off x="6781800" y="6453188"/>
            <a:ext cx="1905000" cy="252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fld id="{E16FE915-260C-4FA5-BAE6-A9AAE3A0482E}" type="slidenum">
              <a:rPr lang="en-US" sz="1000" b="0">
                <a:solidFill>
                  <a:schemeClr val="tx1"/>
                </a:solidFill>
                <a:latin typeface="+mj-lt"/>
              </a:rPr>
              <a:pPr algn="r" eaLnBrk="1" hangingPunct="1">
                <a:defRPr/>
              </a:pPr>
              <a:t>15</a:t>
            </a:fld>
            <a:endParaRPr lang="en-US" sz="1000" b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1125538"/>
            <a:ext cx="642938" cy="52149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FR" sz="1800" b="0"/>
          </a:p>
        </p:txBody>
      </p:sp>
      <p:cxnSp>
        <p:nvCxnSpPr>
          <p:cNvPr id="23" name="Connecteur droit 22"/>
          <p:cNvCxnSpPr/>
          <p:nvPr/>
        </p:nvCxnSpPr>
        <p:spPr>
          <a:xfrm>
            <a:off x="0" y="6357938"/>
            <a:ext cx="642938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858000" y="1285875"/>
            <a:ext cx="1714500" cy="142875"/>
          </a:xfrm>
          <a:prstGeom prst="rect">
            <a:avLst/>
          </a:prstGeom>
          <a:solidFill>
            <a:srgbClr val="B7B4A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fr-FR" sz="1800" b="0"/>
          </a:p>
        </p:txBody>
      </p:sp>
      <p:cxnSp>
        <p:nvCxnSpPr>
          <p:cNvPr id="25" name="Connecteur droit 24"/>
          <p:cNvCxnSpPr/>
          <p:nvPr/>
        </p:nvCxnSpPr>
        <p:spPr>
          <a:xfrm>
            <a:off x="428625" y="1357313"/>
            <a:ext cx="814387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ate Placeholder 3"/>
          <p:cNvSpPr txBox="1">
            <a:spLocks noGrp="1"/>
          </p:cNvSpPr>
          <p:nvPr/>
        </p:nvSpPr>
        <p:spPr bwMode="auto">
          <a:xfrm>
            <a:off x="914400" y="6453188"/>
            <a:ext cx="1981200" cy="255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US" sz="1000" b="0">
                <a:solidFill>
                  <a:schemeClr val="tx1"/>
                </a:solidFill>
                <a:latin typeface="Arial Unicode MS" pitchFamily="34" charset="-128"/>
              </a:rPr>
              <a:t>SG - EN-MEF-SBA</a:t>
            </a:r>
          </a:p>
        </p:txBody>
      </p:sp>
      <p:sp>
        <p:nvSpPr>
          <p:cNvPr id="56329" name="Rectangle 14"/>
          <p:cNvSpPr>
            <a:spLocks noChangeArrowheads="1"/>
          </p:cNvSpPr>
          <p:nvPr/>
        </p:nvSpPr>
        <p:spPr bwMode="auto">
          <a:xfrm>
            <a:off x="1349375" y="277813"/>
            <a:ext cx="72723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US" sz="3200" dirty="0" smtClean="0">
                <a:latin typeface="Calibri" pitchFamily="34" charset="0"/>
              </a:rPr>
              <a:t>Changing Room</a:t>
            </a:r>
            <a:endParaRPr lang="en-US" sz="3200" b="0" dirty="0">
              <a:latin typeface="Calibri" pitchFamily="34" charset="0"/>
            </a:endParaRP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5076825" y="1844675"/>
            <a:ext cx="2160588" cy="31432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fire doors</a:t>
            </a:r>
          </a:p>
        </p:txBody>
      </p:sp>
      <p:sp>
        <p:nvSpPr>
          <p:cNvPr id="56333" name="Line 4"/>
          <p:cNvSpPr>
            <a:spLocks noChangeShapeType="1"/>
          </p:cNvSpPr>
          <p:nvPr/>
        </p:nvSpPr>
        <p:spPr bwMode="auto">
          <a:xfrm flipH="1">
            <a:off x="4284663" y="2060575"/>
            <a:ext cx="935037" cy="4318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6334" name="Line 4"/>
          <p:cNvSpPr>
            <a:spLocks noChangeShapeType="1"/>
          </p:cNvSpPr>
          <p:nvPr/>
        </p:nvSpPr>
        <p:spPr bwMode="auto">
          <a:xfrm>
            <a:off x="5292725" y="2133600"/>
            <a:ext cx="71438" cy="25908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6335" name="Text Box 12"/>
          <p:cNvSpPr txBox="1">
            <a:spLocks noChangeArrowheads="1"/>
          </p:cNvSpPr>
          <p:nvPr/>
        </p:nvSpPr>
        <p:spPr bwMode="auto">
          <a:xfrm>
            <a:off x="4284663" y="4724400"/>
            <a:ext cx="2089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(Not shown)</a:t>
            </a:r>
          </a:p>
        </p:txBody>
      </p:sp>
      <p:pic>
        <p:nvPicPr>
          <p:cNvPr id="14" name="Picture 13" descr="n_TOF_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1" y="1295400"/>
            <a:ext cx="8305800" cy="5156200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0D7B4-6780-8541-86E4-B63445E98039}" type="slidenum">
              <a:rPr lang="en-US" smtClean="0"/>
              <a:t>15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Area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Content Placeholder 6" descr="n_TOF_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t="-2418" b="-241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Borated water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62200" y="1394698"/>
            <a:ext cx="4114800" cy="233910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H</a:t>
            </a:r>
            <a:r>
              <a:rPr lang="en-US" baseline="-25000" dirty="0" smtClean="0">
                <a:solidFill>
                  <a:srgbClr val="00B0F0"/>
                </a:solidFill>
              </a:rPr>
              <a:t>2</a:t>
            </a:r>
            <a:r>
              <a:rPr lang="en-US" dirty="0" smtClean="0">
                <a:solidFill>
                  <a:srgbClr val="00B0F0"/>
                </a:solidFill>
              </a:rPr>
              <a:t>O + 1.28% </a:t>
            </a:r>
            <a:r>
              <a:rPr lang="en-US" baseline="30000" dirty="0" smtClean="0">
                <a:solidFill>
                  <a:srgbClr val="00B0F0"/>
                </a:solidFill>
              </a:rPr>
              <a:t>10</a:t>
            </a:r>
            <a:r>
              <a:rPr lang="en-US" dirty="0" smtClean="0">
                <a:solidFill>
                  <a:srgbClr val="00B0F0"/>
                </a:solidFill>
              </a:rPr>
              <a:t>B 99%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Neutrons: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removal of thermal neutrons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flux unchanged &gt; 1 </a:t>
            </a:r>
            <a:r>
              <a:rPr lang="en-US" dirty="0" err="1" smtClean="0"/>
              <a:t>eV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Photons: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7.5 </a:t>
            </a:r>
            <a:r>
              <a:rPr lang="en-US" dirty="0" err="1" smtClean="0"/>
              <a:t>MeV</a:t>
            </a:r>
            <a:r>
              <a:rPr lang="en-US" dirty="0" smtClean="0"/>
              <a:t>, 2.5 times lower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2.2 </a:t>
            </a:r>
            <a:r>
              <a:rPr lang="en-US" dirty="0" err="1" smtClean="0"/>
              <a:t>MeV</a:t>
            </a:r>
            <a:r>
              <a:rPr lang="en-US" dirty="0" smtClean="0"/>
              <a:t>, 12.5 times lower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480 </a:t>
            </a:r>
            <a:r>
              <a:rPr lang="en-US" dirty="0" err="1" smtClean="0"/>
              <a:t>keV</a:t>
            </a:r>
            <a:r>
              <a:rPr lang="en-US" dirty="0" smtClean="0"/>
              <a:t> ~60 times higher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0" y="3962400"/>
            <a:ext cx="7315200" cy="2031325"/>
          </a:xfrm>
          <a:prstGeom prst="rect">
            <a:avLst/>
          </a:prstGeom>
          <a:noFill/>
          <a:ln w="19050">
            <a:solidFill>
              <a:srgbClr val="00B0F0"/>
            </a:solidFill>
            <a:prstDash val="dash"/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Circuit is in the engineering phase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capable of running with and without boric acid in the water within reasonable time (needs flushing)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possible precipitation of B salt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Cooling is of the solution is performed through contact at target station level (contact surface big compared to volume)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Two operational modes 0% boron content,  and fully saturated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hotn_spectrum_pres_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524000"/>
            <a:ext cx="6400800" cy="480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Borated water studies – </a:t>
            </a:r>
            <a:br>
              <a:rPr lang="en-US" dirty="0" smtClean="0"/>
            </a:br>
            <a:r>
              <a:rPr lang="en-US" dirty="0" smtClean="0"/>
              <a:t>Photon Energy distribution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48851" y="2667000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 </a:t>
            </a:r>
            <a:r>
              <a:rPr lang="en-US" dirty="0" err="1" smtClean="0"/>
              <a:t>MeV</a:t>
            </a:r>
            <a:r>
              <a:rPr lang="en-US" dirty="0" smtClean="0"/>
              <a:t> </a:t>
            </a:r>
            <a:r>
              <a:rPr lang="en-US" baseline="30000" dirty="0" smtClean="0"/>
              <a:t>1</a:t>
            </a:r>
            <a:r>
              <a:rPr lang="en-US" dirty="0" smtClean="0"/>
              <a:t>H(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pitchFamily="18" charset="2"/>
              </a:rPr>
              <a:t>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2209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470 </a:t>
            </a:r>
            <a:r>
              <a:rPr lang="en-US" dirty="0" err="1" smtClean="0"/>
              <a:t>keV</a:t>
            </a:r>
            <a:r>
              <a:rPr lang="en-US" dirty="0" smtClean="0"/>
              <a:t> from </a:t>
            </a:r>
            <a:r>
              <a:rPr lang="en-US" baseline="30000" dirty="0" smtClean="0"/>
              <a:t>10</a:t>
            </a:r>
            <a:r>
              <a:rPr lang="en-US" dirty="0" smtClean="0"/>
              <a:t>B(</a:t>
            </a:r>
            <a:r>
              <a:rPr lang="en-US" dirty="0" err="1" smtClean="0"/>
              <a:t>n,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dirty="0" smtClean="0"/>
              <a:t>)</a:t>
            </a:r>
            <a:r>
              <a:rPr lang="en-US" baseline="30000" dirty="0" smtClean="0"/>
              <a:t>7</a:t>
            </a:r>
            <a:r>
              <a:rPr lang="en-US" dirty="0" smtClean="0"/>
              <a:t>Li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4114799" y="4812268"/>
            <a:ext cx="609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00399" y="5193268"/>
            <a:ext cx="1444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511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r>
              <a:rPr lang="en-US" dirty="0" err="1" smtClean="0"/>
              <a:t>e+e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24600" y="3048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 – 7.5 </a:t>
            </a:r>
            <a:r>
              <a:rPr lang="en-US" dirty="0" err="1" smtClean="0"/>
              <a:t>MeV</a:t>
            </a:r>
            <a:r>
              <a:rPr lang="en-US" dirty="0" smtClean="0"/>
              <a:t> prompt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dirty="0" smtClean="0"/>
              <a:t> on Fe, Al, 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91402" y="1307068"/>
            <a:ext cx="8142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Effect of boric acid: 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appearance of the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470 </a:t>
            </a:r>
            <a:r>
              <a:rPr lang="en-US" b="1" dirty="0" err="1" smtClean="0">
                <a:solidFill>
                  <a:srgbClr val="00B0F0"/>
                </a:solidFill>
                <a:sym typeface="Wingdings" pitchFamily="2" charset="2"/>
              </a:rPr>
              <a:t>keV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line + reduction of the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2.2 MeV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10200" y="6400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M.Calviani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Borated water studies – neutron </a:t>
            </a:r>
            <a:r>
              <a:rPr lang="en-US" dirty="0" err="1" smtClean="0"/>
              <a:t>fluence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 descr="neutron_fluence_pr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127125"/>
            <a:ext cx="7467600" cy="50450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4343400"/>
            <a:ext cx="213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Effect of </a:t>
            </a:r>
            <a:r>
              <a:rPr lang="en-US" baseline="30000" dirty="0" smtClean="0"/>
              <a:t>10</a:t>
            </a:r>
            <a:r>
              <a:rPr lang="en-US" dirty="0" smtClean="0"/>
              <a:t>B presence is essentially in the region </a:t>
            </a:r>
            <a:r>
              <a:rPr lang="en-US" dirty="0" smtClean="0">
                <a:solidFill>
                  <a:srgbClr val="00B0F0"/>
                </a:solidFill>
              </a:rPr>
              <a:t>&lt; 1-10 </a:t>
            </a:r>
            <a:r>
              <a:rPr lang="en-US" dirty="0" err="1" smtClean="0">
                <a:solidFill>
                  <a:srgbClr val="00B0F0"/>
                </a:solidFill>
              </a:rPr>
              <a:t>eV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and specifically at thermal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4343400"/>
            <a:ext cx="3745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Almost removal of the “thermal” peak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77000" y="64008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M.Calviani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Milestones </a:t>
            </a:r>
            <a:r>
              <a:rPr lang="en-US" dirty="0" smtClean="0"/>
              <a:t>towards of </a:t>
            </a:r>
            <a:r>
              <a:rPr lang="en-US" dirty="0" err="1" smtClean="0"/>
              <a:t>nTOF</a:t>
            </a:r>
            <a:r>
              <a:rPr lang="en-US" dirty="0" smtClean="0"/>
              <a:t> Facility</a:t>
            </a:r>
            <a:endParaRPr lang="en-US" dirty="0"/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buFont typeface="Wingdings" charset="2"/>
              <a:buNone/>
            </a:pPr>
            <a:r>
              <a:rPr lang="en-US" dirty="0"/>
              <a:t>14.07.2007	Presentation to the First External Panel Review 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27.09.2007	Old Target removal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Study </a:t>
            </a:r>
            <a:r>
              <a:rPr lang="en-US" dirty="0"/>
              <a:t>of possible solutions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14.02.2008	Presentation to the Second External Panel Review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14.03.2008	Decision to build the New Target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Target </a:t>
            </a:r>
            <a:r>
              <a:rPr lang="en-US" dirty="0"/>
              <a:t>Design and Construction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Preparation </a:t>
            </a:r>
            <a:r>
              <a:rPr lang="en-US" dirty="0"/>
              <a:t>of the Safety File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12.11.2008	Short commissioning of new target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15.04.2009	Installation of the new cooling system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Ventilation </a:t>
            </a:r>
            <a:r>
              <a:rPr lang="en-US" dirty="0"/>
              <a:t>of primary area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Air</a:t>
            </a:r>
            <a:r>
              <a:rPr lang="en-US" dirty="0"/>
              <a:t>-tight technical gallery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		</a:t>
            </a:r>
            <a:r>
              <a:rPr lang="en-US" dirty="0" smtClean="0"/>
              <a:t>	         Alignment </a:t>
            </a:r>
            <a:r>
              <a:rPr lang="en-US" dirty="0"/>
              <a:t>of FTN line and last collimator</a:t>
            </a:r>
          </a:p>
          <a:p>
            <a:pPr eaLnBrk="1" hangingPunct="1">
              <a:buFont typeface="Wingdings" charset="2"/>
              <a:buNone/>
            </a:pPr>
            <a:r>
              <a:rPr lang="en-US" dirty="0"/>
              <a:t>18.05.2009	Commissioning of the new </a:t>
            </a:r>
            <a:r>
              <a:rPr lang="en-US" dirty="0" smtClean="0"/>
              <a:t>Target</a:t>
            </a:r>
          </a:p>
          <a:p>
            <a:pPr eaLnBrk="1" hangingPunct="1">
              <a:buFont typeface="Wingdings" charset="2"/>
              <a:buNone/>
            </a:pPr>
            <a:r>
              <a:rPr lang="en-US" dirty="0" smtClean="0"/>
              <a:t>15.8.2009         End of Commissioning /Start Physics</a:t>
            </a:r>
            <a:endParaRPr lang="en-US" dirty="0"/>
          </a:p>
        </p:txBody>
      </p:sp>
      <p:sp>
        <p:nvSpPr>
          <p:cNvPr id="1024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D74EC5-6BB7-E642-948C-71BF5955EC9F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6"/>
          <p:cNvSpPr>
            <a:spLocks noChangeArrowheads="1"/>
          </p:cNvSpPr>
          <p:nvPr/>
        </p:nvSpPr>
        <p:spPr bwMode="auto">
          <a:xfrm>
            <a:off x="1447800" y="5486400"/>
            <a:ext cx="1065212" cy="2921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2" name="Rectangle 16"/>
          <p:cNvSpPr>
            <a:spLocks noChangeArrowheads="1"/>
          </p:cNvSpPr>
          <p:nvPr/>
        </p:nvSpPr>
        <p:spPr bwMode="auto">
          <a:xfrm>
            <a:off x="357188" y="2857500"/>
            <a:ext cx="690562" cy="28575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3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3200" dirty="0" smtClean="0"/>
              <a:t> </a:t>
            </a:r>
            <a:r>
              <a:rPr lang="en-US" sz="3200" dirty="0"/>
              <a:t>Phase II experimental program</a:t>
            </a:r>
          </a:p>
        </p:txBody>
      </p:sp>
      <p:sp>
        <p:nvSpPr>
          <p:cNvPr id="12294" name="Text Box 17"/>
          <p:cNvSpPr txBox="1">
            <a:spLocks noChangeArrowheads="1"/>
          </p:cNvSpPr>
          <p:nvPr/>
        </p:nvSpPr>
        <p:spPr bwMode="auto">
          <a:xfrm>
            <a:off x="365125" y="5876925"/>
            <a:ext cx="184150" cy="304800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219075"/>
            <a:endParaRPr lang="en-US" sz="1400"/>
          </a:p>
        </p:txBody>
      </p:sp>
      <p:sp>
        <p:nvSpPr>
          <p:cNvPr id="12295" name="Text Box 18"/>
          <p:cNvSpPr txBox="1">
            <a:spLocks noChangeArrowheads="1"/>
          </p:cNvSpPr>
          <p:nvPr/>
        </p:nvSpPr>
        <p:spPr bwMode="auto">
          <a:xfrm>
            <a:off x="381000" y="5816600"/>
            <a:ext cx="7782412" cy="369332"/>
          </a:xfrm>
          <a:prstGeom prst="rect">
            <a:avLst/>
          </a:prstGeom>
          <a:noFill/>
          <a:ln w="38100" cap="sq">
            <a:solidFill>
              <a:srgbClr val="FF33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219075"/>
            <a:r>
              <a:rPr lang="en-US" sz="1800" dirty="0"/>
              <a:t>(*) approved by CERN Scientific Committee (planned for execution in </a:t>
            </a:r>
            <a:r>
              <a:rPr lang="en-US" sz="1800" dirty="0" smtClean="0"/>
              <a:t>2009/2010)</a:t>
            </a:r>
            <a:endParaRPr lang="en-US" sz="1800" dirty="0"/>
          </a:p>
        </p:txBody>
      </p:sp>
      <p:graphicFrame>
        <p:nvGraphicFramePr>
          <p:cNvPr id="3" name="Group 24"/>
          <p:cNvGraphicFramePr>
            <a:graphicFrameLocks noGrp="1"/>
          </p:cNvGraphicFramePr>
          <p:nvPr/>
        </p:nvGraphicFramePr>
        <p:xfrm>
          <a:off x="304800" y="1600200"/>
          <a:ext cx="8458200" cy="4206239"/>
        </p:xfrm>
        <a:graphic>
          <a:graphicData uri="http://schemas.openxmlformats.org/drawingml/2006/table">
            <a:tbl>
              <a:tblPr/>
              <a:tblGrid>
                <a:gridCol w="3502025"/>
                <a:gridCol w="4956175"/>
              </a:tblGrid>
              <a:tr h="198438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Capture measurements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7675">
                <a:tc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Mo,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Ru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 Pd stable isotopes</a:t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Fe, Ni,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 (*)Zn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 and Se (stable isotopes)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79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Se </a:t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A≈150 (isotopes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varii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</a:t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/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</a:b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234,236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U, 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231,233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Pa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235,238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239,240,242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Pu, 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241,243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Am(*), 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245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Cm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r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-process residuals calculation</a:t>
                      </a: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isotopic patterns in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SiC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grains</a:t>
                      </a: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-process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nucleosynthesis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in massive stars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accurate nuclear data needs for structural materials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-process branching points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long-lived fission products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Th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/U nuclear fuel cycle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standards, conventional U/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Pu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fuel cycle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incineration of minor actinides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6"/>
          <p:cNvSpPr>
            <a:spLocks noChangeArrowheads="1"/>
          </p:cNvSpPr>
          <p:nvPr/>
        </p:nvSpPr>
        <p:spPr bwMode="auto">
          <a:xfrm>
            <a:off x="382588" y="6096000"/>
            <a:ext cx="760412" cy="3810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5" name="Rectangle 16"/>
          <p:cNvSpPr>
            <a:spLocks noChangeArrowheads="1"/>
          </p:cNvSpPr>
          <p:nvPr/>
        </p:nvSpPr>
        <p:spPr bwMode="auto">
          <a:xfrm>
            <a:off x="373062" y="2895600"/>
            <a:ext cx="2065337" cy="381000"/>
          </a:xfrm>
          <a:prstGeom prst="rect">
            <a:avLst/>
          </a:prstGeom>
          <a:solidFill>
            <a:srgbClr val="FFFF99"/>
          </a:solidFill>
          <a:ln w="38100" cap="sq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16" name="Text Box 17"/>
          <p:cNvSpPr txBox="1">
            <a:spLocks noChangeArrowheads="1"/>
          </p:cNvSpPr>
          <p:nvPr/>
        </p:nvSpPr>
        <p:spPr bwMode="auto">
          <a:xfrm>
            <a:off x="365125" y="5876925"/>
            <a:ext cx="184150" cy="304800"/>
          </a:xfrm>
          <a:prstGeom prst="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219075"/>
            <a:endParaRPr lang="en-US" sz="1400"/>
          </a:p>
        </p:txBody>
      </p:sp>
      <p:sp>
        <p:nvSpPr>
          <p:cNvPr id="13333" name="Title 1"/>
          <p:cNvSpPr txBox="1">
            <a:spLocks/>
          </p:cNvSpPr>
          <p:nvPr/>
        </p:nvSpPr>
        <p:spPr bwMode="auto">
          <a:xfrm>
            <a:off x="285750" y="0"/>
            <a:ext cx="8715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3300" dirty="0" smtClean="0"/>
              <a:t>Phase </a:t>
            </a:r>
            <a:r>
              <a:rPr lang="en-US" sz="3300" dirty="0"/>
              <a:t>II experimental program</a:t>
            </a:r>
          </a:p>
        </p:txBody>
      </p:sp>
      <p:graphicFrame>
        <p:nvGraphicFramePr>
          <p:cNvPr id="10" name="Group 26"/>
          <p:cNvGraphicFramePr>
            <a:graphicFrameLocks noGrp="1"/>
          </p:cNvGraphicFramePr>
          <p:nvPr/>
        </p:nvGraphicFramePr>
        <p:xfrm>
          <a:off x="342900" y="989013"/>
          <a:ext cx="8458200" cy="5736272"/>
        </p:xfrm>
        <a:graphic>
          <a:graphicData uri="http://schemas.openxmlformats.org/drawingml/2006/table">
            <a:tbl>
              <a:tblPr/>
              <a:tblGrid>
                <a:gridCol w="3502025"/>
                <a:gridCol w="4956175"/>
              </a:tblGrid>
              <a:tr h="455613">
                <a:tc gridSpan="2"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Fission measurements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57338">
                <a:tc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MA</a:t>
                      </a: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235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U(n,f) with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p(n,p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’)</a:t>
                      </a:r>
                    </a:p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234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U(n,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f)</a:t>
                      </a: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76238" marR="0" lvl="0" indent="-376238" algn="l" defTabSz="100171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Th,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233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U, 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234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,237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Np</a:t>
                      </a:r>
                      <a:endParaRPr kumimoji="0" lang="en-US" sz="16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ADS, high-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burnup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 GEN-IV reactors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new 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235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U(n,f) cross section standard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study of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vibrational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 resonances at the fission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barrier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Angular distribution for fission products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 gridSpan="2">
                  <a:txBody>
                    <a:bodyPr/>
                    <a:lstStyle/>
                    <a:p>
                      <a:pPr marL="376238" marR="0" lvl="0" indent="-376238" algn="l" defTabSz="10017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</a:tabLst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Other measurements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97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147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Sm(n,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MS Mincho" pitchFamily="49" charset="-128"/>
                          <a:cs typeface="MS Mincho" pitchFamily="49" charset="-128"/>
                        </a:rPr>
                        <a:t>a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), 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67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Zn(n,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MS Mincho" pitchFamily="49" charset="-128"/>
                          <a:cs typeface="MS Mincho" pitchFamily="49" charset="-128"/>
                        </a:rPr>
                        <a:t>a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), 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99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Ru(n,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MS Mincho" pitchFamily="49" charset="-128"/>
                          <a:cs typeface="MS Mincho" pitchFamily="49" charset="-128"/>
                        </a:rPr>
                        <a:t>a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58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Ni(n,p), other (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n,lcp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Al, V, Cr,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Zr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Th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 </a:t>
                      </a:r>
                      <a:r>
                        <a:rPr kumimoji="0" lang="en-US" sz="16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238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U(n,lcp)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He, Ne,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Ar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Xe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n+D</a:t>
                      </a:r>
                      <a:r>
                        <a:rPr kumimoji="0" lang="en-US" sz="1600" b="0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p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-process studies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gas production in structural materials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structural and fuel material for ADS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and other advanced nuclear reactors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low-energy nuclear recoils 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(development of gas detectors)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MS Mincho" pitchFamily="49" charset="-128"/>
                        </a:rPr>
                        <a:t>neutron-neutron scattering length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MS Mincho" pitchFamily="4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1" y="1143001"/>
            <a:ext cx="7543800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Facility status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Implementation New Cooling and moderator systems of the target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Implementation of  primary area  Ventilation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  Work sector type A ready May 2010</a:t>
            </a:r>
          </a:p>
          <a:p>
            <a:endParaRPr lang="en-US" sz="1600" dirty="0" smtClean="0"/>
          </a:p>
          <a:p>
            <a:r>
              <a:rPr lang="en-US" sz="1600" b="1" dirty="0" smtClean="0"/>
              <a:t>2009 run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New spallation target commissioning finished the 15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August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Performances as expected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New and multiple detectors used for evaluating beam characteristics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Physics measurements: of the 2009 run: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aseline="30000" dirty="0"/>
              <a:t> </a:t>
            </a:r>
            <a:r>
              <a:rPr lang="en-US" sz="1600" baseline="30000" dirty="0" smtClean="0"/>
              <a:t>56</a:t>
            </a:r>
            <a:r>
              <a:rPr lang="en-US" sz="1600" dirty="0" smtClean="0"/>
              <a:t>Fe(</a:t>
            </a:r>
            <a:r>
              <a:rPr lang="en-US" sz="1600" dirty="0" err="1" smtClean="0"/>
              <a:t>n,</a:t>
            </a:r>
            <a:r>
              <a:rPr lang="en-US" sz="1600" dirty="0" err="1" smtClean="0">
                <a:latin typeface="Symbol" pitchFamily="18" charset="2"/>
              </a:rPr>
              <a:t>g</a:t>
            </a:r>
            <a:r>
              <a:rPr lang="en-US" sz="1600" dirty="0" smtClean="0"/>
              <a:t>) (C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D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) with 2.37x10</a:t>
            </a:r>
            <a:r>
              <a:rPr lang="en-US" sz="1600" baseline="30000" dirty="0" smtClean="0"/>
              <a:t>18</a:t>
            </a:r>
            <a:r>
              <a:rPr lang="en-US" sz="1600" dirty="0" smtClean="0"/>
              <a:t> POT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baseline="30000" dirty="0"/>
              <a:t> </a:t>
            </a:r>
            <a:r>
              <a:rPr lang="en-US" sz="1600" baseline="30000" dirty="0" smtClean="0"/>
              <a:t>62</a:t>
            </a:r>
            <a:r>
              <a:rPr lang="en-US" sz="1600" dirty="0" smtClean="0"/>
              <a:t>Ni(</a:t>
            </a:r>
            <a:r>
              <a:rPr lang="en-US" sz="1600" dirty="0" err="1" smtClean="0"/>
              <a:t>n,</a:t>
            </a:r>
            <a:r>
              <a:rPr lang="en-US" sz="1600" dirty="0" err="1" smtClean="0">
                <a:latin typeface="Symbol" pitchFamily="18" charset="2"/>
              </a:rPr>
              <a:t>g</a:t>
            </a:r>
            <a:r>
              <a:rPr lang="en-US" sz="1600" dirty="0" smtClean="0"/>
              <a:t>) (C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D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) with 1.79x10</a:t>
            </a:r>
            <a:r>
              <a:rPr lang="en-US" sz="1600" baseline="30000" dirty="0" smtClean="0"/>
              <a:t>18</a:t>
            </a:r>
            <a:r>
              <a:rPr lang="en-US" sz="1600" dirty="0" smtClean="0"/>
              <a:t> POT</a:t>
            </a:r>
          </a:p>
          <a:p>
            <a:endParaRPr lang="en-US" sz="1600" dirty="0" smtClean="0"/>
          </a:p>
          <a:p>
            <a:r>
              <a:rPr lang="en-US" sz="1600" b="1" dirty="0" smtClean="0"/>
              <a:t>Next years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2010 experimental campaign ready: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A</a:t>
            </a:r>
            <a:r>
              <a:rPr lang="en-US" sz="1600" dirty="0" smtClean="0"/>
              <a:t>ngular distribution of fission fragments with PPACs (TOF14)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Capture measurements with C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D</a:t>
            </a:r>
            <a:r>
              <a:rPr lang="en-US" sz="1600" baseline="-25000" dirty="0" smtClean="0"/>
              <a:t>6</a:t>
            </a:r>
            <a:r>
              <a:rPr lang="en-US" sz="1600" dirty="0" smtClean="0"/>
              <a:t> (TOF13)</a:t>
            </a:r>
            <a:endParaRPr lang="en-US" sz="1600" baseline="-250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Capture measurements on actinides with TAC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Commissioning with borated water moderator (TOF12)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/>
              <a:t> </a:t>
            </a:r>
            <a:r>
              <a:rPr lang="en-US" sz="1600" dirty="0" smtClean="0"/>
              <a:t>New proposals under preparation for the next INTC meeting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New Target: Conceptual Design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3A8A5B-F8FF-E645-8E08-289F6BA6C92B}" type="slidenum">
              <a:rPr lang="en-US"/>
              <a:pPr/>
              <a:t>3</a:t>
            </a:fld>
            <a:endParaRPr lang="en-US"/>
          </a:p>
        </p:txBody>
      </p:sp>
      <p:pic>
        <p:nvPicPr>
          <p:cNvPr id="11269" name="Picture 4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674" y="1295401"/>
            <a:ext cx="4499526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 descr="P101073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1600201"/>
            <a:ext cx="4000500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" y="5562601"/>
            <a:ext cx="807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New target: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1 cm H</a:t>
            </a:r>
            <a:r>
              <a:rPr lang="en-US" baseline="-25000" dirty="0" smtClean="0"/>
              <a:t>2</a:t>
            </a:r>
            <a:r>
              <a:rPr lang="en-US" dirty="0" smtClean="0"/>
              <a:t>O cooling + 4 cm moderator (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O) </a:t>
            </a:r>
            <a:r>
              <a:rPr lang="en-US" dirty="0" smtClean="0"/>
              <a:t>(old target @ 5.8 cm H</a:t>
            </a:r>
            <a:r>
              <a:rPr lang="en-US" baseline="-25000" dirty="0" smtClean="0"/>
              <a:t>2</a:t>
            </a:r>
            <a:r>
              <a:rPr lang="en-US" dirty="0" smtClean="0"/>
              <a:t>O)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2.8 cm air between moderation and TOF tube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more aluminum windows (+6 mm </a:t>
            </a:r>
            <a:r>
              <a:rPr lang="en-US" dirty="0" err="1" smtClean="0"/>
              <a:t>wrt</a:t>
            </a:r>
            <a:r>
              <a:rPr lang="en-US" dirty="0" smtClean="0"/>
              <a:t> old target)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Station layout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Image 8" descr="Untitled Image 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8728" y="1524000"/>
            <a:ext cx="3881872" cy="267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9" descr="Untitled Image 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68" y="1524000"/>
            <a:ext cx="3620732" cy="2476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052455" y="1154668"/>
            <a:ext cx="2530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Target cooling station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8800" y="1154668"/>
            <a:ext cx="216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Ventilation station</a:t>
            </a:r>
            <a:endParaRPr lang="en-US" b="1" dirty="0">
              <a:solidFill>
                <a:srgbClr val="00B0F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2472" y="4038600"/>
            <a:ext cx="3077528" cy="222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rot="5400000">
            <a:off x="1752600" y="3657600"/>
            <a:ext cx="1066800" cy="457200"/>
          </a:xfrm>
          <a:prstGeom prst="straightConnector1">
            <a:avLst/>
          </a:prstGeom>
          <a:ln w="25400">
            <a:solidFill>
              <a:srgbClr val="00B05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43800" y="197227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From degassing station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rot="16200000" flipV="1">
            <a:off x="7924800" y="2971800"/>
            <a:ext cx="685800" cy="533400"/>
          </a:xfrm>
          <a:prstGeom prst="straightConnector1">
            <a:avLst/>
          </a:prstGeom>
          <a:ln w="317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57800" y="3200400"/>
            <a:ext cx="175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From target area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48200" y="441960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Located in the ISR (public) area, b. 375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Appropriate shielding installed to comply with RP rules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Cooling station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143000"/>
            <a:ext cx="8458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During May ‘09 the new permanent station was installed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several </a:t>
            </a:r>
            <a:r>
              <a:rPr lang="en-US" sz="1600" dirty="0" smtClean="0">
                <a:solidFill>
                  <a:srgbClr val="00B0F0"/>
                </a:solidFill>
              </a:rPr>
              <a:t>mechanical filters </a:t>
            </a:r>
            <a:r>
              <a:rPr lang="en-US" sz="1600" dirty="0" smtClean="0"/>
              <a:t>(protection)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2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ion-exchanger </a:t>
            </a:r>
            <a:r>
              <a:rPr lang="en-US" sz="1600" dirty="0" err="1" smtClean="0">
                <a:solidFill>
                  <a:srgbClr val="00B0F0"/>
                </a:solidFill>
              </a:rPr>
              <a:t>cartdridges</a:t>
            </a:r>
            <a:r>
              <a:rPr lang="en-US" sz="1600" dirty="0" smtClean="0">
                <a:solidFill>
                  <a:srgbClr val="00B0F0"/>
                </a:solidFill>
              </a:rPr>
              <a:t> (resins) </a:t>
            </a:r>
            <a:r>
              <a:rPr lang="en-US" sz="1600" dirty="0" smtClean="0"/>
              <a:t>(remove  “solids”)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degassing device </a:t>
            </a:r>
            <a:r>
              <a:rPr lang="en-US" sz="1600" dirty="0" smtClean="0"/>
              <a:t>(remove oxygen and other “gases” from water) (</a:t>
            </a:r>
            <a:r>
              <a:rPr lang="en-US" sz="1600" b="1" dirty="0" smtClean="0">
                <a:solidFill>
                  <a:srgbClr val="FF0000"/>
                </a:solidFill>
              </a:rPr>
              <a:t>O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600" b="1" dirty="0" smtClean="0">
                <a:solidFill>
                  <a:srgbClr val="FF0000"/>
                </a:solidFill>
              </a:rPr>
              <a:t> level &lt; 80 ppb</a:t>
            </a:r>
            <a:r>
              <a:rPr lang="en-US" sz="16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water flow ~</a:t>
            </a:r>
            <a:r>
              <a:rPr lang="en-US" sz="1600" dirty="0" smtClean="0">
                <a:solidFill>
                  <a:srgbClr val="00B0F0"/>
                </a:solidFill>
              </a:rPr>
              <a:t>5.2 m</a:t>
            </a:r>
            <a:r>
              <a:rPr lang="en-US" sz="1600" baseline="30000" dirty="0" smtClean="0">
                <a:solidFill>
                  <a:srgbClr val="00B0F0"/>
                </a:solidFill>
              </a:rPr>
              <a:t>3</a:t>
            </a:r>
            <a:r>
              <a:rPr lang="en-US" sz="1600" dirty="0" smtClean="0">
                <a:solidFill>
                  <a:srgbClr val="00B0F0"/>
                </a:solidFill>
              </a:rPr>
              <a:t>/h </a:t>
            </a:r>
            <a:r>
              <a:rPr lang="en-US" sz="1600" dirty="0" smtClean="0"/>
              <a:t>(cooling circuit), </a:t>
            </a:r>
            <a:r>
              <a:rPr lang="en-US" sz="1600" dirty="0" smtClean="0">
                <a:solidFill>
                  <a:srgbClr val="00B0F0"/>
                </a:solidFill>
              </a:rPr>
              <a:t>0.5 m</a:t>
            </a:r>
            <a:r>
              <a:rPr lang="en-US" sz="1600" baseline="30000" dirty="0" smtClean="0">
                <a:solidFill>
                  <a:srgbClr val="00B0F0"/>
                </a:solidFill>
              </a:rPr>
              <a:t>3</a:t>
            </a:r>
            <a:r>
              <a:rPr lang="en-US" sz="1600" dirty="0" smtClean="0">
                <a:solidFill>
                  <a:srgbClr val="00B0F0"/>
                </a:solidFill>
              </a:rPr>
              <a:t>/h </a:t>
            </a:r>
            <a:r>
              <a:rPr lang="en-US" sz="1600" dirty="0" smtClean="0"/>
              <a:t>(moderator circuit)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 the two circuits are physically separated in the pit, but together (now) in the circuit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temperature ~ 18 C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cooling capacity ~ 7 kW</a:t>
            </a:r>
            <a:endParaRPr lang="en-US" sz="1600" dirty="0"/>
          </a:p>
        </p:txBody>
      </p:sp>
      <p:pic>
        <p:nvPicPr>
          <p:cNvPr id="7" name="Picture 6" descr="DSCF88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505200"/>
            <a:ext cx="3352800" cy="2514600"/>
          </a:xfrm>
          <a:prstGeom prst="rect">
            <a:avLst/>
          </a:prstGeom>
        </p:spPr>
      </p:pic>
      <p:pic>
        <p:nvPicPr>
          <p:cNvPr id="8" name="Picture 7" descr="DSCF88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295650"/>
            <a:ext cx="4038600" cy="30289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71800" y="4658380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To and from target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16200000" flipH="1">
            <a:off x="2781300" y="5143500"/>
            <a:ext cx="533400" cy="30480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-Up Arrow 22"/>
          <p:cNvSpPr/>
          <p:nvPr/>
        </p:nvSpPr>
        <p:spPr>
          <a:xfrm rot="5400000">
            <a:off x="990600" y="4724400"/>
            <a:ext cx="381000" cy="381000"/>
          </a:xfrm>
          <a:prstGeom prst="leftUpArrow">
            <a:avLst>
              <a:gd name="adj1" fmla="val 25000"/>
              <a:gd name="adj2" fmla="val 25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219200" y="4191000"/>
            <a:ext cx="1219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To and from cooling station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station parameters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1" y="13716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All station parameters are monitored online (oxygen content, pH, conductivity, water fall and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p</a:t>
            </a:r>
            <a:r>
              <a:rPr lang="en-US" dirty="0" smtClean="0"/>
              <a:t>) through interface with the TIM network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Data available online on </a:t>
            </a:r>
            <a:r>
              <a:rPr lang="en-US" b="1" dirty="0" smtClean="0">
                <a:solidFill>
                  <a:srgbClr val="00B0F0"/>
                </a:solidFill>
              </a:rPr>
              <a:t>ntofdaq.cern.ch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correlation with proton intensity is possible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200400"/>
            <a:ext cx="4195762" cy="299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200400"/>
            <a:ext cx="426977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705600" y="6324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M.Calviani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Ventilation station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04800"/>
            <a:ext cx="4038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04800" y="1439882"/>
            <a:ext cx="426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By request of RP, the </a:t>
            </a:r>
            <a:r>
              <a:rPr lang="en-US" dirty="0" smtClean="0">
                <a:solidFill>
                  <a:srgbClr val="00B0F0"/>
                </a:solidFill>
              </a:rPr>
              <a:t>target area is continuously flushed out </a:t>
            </a:r>
            <a:r>
              <a:rPr lang="en-US" dirty="0" smtClean="0"/>
              <a:t>and air is released in the atmosphere: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Filter: </a:t>
            </a:r>
            <a:r>
              <a:rPr lang="en-US" baseline="30000" dirty="0" smtClean="0"/>
              <a:t>7</a:t>
            </a:r>
            <a:r>
              <a:rPr lang="en-US" dirty="0" smtClean="0"/>
              <a:t>Be, not efficient for noble gases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Flush: 500 m</a:t>
            </a:r>
            <a:r>
              <a:rPr lang="en-US" baseline="30000" dirty="0" smtClean="0"/>
              <a:t>3</a:t>
            </a:r>
            <a:r>
              <a:rPr lang="en-US" dirty="0" smtClean="0"/>
              <a:t>/h (design) </a:t>
            </a:r>
            <a:endParaRPr lang="en-US" dirty="0" smtClean="0">
              <a:sym typeface="Wingdings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(40 Pa </a:t>
            </a:r>
            <a:r>
              <a:rPr lang="en-US" dirty="0" err="1" smtClean="0">
                <a:sym typeface="Wingdings" pitchFamily="2" charset="2"/>
              </a:rPr>
              <a:t>depressure</a:t>
            </a:r>
            <a:r>
              <a:rPr lang="en-US" dirty="0" smtClean="0">
                <a:sym typeface="Wingdings" pitchFamily="2" charset="2"/>
              </a:rPr>
              <a:t> – industrial standards ;ISO17873)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Volume: 1200 m</a:t>
            </a:r>
            <a:r>
              <a:rPr lang="en-US" baseline="30000" dirty="0" smtClean="0">
                <a:sym typeface="Wingdings" pitchFamily="2" charset="2"/>
              </a:rPr>
              <a:t>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Dose to public: &lt; 1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>
                <a:sym typeface="Wingdings" pitchFamily="2" charset="2"/>
              </a:rPr>
              <a:t>Sv  for 1.6*10</a:t>
            </a:r>
            <a:r>
              <a:rPr lang="en-US" baseline="30000" dirty="0" smtClean="0">
                <a:sym typeface="Wingdings" pitchFamily="2" charset="2"/>
              </a:rPr>
              <a:t>19</a:t>
            </a:r>
            <a:r>
              <a:rPr lang="en-US" dirty="0" smtClean="0">
                <a:sym typeface="Wingdings" pitchFamily="2" charset="2"/>
              </a:rPr>
              <a:t> p (safety file)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RP assumption release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  of </a:t>
            </a:r>
            <a:r>
              <a:rPr lang="en-US" baseline="30000" dirty="0" smtClean="0">
                <a:sym typeface="Wingdings" pitchFamily="2" charset="2"/>
              </a:rPr>
              <a:t>11</a:t>
            </a:r>
            <a:r>
              <a:rPr lang="en-US" dirty="0" smtClean="0">
                <a:sym typeface="Wingdings" pitchFamily="2" charset="2"/>
              </a:rPr>
              <a:t>C (t</a:t>
            </a:r>
            <a:r>
              <a:rPr lang="en-US" baseline="-25000" dirty="0" smtClean="0">
                <a:sym typeface="Wingdings" pitchFamily="2" charset="2"/>
              </a:rPr>
              <a:t>1/2</a:t>
            </a:r>
            <a:r>
              <a:rPr lang="en-US" dirty="0" smtClean="0">
                <a:sym typeface="Wingdings" pitchFamily="2" charset="2"/>
              </a:rPr>
              <a:t>=1h)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reality </a:t>
            </a:r>
            <a:r>
              <a:rPr lang="en-US" baseline="30000" dirty="0" smtClean="0">
                <a:sym typeface="Wingdings" pitchFamily="2" charset="2"/>
              </a:rPr>
              <a:t>41</a:t>
            </a:r>
            <a:r>
              <a:rPr lang="en-US" dirty="0" smtClean="0">
                <a:sym typeface="Wingdings" pitchFamily="2" charset="2"/>
              </a:rPr>
              <a:t>Ar (t</a:t>
            </a:r>
            <a:r>
              <a:rPr lang="en-US" baseline="-25000" dirty="0" smtClean="0">
                <a:sym typeface="Wingdings" pitchFamily="2" charset="2"/>
              </a:rPr>
              <a:t>1/2</a:t>
            </a:r>
            <a:r>
              <a:rPr lang="en-US" dirty="0" smtClean="0">
                <a:sym typeface="Wingdings" pitchFamily="2" charset="2"/>
              </a:rPr>
              <a:t>=2h)</a:t>
            </a:r>
          </a:p>
          <a:p>
            <a:pPr lvl="1">
              <a:buFont typeface="Arial" pitchFamily="34" charset="0"/>
              <a:buChar char="•"/>
            </a:pPr>
            <a:endParaRPr lang="en-US" dirty="0" smtClean="0">
              <a:sym typeface="Wingdings" pitchFamily="2" charset="2"/>
            </a:endParaRPr>
          </a:p>
        </p:txBody>
      </p:sp>
      <p:pic>
        <p:nvPicPr>
          <p:cNvPr id="11" name="Picture 10" descr="Pictur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81400"/>
            <a:ext cx="4214813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Protons for </a:t>
            </a:r>
            <a:r>
              <a:rPr lang="en-US" dirty="0" err="1" smtClean="0"/>
              <a:t>n_TOF</a:t>
            </a:r>
            <a:r>
              <a:rPr lang="en-US" dirty="0" smtClean="0"/>
              <a:t> and </a:t>
            </a:r>
            <a:r>
              <a:rPr lang="en-US" dirty="0" err="1" smtClean="0"/>
              <a:t>Pb</a:t>
            </a:r>
            <a:r>
              <a:rPr lang="en-US" dirty="0" smtClean="0"/>
              <a:t> target acceptable values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09600" y="3960674"/>
            <a:ext cx="8001000" cy="17543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n_TOF</a:t>
            </a:r>
            <a:r>
              <a:rPr lang="en-US" dirty="0" smtClean="0"/>
              <a:t> required integrated intensity </a:t>
            </a:r>
            <a:r>
              <a:rPr lang="en-US" dirty="0" smtClean="0"/>
              <a:t>~2*</a:t>
            </a:r>
            <a:r>
              <a:rPr lang="en-US" dirty="0" smtClean="0"/>
              <a:t>10</a:t>
            </a:r>
            <a:r>
              <a:rPr lang="en-US" baseline="30000" dirty="0" smtClean="0"/>
              <a:t>19</a:t>
            </a:r>
            <a:r>
              <a:rPr lang="en-US" dirty="0" smtClean="0"/>
              <a:t> p/y, PS will deliver </a:t>
            </a:r>
            <a:r>
              <a:rPr lang="en-US" dirty="0" smtClean="0">
                <a:solidFill>
                  <a:srgbClr val="00B0F0"/>
                </a:solidFill>
              </a:rPr>
              <a:t>7.1*</a:t>
            </a:r>
            <a:r>
              <a:rPr lang="en-US" dirty="0" smtClean="0">
                <a:solidFill>
                  <a:srgbClr val="00B0F0"/>
                </a:solidFill>
              </a:rPr>
              <a:t>10</a:t>
            </a:r>
            <a:r>
              <a:rPr lang="en-US" baseline="30000" dirty="0" smtClean="0">
                <a:solidFill>
                  <a:srgbClr val="00B0F0"/>
                </a:solidFill>
              </a:rPr>
              <a:t>18 </a:t>
            </a:r>
            <a:r>
              <a:rPr lang="en-US" dirty="0" smtClean="0">
                <a:solidFill>
                  <a:srgbClr val="00B0F0"/>
                </a:solidFill>
              </a:rPr>
              <a:t>p/y </a:t>
            </a:r>
            <a:r>
              <a:rPr lang="en-US" dirty="0" smtClean="0"/>
              <a:t>in 2009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nominal conditions: 2 TOF (7*10</a:t>
            </a:r>
            <a:r>
              <a:rPr lang="en-US" baseline="30000" dirty="0" smtClean="0"/>
              <a:t>12</a:t>
            </a:r>
            <a:r>
              <a:rPr lang="en-US" dirty="0" smtClean="0"/>
              <a:t> p/pulse) + 3 EASTA/C (3.5*10</a:t>
            </a:r>
            <a:r>
              <a:rPr lang="en-US" baseline="30000" dirty="0" smtClean="0"/>
              <a:t>12 </a:t>
            </a:r>
            <a:r>
              <a:rPr lang="en-US" dirty="0" smtClean="0"/>
              <a:t>p/pulse) every 48 s.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“extra” conditions with more pulses/</a:t>
            </a:r>
            <a:r>
              <a:rPr lang="en-US" dirty="0" err="1" smtClean="0"/>
              <a:t>supercycle</a:t>
            </a:r>
            <a:r>
              <a:rPr lang="en-US" dirty="0" smtClean="0"/>
              <a:t> if DIRAC or EAST area not running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more “extra” during SPS MDs </a:t>
            </a:r>
            <a:r>
              <a:rPr lang="en-US" dirty="0" smtClean="0">
                <a:sym typeface="Wingdings" pitchFamily="2" charset="2"/>
              </a:rPr>
              <a:t> maximum reached was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2.2*10</a:t>
            </a:r>
            <a:r>
              <a:rPr lang="en-US" b="1" baseline="30000" dirty="0" smtClean="0">
                <a:solidFill>
                  <a:srgbClr val="00B0F0"/>
                </a:solidFill>
                <a:sym typeface="Wingdings" pitchFamily="2" charset="2"/>
              </a:rPr>
              <a:t>12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 p/sec</a:t>
            </a:r>
            <a:endParaRPr lang="en-US" b="1" dirty="0" smtClean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1598474"/>
            <a:ext cx="8153400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Nominal proton intensity on the target (for </a:t>
            </a:r>
            <a:r>
              <a:rPr lang="en-US" i="1" dirty="0" smtClean="0"/>
              <a:t>small beam spot</a:t>
            </a:r>
            <a:r>
              <a:rPr lang="en-US" dirty="0" smtClean="0"/>
              <a:t>):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thermal calculation: </a:t>
            </a:r>
            <a:r>
              <a:rPr lang="en-US" dirty="0" smtClean="0">
                <a:solidFill>
                  <a:srgbClr val="00B0F0"/>
                </a:solidFill>
              </a:rPr>
              <a:t>4 dedicated every 16.8 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1.66*10</a:t>
            </a:r>
            <a:r>
              <a:rPr lang="en-US" b="1" baseline="30000" dirty="0" smtClean="0">
                <a:solidFill>
                  <a:srgbClr val="00B0F0"/>
                </a:solidFill>
                <a:sym typeface="Wingdings" pitchFamily="2" charset="2"/>
              </a:rPr>
              <a:t>12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 p/s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average power 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~2.7 kW</a:t>
            </a:r>
            <a:endParaRPr lang="en-US" dirty="0" smtClean="0">
              <a:solidFill>
                <a:srgbClr val="00B0F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nominal cooling capabilities (1.66*10</a:t>
            </a:r>
            <a:r>
              <a:rPr lang="en-US" baseline="30000" dirty="0" smtClean="0"/>
              <a:t>12</a:t>
            </a:r>
            <a:r>
              <a:rPr lang="en-US" dirty="0" smtClean="0"/>
              <a:t> p/s) </a:t>
            </a:r>
            <a:r>
              <a:rPr lang="en-US" dirty="0" smtClean="0">
                <a:sym typeface="Wingdings" pitchFamily="2" charset="2"/>
              </a:rPr>
              <a:t> 200 days == 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2.86*10</a:t>
            </a:r>
            <a:r>
              <a:rPr lang="en-US" b="1" baseline="30000" dirty="0" smtClean="0">
                <a:solidFill>
                  <a:srgbClr val="00B0F0"/>
                </a:solidFill>
                <a:sym typeface="Wingdings" pitchFamily="2" charset="2"/>
              </a:rPr>
              <a:t>19</a:t>
            </a:r>
            <a:r>
              <a:rPr lang="en-US" b="1" dirty="0" smtClean="0">
                <a:solidFill>
                  <a:srgbClr val="00B0F0"/>
                </a:solidFill>
                <a:sym typeface="Wingdings" pitchFamily="2" charset="2"/>
              </a:rPr>
              <a:t> p/run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Typically n_TOF is requesting 1.6*10</a:t>
            </a:r>
            <a:r>
              <a:rPr lang="en-US" baseline="30000" dirty="0" smtClean="0">
                <a:sym typeface="Wingdings" pitchFamily="2" charset="2"/>
              </a:rPr>
              <a:t>19</a:t>
            </a:r>
            <a:r>
              <a:rPr lang="en-US" dirty="0" smtClean="0">
                <a:sym typeface="Wingdings" pitchFamily="2" charset="2"/>
              </a:rPr>
              <a:t> p/run</a:t>
            </a:r>
          </a:p>
          <a:p>
            <a:r>
              <a:rPr lang="en-US" dirty="0" smtClean="0">
                <a:sym typeface="Wingdings" pitchFamily="2" charset="2"/>
              </a:rPr>
              <a:t> Since the beam is 9 x larger, even higher values could be feasible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2009 beam for </a:t>
            </a:r>
            <a:r>
              <a:rPr lang="en-US" dirty="0" err="1" smtClean="0"/>
              <a:t>n_TOF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295400"/>
            <a:ext cx="4842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Start of beam for </a:t>
            </a:r>
            <a:r>
              <a:rPr lang="en-US" dirty="0" err="1" smtClean="0"/>
              <a:t>n_TOF</a:t>
            </a:r>
            <a:r>
              <a:rPr lang="en-US" dirty="0" smtClean="0"/>
              <a:t> 2009 run: </a:t>
            </a:r>
            <a:r>
              <a:rPr lang="en-US" b="1" dirty="0" smtClean="0"/>
              <a:t>26</a:t>
            </a:r>
            <a:r>
              <a:rPr lang="en-US" b="1" baseline="30000" dirty="0" smtClean="0"/>
              <a:t>th</a:t>
            </a:r>
            <a:r>
              <a:rPr lang="en-US" b="1" dirty="0" smtClean="0"/>
              <a:t> of May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 </a:t>
            </a:r>
            <a:r>
              <a:rPr lang="en-US" dirty="0" smtClean="0"/>
              <a:t>Expected end 2009 run (</a:t>
            </a:r>
            <a:r>
              <a:rPr lang="en-US" b="1" dirty="0" smtClean="0"/>
              <a:t>23</a:t>
            </a:r>
            <a:r>
              <a:rPr lang="en-US" b="1" baseline="30000" dirty="0" smtClean="0"/>
              <a:t>rd</a:t>
            </a:r>
            <a:r>
              <a:rPr lang="en-US" b="1" dirty="0" smtClean="0"/>
              <a:t> November</a:t>
            </a:r>
            <a:r>
              <a:rPr lang="en-US" dirty="0" smtClean="0"/>
              <a:t>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28600" y="3124200"/>
            <a:ext cx="2667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nTOF</a:t>
            </a:r>
            <a:r>
              <a:rPr lang="en-US" dirty="0" smtClean="0"/>
              <a:t> received </a:t>
            </a:r>
            <a:r>
              <a:rPr lang="en-US" dirty="0" smtClean="0"/>
              <a:t>6.97E18 </a:t>
            </a:r>
            <a:r>
              <a:rPr lang="en-US" dirty="0" smtClean="0"/>
              <a:t>protons for</a:t>
            </a:r>
            <a:r>
              <a:rPr lang="en-US" dirty="0" smtClean="0"/>
              <a:t> </a:t>
            </a:r>
            <a:r>
              <a:rPr lang="en-US" dirty="0" smtClean="0"/>
              <a:t>7.06</a:t>
            </a:r>
            <a:r>
              <a:rPr lang="en-US" dirty="0" smtClean="0"/>
              <a:t>E18 </a:t>
            </a:r>
            <a:r>
              <a:rPr lang="en-US" dirty="0" smtClean="0"/>
              <a:t>planned, which corresponds to nearly </a:t>
            </a:r>
            <a:r>
              <a:rPr lang="en-US" dirty="0" smtClean="0"/>
              <a:t>101% </a:t>
            </a:r>
            <a:r>
              <a:rPr lang="en-US" dirty="0" smtClean="0"/>
              <a:t>up to now and with </a:t>
            </a:r>
            <a:r>
              <a:rPr lang="en-US" dirty="0" smtClean="0"/>
              <a:t>97% </a:t>
            </a:r>
            <a:r>
              <a:rPr lang="en-US" dirty="0" smtClean="0"/>
              <a:t>of the total committed intensity for 2009.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7969" y="2514600"/>
            <a:ext cx="597612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7734</TotalTime>
  <Words>1531</Words>
  <Application>Microsoft Office PowerPoint</Application>
  <PresentationFormat>On-screen Show (4:3)</PresentationFormat>
  <Paragraphs>238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Bookman Old Style</vt:lpstr>
      <vt:lpstr>Gill Sans MT</vt:lpstr>
      <vt:lpstr>Wingdings 3</vt:lpstr>
      <vt:lpstr>Arial Unicode MS</vt:lpstr>
      <vt:lpstr>Calibri</vt:lpstr>
      <vt:lpstr>MS Mincho</vt:lpstr>
      <vt:lpstr>ＭＳ Ｐゴシック</vt:lpstr>
      <vt:lpstr>Origin</vt:lpstr>
      <vt:lpstr>    n_TOF: Facility status report and Future Perspectives  </vt:lpstr>
      <vt:lpstr>Milestones towards of nTOF Facility</vt:lpstr>
      <vt:lpstr>New Target: Conceptual Design</vt:lpstr>
      <vt:lpstr>Station layout</vt:lpstr>
      <vt:lpstr>New Cooling station</vt:lpstr>
      <vt:lpstr>Cooling station parameters monitoring</vt:lpstr>
      <vt:lpstr>Ventilation station</vt:lpstr>
      <vt:lpstr>Protons for n_TOF and Pb target acceptable values</vt:lpstr>
      <vt:lpstr>2009 beam for n_TOF</vt:lpstr>
      <vt:lpstr>Work Sector of Type A</vt:lpstr>
      <vt:lpstr>Slide 11</vt:lpstr>
      <vt:lpstr>Slide 12</vt:lpstr>
      <vt:lpstr>Slide 13</vt:lpstr>
      <vt:lpstr>Slide 14</vt:lpstr>
      <vt:lpstr>Slide 15</vt:lpstr>
      <vt:lpstr>Experimental Area</vt:lpstr>
      <vt:lpstr>Borated water</vt:lpstr>
      <vt:lpstr>Borated water studies –  Photon Energy distribution</vt:lpstr>
      <vt:lpstr>Borated water studies – neutron fluence</vt:lpstr>
      <vt:lpstr> Phase II experimental program</vt:lpstr>
      <vt:lpstr>Slide 21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n_TOF report for the Collaboration Meeting</dc:title>
  <dc:creator>bnv</dc:creator>
  <cp:lastModifiedBy>Enrico CHIAVERI</cp:lastModifiedBy>
  <cp:revision>590</cp:revision>
  <cp:lastPrinted>2009-11-16T10:20:12Z</cp:lastPrinted>
  <dcterms:created xsi:type="dcterms:W3CDTF">2009-11-16T09:27:19Z</dcterms:created>
  <dcterms:modified xsi:type="dcterms:W3CDTF">2009-11-16T10:34:25Z</dcterms:modified>
</cp:coreProperties>
</file>