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3" r:id="rId3"/>
    <p:sldId id="322" r:id="rId4"/>
    <p:sldId id="324" r:id="rId5"/>
    <p:sldId id="314" r:id="rId6"/>
    <p:sldId id="321" r:id="rId7"/>
    <p:sldId id="325" r:id="rId8"/>
    <p:sldId id="326" r:id="rId9"/>
    <p:sldId id="334" r:id="rId10"/>
    <p:sldId id="335" r:id="rId11"/>
    <p:sldId id="339" r:id="rId12"/>
    <p:sldId id="340" r:id="rId13"/>
    <p:sldId id="342" r:id="rId14"/>
    <p:sldId id="343" r:id="rId15"/>
    <p:sldId id="316" r:id="rId16"/>
    <p:sldId id="337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c Herzog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800000"/>
    <a:srgbClr val="006600"/>
    <a:srgbClr val="003300"/>
    <a:srgbClr val="FF5050"/>
    <a:srgbClr val="FF9999"/>
    <a:srgbClr val="FFFF99"/>
    <a:srgbClr val="FFFFCC"/>
    <a:srgbClr val="5F5F5F"/>
    <a:srgbClr val="FFFF66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32" autoAdjust="0"/>
    <p:restoredTop sz="63593" autoAdjust="0"/>
  </p:normalViewPr>
  <p:slideViewPr>
    <p:cSldViewPr>
      <p:cViewPr varScale="1">
        <p:scale>
          <a:sx n="79" d="100"/>
          <a:sy n="79" d="100"/>
        </p:scale>
        <p:origin x="-726" y="-90"/>
      </p:cViewPr>
      <p:guideLst>
        <p:guide orient="horz" pos="1536"/>
        <p:guide pos="9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21A43EB-D188-4ED9-B6A6-DE55AF6646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35FA9C69-559A-4820-A4B5-F62CF3CBBF7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f_target_lowerin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075" y="-3222"/>
            <a:ext cx="9151075" cy="6861222"/>
          </a:xfrm>
          <a:prstGeom prst="rect">
            <a:avLst/>
          </a:prstGeom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685800"/>
            <a:ext cx="7953404" cy="1752600"/>
          </a:xfrm>
        </p:spPr>
        <p:txBody>
          <a:bodyPr/>
          <a:lstStyle>
            <a:lvl1pPr algn="r"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1278DB39-DCA4-4DA9-80D5-EFA4D965488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 rot="10800000">
            <a:off x="923970" y="2063619"/>
            <a:ext cx="6934200" cy="1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Rectangle 15"/>
          <p:cNvSpPr>
            <a:spLocks noChangeArrowheads="1"/>
          </p:cNvSpPr>
          <p:nvPr userDrawn="1"/>
        </p:nvSpPr>
        <p:spPr bwMode="auto">
          <a:xfrm rot="10800000">
            <a:off x="4291413" y="3487626"/>
            <a:ext cx="3600000" cy="1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50B86-8246-46C7-91CE-52F690C33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838200"/>
            <a:ext cx="67056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86858-D848-4727-AF71-93D9A2BF7F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643602"/>
          </a:xfrm>
        </p:spPr>
        <p:txBody>
          <a:bodyPr/>
          <a:lstStyle>
            <a:lvl1pPr>
              <a:buClr>
                <a:srgbClr val="800000"/>
              </a:buClr>
              <a:buSzPct val="15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5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50000"/>
              <a:buFont typeface="Arial" pitchFamily="34" charset="0"/>
              <a:buChar char="•"/>
              <a:defRPr sz="1800"/>
            </a:lvl3pPr>
            <a:lvl4pPr>
              <a:buClr>
                <a:srgbClr val="800000"/>
              </a:buClr>
              <a:buSzPct val="150000"/>
              <a:buFont typeface="Arial" pitchFamily="34" charset="0"/>
              <a:buChar char="•"/>
              <a:defRPr sz="1600"/>
            </a:lvl4pPr>
            <a:lvl5pPr>
              <a:buClr>
                <a:srgbClr val="800000"/>
              </a:buClr>
              <a:buSzPct val="150000"/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01D8B-ED18-4E2F-A24A-11A89A37035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EAC51-11CF-4CF1-B829-9848793A1F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844" y="909602"/>
            <a:ext cx="4276756" cy="5586489"/>
          </a:xfrm>
        </p:spPr>
        <p:txBody>
          <a:bodyPr/>
          <a:lstStyle>
            <a:lvl1pPr>
              <a:buClr>
                <a:srgbClr val="800000"/>
              </a:buClr>
              <a:buSzPct val="12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2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20000"/>
              <a:buFont typeface="Arial" pitchFamily="34" charset="0"/>
              <a:buChar char="•"/>
              <a:defRPr sz="1600"/>
            </a:lvl3pPr>
            <a:lvl4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4pPr>
            <a:lvl5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9602"/>
            <a:ext cx="4357718" cy="5586489"/>
          </a:xfrm>
        </p:spPr>
        <p:txBody>
          <a:bodyPr/>
          <a:lstStyle>
            <a:lvl1pPr>
              <a:buClr>
                <a:srgbClr val="800000"/>
              </a:buClr>
              <a:buSzPct val="12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2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20000"/>
              <a:buFont typeface="Arial" pitchFamily="34" charset="0"/>
              <a:buChar char="•"/>
              <a:defRPr sz="1600"/>
            </a:lvl3pPr>
            <a:lvl4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4pPr>
            <a:lvl5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0A437-1450-4FCF-AC39-A02B9BEE97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12"/>
            <a:ext cx="4040188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71612"/>
            <a:ext cx="4041775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64A53-83ED-426F-8290-9742EC0DCA2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05727-EE69-44C6-A725-F648F5B3803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989D8-B221-4AA0-9F74-D38078D0BE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BEAD4-DFD7-434A-A71F-165DA3C4F6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AA2ED-0E30-42FF-94A1-EBEA7652FC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AC-Zoom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-24"/>
            <a:ext cx="9144000" cy="6858024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94" y="873089"/>
            <a:ext cx="8991600" cy="565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-32" y="66151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32" y="6615138"/>
            <a:ext cx="578647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 dirty="0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32" y="661513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E4C0133A-F2E2-466E-A077-9DD412AFBEA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214282" y="785794"/>
            <a:ext cx="6934200" cy="1905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85000"/>
                  <a:lumOff val="15000"/>
                </a:schemeClr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400">
          <a:solidFill>
            <a:schemeClr val="tx2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000">
          <a:solidFill>
            <a:schemeClr val="tx2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000">
          <a:solidFill>
            <a:schemeClr val="tx2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1800">
          <a:solidFill>
            <a:schemeClr val="tx2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1800">
          <a:solidFill>
            <a:schemeClr val="tx2"/>
          </a:solidFill>
          <a:latin typeface="Calibri" pitchFamily="34" charset="0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838200"/>
            <a:ext cx="7924800" cy="1752600"/>
          </a:xfrm>
        </p:spPr>
        <p:txBody>
          <a:bodyPr/>
          <a:lstStyle/>
          <a:p>
            <a:r>
              <a:rPr lang="en-US" sz="3500" dirty="0" smtClean="0">
                <a:solidFill>
                  <a:srgbClr val="FF0000"/>
                </a:solidFill>
              </a:rPr>
              <a:t>n</a:t>
            </a:r>
            <a:r>
              <a:rPr lang="en-US" sz="3500" dirty="0" smtClean="0">
                <a:solidFill>
                  <a:srgbClr val="800000"/>
                </a:solidFill>
              </a:rPr>
              <a:t>_TOF commissioning</a:t>
            </a:r>
            <a:endParaRPr lang="en-US" sz="3500" dirty="0">
              <a:solidFill>
                <a:srgbClr val="8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376494"/>
            <a:ext cx="6477000" cy="1981200"/>
          </a:xfrm>
        </p:spPr>
        <p:txBody>
          <a:bodyPr/>
          <a:lstStyle/>
          <a:p>
            <a:r>
              <a:rPr lang="en-US" sz="1500" dirty="0" smtClean="0"/>
              <a:t>INTC-P-249</a:t>
            </a:r>
          </a:p>
          <a:p>
            <a:r>
              <a:rPr lang="en-US" sz="1500" dirty="0" smtClean="0"/>
              <a:t>Spokespersons: </a:t>
            </a:r>
            <a:r>
              <a:rPr lang="en-US" sz="1500" dirty="0" err="1" smtClean="0"/>
              <a:t>J.L.Tain</a:t>
            </a:r>
            <a:r>
              <a:rPr lang="en-US" sz="1500" dirty="0" smtClean="0"/>
              <a:t>, </a:t>
            </a:r>
            <a:r>
              <a:rPr lang="en-US" sz="1500" dirty="0" err="1" smtClean="0"/>
              <a:t>V.Vlachoudis</a:t>
            </a:r>
            <a:endParaRPr lang="en-US" sz="1500" dirty="0" smtClean="0"/>
          </a:p>
          <a:p>
            <a:r>
              <a:rPr lang="en-US" sz="1500" dirty="0" err="1" smtClean="0"/>
              <a:t>Contactperson</a:t>
            </a:r>
            <a:r>
              <a:rPr lang="en-US" sz="1500" dirty="0" smtClean="0"/>
              <a:t>: </a:t>
            </a:r>
            <a:r>
              <a:rPr lang="en-US" sz="1500" dirty="0" err="1" smtClean="0"/>
              <a:t>V.Vlachoudis</a:t>
            </a:r>
            <a:endParaRPr lang="en-US" sz="1500" dirty="0" smtClean="0"/>
          </a:p>
          <a:p>
            <a:r>
              <a:rPr lang="en-US" sz="1500" dirty="0" smtClean="0"/>
              <a:t>16-17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Nov 2009</a:t>
            </a:r>
          </a:p>
        </p:txBody>
      </p:sp>
      <p:pic>
        <p:nvPicPr>
          <p:cNvPr id="6" name="Picture 116" descr="Fond.png"/>
          <p:cNvPicPr>
            <a:picLocks noChangeAspect="1"/>
          </p:cNvPicPr>
          <p:nvPr/>
        </p:nvPicPr>
        <p:blipFill>
          <a:blip r:embed="rId2" cstate="print"/>
          <a:srcRect t="-1643" r="86229" b="69751"/>
          <a:stretch>
            <a:fillRect/>
          </a:stretch>
        </p:blipFill>
        <p:spPr bwMode="auto">
          <a:xfrm>
            <a:off x="7858148" y="214290"/>
            <a:ext cx="1069122" cy="170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5"/>
          <p:cNvSpPr>
            <a:spLocks noChangeArrowheads="1"/>
          </p:cNvSpPr>
          <p:nvPr/>
        </p:nvSpPr>
        <p:spPr bwMode="auto">
          <a:xfrm rot="10800000">
            <a:off x="923970" y="2063619"/>
            <a:ext cx="6934200" cy="1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6492990" y="6277014"/>
            <a:ext cx="2424057" cy="36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itchFamily="2" charset="2"/>
              <a:buNone/>
              <a:tabLst/>
              <a:defRPr/>
            </a:pPr>
            <a:r>
              <a:rPr kumimoji="0" lang="en-US" sz="15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 the n_TOF collaboration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  <p:bldP spid="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XYMG_100keV_1MeV_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440" y="361908"/>
            <a:ext cx="8647308" cy="6134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e56_R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9543" y="1931967"/>
            <a:ext cx="4856608" cy="471017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direct </a:t>
            </a:r>
            <a:r>
              <a:rPr lang="en-US" dirty="0" smtClean="0">
                <a:solidFill>
                  <a:srgbClr val="800000"/>
                </a:solidFill>
              </a:rPr>
              <a:t>comparison with data from 2002 do not indicate a significant change in the Resolution Function. </a:t>
            </a:r>
            <a:r>
              <a:rPr lang="en-US" dirty="0" smtClean="0"/>
              <a:t>The detailed analysis from high energy </a:t>
            </a:r>
            <a:r>
              <a:rPr lang="en-US" baseline="30000" dirty="0" smtClean="0"/>
              <a:t>56</a:t>
            </a:r>
            <a:r>
              <a:rPr lang="en-US" dirty="0" smtClean="0"/>
              <a:t>Fe resonances and simulations remains to be done.</a:t>
            </a:r>
          </a:p>
          <a:p>
            <a:pPr marL="265113" indent="-265113"/>
            <a:r>
              <a:rPr lang="en-US" dirty="0" smtClean="0"/>
              <a:t>Use 2 C6D6 detectors</a:t>
            </a:r>
          </a:p>
          <a:p>
            <a:pPr marL="265113" indent="-265113"/>
            <a:r>
              <a:rPr lang="en-US" dirty="0" smtClean="0"/>
              <a:t>2g samples enriched </a:t>
            </a:r>
            <a:r>
              <a:rPr lang="en-US" baseline="30000" dirty="0" smtClean="0"/>
              <a:t>54</a:t>
            </a:r>
            <a:r>
              <a:rPr lang="en-US" dirty="0" smtClean="0"/>
              <a:t>Fe, </a:t>
            </a:r>
            <a:r>
              <a:rPr lang="en-US" baseline="30000" dirty="0" smtClean="0"/>
              <a:t>56</a:t>
            </a:r>
            <a:r>
              <a:rPr lang="en-US" dirty="0" smtClean="0"/>
              <a:t>Fe</a:t>
            </a:r>
          </a:p>
          <a:p>
            <a:pPr marL="265113" indent="-265113"/>
            <a:r>
              <a:rPr lang="en-US" strike="sngStrike" dirty="0" smtClean="0"/>
              <a:t>Also </a:t>
            </a:r>
            <a:r>
              <a:rPr lang="en-US" strike="sngStrike" baseline="30000" dirty="0" smtClean="0"/>
              <a:t>32</a:t>
            </a:r>
            <a:r>
              <a:rPr lang="en-US" strike="sngStrike" dirty="0" smtClean="0"/>
              <a:t>S (513, 819keV)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65113" indent="-265113"/>
            <a:r>
              <a:rPr lang="en-US" dirty="0" smtClean="0"/>
              <a:t>10</a:t>
            </a:r>
            <a:r>
              <a:rPr lang="en-US" baseline="30000" dirty="0" smtClean="0"/>
              <a:t>3</a:t>
            </a:r>
            <a:r>
              <a:rPr lang="en-US" dirty="0" smtClean="0"/>
              <a:t> counts in weakest resonance</a:t>
            </a:r>
          </a:p>
          <a:p>
            <a:pPr marL="265113" indent="-265113"/>
            <a:r>
              <a:rPr lang="en-US" dirty="0" smtClean="0"/>
              <a:t>25% worsen on the tail.</a:t>
            </a:r>
            <a:br>
              <a:rPr lang="en-US" dirty="0" smtClean="0"/>
            </a:br>
            <a:r>
              <a:rPr lang="en-US" dirty="0" smtClean="0"/>
              <a:t>Effect to be seen after resonance</a:t>
            </a:r>
            <a:br>
              <a:rPr lang="en-US" dirty="0" smtClean="0"/>
            </a:br>
            <a:r>
              <a:rPr lang="en-US" dirty="0" smtClean="0"/>
              <a:t>analysis with SAMMY</a:t>
            </a:r>
          </a:p>
          <a:p>
            <a:pPr marL="265113" indent="-265113"/>
            <a:endParaRPr lang="en-US" dirty="0" smtClean="0"/>
          </a:p>
          <a:p>
            <a:pPr marL="265113" indent="-265113"/>
            <a:r>
              <a:rPr lang="en-US" dirty="0" smtClean="0"/>
              <a:t>The C6D6 were </a:t>
            </a:r>
            <a:r>
              <a:rPr lang="en-US" dirty="0" smtClean="0">
                <a:solidFill>
                  <a:srgbClr val="800000"/>
                </a:solidFill>
              </a:rPr>
              <a:t>placed upstream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to reduce the in-beam gamma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800000"/>
                </a:solidFill>
              </a:rPr>
              <a:t>background</a:t>
            </a:r>
            <a:r>
              <a:rPr lang="en-US" dirty="0" smtClean="0"/>
              <a:t> → Statistics were lower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 Function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19749" y="3693393"/>
            <a:ext cx="4551246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unrise" dir="t"/>
            </a:scene3d>
          </a:bodyPr>
          <a:lstStyle/>
          <a:p>
            <a:r>
              <a:rPr lang="en-US" sz="4800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C00000">
                    <a:alpha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PRELIMINARY</a:t>
            </a:r>
            <a:endParaRPr lang="en-US" sz="4800" dirty="0"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solidFill>
                <a:srgbClr val="C00000">
                  <a:alpha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Fluence measurements</a:t>
            </a:r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81000" y="1092168"/>
            <a:ext cx="845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The shape and intensity of the neutron fluence at n_TOF has been characterized by means of five different measurements: </a:t>
            </a:r>
          </a:p>
        </p:txBody>
      </p:sp>
      <p:graphicFrame>
        <p:nvGraphicFramePr>
          <p:cNvPr id="6" name="Group 65"/>
          <p:cNvGraphicFramePr>
            <a:graphicFrameLocks noGrp="1"/>
          </p:cNvGraphicFramePr>
          <p:nvPr/>
        </p:nvGraphicFramePr>
        <p:xfrm>
          <a:off x="457200" y="2209800"/>
          <a:ext cx="8128000" cy="2641600"/>
        </p:xfrm>
        <a:graphic>
          <a:graphicData uri="http://schemas.openxmlformats.org/drawingml/2006/table">
            <a:tbl>
              <a:tblPr/>
              <a:tblGrid>
                <a:gridCol w="1524000"/>
                <a:gridCol w="2540000"/>
                <a:gridCol w="2032000"/>
                <a:gridCol w="2032000"/>
              </a:tblGrid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Reaction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Shape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Intensity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PTB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235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U(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n,f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Megas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235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U(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n,f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) &amp; </a:t>
                      </a:r>
                      <a:r>
                        <a:rPr kumimoji="0" lang="en-U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B(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n,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~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SiMon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Li(n,t)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Yes (E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&lt;keV)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~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TAC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197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Au(n,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g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Yes (@4.9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eV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Activation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197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Au(n,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g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198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Au(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b)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Yes (@4.9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eV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77"/>
          <p:cNvSpPr txBox="1">
            <a:spLocks noChangeArrowheads="1"/>
          </p:cNvSpPr>
          <p:nvPr/>
        </p:nvSpPr>
        <p:spPr bwMode="auto">
          <a:xfrm>
            <a:off x="457200" y="5257800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The shape of the neutron fluence is crucial for </a:t>
            </a:r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all capture 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measurements, which are normalized to a saturated resonance at a given energy.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TOF_Flux2009_FLUKAnonorm.png"/>
          <p:cNvPicPr>
            <a:picLocks noChangeAspect="1"/>
          </p:cNvPicPr>
          <p:nvPr/>
        </p:nvPicPr>
        <p:blipFill>
          <a:blip r:embed="rId2" cstate="print"/>
          <a:srcRect t="10053" r="6676"/>
          <a:stretch>
            <a:fillRect/>
          </a:stretch>
        </p:blipFill>
        <p:spPr>
          <a:xfrm>
            <a:off x="592083" y="2281367"/>
            <a:ext cx="7521678" cy="457663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combination of all detectors provided the neutron fluence </a:t>
            </a:r>
            <a:r>
              <a:rPr lang="en-US" dirty="0" err="1" smtClean="0"/>
              <a:t>spectrum&amp;intensity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All detectors agree within 4-5%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Neutron fluence </a:t>
            </a:r>
            <a:r>
              <a:rPr lang="en-US" dirty="0" smtClean="0">
                <a:solidFill>
                  <a:srgbClr val="800000"/>
                </a:solidFill>
              </a:rPr>
              <a:t>is lower by </a:t>
            </a:r>
            <a:r>
              <a:rPr lang="en-US" dirty="0" smtClean="0">
                <a:solidFill>
                  <a:srgbClr val="800000"/>
                </a:solidFill>
              </a:rPr>
              <a:t>20-28% </a:t>
            </a:r>
            <a:r>
              <a:rPr lang="en-US" dirty="0" smtClean="0"/>
              <a:t>than expectations</a:t>
            </a:r>
            <a:br>
              <a:rPr lang="en-US" dirty="0" smtClean="0"/>
            </a:br>
            <a:r>
              <a:rPr lang="en-US" dirty="0" smtClean="0"/>
              <a:t>→ Consistent with a possible 2</a:t>
            </a:r>
            <a:r>
              <a:rPr lang="en-US" baseline="30000" dirty="0" smtClean="0"/>
              <a:t>nd</a:t>
            </a:r>
            <a:r>
              <a:rPr lang="en-US" dirty="0" smtClean="0"/>
              <a:t> collimator tilt by -2mm.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fluence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5376" y="3970410"/>
            <a:ext cx="4185761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unrise" dir="t"/>
            </a:scene3d>
          </a:bodyPr>
          <a:lstStyle/>
          <a:p>
            <a:r>
              <a:rPr lang="en-US" sz="4400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C00000">
                    <a:alpha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PRELIMINARY</a:t>
            </a:r>
            <a:endParaRPr lang="en-US" sz="4400" dirty="0"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solidFill>
                <a:srgbClr val="C00000">
                  <a:alpha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Neutron fluence is comparable with the previous target apart from more pronounced the aluminum resonances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old target</a:t>
            </a:r>
            <a:endParaRPr lang="en-US" dirty="0"/>
          </a:p>
        </p:txBody>
      </p:sp>
      <p:pic>
        <p:nvPicPr>
          <p:cNvPr id="4" name="Picture 8" descr="flux_nTOF2009_PTBnormzoom"/>
          <p:cNvPicPr>
            <a:picLocks noChangeAspect="1" noChangeArrowheads="1"/>
          </p:cNvPicPr>
          <p:nvPr/>
        </p:nvPicPr>
        <p:blipFill>
          <a:blip r:embed="rId2" cstate="print"/>
          <a:srcRect t="9420" r="7189"/>
          <a:stretch>
            <a:fillRect/>
          </a:stretch>
        </p:blipFill>
        <p:spPr bwMode="auto">
          <a:xfrm>
            <a:off x="280116" y="1676376"/>
            <a:ext cx="8083688" cy="500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532289" y="3327394"/>
            <a:ext cx="1171614" cy="977918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532289" y="3327394"/>
            <a:ext cx="228600" cy="114300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55889" y="2990844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990000"/>
                </a:solidFill>
              </a:rPr>
              <a:t>Deeper Al dips (E</a:t>
            </a:r>
            <a:r>
              <a:rPr lang="en-US" baseline="-25000" dirty="0">
                <a:solidFill>
                  <a:srgbClr val="990000"/>
                </a:solidFill>
              </a:rPr>
              <a:t>n</a:t>
            </a:r>
            <a:r>
              <a:rPr lang="en-US" dirty="0">
                <a:solidFill>
                  <a:srgbClr val="990000"/>
                </a:solidFill>
              </a:rPr>
              <a:t>&gt;30 keV)</a:t>
            </a: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4532289" y="3327394"/>
            <a:ext cx="1609770" cy="430223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53927" y="3757617"/>
            <a:ext cx="509306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unrise" dir="t"/>
            </a:scene3d>
          </a:bodyPr>
          <a:lstStyle/>
          <a:p>
            <a:r>
              <a:rPr lang="en-US" sz="5400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C00000">
                    <a:alpha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PRELIMINARY</a:t>
            </a:r>
            <a:endParaRPr lang="en-US" sz="5400" dirty="0"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solidFill>
                <a:srgbClr val="C00000">
                  <a:alpha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Setup</a:t>
            </a:r>
          </a:p>
          <a:p>
            <a:r>
              <a:rPr lang="en-US" dirty="0" smtClean="0"/>
              <a:t>Problems in reading the transformers</a:t>
            </a:r>
          </a:p>
          <a:p>
            <a:r>
              <a:rPr lang="en-US" dirty="0" smtClean="0"/>
              <a:t>Problems in alignment of detectors</a:t>
            </a:r>
            <a:endParaRPr lang="en-US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Profile</a:t>
            </a:r>
          </a:p>
          <a:p>
            <a:pPr marL="514350" indent="-457200"/>
            <a:r>
              <a:rPr lang="en-US" dirty="0" smtClean="0"/>
              <a:t>Protons: </a:t>
            </a:r>
            <a:r>
              <a:rPr lang="en-US" dirty="0" err="1" smtClean="0"/>
              <a:t>uMegas</a:t>
            </a:r>
            <a:r>
              <a:rPr lang="en-US" dirty="0" smtClean="0"/>
              <a:t> 1×10</a:t>
            </a:r>
            <a:r>
              <a:rPr lang="en-US" baseline="30000" dirty="0" smtClean="0"/>
              <a:t>18</a:t>
            </a:r>
            <a:r>
              <a:rPr lang="en-US" dirty="0" smtClean="0"/>
              <a:t>   +   </a:t>
            </a:r>
            <a:r>
              <a:rPr lang="en-US" dirty="0" err="1" smtClean="0"/>
              <a:t>Medipix</a:t>
            </a:r>
            <a:r>
              <a:rPr lang="en-US" dirty="0" smtClean="0"/>
              <a:t> 6×10</a:t>
            </a:r>
            <a:r>
              <a:rPr lang="en-US" baseline="30000" dirty="0" smtClean="0"/>
              <a:t>16 </a:t>
            </a:r>
            <a:r>
              <a:rPr lang="en-US" dirty="0" smtClean="0"/>
              <a:t>p</a:t>
            </a:r>
          </a:p>
          <a:p>
            <a:pPr marL="514350" indent="-457200"/>
            <a:r>
              <a:rPr lang="en-US" dirty="0" smtClean="0"/>
              <a:t>Horizontal plane: Very good agreement with the expectations</a:t>
            </a:r>
          </a:p>
          <a:p>
            <a:pPr marL="514350" indent="-457200"/>
            <a:r>
              <a:rPr lang="en-US" dirty="0" smtClean="0"/>
              <a:t>Vertical plane: Agreement assuming a tilted second collimator by -2mm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fluence</a:t>
            </a:r>
          </a:p>
          <a:p>
            <a:r>
              <a:rPr lang="en-US" dirty="0" smtClean="0"/>
              <a:t>Protons: PTB 1×10</a:t>
            </a:r>
            <a:r>
              <a:rPr lang="en-US" baseline="30000" dirty="0" smtClean="0"/>
              <a:t>18</a:t>
            </a:r>
            <a:r>
              <a:rPr lang="en-US" dirty="0" smtClean="0"/>
              <a:t> p</a:t>
            </a:r>
          </a:p>
          <a:p>
            <a:r>
              <a:rPr lang="en-US" dirty="0" smtClean="0"/>
              <a:t>20-25% lower than the expectations → collimator misalignment/tilt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Resolution function + Energy-Time relation</a:t>
            </a:r>
          </a:p>
          <a:p>
            <a:r>
              <a:rPr lang="en-US" dirty="0" smtClean="0"/>
              <a:t>Protons: 4×10</a:t>
            </a:r>
            <a:r>
              <a:rPr lang="en-US" baseline="30000" dirty="0" smtClean="0"/>
              <a:t>17</a:t>
            </a:r>
            <a:r>
              <a:rPr lang="en-US" dirty="0" smtClean="0"/>
              <a:t>p (+exploiting the statistics from Fe/Ni proposal)</a:t>
            </a:r>
          </a:p>
          <a:p>
            <a:r>
              <a:rPr lang="en-US" dirty="0" smtClean="0"/>
              <a:t>No significant change with the past</a:t>
            </a:r>
          </a:p>
          <a:p>
            <a:pPr>
              <a:buNone/>
            </a:pPr>
            <a:r>
              <a:rPr lang="en-US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still on progress</a:t>
            </a:r>
          </a:p>
          <a:p>
            <a:pPr>
              <a:buNone/>
            </a:pPr>
            <a:endParaRPr lang="en-US" sz="2400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2009: ongoing</a:t>
            </a:r>
          </a:p>
          <a:p>
            <a:r>
              <a:rPr lang="en-US" dirty="0" smtClean="0"/>
              <a:t>Sample scattered neutron background in TAC</a:t>
            </a:r>
          </a:p>
          <a:p>
            <a:r>
              <a:rPr lang="en-US" dirty="0" smtClean="0"/>
              <a:t>Cross-check 2</a:t>
            </a:r>
            <a:r>
              <a:rPr lang="en-US" baseline="30000" dirty="0" smtClean="0"/>
              <a:t>nd</a:t>
            </a:r>
            <a:r>
              <a:rPr lang="en-US" dirty="0" smtClean="0"/>
              <a:t> collimator alignment experimentally</a:t>
            </a:r>
          </a:p>
          <a:p>
            <a:pPr>
              <a:buNone/>
            </a:pPr>
            <a:endParaRPr lang="en-US" sz="22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2010: planned</a:t>
            </a:r>
          </a:p>
          <a:p>
            <a:r>
              <a:rPr lang="en-US" dirty="0" smtClean="0"/>
              <a:t>Borated water circuit</a:t>
            </a:r>
            <a:br>
              <a:rPr lang="en-US" dirty="0" smtClean="0"/>
            </a:br>
            <a:r>
              <a:rPr lang="en-US" dirty="0" smtClean="0"/>
              <a:t>operating in two modes 0% </a:t>
            </a:r>
            <a:r>
              <a:rPr lang="en-US" baseline="30000" dirty="0" smtClean="0"/>
              <a:t>10</a:t>
            </a:r>
            <a:r>
              <a:rPr lang="en-US" dirty="0" smtClean="0"/>
              <a:t>B-content or fully saturated ~1% </a:t>
            </a:r>
            <a:r>
              <a:rPr lang="en-US" baseline="30000" dirty="0" smtClean="0"/>
              <a:t>10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dirty="0" smtClean="0"/>
              <a:t>Measure:</a:t>
            </a:r>
          </a:p>
          <a:p>
            <a:pPr lvl="1"/>
            <a:r>
              <a:rPr lang="en-US" dirty="0" smtClean="0"/>
              <a:t>Neutron fluence</a:t>
            </a:r>
          </a:p>
          <a:p>
            <a:pPr lvl="1"/>
            <a:r>
              <a:rPr lang="en-US" dirty="0" smtClean="0"/>
              <a:t>Resolution</a:t>
            </a:r>
            <a:endParaRPr lang="en-US" dirty="0" smtClean="0"/>
          </a:p>
          <a:p>
            <a:pPr lvl="1"/>
            <a:r>
              <a:rPr lang="en-US" dirty="0" smtClean="0"/>
              <a:t>Reduction effect of in-beam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-rays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On-going / future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5721" y="928670"/>
            <a:ext cx="4286280" cy="5643602"/>
          </a:xfrm>
        </p:spPr>
        <p:txBody>
          <a:bodyPr/>
          <a:lstStyle/>
          <a:p>
            <a:pPr marL="265113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err="1" smtClean="0">
                <a:cs typeface="Times New Roman" pitchFamily="18" charset="0"/>
              </a:rPr>
              <a:t>Pb</a:t>
            </a:r>
            <a:r>
              <a:rPr lang="en-US" dirty="0" smtClean="0">
                <a:cs typeface="Times New Roman" pitchFamily="18" charset="0"/>
              </a:rPr>
              <a:t> mono-block (</a:t>
            </a:r>
            <a:r>
              <a:rPr lang="en-US" dirty="0" smtClean="0">
                <a:cs typeface="Times New Roman" pitchFamily="18" charset="0"/>
                <a:sym typeface="Symbol"/>
              </a:rPr>
              <a:t></a:t>
            </a:r>
            <a:r>
              <a:rPr lang="en-US" dirty="0" smtClean="0">
                <a:cs typeface="Times New Roman" pitchFamily="18" charset="0"/>
              </a:rPr>
              <a:t>60cm L40cm)</a:t>
            </a:r>
          </a:p>
          <a:p>
            <a:pPr marL="265113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Forced water cooling</a:t>
            </a:r>
          </a:p>
          <a:p>
            <a:pPr marL="265113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Chemically controlled water</a:t>
            </a:r>
          </a:p>
          <a:p>
            <a:pPr marL="265113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Oxygen/Corrosion control</a:t>
            </a:r>
          </a:p>
          <a:p>
            <a:pPr marL="265113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Separate moderator from cooling</a:t>
            </a:r>
          </a:p>
          <a:p>
            <a:pPr marL="665163" lvl="1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Al container </a:t>
            </a:r>
          </a:p>
          <a:p>
            <a:pPr marL="665163" lvl="1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3 Al-windows with air-gap</a:t>
            </a:r>
          </a:p>
          <a:p>
            <a:pPr marL="265113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Defocused proton beam</a:t>
            </a:r>
          </a:p>
          <a:p>
            <a:pPr marL="265113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New Ventilation system</a:t>
            </a:r>
          </a:p>
          <a:p>
            <a:pPr marL="265113" indent="-265113">
              <a:spcBef>
                <a:spcPts val="0"/>
              </a:spcBef>
              <a:buClr>
                <a:schemeClr val="hlink"/>
              </a:buClr>
              <a:buSzPct val="80000"/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Air-tight primary zone with a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40Pa depression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Target – Refurbished Facility</a:t>
            </a:r>
            <a:endParaRPr lang="en-US" dirty="0"/>
          </a:p>
        </p:txBody>
      </p:sp>
      <p:pic>
        <p:nvPicPr>
          <p:cNvPr id="6" name="Picture 6" descr="NewTargetExplo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1539" y="909603"/>
            <a:ext cx="4176713" cy="2347913"/>
          </a:xfrm>
          <a:prstGeom prst="rect">
            <a:avLst/>
          </a:prstGeom>
          <a:noFill/>
        </p:spPr>
      </p:pic>
      <p:pic>
        <p:nvPicPr>
          <p:cNvPr id="9" name="Picture 7" descr="NewTargetPho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8773" y="3903669"/>
            <a:ext cx="2879725" cy="216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measurements</a:t>
            </a:r>
            <a:endParaRPr lang="en-US" dirty="0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471528" y="2443149"/>
            <a:ext cx="559750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Neutron fluence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Neutron beam profile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Neutron energy resolution function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Neutron energy versus time-of-flight relation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Scattered in-beam 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-ray background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Scattered neutron background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Off-beam background</a:t>
            </a:r>
          </a:p>
        </p:txBody>
      </p:sp>
      <p:sp>
        <p:nvSpPr>
          <p:cNvPr id="5" name="AutoShape 24"/>
          <p:cNvSpPr>
            <a:spLocks/>
          </p:cNvSpPr>
          <p:nvPr/>
        </p:nvSpPr>
        <p:spPr bwMode="auto">
          <a:xfrm>
            <a:off x="5630877" y="2552687"/>
            <a:ext cx="431800" cy="1112835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6178572" y="2469157"/>
            <a:ext cx="1439863" cy="92333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Needed to obtain cross sections</a:t>
            </a:r>
          </a:p>
        </p:txBody>
      </p:sp>
      <p:sp>
        <p:nvSpPr>
          <p:cNvPr id="7" name="Rectangle 26"/>
          <p:cNvSpPr>
            <a:spLocks noChangeArrowheads="1"/>
          </p:cNvSpPr>
          <p:nvPr/>
        </p:nvSpPr>
        <p:spPr bwMode="auto">
          <a:xfrm>
            <a:off x="373005" y="982629"/>
            <a:ext cx="8142399" cy="10156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The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neutronics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of the new target is different, therefore there is a need to characterize carefully the beam and backgrounds in order to fulfill our goal of obtaining accurate data:</a:t>
            </a:r>
          </a:p>
        </p:txBody>
      </p:sp>
      <p:sp>
        <p:nvSpPr>
          <p:cNvPr id="8" name="AutoShape 28"/>
          <p:cNvSpPr>
            <a:spLocks/>
          </p:cNvSpPr>
          <p:nvPr/>
        </p:nvSpPr>
        <p:spPr bwMode="auto">
          <a:xfrm>
            <a:off x="5630877" y="3721104"/>
            <a:ext cx="431800" cy="876312"/>
          </a:xfrm>
          <a:prstGeom prst="rightBrace">
            <a:avLst>
              <a:gd name="adj1" fmla="val 1945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29"/>
          <p:cNvSpPr txBox="1">
            <a:spLocks noChangeArrowheads="1"/>
          </p:cNvSpPr>
          <p:nvPr/>
        </p:nvSpPr>
        <p:spPr bwMode="auto">
          <a:xfrm>
            <a:off x="6178572" y="3575052"/>
            <a:ext cx="1531937" cy="120032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Needed to control systematic errors</a:t>
            </a:r>
          </a:p>
        </p:txBody>
      </p:sp>
      <p:sp>
        <p:nvSpPr>
          <p:cNvPr id="10" name="Text Box 30"/>
          <p:cNvSpPr txBox="1">
            <a:spLocks noChangeArrowheads="1"/>
          </p:cNvSpPr>
          <p:nvPr/>
        </p:nvSpPr>
        <p:spPr bwMode="auto">
          <a:xfrm>
            <a:off x="971550" y="5589588"/>
            <a:ext cx="2951163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Detected counts as a function of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ToF</a:t>
            </a:r>
            <a:endParaRPr lang="en-US" sz="20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>
            <a:off x="4932363" y="5589588"/>
            <a:ext cx="2900362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Calibri" pitchFamily="34" charset="0"/>
              </a:rPr>
              <a:t>Cross section as a function of energy</a:t>
            </a:r>
          </a:p>
        </p:txBody>
      </p:sp>
      <p:sp>
        <p:nvSpPr>
          <p:cNvPr id="12" name="AutoShape 32"/>
          <p:cNvSpPr>
            <a:spLocks noChangeArrowheads="1"/>
          </p:cNvSpPr>
          <p:nvPr/>
        </p:nvSpPr>
        <p:spPr bwMode="auto">
          <a:xfrm>
            <a:off x="4140200" y="5835581"/>
            <a:ext cx="576263" cy="215900"/>
          </a:xfrm>
          <a:prstGeom prst="rightArrow">
            <a:avLst>
              <a:gd name="adj1" fmla="val 50000"/>
              <a:gd name="adj2" fmla="val 6672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68395" y="1676376"/>
            <a:ext cx="6038904" cy="4381560"/>
          </a:xfrm>
        </p:spPr>
        <p:txBody>
          <a:bodyPr/>
          <a:lstStyle/>
          <a:p>
            <a:pPr marL="457200" indent="-457200">
              <a:buSzPct val="100000"/>
              <a:buFontTx/>
              <a:buAutoNum type="arabicPeriod"/>
              <a:tabLst>
                <a:tab pos="4306888" algn="l"/>
              </a:tabLst>
            </a:pPr>
            <a:r>
              <a:rPr lang="en-US" dirty="0" smtClean="0"/>
              <a:t>General start-up:	1.0</a:t>
            </a:r>
            <a:r>
              <a:rPr lang="en-US" dirty="0" smtClean="0">
                <a:sym typeface="Symbol" pitchFamily="18" charset="2"/>
              </a:rPr>
              <a:t>10</a:t>
            </a:r>
            <a:r>
              <a:rPr lang="en-US" baseline="30000" dirty="0" smtClean="0">
                <a:sym typeface="Symbol" pitchFamily="18" charset="2"/>
              </a:rPr>
              <a:t>17</a:t>
            </a:r>
            <a:r>
              <a:rPr lang="en-US" dirty="0" smtClean="0">
                <a:sym typeface="Symbol" pitchFamily="18" charset="2"/>
              </a:rPr>
              <a:t> p</a:t>
            </a:r>
          </a:p>
          <a:p>
            <a:pPr marL="457200" indent="-457200">
              <a:buSzPct val="100000"/>
              <a:buFontTx/>
              <a:buAutoNum type="arabicPeriod"/>
              <a:tabLst>
                <a:tab pos="4306888" algn="l"/>
              </a:tabLst>
            </a:pPr>
            <a:r>
              <a:rPr lang="en-US" dirty="0" smtClean="0"/>
              <a:t>Neutron fluence: (*)	1.6</a:t>
            </a:r>
            <a:r>
              <a:rPr lang="en-US" dirty="0" smtClean="0">
                <a:sym typeface="Symbol" pitchFamily="18" charset="2"/>
              </a:rPr>
              <a:t>10</a:t>
            </a:r>
            <a:r>
              <a:rPr lang="en-US" baseline="30000" dirty="0" smtClean="0">
                <a:sym typeface="Symbol" pitchFamily="18" charset="2"/>
              </a:rPr>
              <a:t>18</a:t>
            </a:r>
            <a:r>
              <a:rPr lang="en-US" dirty="0" smtClean="0">
                <a:sym typeface="Symbol" pitchFamily="18" charset="2"/>
              </a:rPr>
              <a:t> p</a:t>
            </a:r>
            <a:endParaRPr lang="en-US" dirty="0" smtClean="0"/>
          </a:p>
          <a:p>
            <a:pPr marL="457200" indent="-457200">
              <a:buSzPct val="100000"/>
              <a:buFontTx/>
              <a:buAutoNum type="arabicPeriod"/>
              <a:tabLst>
                <a:tab pos="4306888" algn="l"/>
              </a:tabLst>
            </a:pPr>
            <a:r>
              <a:rPr lang="en-US" dirty="0" smtClean="0"/>
              <a:t>Beam profile:	-</a:t>
            </a:r>
          </a:p>
          <a:p>
            <a:pPr marL="457200" indent="-457200">
              <a:buSzPct val="100000"/>
              <a:buFontTx/>
              <a:buAutoNum type="arabicPeriod"/>
              <a:tabLst>
                <a:tab pos="4306888" algn="l"/>
              </a:tabLst>
            </a:pPr>
            <a:r>
              <a:rPr lang="en-US" dirty="0" smtClean="0"/>
              <a:t>Resolution Function: (*)	5.0</a:t>
            </a:r>
            <a:r>
              <a:rPr lang="en-US" dirty="0" smtClean="0">
                <a:sym typeface="Symbol" pitchFamily="18" charset="2"/>
              </a:rPr>
              <a:t>10</a:t>
            </a:r>
            <a:r>
              <a:rPr lang="en-US" baseline="30000" dirty="0" smtClean="0">
                <a:sym typeface="Symbol" pitchFamily="18" charset="2"/>
              </a:rPr>
              <a:t>17</a:t>
            </a:r>
            <a:r>
              <a:rPr lang="en-US" dirty="0" smtClean="0">
                <a:sym typeface="Symbol" pitchFamily="18" charset="2"/>
              </a:rPr>
              <a:t> p</a:t>
            </a:r>
            <a:endParaRPr lang="en-US" dirty="0" smtClean="0"/>
          </a:p>
          <a:p>
            <a:pPr marL="457200" indent="-457200">
              <a:buSzPct val="100000"/>
              <a:buFontTx/>
              <a:buAutoNum type="arabicPeriod"/>
              <a:tabLst>
                <a:tab pos="4306888" algn="l"/>
              </a:tabLst>
            </a:pPr>
            <a:r>
              <a:rPr lang="en-US" dirty="0" smtClean="0"/>
              <a:t>In-beam </a:t>
            </a:r>
            <a:r>
              <a:rPr lang="en-US" dirty="0" smtClean="0">
                <a:sym typeface="Symbol" pitchFamily="18" charset="2"/>
              </a:rPr>
              <a:t>-ray background: (*)	</a:t>
            </a:r>
            <a:r>
              <a:rPr lang="en-US" dirty="0" smtClean="0"/>
              <a:t>4.0</a:t>
            </a:r>
            <a:r>
              <a:rPr lang="en-US" dirty="0" smtClean="0">
                <a:sym typeface="Symbol" pitchFamily="18" charset="2"/>
              </a:rPr>
              <a:t>10</a:t>
            </a:r>
            <a:r>
              <a:rPr lang="en-US" baseline="30000" dirty="0" smtClean="0">
                <a:sym typeface="Symbol" pitchFamily="18" charset="2"/>
              </a:rPr>
              <a:t>16</a:t>
            </a:r>
            <a:r>
              <a:rPr lang="en-US" dirty="0" smtClean="0">
                <a:sym typeface="Symbol" pitchFamily="18" charset="2"/>
              </a:rPr>
              <a:t> p</a:t>
            </a:r>
          </a:p>
          <a:p>
            <a:pPr marL="457200" indent="-457200">
              <a:buSzPct val="100000"/>
              <a:buFontTx/>
              <a:buAutoNum type="arabicPeriod"/>
              <a:tabLst>
                <a:tab pos="4306888" algn="l"/>
              </a:tabLst>
            </a:pPr>
            <a:r>
              <a:rPr lang="en-US" dirty="0" smtClean="0">
                <a:sym typeface="Symbol" pitchFamily="18" charset="2"/>
              </a:rPr>
              <a:t>Scattered n background:	2.</a:t>
            </a:r>
            <a:r>
              <a:rPr lang="en-US" dirty="0" smtClean="0"/>
              <a:t>1</a:t>
            </a:r>
            <a:r>
              <a:rPr lang="en-US" dirty="0" smtClean="0">
                <a:sym typeface="Symbol" pitchFamily="18" charset="2"/>
              </a:rPr>
              <a:t>10</a:t>
            </a:r>
            <a:r>
              <a:rPr lang="en-US" baseline="30000" dirty="0" smtClean="0">
                <a:sym typeface="Symbol" pitchFamily="18" charset="2"/>
              </a:rPr>
              <a:t>17</a:t>
            </a:r>
            <a:r>
              <a:rPr lang="en-US" dirty="0" smtClean="0">
                <a:sym typeface="Symbol" pitchFamily="18" charset="2"/>
              </a:rPr>
              <a:t> p</a:t>
            </a:r>
          </a:p>
          <a:p>
            <a:pPr marL="457200" indent="-457200">
              <a:buSzPct val="100000"/>
              <a:buFontTx/>
              <a:buAutoNum type="arabicPeriod"/>
              <a:tabLst>
                <a:tab pos="4306888" algn="l"/>
              </a:tabLst>
            </a:pPr>
            <a:r>
              <a:rPr lang="en-US" dirty="0" smtClean="0">
                <a:sym typeface="Symbol" pitchFamily="18" charset="2"/>
              </a:rPr>
              <a:t>Off-beam background:	-</a:t>
            </a:r>
          </a:p>
          <a:p>
            <a:pPr marL="457200" indent="-457200">
              <a:buSzPct val="100000"/>
              <a:buNone/>
              <a:tabLst>
                <a:tab pos="4306888" algn="l"/>
              </a:tabLst>
            </a:pPr>
            <a:r>
              <a:rPr lang="en-US" dirty="0" smtClean="0">
                <a:sym typeface="Symbol" pitchFamily="18" charset="2"/>
              </a:rPr>
              <a:t>	</a:t>
            </a:r>
            <a:r>
              <a:rPr lang="en-US" b="1" dirty="0" smtClean="0">
                <a:sym typeface="Symbol" pitchFamily="18" charset="2"/>
              </a:rPr>
              <a:t>Total: 	</a:t>
            </a:r>
            <a:r>
              <a:rPr lang="en-US" b="1" dirty="0" smtClean="0"/>
              <a:t>2.45</a:t>
            </a:r>
            <a:r>
              <a:rPr lang="en-US" b="1" dirty="0" smtClean="0">
                <a:sym typeface="Symbol" pitchFamily="18" charset="2"/>
              </a:rPr>
              <a:t>10</a:t>
            </a:r>
            <a:r>
              <a:rPr lang="en-US" b="1" baseline="30000" dirty="0" smtClean="0">
                <a:sym typeface="Symbol" pitchFamily="18" charset="2"/>
              </a:rPr>
              <a:t>18</a:t>
            </a:r>
            <a:r>
              <a:rPr lang="en-US" b="1" dirty="0" smtClean="0">
                <a:sym typeface="Symbol" pitchFamily="18" charset="2"/>
              </a:rPr>
              <a:t> p</a:t>
            </a:r>
          </a:p>
          <a:p>
            <a:pPr marL="457200" indent="-457200">
              <a:buSzPct val="100000"/>
              <a:buNone/>
              <a:tabLst>
                <a:tab pos="4306888" algn="l"/>
              </a:tabLst>
            </a:pPr>
            <a:endParaRPr lang="en-US" b="1" dirty="0" smtClean="0">
              <a:sym typeface="Symbol" pitchFamily="18" charset="2"/>
            </a:endParaRPr>
          </a:p>
          <a:p>
            <a:pPr marL="457200" indent="-457200">
              <a:buSzPct val="100000"/>
              <a:buNone/>
              <a:tabLst>
                <a:tab pos="4306888" algn="l"/>
              </a:tabLst>
            </a:pPr>
            <a:endParaRPr lang="en-US" b="1" dirty="0" smtClean="0">
              <a:sym typeface="Symbol" pitchFamily="18" charset="2"/>
            </a:endParaRPr>
          </a:p>
          <a:p>
            <a:pPr marL="457200" indent="-457200">
              <a:buSzPct val="100000"/>
              <a:buNone/>
              <a:tabLst>
                <a:tab pos="4306888" algn="l"/>
              </a:tabLst>
            </a:pPr>
            <a:endParaRPr lang="en-US" b="1" dirty="0" smtClean="0">
              <a:sym typeface="Symbol" pitchFamily="18" charset="2"/>
            </a:endParaRPr>
          </a:p>
          <a:p>
            <a:pPr marL="457200" indent="-457200">
              <a:buSzPct val="100000"/>
              <a:buNone/>
              <a:tabLst>
                <a:tab pos="4306888" algn="l"/>
              </a:tabLst>
            </a:pPr>
            <a:r>
              <a:rPr lang="en-US" sz="1800" dirty="0" smtClean="0">
                <a:sym typeface="Symbol" pitchFamily="18" charset="2"/>
              </a:rPr>
              <a:t>(*) assuming: normal water / borated water</a:t>
            </a:r>
          </a:p>
          <a:p>
            <a:pPr marL="457200" indent="-457200">
              <a:buSzPct val="100000"/>
              <a:buNone/>
              <a:tabLst>
                <a:tab pos="4306888" algn="l"/>
              </a:tabLst>
            </a:pPr>
            <a:endParaRPr lang="en-US" b="1" dirty="0" smtClean="0">
              <a:sym typeface="Symbol" pitchFamily="18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Requested beam time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504908" y="4268799"/>
            <a:ext cx="569602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Experimental Apparatus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66" y="909602"/>
            <a:ext cx="4276756" cy="5586489"/>
          </a:xfrm>
        </p:spPr>
        <p:txBody>
          <a:bodyPr/>
          <a:lstStyle/>
          <a:p>
            <a:pPr>
              <a:buSzPct val="80000"/>
              <a:buNone/>
            </a:pPr>
            <a:r>
              <a:rPr lang="en-US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characteristics:</a:t>
            </a:r>
            <a:endParaRPr lang="en-US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Font typeface="Wingdings" pitchFamily="84" charset="2"/>
              <a:buChar char="l"/>
            </a:pPr>
            <a:r>
              <a:rPr lang="en-US" dirty="0" smtClean="0"/>
              <a:t>Neutron fluence:</a:t>
            </a:r>
            <a:br>
              <a:rPr lang="en-US" dirty="0" smtClean="0"/>
            </a:br>
            <a:r>
              <a:rPr lang="en-US" dirty="0" smtClean="0"/>
              <a:t>PTB Fission Chamber </a:t>
            </a:r>
            <a:r>
              <a:rPr lang="en-US" baseline="30000" dirty="0" smtClean="0"/>
              <a:t>235</a:t>
            </a:r>
            <a:r>
              <a:rPr lang="en-US" dirty="0" smtClean="0"/>
              <a:t>U, </a:t>
            </a:r>
            <a:r>
              <a:rPr lang="en-US" strike="sngStrike" baseline="30000" dirty="0" smtClean="0"/>
              <a:t>238</a:t>
            </a:r>
            <a:r>
              <a:rPr lang="en-US" strike="sngStrike" dirty="0" smtClean="0"/>
              <a:t>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trike="sngStrike" dirty="0" smtClean="0"/>
              <a:t>FIC </a:t>
            </a:r>
            <a:r>
              <a:rPr lang="en-US" strike="sngStrike" baseline="30000" dirty="0" smtClean="0"/>
              <a:t>235</a:t>
            </a:r>
            <a:r>
              <a:rPr lang="en-US" strike="sngStrike" dirty="0" smtClean="0"/>
              <a:t>U, </a:t>
            </a:r>
            <a:r>
              <a:rPr lang="en-US" strike="sngStrike" baseline="30000" dirty="0" smtClean="0"/>
              <a:t>238</a:t>
            </a:r>
            <a:r>
              <a:rPr lang="en-US" strike="sngStrike" dirty="0" smtClean="0"/>
              <a:t>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uMegas</a:t>
            </a:r>
            <a:r>
              <a:rPr lang="en-US" dirty="0" smtClean="0"/>
              <a:t>: </a:t>
            </a:r>
            <a:r>
              <a:rPr lang="en-US" baseline="30000" dirty="0" smtClean="0"/>
              <a:t>235</a:t>
            </a:r>
            <a:r>
              <a:rPr lang="en-US" dirty="0" smtClean="0"/>
              <a:t>U &amp; </a:t>
            </a:r>
            <a:r>
              <a:rPr lang="en-US" baseline="30000" dirty="0" smtClean="0"/>
              <a:t>10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dirty="0" err="1" smtClean="0"/>
              <a:t>SiLi</a:t>
            </a:r>
            <a:r>
              <a:rPr lang="en-US" dirty="0" smtClean="0"/>
              <a:t>, Gold foils</a:t>
            </a:r>
          </a:p>
          <a:p>
            <a:pPr>
              <a:buSzPct val="80000"/>
              <a:buFont typeface="Wingdings" pitchFamily="84" charset="2"/>
              <a:buChar char="l"/>
            </a:pPr>
            <a:r>
              <a:rPr lang="en-US" dirty="0" smtClean="0"/>
              <a:t>Spatial distribution:</a:t>
            </a:r>
            <a:br>
              <a:rPr lang="en-US" dirty="0" smtClean="0"/>
            </a:br>
            <a:r>
              <a:rPr lang="en-US" dirty="0" err="1" smtClean="0"/>
              <a:t>Medipix</a:t>
            </a:r>
            <a:r>
              <a:rPr lang="en-US" dirty="0" smtClean="0"/>
              <a:t> with </a:t>
            </a:r>
            <a:r>
              <a:rPr lang="en-US" dirty="0" err="1" smtClean="0"/>
              <a:t>LiF</a:t>
            </a:r>
            <a:r>
              <a:rPr lang="en-US" dirty="0" smtClean="0"/>
              <a:t> &amp; polyethylene</a:t>
            </a:r>
            <a:br>
              <a:rPr lang="en-US" dirty="0" smtClean="0"/>
            </a:br>
            <a:r>
              <a:rPr lang="en-US" dirty="0" smtClean="0"/>
              <a:t>X-Y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Megas</a:t>
            </a:r>
            <a:r>
              <a:rPr lang="en-US" dirty="0" smtClean="0"/>
              <a:t> </a:t>
            </a:r>
            <a:r>
              <a:rPr lang="en-US" dirty="0" smtClean="0"/>
              <a:t>with </a:t>
            </a:r>
            <a:r>
              <a:rPr lang="en-US" baseline="30000" dirty="0" smtClean="0"/>
              <a:t>10</a:t>
            </a:r>
            <a:r>
              <a:rPr lang="en-US" dirty="0" smtClean="0"/>
              <a:t>B</a:t>
            </a:r>
            <a:endParaRPr lang="en-US" dirty="0" smtClean="0"/>
          </a:p>
          <a:p>
            <a:pPr>
              <a:buSzPct val="80000"/>
              <a:buFont typeface="Wingdings" pitchFamily="84" charset="2"/>
              <a:buChar char="l"/>
            </a:pPr>
            <a:r>
              <a:rPr lang="en-US" dirty="0" smtClean="0"/>
              <a:t>Resolution function:</a:t>
            </a:r>
            <a:br>
              <a:rPr lang="en-US" dirty="0" smtClean="0"/>
            </a:br>
            <a:r>
              <a:rPr lang="en-US" dirty="0" smtClean="0"/>
              <a:t>C6D6 with </a:t>
            </a:r>
            <a:r>
              <a:rPr lang="en-US" baseline="30000" dirty="0" smtClean="0"/>
              <a:t>54,56</a:t>
            </a:r>
            <a:r>
              <a:rPr lang="en-US" dirty="0" smtClean="0"/>
              <a:t>Fe, </a:t>
            </a:r>
            <a:r>
              <a:rPr lang="en-US" strike="sngStrike" baseline="30000" dirty="0" smtClean="0"/>
              <a:t>32</a:t>
            </a:r>
            <a:r>
              <a:rPr lang="en-US" strike="sngStrike" dirty="0" smtClean="0"/>
              <a:t>S</a:t>
            </a:r>
            <a:endParaRPr lang="en-US" strike="sngStrike" dirty="0" smtClean="0"/>
          </a:p>
          <a:p>
            <a:pPr>
              <a:buSzPct val="80000"/>
              <a:buFont typeface="Wingdings" pitchFamily="84" charset="2"/>
              <a:buChar char="l"/>
            </a:pPr>
            <a:r>
              <a:rPr lang="en-US" dirty="0" smtClean="0"/>
              <a:t>Background:</a:t>
            </a:r>
            <a:br>
              <a:rPr lang="en-US" dirty="0" smtClean="0"/>
            </a:br>
            <a:r>
              <a:rPr lang="en-US" strike="sngStrike" dirty="0" smtClean="0"/>
              <a:t>CR-39</a:t>
            </a:r>
            <a:r>
              <a:rPr lang="en-US" dirty="0" smtClean="0"/>
              <a:t>, TLD, BaF</a:t>
            </a:r>
            <a:r>
              <a:rPr lang="en-US" baseline="-25000" dirty="0" smtClean="0"/>
              <a:t>2</a:t>
            </a:r>
            <a:r>
              <a:rPr lang="en-US" dirty="0" smtClean="0"/>
              <a:t> and C6D6</a:t>
            </a:r>
          </a:p>
          <a:p>
            <a:pPr>
              <a:buSzPct val="80000"/>
              <a:buNone/>
            </a:pPr>
            <a:r>
              <a:rPr lang="en-US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 station:</a:t>
            </a:r>
            <a:endParaRPr lang="en-US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SzPct val="80000"/>
              <a:buFont typeface="Wingdings" pitchFamily="84" charset="2"/>
              <a:buChar char="l"/>
            </a:pPr>
            <a:r>
              <a:rPr lang="en-US" dirty="0" smtClean="0"/>
              <a:t>Monitor Performance</a:t>
            </a:r>
          </a:p>
          <a:p>
            <a:pPr>
              <a:buSzPct val="80000"/>
              <a:buFont typeface="Wingdings" pitchFamily="84" charset="2"/>
              <a:buChar char="l"/>
            </a:pPr>
            <a:r>
              <a:rPr lang="en-US" dirty="0" smtClean="0"/>
              <a:t>Control O</a:t>
            </a:r>
            <a:r>
              <a:rPr lang="en-US" baseline="-25000" dirty="0" smtClean="0"/>
              <a:t>2</a:t>
            </a:r>
            <a:r>
              <a:rPr lang="en-US" dirty="0" smtClean="0"/>
              <a:t> level</a:t>
            </a:r>
          </a:p>
        </p:txBody>
      </p:sp>
      <p:grpSp>
        <p:nvGrpSpPr>
          <p:cNvPr id="11" name="Group 23"/>
          <p:cNvGrpSpPr/>
          <p:nvPr/>
        </p:nvGrpSpPr>
        <p:grpSpPr>
          <a:xfrm>
            <a:off x="4462461" y="2224071"/>
            <a:ext cx="3760839" cy="2811501"/>
            <a:chOff x="6580215" y="2479662"/>
            <a:chExt cx="2319871" cy="1720313"/>
          </a:xfrm>
        </p:grpSpPr>
        <p:pic>
          <p:nvPicPr>
            <p:cNvPr id="22" name="Picture 21" descr="PT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80215" y="2479662"/>
              <a:ext cx="2220956" cy="1679598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894683" y="3830643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PTB FC</a:t>
              </a:r>
              <a:endPara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9" name="Picture 18" descr="FIC Art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2461" y="2224071"/>
            <a:ext cx="3870378" cy="2861775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7085738" y="654012"/>
            <a:ext cx="12105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0" dirty="0" smtClean="0">
                <a:solidFill>
                  <a:srgbClr val="FF0000"/>
                </a:solidFill>
              </a:rPr>
              <a:t>X</a:t>
            </a:r>
            <a:endParaRPr lang="en-US" sz="12000" dirty="0">
              <a:solidFill>
                <a:srgbClr val="FF0000"/>
              </a:solidFill>
            </a:endParaRPr>
          </a:p>
        </p:txBody>
      </p:sp>
      <p:grpSp>
        <p:nvGrpSpPr>
          <p:cNvPr id="9" name="Group 24"/>
          <p:cNvGrpSpPr/>
          <p:nvPr/>
        </p:nvGrpSpPr>
        <p:grpSpPr>
          <a:xfrm>
            <a:off x="4352922" y="2224070"/>
            <a:ext cx="4235508" cy="2957553"/>
            <a:chOff x="3914766" y="2333610"/>
            <a:chExt cx="2263806" cy="1679598"/>
          </a:xfrm>
        </p:grpSpPr>
        <p:pic>
          <p:nvPicPr>
            <p:cNvPr id="4608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14766" y="2333610"/>
              <a:ext cx="2263806" cy="158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4608513" y="3643876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uMegas</a:t>
              </a:r>
              <a:endPara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5" name="Picture 8" descr="SILI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2922" y="2041506"/>
            <a:ext cx="4272021" cy="3204619"/>
          </a:xfrm>
          <a:prstGeom prst="rect">
            <a:avLst/>
          </a:prstGeom>
          <a:noFill/>
        </p:spPr>
      </p:pic>
      <p:grpSp>
        <p:nvGrpSpPr>
          <p:cNvPr id="4" name="Group 17"/>
          <p:cNvGrpSpPr/>
          <p:nvPr/>
        </p:nvGrpSpPr>
        <p:grpSpPr>
          <a:xfrm>
            <a:off x="4279896" y="1968480"/>
            <a:ext cx="4418073" cy="3286170"/>
            <a:chOff x="6653241" y="1712889"/>
            <a:chExt cx="2081241" cy="1623619"/>
          </a:xfrm>
        </p:grpSpPr>
        <p:pic>
          <p:nvPicPr>
            <p:cNvPr id="6" name="Picture 7" descr="chipboards_qua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53241" y="1712889"/>
              <a:ext cx="2081241" cy="162361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6943785" y="2954331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Quad </a:t>
              </a:r>
              <a:r>
                <a:rPr lang="en-US" dirty="0" err="1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Medipix</a:t>
              </a:r>
              <a:endPara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6" name="Image 0" descr="X-Y_for_neutron.pdf"/>
          <p:cNvPicPr>
            <a:picLocks noChangeAspect="1" noChangeArrowheads="1"/>
          </p:cNvPicPr>
          <p:nvPr/>
        </p:nvPicPr>
        <p:blipFill>
          <a:blip r:embed="rId7" cstate="print"/>
          <a:srcRect t="5654" b="20845"/>
          <a:stretch>
            <a:fillRect/>
          </a:stretch>
        </p:blipFill>
        <p:spPr bwMode="auto">
          <a:xfrm>
            <a:off x="4060818" y="2078019"/>
            <a:ext cx="5083182" cy="28845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5" name="Group 18"/>
          <p:cNvGrpSpPr/>
          <p:nvPr/>
        </p:nvGrpSpPr>
        <p:grpSpPr>
          <a:xfrm>
            <a:off x="4060818" y="2224071"/>
            <a:ext cx="4819716" cy="2555910"/>
            <a:chOff x="3878253" y="909603"/>
            <a:chExt cx="2552381" cy="1209131"/>
          </a:xfrm>
        </p:grpSpPr>
        <p:pic>
          <p:nvPicPr>
            <p:cNvPr id="10" name="Picture 9" descr="C6D6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878253" y="909603"/>
              <a:ext cx="2552381" cy="114285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718052" y="1749402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C6D6</a:t>
              </a:r>
              <a:endPara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Group 20"/>
          <p:cNvGrpSpPr/>
          <p:nvPr/>
        </p:nvGrpSpPr>
        <p:grpSpPr>
          <a:xfrm>
            <a:off x="4754565" y="1274733"/>
            <a:ext cx="3432222" cy="4491099"/>
            <a:chOff x="3768714" y="4268799"/>
            <a:chExt cx="1643085" cy="2227293"/>
          </a:xfrm>
        </p:grpSpPr>
        <p:pic>
          <p:nvPicPr>
            <p:cNvPr id="46082" name="Picture 2" descr="http://ott.web.cern.ch/ott/TAC_absorber_2004_07_20/slides/IMG_2188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768714" y="4268799"/>
              <a:ext cx="1643085" cy="2190779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3841740" y="6126760"/>
              <a:ext cx="629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TAC</a:t>
              </a:r>
              <a:endPara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33333E-6 L -0.15417 -0.29699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-14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96296E-6 L 0.14167 -0.29908 " pathEditMode="relative" ptsTypes="AA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L -0.14166 -0.0787 " pathEditMode="relative" ptsTypes="AA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0.13785 -0.05764 " pathEditMode="relative" ptsTypes="AA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-0.15434 0.15718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7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0.13229 0.16528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8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16042 0.38842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19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03704E-6 L 0.16545 0.36228 " pathEditMode="relative" ptsTypes="AA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7513" y="909603"/>
            <a:ext cx="8572560" cy="564360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18.05.2009	Scheduled beam on n_TOF </a:t>
            </a:r>
            <a:r>
              <a:rPr lang="en-US" dirty="0" smtClean="0"/>
              <a:t>target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800000"/>
                </a:solidFill>
              </a:rPr>
              <a:t>Delayed due to PS problems</a:t>
            </a:r>
            <a:endParaRPr lang="en-US" dirty="0" smtClean="0">
              <a:solidFill>
                <a:srgbClr val="800000"/>
              </a:solidFill>
            </a:endParaRPr>
          </a:p>
          <a:p>
            <a:pPr marL="1792288" indent="-1792288">
              <a:buNone/>
            </a:pPr>
            <a:r>
              <a:rPr lang="en-US" dirty="0" smtClean="0"/>
              <a:t>26.05.2009</a:t>
            </a:r>
            <a:r>
              <a:rPr lang="en-US" dirty="0" smtClean="0"/>
              <a:t>	</a:t>
            </a:r>
            <a:r>
              <a:rPr lang="en-US" dirty="0" err="1" smtClean="0"/>
              <a:t>Medipix</a:t>
            </a:r>
            <a:r>
              <a:rPr lang="en-US" dirty="0" smtClean="0"/>
              <a:t> run.</a:t>
            </a:r>
            <a:br>
              <a:rPr lang="en-US" dirty="0" smtClean="0"/>
            </a:br>
            <a:r>
              <a:rPr lang="en-US" dirty="0" smtClean="0">
                <a:solidFill>
                  <a:srgbClr val="800000"/>
                </a:solidFill>
              </a:rPr>
              <a:t>Problem on readout of the beam transformer.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No reliable proton information.</a:t>
            </a:r>
          </a:p>
          <a:p>
            <a:pPr marL="1792288" indent="-1792288">
              <a:buNone/>
            </a:pPr>
            <a:r>
              <a:rPr lang="en-US" dirty="0" smtClean="0"/>
              <a:t>01.06.2009</a:t>
            </a:r>
            <a:r>
              <a:rPr lang="en-US" dirty="0" smtClean="0"/>
              <a:t>	</a:t>
            </a:r>
            <a:r>
              <a:rPr lang="en-US" dirty="0" smtClean="0"/>
              <a:t>X-Y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Megas</a:t>
            </a:r>
            <a:r>
              <a:rPr lang="en-US" dirty="0" smtClean="0"/>
              <a:t> </a:t>
            </a:r>
            <a:r>
              <a:rPr lang="en-US" dirty="0" smtClean="0"/>
              <a:t>Beam </a:t>
            </a:r>
            <a:r>
              <a:rPr lang="en-US" dirty="0" smtClean="0"/>
              <a:t>profile measurements</a:t>
            </a:r>
            <a:br>
              <a:rPr lang="en-US" dirty="0" smtClean="0"/>
            </a:br>
            <a:r>
              <a:rPr lang="en-US" dirty="0" smtClean="0">
                <a:solidFill>
                  <a:srgbClr val="800000"/>
                </a:solidFill>
              </a:rPr>
              <a:t>Alignment issues with the </a:t>
            </a:r>
            <a:r>
              <a:rPr lang="en-US" dirty="0" smtClean="0">
                <a:solidFill>
                  <a:srgbClr val="800000"/>
                </a:solidFill>
              </a:rPr>
              <a:t>detectors</a:t>
            </a:r>
          </a:p>
          <a:p>
            <a:pPr marL="1792288" indent="-1792288">
              <a:buNone/>
            </a:pPr>
            <a:r>
              <a:rPr lang="en-US" dirty="0" smtClean="0">
                <a:solidFill>
                  <a:srgbClr val="800000"/>
                </a:solidFill>
              </a:rPr>
              <a:t>	Possible </a:t>
            </a:r>
            <a:r>
              <a:rPr lang="en-US" dirty="0" smtClean="0">
                <a:solidFill>
                  <a:srgbClr val="800000"/>
                </a:solidFill>
              </a:rPr>
              <a:t>alignment problem on 2</a:t>
            </a:r>
            <a:r>
              <a:rPr lang="en-US" baseline="30000" dirty="0" smtClean="0">
                <a:solidFill>
                  <a:srgbClr val="800000"/>
                </a:solidFill>
              </a:rPr>
              <a:t>nd</a:t>
            </a:r>
            <a:r>
              <a:rPr lang="en-US" dirty="0" smtClean="0">
                <a:solidFill>
                  <a:srgbClr val="800000"/>
                </a:solidFill>
              </a:rPr>
              <a:t> collimator</a:t>
            </a:r>
            <a:endParaRPr lang="en-US" dirty="0" smtClean="0">
              <a:solidFill>
                <a:srgbClr val="800000"/>
              </a:solidFill>
            </a:endParaRPr>
          </a:p>
          <a:p>
            <a:pPr marL="1792288" indent="-1792288">
              <a:buNone/>
            </a:pPr>
            <a:r>
              <a:rPr lang="en-US" dirty="0" smtClean="0"/>
              <a:t>09.06.2009	Beam transformer readout problem solved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endParaRPr lang="en-US" dirty="0" smtClean="0">
              <a:solidFill>
                <a:srgbClr val="800000"/>
              </a:solidFill>
            </a:endParaRPr>
          </a:p>
          <a:p>
            <a:pPr marL="1792288" indent="-1792288">
              <a:buNone/>
            </a:pPr>
            <a:r>
              <a:rPr lang="en-US" dirty="0" smtClean="0"/>
              <a:t>15.06.2009</a:t>
            </a:r>
            <a:r>
              <a:rPr lang="en-US" dirty="0" smtClean="0"/>
              <a:t>	Resolution function</a:t>
            </a:r>
          </a:p>
          <a:p>
            <a:pPr marL="1792288" indent="-1792288">
              <a:buNone/>
            </a:pPr>
            <a:r>
              <a:rPr lang="en-US" dirty="0" smtClean="0"/>
              <a:t>22</a:t>
            </a:r>
            <a:r>
              <a:rPr lang="en-US" dirty="0" smtClean="0"/>
              <a:t>.07.2009</a:t>
            </a:r>
            <a:r>
              <a:rPr lang="en-US" dirty="0" smtClean="0"/>
              <a:t>	Fluence measurements with PTB chamber</a:t>
            </a:r>
          </a:p>
          <a:p>
            <a:pPr marL="1792288" indent="-1792288">
              <a:buNone/>
            </a:pPr>
            <a:r>
              <a:rPr lang="en-US" dirty="0" smtClean="0"/>
              <a:t>13</a:t>
            </a:r>
            <a:r>
              <a:rPr lang="en-US" dirty="0" smtClean="0"/>
              <a:t>.08.2009</a:t>
            </a:r>
            <a:r>
              <a:rPr lang="en-US" dirty="0" smtClean="0"/>
              <a:t>	Fe/Ni proposal</a:t>
            </a:r>
          </a:p>
          <a:p>
            <a:pPr marL="1792288" indent="-1792288">
              <a:buNone/>
            </a:pPr>
            <a:r>
              <a:rPr lang="en-US" dirty="0" smtClean="0"/>
              <a:t>…</a:t>
            </a:r>
          </a:p>
          <a:p>
            <a:pPr marL="1792288" indent="-1792288">
              <a:buNone/>
            </a:pPr>
            <a:r>
              <a:rPr lang="en-US" dirty="0" smtClean="0"/>
              <a:t>09.11.2009	Scattered neutron background in TAC</a:t>
            </a:r>
          </a:p>
          <a:p>
            <a:pPr marL="1792288" indent="-1792288">
              <a:buNone/>
            </a:pPr>
            <a:r>
              <a:rPr lang="en-US" dirty="0" smtClean="0"/>
              <a:t>16.11.2009	Experimental alignment of the second collimator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Diary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Area</a:t>
            </a:r>
            <a:endParaRPr lang="en-US" dirty="0"/>
          </a:p>
        </p:txBody>
      </p:sp>
      <p:pic>
        <p:nvPicPr>
          <p:cNvPr id="3" name="Content Placeholder 4" descr="P1000788.JPG"/>
          <p:cNvPicPr>
            <a:picLocks noChangeAspect="1"/>
          </p:cNvPicPr>
          <p:nvPr/>
        </p:nvPicPr>
        <p:blipFill>
          <a:blip r:embed="rId2" cstate="print"/>
          <a:srcRect l="-1140" r="-1140"/>
          <a:stretch>
            <a:fillRect/>
          </a:stretch>
        </p:blipFill>
        <p:spPr bwMode="auto">
          <a:xfrm>
            <a:off x="191918" y="1201707"/>
            <a:ext cx="8761642" cy="481856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profile 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092168"/>
            <a:ext cx="74017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Comparison X-Y Micromegas data vs. simulation for the New Target</a:t>
            </a:r>
          </a:p>
          <a:p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Projection of a cut around the mean value of the 2D distribution of X and Y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+/- 2.5 mm in simulated data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+/- 2.8 mm for X-Y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Micromegas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data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7" name="Picture 6" descr="image_2D__thick.png"/>
          <p:cNvPicPr>
            <a:picLocks noChangeAspect="1"/>
          </p:cNvPicPr>
          <p:nvPr/>
        </p:nvPicPr>
        <p:blipFill>
          <a:blip r:embed="rId2" cstate="print"/>
          <a:srcRect t="7759"/>
          <a:stretch>
            <a:fillRect/>
          </a:stretch>
        </p:blipFill>
        <p:spPr>
          <a:xfrm>
            <a:off x="336492" y="2516175"/>
            <a:ext cx="4235508" cy="3906891"/>
          </a:xfrm>
          <a:prstGeom prst="rect">
            <a:avLst/>
          </a:prstGeom>
        </p:spPr>
      </p:pic>
      <p:pic>
        <p:nvPicPr>
          <p:cNvPr id="8" name="Picture 7" descr="image_2D__simu.png"/>
          <p:cNvPicPr>
            <a:picLocks noChangeAspect="1"/>
          </p:cNvPicPr>
          <p:nvPr/>
        </p:nvPicPr>
        <p:blipFill>
          <a:blip r:embed="rId3" cstate="print"/>
          <a:srcRect t="6723"/>
          <a:stretch>
            <a:fillRect/>
          </a:stretch>
        </p:blipFill>
        <p:spPr>
          <a:xfrm>
            <a:off x="4608512" y="2406636"/>
            <a:ext cx="4308535" cy="40529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7255" y="6455377"/>
            <a:ext cx="3002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@ S-Ex position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17794" y="6418864"/>
            <a:ext cx="2202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@ 184.5 m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381098" y="4193404"/>
            <a:ext cx="1828800" cy="1588"/>
          </a:xfrm>
          <a:prstGeom prst="line">
            <a:avLst/>
          </a:prstGeom>
          <a:ln w="349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1685104" y="4192610"/>
            <a:ext cx="1828800" cy="1588"/>
          </a:xfrm>
          <a:prstGeom prst="line">
            <a:avLst/>
          </a:prstGeom>
          <a:ln w="349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766624" y="4191000"/>
            <a:ext cx="1828800" cy="1588"/>
          </a:xfrm>
          <a:prstGeom prst="line">
            <a:avLst/>
          </a:prstGeom>
          <a:ln w="349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5920612" y="4190206"/>
            <a:ext cx="1828800" cy="1588"/>
          </a:xfrm>
          <a:prstGeom prst="line">
            <a:avLst/>
          </a:prstGeom>
          <a:ln w="349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07248" y="1931967"/>
            <a:ext cx="220979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Full coverage from thermal to 1 MeV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XYMG_1eV_1keV_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3927" y="215855"/>
            <a:ext cx="8755398" cy="6280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for science fair project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science fair project</Template>
  <TotalTime>1528</TotalTime>
  <Words>550</Words>
  <Application>Microsoft Office PowerPoint</Application>
  <PresentationFormat>On-screen Show (4:3)</PresentationFormat>
  <Paragraphs>154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Presentation for science fair project</vt:lpstr>
      <vt:lpstr>n_TOF commissioning</vt:lpstr>
      <vt:lpstr>New Target – Refurbished Facility</vt:lpstr>
      <vt:lpstr>Proposed measurements</vt:lpstr>
      <vt:lpstr>Requested beam time</vt:lpstr>
      <vt:lpstr>Proposed Experimental Apparatus</vt:lpstr>
      <vt:lpstr>Commissioning Diary</vt:lpstr>
      <vt:lpstr>Experimental Area</vt:lpstr>
      <vt:lpstr>Beam profile results</vt:lpstr>
      <vt:lpstr>Slide 9</vt:lpstr>
      <vt:lpstr>Slide 10</vt:lpstr>
      <vt:lpstr>Resolution Function</vt:lpstr>
      <vt:lpstr>Neutron Fluence measurements</vt:lpstr>
      <vt:lpstr>Neutron fluence</vt:lpstr>
      <vt:lpstr>Comparison with old target</vt:lpstr>
      <vt:lpstr>Summary</vt:lpstr>
      <vt:lpstr>On-going / future measurements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n_TOF Facility Past &amp; Future</dc:title>
  <dc:creator>Vasilis Vlachoudis</dc:creator>
  <cp:lastModifiedBy>Vasilis Vlachoudis</cp:lastModifiedBy>
  <cp:revision>152</cp:revision>
  <cp:lastPrinted>1601-01-01T00:00:00Z</cp:lastPrinted>
  <dcterms:created xsi:type="dcterms:W3CDTF">2009-06-12T14:54:26Z</dcterms:created>
  <dcterms:modified xsi:type="dcterms:W3CDTF">2009-11-16T09:40:12Z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TC010183731033</vt:lpwstr>
  </property>
</Properties>
</file>