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8" r:id="rId3"/>
    <p:sldId id="370" r:id="rId4"/>
    <p:sldId id="362" r:id="rId5"/>
    <p:sldId id="351" r:id="rId6"/>
    <p:sldId id="375" r:id="rId7"/>
    <p:sldId id="377" r:id="rId8"/>
    <p:sldId id="387" r:id="rId9"/>
    <p:sldId id="392" r:id="rId10"/>
    <p:sldId id="393" r:id="rId11"/>
    <p:sldId id="391" r:id="rId12"/>
    <p:sldId id="397" r:id="rId13"/>
    <p:sldId id="398" r:id="rId14"/>
    <p:sldId id="399" r:id="rId15"/>
  </p:sldIdLst>
  <p:sldSz cx="9144000" cy="6858000" type="screen4x3"/>
  <p:notesSz cx="6648450" cy="97821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0000"/>
    <a:srgbClr val="66FF33"/>
    <a:srgbClr val="CC0000"/>
    <a:srgbClr val="DDDDDD"/>
    <a:srgbClr val="AEC9F0"/>
    <a:srgbClr val="A3E4FB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60" autoAdjust="0"/>
    <p:restoredTop sz="86476" autoAdjust="0"/>
  </p:normalViewPr>
  <p:slideViewPr>
    <p:cSldViewPr>
      <p:cViewPr varScale="1">
        <p:scale>
          <a:sx n="58" d="100"/>
          <a:sy n="58" d="100"/>
        </p:scale>
        <p:origin x="-9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8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555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555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0D3ED78-02EA-4801-A8E2-DB682BB537D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5550" y="0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1063" y="733425"/>
            <a:ext cx="4891087" cy="36687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5163" y="4646613"/>
            <a:ext cx="5318125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5550" y="9291638"/>
            <a:ext cx="28813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6" tIns="45713" rIns="91426" bIns="45713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E1FC9B9-AEFF-47EF-B518-A2153B3DEA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AB9D91-8720-43EE-B8BB-9FFCAA6E3B6C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DF8B7E-5434-4293-AAC3-7EDD9BE88B47}" type="slidenum">
              <a:rPr lang="en-US" smtClean="0">
                <a:cs typeface="Arial" charset="0"/>
              </a:rPr>
              <a:pPr/>
              <a:t>2</a:t>
            </a:fld>
            <a:endParaRPr lang="en-US" smtClean="0">
              <a:cs typeface="Arial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7C78B3-540A-4782-9436-A76FBAE7C84B}" type="slidenum">
              <a:rPr lang="en-US" smtClean="0">
                <a:cs typeface="Arial" charset="0"/>
              </a:rPr>
              <a:pPr/>
              <a:t>3</a:t>
            </a:fld>
            <a:endParaRPr lang="en-US" smtClean="0">
              <a:cs typeface="Arial" charset="0"/>
            </a:endParaRPr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3774C6-7FA9-4661-9738-E4D2B975CB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CF9F1-BA5D-4074-944E-D46C67AABE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FD1810-518E-475A-98F5-1320064241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E4119-F38D-4E9C-9F96-9F9CA4D84F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F1935C-5F35-4525-A31B-F0C3328495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EF44F-EFD7-4FE7-B0C1-EA33AC4EA3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47D62-A0EC-434B-B680-BD4F4A0D30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14A26-A591-4C88-A125-D6BBF7644B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2FB392-F0B0-47EF-9AFC-5E1576BF72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C9DAD-27A8-4379-A983-F46930BFB2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257C1-8F8C-46FD-B19D-B8760006F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/>
              <a:t>July 20 2005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D7D3A733-3763-4D2B-B796-B21126DA1E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WordArt 7"/>
          <p:cNvSpPr>
            <a:spLocks noChangeArrowheads="1" noChangeShapeType="1" noTextEdit="1"/>
          </p:cNvSpPr>
          <p:nvPr/>
        </p:nvSpPr>
        <p:spPr bwMode="auto">
          <a:xfrm>
            <a:off x="7786688" y="357188"/>
            <a:ext cx="10858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fr-FR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GDB</a:t>
            </a:r>
          </a:p>
        </p:txBody>
      </p:sp>
      <p:grpSp>
        <p:nvGrpSpPr>
          <p:cNvPr id="1032" name="Group 13"/>
          <p:cNvGrpSpPr>
            <a:grpSpLocks/>
          </p:cNvGrpSpPr>
          <p:nvPr/>
        </p:nvGrpSpPr>
        <p:grpSpPr bwMode="auto">
          <a:xfrm>
            <a:off x="128588" y="115888"/>
            <a:ext cx="914400" cy="912812"/>
            <a:chOff x="1344" y="385"/>
            <a:chExt cx="576" cy="575"/>
          </a:xfrm>
        </p:grpSpPr>
        <p:pic>
          <p:nvPicPr>
            <p:cNvPr id="1035" name="Picture 14" descr="CLGlogo2"/>
            <p:cNvPicPr>
              <a:picLocks noChangeAspect="1" noChangeArrowheads="1"/>
            </p:cNvPicPr>
            <p:nvPr userDrawn="1"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39" name="Text Box 15"/>
            <p:cNvSpPr txBox="1">
              <a:spLocks noChangeAspect="1" noChangeArrowheads="1"/>
            </p:cNvSpPr>
            <p:nvPr userDrawn="1"/>
          </p:nvSpPr>
          <p:spPr bwMode="auto">
            <a:xfrm>
              <a:off x="1471" y="577"/>
              <a:ext cx="32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400" b="1">
                  <a:latin typeface="Comic Sans MS" pitchFamily="66" charset="0"/>
                  <a:cs typeface="Times New Roman" pitchFamily="18" charset="0"/>
                </a:rPr>
                <a:t>LCG</a:t>
              </a:r>
            </a:p>
          </p:txBody>
        </p:sp>
      </p:grpSp>
      <p:pic>
        <p:nvPicPr>
          <p:cNvPr id="1033" name="Picture 16" descr="blue_on_white_logo_200x53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68313" y="6165850"/>
            <a:ext cx="19050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2" descr="\\cern.ch\dfs\Users\i\ibird\Documents\My Pictures\WLCGlogo.jp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14313" y="214313"/>
            <a:ext cx="784225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egi.eu/cms/about/job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88913"/>
            <a:ext cx="7772400" cy="1470025"/>
          </a:xfrm>
        </p:spPr>
        <p:txBody>
          <a:bodyPr/>
          <a:lstStyle/>
          <a:p>
            <a:pPr eaLnBrk="1" hangingPunct="1"/>
            <a:r>
              <a:rPr lang="en-US" sz="4400" b="1" dirty="0" smtClean="0"/>
              <a:t>Introduction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2565400"/>
            <a:ext cx="6400800" cy="1752600"/>
          </a:xfrm>
        </p:spPr>
        <p:txBody>
          <a:bodyPr/>
          <a:lstStyle/>
          <a:p>
            <a:pPr eaLnBrk="1" hangingPunct="1"/>
            <a:r>
              <a:rPr lang="en-US" sz="2000" b="1" i="1" dirty="0" smtClean="0"/>
              <a:t>John Gordon, STFC</a:t>
            </a:r>
          </a:p>
          <a:p>
            <a:pPr eaLnBrk="1" hangingPunct="1"/>
            <a:r>
              <a:rPr lang="en-US" sz="2000" b="1" i="1" dirty="0" smtClean="0"/>
              <a:t>GDB meeting @CERN  </a:t>
            </a:r>
            <a:r>
              <a:rPr lang="en-US" sz="2000" b="1" i="1" dirty="0" smtClean="0"/>
              <a:t>Febru</a:t>
            </a:r>
            <a:r>
              <a:rPr lang="en-US" sz="2000" b="1" i="1" dirty="0" smtClean="0"/>
              <a:t>ary 10</a:t>
            </a:r>
            <a:r>
              <a:rPr lang="en-US" sz="2000" b="1" i="1" baseline="30000" dirty="0" smtClean="0"/>
              <a:t>th</a:t>
            </a:r>
            <a:r>
              <a:rPr lang="en-US" sz="2000" b="1" i="1" dirty="0" smtClean="0"/>
              <a:t> </a:t>
            </a:r>
            <a:r>
              <a:rPr lang="en-US" sz="2000" b="1" i="1" dirty="0" smtClean="0"/>
              <a:t>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FP7 Proposals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EGI Inspire and EMI invited to hearings in Brussels this week.</a:t>
            </a:r>
          </a:p>
          <a:p>
            <a:r>
              <a:rPr lang="en-GB" dirty="0" smtClean="0"/>
              <a:t>ROSCOE and the other SSCs were not invited.</a:t>
            </a:r>
          </a:p>
          <a:p>
            <a:pPr lvl="1"/>
            <a:r>
              <a:rPr lang="en-GB" dirty="0" smtClean="0"/>
              <a:t>Assumption is they will not be funded.</a:t>
            </a:r>
          </a:p>
          <a:p>
            <a:pPr lvl="1"/>
            <a:r>
              <a:rPr lang="en-GB" dirty="0" smtClean="0"/>
              <a:t>Need to think again but wait to hear feedback.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2E4119-F38D-4E9C-9F96-9F9CA4D84F3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</a:t>
            </a:r>
            <a:r>
              <a:rPr lang="en-GB" dirty="0" err="1" smtClean="0"/>
              <a:t>Startup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Chamonix Workshop agreed schedule 2010-2011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2E4119-F38D-4E9C-9F96-9F9CA4D84F3F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4982" y="0"/>
            <a:ext cx="590554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 rot="16200000" flipH="1">
            <a:off x="4777384" y="1788903"/>
            <a:ext cx="1017992" cy="161926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 flipH="1" flipV="1">
            <a:off x="4825009" y="1836528"/>
            <a:ext cx="1017992" cy="152401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6222" y="2035959"/>
            <a:ext cx="1037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 break</a:t>
            </a:r>
          </a:p>
        </p:txBody>
      </p:sp>
      <p:cxnSp>
        <p:nvCxnSpPr>
          <p:cNvPr id="11" name="Straight Arrow Connector 10"/>
          <p:cNvCxnSpPr>
            <a:stCxn id="9" idx="3"/>
          </p:cNvCxnSpPr>
          <p:nvPr/>
        </p:nvCxnSpPr>
        <p:spPr>
          <a:xfrm>
            <a:off x="1513878" y="2220625"/>
            <a:ext cx="3724877" cy="29754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Prelim. </a:t>
            </a:r>
            <a:r>
              <a:rPr lang="en-GB" dirty="0"/>
              <a:t>s</a:t>
            </a:r>
            <a:r>
              <a:rPr lang="en-GB" dirty="0" smtClean="0"/>
              <a:t>chedule 2010/11/12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5072098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2010 + 2011</a:t>
            </a:r>
          </a:p>
          <a:p>
            <a:pPr lvl="1"/>
            <a:r>
              <a:rPr lang="en-GB" dirty="0" smtClean="0"/>
              <a:t>Running from mid-Feb – end Nov </a:t>
            </a:r>
          </a:p>
          <a:p>
            <a:pPr lvl="1"/>
            <a:r>
              <a:rPr lang="en-GB" dirty="0" err="1" smtClean="0"/>
              <a:t>Pb-Pb</a:t>
            </a:r>
            <a:r>
              <a:rPr lang="en-GB" dirty="0" smtClean="0"/>
              <a:t> in November</a:t>
            </a:r>
          </a:p>
          <a:p>
            <a:pPr lvl="1"/>
            <a:r>
              <a:rPr lang="en-GB" dirty="0" smtClean="0"/>
              <a:t>In principle stop after 1 fb</a:t>
            </a:r>
            <a:r>
              <a:rPr lang="en-GB" baseline="30000" dirty="0" smtClean="0"/>
              <a:t>-1 </a:t>
            </a:r>
            <a:r>
              <a:rPr lang="en-GB" dirty="0" smtClean="0"/>
              <a:t>; plan to run 2 years</a:t>
            </a:r>
          </a:p>
          <a:p>
            <a:pPr lvl="2"/>
            <a:r>
              <a:rPr lang="en-GB" dirty="0" smtClean="0"/>
              <a:t>(0.2 in 2010, remainder in 2011)</a:t>
            </a:r>
          </a:p>
          <a:p>
            <a:r>
              <a:rPr lang="en-GB" dirty="0" smtClean="0"/>
              <a:t>2012: shutdown of accelerator (but not computing)</a:t>
            </a:r>
          </a:p>
          <a:p>
            <a:r>
              <a:rPr lang="en-GB" dirty="0" smtClean="0"/>
              <a:t>Must agree common assumptions for #days etc.</a:t>
            </a:r>
          </a:p>
          <a:p>
            <a:r>
              <a:rPr lang="en-GB" dirty="0" smtClean="0"/>
              <a:t>Guidance on availability for physics is 50%</a:t>
            </a:r>
          </a:p>
          <a:p>
            <a:r>
              <a:rPr lang="en-GB" dirty="0" smtClean="0"/>
              <a:t>182 days pp and 28 days HI in each 2010,2011</a:t>
            </a:r>
          </a:p>
          <a:p>
            <a:pPr lvl="1"/>
            <a:r>
              <a:rPr lang="en-GB" dirty="0" smtClean="0"/>
              <a:t>7.9 Ms pp + 1.2 Ms HI each year assuming 50% avail</a:t>
            </a:r>
          </a:p>
          <a:p>
            <a:pPr lvl="0"/>
            <a:r>
              <a:rPr lang="en-GB" dirty="0" smtClean="0"/>
              <a:t>Experiments will also take data in March (pp setup) and Oct (HI setup)</a:t>
            </a:r>
          </a:p>
          <a:p>
            <a:pPr lvl="1"/>
            <a:r>
              <a:rPr lang="en-GB" dirty="0" smtClean="0"/>
              <a:t>Assume 30 + 14 days at 35% availability</a:t>
            </a:r>
          </a:p>
          <a:p>
            <a:pPr lvl="1"/>
            <a:r>
              <a:rPr lang="en-GB" dirty="0" smtClean="0"/>
              <a:t>1.3 Ms each year</a:t>
            </a:r>
          </a:p>
          <a:p>
            <a:pPr lvl="0"/>
            <a:r>
              <a:rPr lang="en-GB" dirty="0" smtClean="0"/>
              <a:t>Totals:</a:t>
            </a:r>
          </a:p>
          <a:p>
            <a:pPr lvl="1"/>
            <a:r>
              <a:rPr lang="en-GB" dirty="0" smtClean="0"/>
              <a:t>7.9 Ms pp, 1.2 Ms HI, 1.3 Ms “setup” in each of 2010 and 2011 </a:t>
            </a:r>
          </a:p>
          <a:p>
            <a:pPr lvl="1"/>
            <a:endParaRPr lang="en-GB" dirty="0" smtClean="0"/>
          </a:p>
          <a:p>
            <a:endParaRPr lang="en-GB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Process now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Agree preliminary requirements for 2011,12 at LHCC review next week</a:t>
            </a:r>
          </a:p>
          <a:p>
            <a:r>
              <a:rPr lang="en-GB" dirty="0" smtClean="0"/>
              <a:t>Foresee a MB in March with LHCC and RSG reps present to agree what is presented to RRB in April.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Since the Previous Meeting</a:t>
            </a:r>
          </a:p>
        </p:txBody>
      </p:sp>
      <p:sp>
        <p:nvSpPr>
          <p:cNvPr id="17410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b="1" dirty="0" smtClean="0"/>
              <a:t>EGEE All Activities Meeting, </a:t>
            </a:r>
            <a:r>
              <a:rPr lang="en-GB" dirty="0" smtClean="0"/>
              <a:t>Amsterdam</a:t>
            </a:r>
          </a:p>
          <a:p>
            <a:pPr eaLnBrk="1" hangingPunct="1"/>
            <a:r>
              <a:rPr lang="en-GB" b="1" dirty="0" smtClean="0"/>
              <a:t>EGI </a:t>
            </a:r>
            <a:r>
              <a:rPr lang="en-GB" b="1" dirty="0" smtClean="0"/>
              <a:t>Council, </a:t>
            </a:r>
            <a:r>
              <a:rPr lang="en-GB" dirty="0" smtClean="0"/>
              <a:t>Amsterdam  </a:t>
            </a:r>
            <a:endParaRPr lang="en-GB" dirty="0" smtClean="0"/>
          </a:p>
          <a:p>
            <a:pPr eaLnBrk="1" hangingPunct="1"/>
            <a:r>
              <a:rPr lang="en-GB" b="1" dirty="0" smtClean="0"/>
              <a:t>LHC Performance Workshop, </a:t>
            </a:r>
            <a:r>
              <a:rPr lang="en-GB" dirty="0" smtClean="0"/>
              <a:t>Chamonix</a:t>
            </a:r>
            <a:endParaRPr lang="en-GB" b="1" dirty="0" smtClean="0"/>
          </a:p>
          <a:p>
            <a:pPr eaLnBrk="1" hangingPunct="1">
              <a:buNone/>
            </a:pPr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endParaRPr lang="en-GB" b="1" dirty="0" smtClean="0"/>
          </a:p>
          <a:p>
            <a:pPr eaLnBrk="1" hangingPunct="1"/>
            <a:endParaRPr lang="en-GB" b="1" dirty="0" smtClean="0"/>
          </a:p>
          <a:p>
            <a:pPr eaLnBrk="1" hangingPunct="1"/>
            <a:endParaRPr lang="en-GB" dirty="0" smtClean="0"/>
          </a:p>
          <a:p>
            <a:endParaRPr lang="en-GB" dirty="0" smtClean="0"/>
          </a:p>
        </p:txBody>
      </p:sp>
      <p:sp>
        <p:nvSpPr>
          <p:cNvPr id="1741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2789975-47B4-4175-870E-A40F9A16A86C}" type="slidenum">
              <a:rPr lang="en-US" smtClean="0">
                <a:cs typeface="Arial" charset="0"/>
              </a:rPr>
              <a:pPr/>
              <a:t>2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1008063"/>
          </a:xfrm>
        </p:spPr>
        <p:txBody>
          <a:bodyPr/>
          <a:lstStyle/>
          <a:p>
            <a:pPr eaLnBrk="1" hangingPunct="1"/>
            <a:r>
              <a:rPr lang="en-US" dirty="0" smtClean="0"/>
              <a:t>GDB meetings in 2010</a:t>
            </a:r>
            <a:endParaRPr lang="en-GB" dirty="0" smtClean="0"/>
          </a:p>
        </p:txBody>
      </p:sp>
      <p:sp>
        <p:nvSpPr>
          <p:cNvPr id="19458" name="Rectangle 3"/>
          <p:cNvSpPr>
            <a:spLocks noGrp="1" noChangeArrowheads="1"/>
          </p:cNvSpPr>
          <p:nvPr>
            <p:ph idx="1"/>
          </p:nvPr>
        </p:nvSpPr>
        <p:spPr>
          <a:xfrm>
            <a:off x="785786" y="928670"/>
            <a:ext cx="7859712" cy="1947859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Second </a:t>
            </a:r>
            <a:r>
              <a:rPr lang="en-US" dirty="0" smtClean="0">
                <a:solidFill>
                  <a:srgbClr val="00B050"/>
                </a:solidFill>
              </a:rPr>
              <a:t>Wednesday</a:t>
            </a:r>
            <a:r>
              <a:rPr lang="en-US" dirty="0" smtClean="0"/>
              <a:t> of each month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Rooms booked for first six months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March 24, Amsterdam  </a:t>
            </a:r>
            <a:endParaRPr lang="en-US" dirty="0" smtClean="0"/>
          </a:p>
          <a:p>
            <a:pPr lvl="1" eaLnBrk="1" hangingPunct="1">
              <a:lnSpc>
                <a:spcPct val="80000"/>
              </a:lnSpc>
            </a:pPr>
            <a:r>
              <a:rPr lang="en-US" dirty="0" err="1" smtClean="0"/>
              <a:t>LHCb</a:t>
            </a:r>
            <a:r>
              <a:rPr lang="en-US" dirty="0" smtClean="0"/>
              <a:t> T1 Jamboree 22-23, 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MB </a:t>
            </a:r>
            <a:r>
              <a:rPr lang="en-US" dirty="0" smtClean="0"/>
              <a:t>Face to face on 23</a:t>
            </a:r>
            <a:r>
              <a:rPr lang="en-US" baseline="30000" dirty="0" smtClean="0"/>
              <a:t>rd</a:t>
            </a:r>
            <a:r>
              <a:rPr lang="en-US" dirty="0" smtClean="0"/>
              <a:t>.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/>
              <a:t>See EGI.eu Headquarters </a:t>
            </a:r>
            <a:r>
              <a:rPr lang="en-US" dirty="0" smtClean="0"/>
              <a:t>??</a:t>
            </a:r>
            <a:endParaRPr lang="en-US" dirty="0" smtClean="0"/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Pre-GDB rooms booked</a:t>
            </a:r>
            <a:r>
              <a:rPr lang="en-US" dirty="0" smtClean="0"/>
              <a:t>, </a:t>
            </a:r>
            <a:r>
              <a:rPr lang="en-US" dirty="0" smtClean="0"/>
              <a:t>May, June, July, August, October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/>
              <a:t>Other offers to host a meeting?</a:t>
            </a:r>
          </a:p>
          <a:p>
            <a:pPr eaLnBrk="1" hangingPunct="1">
              <a:lnSpc>
                <a:spcPct val="80000"/>
              </a:lnSpc>
              <a:buNone/>
            </a:pPr>
            <a:endParaRPr lang="en-GB" dirty="0" smtClean="0"/>
          </a:p>
          <a:p>
            <a:pPr eaLnBrk="1" hangingPunct="1">
              <a:lnSpc>
                <a:spcPct val="80000"/>
              </a:lnSpc>
            </a:pPr>
            <a:endParaRPr lang="en-GB" dirty="0" smtClean="0"/>
          </a:p>
        </p:txBody>
      </p:sp>
      <p:sp>
        <p:nvSpPr>
          <p:cNvPr id="194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36CA09F-01D6-419D-BC58-2A98F0AE7CDE}" type="slidenum">
              <a:rPr lang="en-US" smtClean="0">
                <a:cs typeface="Arial" charset="0"/>
              </a:rPr>
              <a:pPr/>
              <a:t>3</a:t>
            </a:fld>
            <a:endParaRPr lang="en-US" smtClean="0">
              <a:cs typeface="Arial" charset="0"/>
            </a:endParaRPr>
          </a:p>
        </p:txBody>
      </p:sp>
      <p:sp>
        <p:nvSpPr>
          <p:cNvPr id="200708" name="Text Box 4"/>
          <p:cNvSpPr txBox="1">
            <a:spLocks noChangeArrowheads="1"/>
          </p:cNvSpPr>
          <p:nvPr/>
        </p:nvSpPr>
        <p:spPr bwMode="auto">
          <a:xfrm>
            <a:off x="1662113" y="3168650"/>
            <a:ext cx="374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GB" sz="2400">
                <a:solidFill>
                  <a:schemeClr val="bg1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 </a:t>
            </a:r>
            <a:endParaRPr lang="en-GB" sz="2400">
              <a:cs typeface="+mn-cs"/>
            </a:endParaRPr>
          </a:p>
        </p:txBody>
      </p:sp>
      <p:pic>
        <p:nvPicPr>
          <p:cNvPr id="1946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5013325"/>
            <a:ext cx="12382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0712" name="Text Box 8"/>
          <p:cNvSpPr txBox="1">
            <a:spLocks noChangeArrowheads="1"/>
          </p:cNvSpPr>
          <p:nvPr/>
        </p:nvSpPr>
        <p:spPr bwMode="auto">
          <a:xfrm>
            <a:off x="2714612" y="4214818"/>
            <a:ext cx="203773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en-GB" sz="2400" strike="dblStrike" dirty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January </a:t>
            </a:r>
            <a:r>
              <a:rPr lang="en-GB" sz="2400" strike="dblStrike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13</a:t>
            </a:r>
            <a:r>
              <a:rPr lang="en-GB" sz="2400" strike="dblStrike" dirty="0" smtClean="0">
                <a:solidFill>
                  <a:srgbClr val="00B050"/>
                </a:solidFill>
                <a:cs typeface="+mn-cs"/>
              </a:rPr>
              <a:t> </a:t>
            </a:r>
            <a:endParaRPr lang="en-GB" sz="2400" strike="dblStrike" dirty="0">
              <a:solidFill>
                <a:srgbClr val="00B050"/>
              </a:solidFill>
              <a:cs typeface="+mn-cs"/>
            </a:endParaRPr>
          </a:p>
          <a:p>
            <a:pPr>
              <a:buFontTx/>
              <a:buChar char="•"/>
              <a:defRPr/>
            </a:pPr>
            <a:r>
              <a:rPr lang="en-GB" sz="2400" strike="dblStrike" dirty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February </a:t>
            </a:r>
            <a:r>
              <a:rPr lang="en-GB" sz="2400" strike="dblStrike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10</a:t>
            </a:r>
            <a:r>
              <a:rPr lang="en-GB" sz="2400" strike="dblStrike" dirty="0" smtClean="0">
                <a:solidFill>
                  <a:srgbClr val="00B050"/>
                </a:solidFill>
                <a:cs typeface="+mn-cs"/>
              </a:rPr>
              <a:t> </a:t>
            </a:r>
            <a:endParaRPr lang="en-GB" sz="2400" strike="dblStrike" dirty="0">
              <a:solidFill>
                <a:srgbClr val="00B050"/>
              </a:solidFill>
              <a:cs typeface="+mn-cs"/>
            </a:endParaRPr>
          </a:p>
          <a:p>
            <a:pPr>
              <a:buFontTx/>
              <a:buChar char="•"/>
              <a:defRPr/>
            </a:pPr>
            <a:r>
              <a:rPr lang="en-GB" sz="2400" dirty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March </a:t>
            </a: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24</a:t>
            </a:r>
            <a:endParaRPr lang="en-GB" sz="2400" dirty="0">
              <a:solidFill>
                <a:srgbClr val="00B05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cs typeface="+mn-cs"/>
            </a:endParaRPr>
          </a:p>
          <a:p>
            <a:pPr>
              <a:buFontTx/>
              <a:buChar char="•"/>
              <a:defRPr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May 12</a:t>
            </a:r>
            <a:endParaRPr lang="en-GB" sz="2400" dirty="0">
              <a:solidFill>
                <a:srgbClr val="00B05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cs typeface="+mn-cs"/>
            </a:endParaRPr>
          </a:p>
          <a:p>
            <a:pPr>
              <a:buFontTx/>
              <a:buChar char="•"/>
              <a:defRPr/>
            </a:pPr>
            <a:r>
              <a:rPr lang="en-GB" sz="2400" dirty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June </a:t>
            </a: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cs typeface="+mn-cs"/>
              </a:rPr>
              <a:t>9</a:t>
            </a:r>
            <a:endParaRPr lang="en-GB" sz="2400" dirty="0">
              <a:solidFill>
                <a:srgbClr val="00B050"/>
              </a:solidFill>
              <a:cs typeface="+mn-cs"/>
            </a:endParaRPr>
          </a:p>
          <a:p>
            <a:pPr>
              <a:defRPr/>
            </a:pPr>
            <a:endParaRPr lang="en-GB" sz="2400" dirty="0"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cs typeface="+mn-cs"/>
            </a:endParaRPr>
          </a:p>
        </p:txBody>
      </p:sp>
      <p:sp>
        <p:nvSpPr>
          <p:cNvPr id="19463" name="Text Box 9"/>
          <p:cNvSpPr txBox="1">
            <a:spLocks noChangeArrowheads="1"/>
          </p:cNvSpPr>
          <p:nvPr/>
        </p:nvSpPr>
        <p:spPr bwMode="auto">
          <a:xfrm>
            <a:off x="5357818" y="4286256"/>
            <a:ext cx="304165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GB" sz="24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July 14</a:t>
            </a:r>
          </a:p>
          <a:p>
            <a:pPr>
              <a:buFontTx/>
              <a:buChar char="•"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August 11</a:t>
            </a:r>
            <a:endParaRPr lang="en-GB" sz="2400" dirty="0" smtClean="0">
              <a:solidFill>
                <a:srgbClr val="00B050"/>
              </a:solidFill>
            </a:endParaRPr>
          </a:p>
          <a:p>
            <a:pPr>
              <a:buFontTx/>
              <a:buChar char="•"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September 8</a:t>
            </a:r>
            <a:endParaRPr lang="en-GB" sz="2400" dirty="0" smtClean="0">
              <a:solidFill>
                <a:srgbClr val="00B050"/>
              </a:solidFill>
            </a:endParaRPr>
          </a:p>
          <a:p>
            <a:pPr>
              <a:buFontTx/>
              <a:buChar char="•"/>
            </a:pPr>
            <a:r>
              <a:rPr lang="en-GB" sz="2400" dirty="0" smtClean="0">
                <a:solidFill>
                  <a:srgbClr val="00B05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</a:rPr>
              <a:t>October 13</a:t>
            </a:r>
            <a:endParaRPr lang="en-GB" sz="2400" dirty="0" smtClean="0">
              <a:solidFill>
                <a:srgbClr val="00B050"/>
              </a:solidFill>
            </a:endParaRPr>
          </a:p>
          <a:p>
            <a:pPr>
              <a:buFontTx/>
              <a:buChar char="•"/>
            </a:pPr>
            <a:r>
              <a:rPr lang="en-GB" sz="2400" dirty="0" smtClean="0"/>
              <a:t> </a:t>
            </a: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November </a:t>
            </a:r>
            <a:r>
              <a:rPr lang="en-GB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en-GB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Char char="•"/>
            </a:pPr>
            <a:r>
              <a:rPr lang="en-GB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December </a:t>
            </a:r>
            <a:r>
              <a:rPr lang="en-GB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endParaRPr lang="en-GB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Pre-GDB meetings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US" sz="2400" dirty="0" smtClean="0"/>
              <a:t>None currently planned</a:t>
            </a:r>
          </a:p>
          <a:p>
            <a:pPr lvl="2"/>
            <a:r>
              <a:rPr lang="en-US" sz="2400" dirty="0" smtClean="0"/>
              <a:t>Tier1 (or all site) Best Practices</a:t>
            </a:r>
          </a:p>
          <a:p>
            <a:pPr lvl="2"/>
            <a:r>
              <a:rPr lang="en-US" sz="2400" dirty="0" smtClean="0"/>
              <a:t>More </a:t>
            </a:r>
            <a:r>
              <a:rPr lang="en-US" sz="2400" dirty="0" smtClean="0"/>
              <a:t>ideas please.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Forthcoming Events</a:t>
            </a:r>
            <a:endParaRPr lang="en-US" smtClean="0"/>
          </a:p>
        </p:txBody>
      </p:sp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428750"/>
            <a:ext cx="8507412" cy="4697413"/>
          </a:xfrm>
        </p:spPr>
        <p:txBody>
          <a:bodyPr/>
          <a:lstStyle/>
          <a:p>
            <a:pPr eaLnBrk="1" hangingPunct="1">
              <a:buNone/>
            </a:pPr>
            <a:endParaRPr lang="en-GB" dirty="0" smtClean="0"/>
          </a:p>
          <a:p>
            <a:pPr eaLnBrk="1" hangingPunct="1"/>
            <a:r>
              <a:rPr lang="en-GB" b="1" dirty="0" smtClean="0"/>
              <a:t>LHC </a:t>
            </a:r>
            <a:r>
              <a:rPr lang="en-GB" b="1" dirty="0" smtClean="0"/>
              <a:t>OPN, </a:t>
            </a:r>
            <a:r>
              <a:rPr lang="en-GB" dirty="0" smtClean="0"/>
              <a:t>London, 8-9 March</a:t>
            </a:r>
            <a:endParaRPr lang="en-GB" dirty="0" smtClean="0"/>
          </a:p>
          <a:p>
            <a:pPr eaLnBrk="1" hangingPunct="1"/>
            <a:r>
              <a:rPr lang="en-GB" b="1" dirty="0" smtClean="0"/>
              <a:t>ISGC</a:t>
            </a:r>
            <a:r>
              <a:rPr lang="en-GB" dirty="0" smtClean="0"/>
              <a:t>, Taipei, 7-12 </a:t>
            </a:r>
            <a:r>
              <a:rPr lang="en-GB" dirty="0" smtClean="0"/>
              <a:t>March</a:t>
            </a:r>
          </a:p>
          <a:p>
            <a:pPr eaLnBrk="1" hangingPunct="1"/>
            <a:r>
              <a:rPr lang="en-GB" b="1" dirty="0" smtClean="0"/>
              <a:t>OGF28</a:t>
            </a:r>
            <a:r>
              <a:rPr lang="en-GB" dirty="0" smtClean="0"/>
              <a:t>, </a:t>
            </a:r>
            <a:r>
              <a:rPr lang="en-GB" dirty="0" err="1" smtClean="0"/>
              <a:t>München</a:t>
            </a:r>
            <a:r>
              <a:rPr lang="en-GB" dirty="0" smtClean="0"/>
              <a:t>, 14-19 March</a:t>
            </a:r>
            <a:endParaRPr lang="en-GB" dirty="0" smtClean="0"/>
          </a:p>
          <a:p>
            <a:pPr eaLnBrk="1" hangingPunct="1"/>
            <a:r>
              <a:rPr lang="en-GB" b="1" dirty="0" smtClean="0"/>
              <a:t>EGEE User Forum</a:t>
            </a:r>
            <a:r>
              <a:rPr lang="en-GB" dirty="0" smtClean="0"/>
              <a:t>, Uppsala, 12-16 April, </a:t>
            </a:r>
            <a:endParaRPr lang="en-GB" dirty="0" smtClean="0"/>
          </a:p>
          <a:p>
            <a:pPr eaLnBrk="1" hangingPunct="1"/>
            <a:r>
              <a:rPr lang="en-GB" b="1" dirty="0" err="1" smtClean="0"/>
              <a:t>HEPiX</a:t>
            </a:r>
            <a:r>
              <a:rPr lang="en-GB" b="1" dirty="0" smtClean="0"/>
              <a:t> Spring Meeting</a:t>
            </a:r>
            <a:r>
              <a:rPr lang="en-GB" dirty="0" smtClean="0"/>
              <a:t>, </a:t>
            </a:r>
            <a:r>
              <a:rPr lang="en-GB" dirty="0" err="1" smtClean="0"/>
              <a:t>Lisboa</a:t>
            </a:r>
            <a:r>
              <a:rPr lang="en-GB" dirty="0" smtClean="0"/>
              <a:t>, 19-23 April</a:t>
            </a:r>
          </a:p>
          <a:p>
            <a:pPr eaLnBrk="1" hangingPunct="1"/>
            <a:r>
              <a:rPr lang="en-GB" b="1" dirty="0" smtClean="0"/>
              <a:t>WLCG Workshop</a:t>
            </a:r>
            <a:r>
              <a:rPr lang="en-GB" dirty="0" smtClean="0"/>
              <a:t>, London, 7-9 July</a:t>
            </a:r>
          </a:p>
          <a:p>
            <a:pPr eaLnBrk="1" hangingPunct="1"/>
            <a:r>
              <a:rPr lang="en-GB" b="1" dirty="0" smtClean="0"/>
              <a:t>EGI Conference</a:t>
            </a:r>
            <a:r>
              <a:rPr lang="en-GB" dirty="0" smtClean="0"/>
              <a:t>, Amsterdam,13-17 September</a:t>
            </a:r>
          </a:p>
          <a:p>
            <a:pPr eaLnBrk="1" hangingPunct="1"/>
            <a:r>
              <a:rPr lang="en-GB" b="1" dirty="0" smtClean="0"/>
              <a:t>CHEP 10, </a:t>
            </a:r>
            <a:r>
              <a:rPr lang="en-GB" dirty="0" smtClean="0"/>
              <a:t>Taipei, 17-22 October</a:t>
            </a:r>
          </a:p>
          <a:p>
            <a:pPr eaLnBrk="1" hangingPunct="1"/>
            <a:r>
              <a:rPr lang="en-GB" b="1" dirty="0" err="1" smtClean="0"/>
              <a:t>HEPiX</a:t>
            </a:r>
            <a:r>
              <a:rPr lang="en-GB" b="1" dirty="0" smtClean="0"/>
              <a:t> </a:t>
            </a:r>
            <a:r>
              <a:rPr lang="en-GB" b="1" dirty="0" smtClean="0"/>
              <a:t>Fall Meeting</a:t>
            </a:r>
            <a:r>
              <a:rPr lang="en-GB" dirty="0" smtClean="0"/>
              <a:t>, Cornell, </a:t>
            </a:r>
            <a:r>
              <a:rPr lang="en-GB" dirty="0" err="1" smtClean="0"/>
              <a:t>tbd</a:t>
            </a:r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>
              <a:buFontTx/>
              <a:buNone/>
            </a:pPr>
            <a:endParaRPr lang="en-US" dirty="0" smtClean="0"/>
          </a:p>
        </p:txBody>
      </p:sp>
      <p:sp>
        <p:nvSpPr>
          <p:cNvPr id="235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99425F-1771-4558-8C59-92BEEEA89D3D}" type="slidenum">
              <a:rPr lang="en-US" smtClean="0">
                <a:cs typeface="Arial" charset="0"/>
              </a:rPr>
              <a:pPr/>
              <a:t>5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GDB Issues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Pilot Jobs, SCAS, </a:t>
            </a:r>
            <a:r>
              <a:rPr lang="en-GB" b="1" dirty="0" err="1" smtClean="0"/>
              <a:t>gLExec</a:t>
            </a:r>
            <a:endParaRPr lang="en-GB" b="1" dirty="0" smtClean="0"/>
          </a:p>
          <a:p>
            <a:r>
              <a:rPr lang="en-GB" b="1" dirty="0" smtClean="0"/>
              <a:t>CREAM </a:t>
            </a:r>
          </a:p>
          <a:p>
            <a:r>
              <a:rPr lang="en-GB" dirty="0" smtClean="0"/>
              <a:t>SL5</a:t>
            </a:r>
          </a:p>
          <a:p>
            <a:r>
              <a:rPr lang="en-GB" b="1" dirty="0" smtClean="0"/>
              <a:t>Virtualisation</a:t>
            </a:r>
          </a:p>
          <a:p>
            <a:r>
              <a:rPr lang="en-GB" dirty="0" smtClean="0"/>
              <a:t>Installed capacity</a:t>
            </a:r>
          </a:p>
          <a:p>
            <a:endParaRPr lang="en-GB" b="1" dirty="0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E6E65FF-F1A9-4776-B62F-71FC0C7EC5CC}" type="slidenum">
              <a:rPr lang="en-US" smtClean="0">
                <a:cs typeface="Arial" charset="0"/>
              </a:rPr>
              <a:pPr/>
              <a:t>6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Main Topics Today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Pilot Jobs – SCAS/</a:t>
            </a:r>
            <a:r>
              <a:rPr lang="fr-FR" dirty="0" err="1" smtClean="0"/>
              <a:t>glexec</a:t>
            </a:r>
            <a:r>
              <a:rPr lang="fr-FR" dirty="0" smtClean="0"/>
              <a:t>.</a:t>
            </a:r>
          </a:p>
          <a:p>
            <a:r>
              <a:rPr lang="fr-FR" dirty="0" smtClean="0"/>
              <a:t>Operational Security</a:t>
            </a:r>
            <a:endParaRPr lang="fr-FR" dirty="0" smtClean="0"/>
          </a:p>
          <a:p>
            <a:r>
              <a:rPr lang="fr-FR" dirty="0" smtClean="0"/>
              <a:t>Middleware</a:t>
            </a:r>
          </a:p>
          <a:p>
            <a:r>
              <a:rPr lang="fr-FR" dirty="0" smtClean="0"/>
              <a:t>Argus </a:t>
            </a:r>
            <a:endParaRPr lang="fr-FR" dirty="0" smtClean="0"/>
          </a:p>
          <a:p>
            <a:r>
              <a:rPr lang="fr-FR" dirty="0" err="1" smtClean="0"/>
              <a:t>Technical</a:t>
            </a:r>
            <a:r>
              <a:rPr lang="fr-FR" dirty="0" smtClean="0"/>
              <a:t> </a:t>
            </a:r>
            <a:r>
              <a:rPr lang="fr-FR" dirty="0" smtClean="0"/>
              <a:t>Forum – Pilot Jobs</a:t>
            </a:r>
            <a:endParaRPr lang="fr-FR" dirty="0" smtClean="0"/>
          </a:p>
          <a:p>
            <a:r>
              <a:rPr lang="fr-FR" dirty="0" smtClean="0"/>
              <a:t>OSG News</a:t>
            </a:r>
          </a:p>
          <a:p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Installed Capacity</a:t>
            </a:r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Please look at Sanity Checks run by </a:t>
            </a:r>
            <a:r>
              <a:rPr lang="en-GB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Nagios</a:t>
            </a:r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on all sites. </a:t>
            </a:r>
          </a:p>
          <a:p>
            <a:pPr lvl="1"/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They show possible </a:t>
            </a:r>
            <a:r>
              <a:rPr lang="en-GB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misconfigurations</a:t>
            </a:r>
            <a:endParaRPr lang="en-GB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Only the site can say whether the real resource data is correct.</a:t>
            </a:r>
          </a:p>
          <a:p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Hope to produce monthly reports soon</a:t>
            </a:r>
          </a:p>
          <a:p>
            <a:pPr lvl="1"/>
            <a:r>
              <a:rPr lang="en-GB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Do you want to look bad in them?</a:t>
            </a:r>
          </a:p>
          <a:p>
            <a:endParaRPr lang="en-GB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2E4119-F38D-4E9C-9F96-9F9CA4D84F3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EGI Council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67514"/>
          </a:xfrm>
        </p:spPr>
        <p:txBody>
          <a:bodyPr>
            <a:normAutofit/>
          </a:bodyPr>
          <a:lstStyle/>
          <a:p>
            <a:r>
              <a:rPr lang="en-GB" dirty="0" smtClean="0"/>
              <a:t>Met in Amsterdam 3</a:t>
            </a:r>
            <a:r>
              <a:rPr lang="en-GB" baseline="30000" dirty="0" smtClean="0"/>
              <a:t>rd</a:t>
            </a:r>
            <a:r>
              <a:rPr lang="en-GB" dirty="0" smtClean="0"/>
              <a:t> February</a:t>
            </a:r>
          </a:p>
          <a:p>
            <a:r>
              <a:rPr lang="en-GB" dirty="0" smtClean="0"/>
              <a:t>The statutes were agreed and the Foundation created</a:t>
            </a:r>
          </a:p>
          <a:p>
            <a:r>
              <a:rPr lang="en-GB" dirty="0" smtClean="0"/>
              <a:t>An Executive Board of 7 was elected</a:t>
            </a:r>
          </a:p>
          <a:p>
            <a:pPr lvl="1"/>
            <a:r>
              <a:rPr lang="en-GB" dirty="0" smtClean="0"/>
              <a:t>Chair Per Oster , </a:t>
            </a:r>
          </a:p>
          <a:p>
            <a:pPr lvl="0"/>
            <a:r>
              <a:rPr lang="en-GB" dirty="0" smtClean="0"/>
              <a:t>1 month allowed for NGIs to formally confirm membership of foundation and hence confirm EB member. (</a:t>
            </a:r>
            <a:r>
              <a:rPr lang="en-GB" b="1" dirty="0" smtClean="0"/>
              <a:t>Deadline, March 5</a:t>
            </a:r>
            <a:r>
              <a:rPr lang="en-GB" b="1" baseline="30000" dirty="0" smtClean="0"/>
              <a:t>th</a:t>
            </a:r>
            <a:r>
              <a:rPr lang="en-GB" b="1" dirty="0" smtClean="0"/>
              <a:t>).</a:t>
            </a:r>
            <a:endParaRPr lang="en-GB" dirty="0" smtClean="0"/>
          </a:p>
          <a:p>
            <a:pPr lvl="0"/>
            <a:r>
              <a:rPr lang="en-GB" dirty="0" smtClean="0"/>
              <a:t>At end of </a:t>
            </a:r>
            <a:r>
              <a:rPr lang="en-GB" dirty="0" smtClean="0"/>
              <a:t>this month, EGI will have a list </a:t>
            </a:r>
            <a:r>
              <a:rPr lang="en-GB" dirty="0" smtClean="0"/>
              <a:t>of initial NGI </a:t>
            </a:r>
            <a:r>
              <a:rPr lang="en-GB" dirty="0" smtClean="0"/>
              <a:t>participants </a:t>
            </a:r>
            <a:r>
              <a:rPr lang="en-GB" dirty="0" smtClean="0"/>
              <a:t>and hence the formal council</a:t>
            </a:r>
          </a:p>
          <a:p>
            <a:r>
              <a:rPr lang="en-GB" dirty="0" smtClean="0"/>
              <a:t>Other NGIs can join upon application and approval by </a:t>
            </a:r>
            <a:r>
              <a:rPr lang="en-GB" dirty="0" smtClean="0"/>
              <a:t>Council</a:t>
            </a:r>
          </a:p>
          <a:p>
            <a:r>
              <a:rPr lang="en-GB" dirty="0" smtClean="0"/>
              <a:t>EGI jobs have been advertised  </a:t>
            </a:r>
            <a:r>
              <a:rPr lang="en-GB" sz="2000" u="sng" dirty="0" smtClean="0">
                <a:hlinkClick r:id="rId2"/>
              </a:rPr>
              <a:t>http://egi.eu/cms/about/jobs/</a:t>
            </a:r>
            <a:r>
              <a:rPr lang="en-GB" sz="2000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2E4119-F38D-4E9C-9F96-9F9CA4D84F3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84680</TotalTime>
  <Words>590</Words>
  <Application>Microsoft Office PowerPoint</Application>
  <PresentationFormat>On-screen Show (4:3)</PresentationFormat>
  <Paragraphs>113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Default Design</vt:lpstr>
      <vt:lpstr>Introduction</vt:lpstr>
      <vt:lpstr>Since the Previous Meeting</vt:lpstr>
      <vt:lpstr>GDB meetings in 2010</vt:lpstr>
      <vt:lpstr>Pre-GDB meetings</vt:lpstr>
      <vt:lpstr>Forthcoming Events</vt:lpstr>
      <vt:lpstr>GDB Issues</vt:lpstr>
      <vt:lpstr>Main Topics Today</vt:lpstr>
      <vt:lpstr>Installed Capacity</vt:lpstr>
      <vt:lpstr>EGI Council</vt:lpstr>
      <vt:lpstr>FP7 Proposals</vt:lpstr>
      <vt:lpstr>LHC Startup</vt:lpstr>
      <vt:lpstr>Slide 12</vt:lpstr>
      <vt:lpstr>Prelim. schedule 2010/11/12</vt:lpstr>
      <vt:lpstr>Process now</vt:lpstr>
    </vt:vector>
  </TitlesOfParts>
  <Company>NIKHEF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</dc:title>
  <dc:creator> </dc:creator>
  <cp:lastModifiedBy>John Gordon</cp:lastModifiedBy>
  <cp:revision>408</cp:revision>
  <dcterms:created xsi:type="dcterms:W3CDTF">2005-07-19T19:41:03Z</dcterms:created>
  <dcterms:modified xsi:type="dcterms:W3CDTF">2010-02-10T08:32:43Z</dcterms:modified>
</cp:coreProperties>
</file>