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3" r:id="rId3"/>
    <p:sldId id="404" r:id="rId4"/>
    <p:sldId id="405" r:id="rId5"/>
    <p:sldId id="406" r:id="rId6"/>
    <p:sldId id="407" r:id="rId7"/>
    <p:sldId id="408" r:id="rId8"/>
    <p:sldId id="409" r:id="rId9"/>
    <p:sldId id="386" r:id="rId10"/>
  </p:sldIdLst>
  <p:sldSz cx="9144000" cy="6858000" type="screen4x3"/>
  <p:notesSz cx="672941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</p:showPr>
  <p:clrMru>
    <a:srgbClr val="00CC00"/>
    <a:srgbClr val="10A808"/>
    <a:srgbClr val="FFFFB7"/>
    <a:srgbClr val="FFFFCC"/>
    <a:srgbClr val="FD5FDB"/>
    <a:srgbClr val="990099"/>
    <a:srgbClr val="FCFEB9"/>
    <a:srgbClr val="00FF00"/>
    <a:srgbClr val="FFFFFF"/>
    <a:srgbClr val="01E4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725" autoAdjust="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9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930525" y="9345613"/>
            <a:ext cx="933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62" tIns="46038" rIns="93662" bIns="46038" anchor="ctr">
            <a:spAutoFit/>
          </a:bodyPr>
          <a:lstStyle/>
          <a:p>
            <a:pPr defTabSz="939800" eaLnBrk="0" hangingPunct="0">
              <a:defRPr/>
            </a:pPr>
            <a:r>
              <a:rPr lang="en-GB" sz="1400" i="1">
                <a:solidFill>
                  <a:schemeClr val="tx1"/>
                </a:solidFill>
                <a:latin typeface="Times New Roman" pitchFamily="18" charset="0"/>
              </a:rPr>
              <a:t>Tony Cass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269038" y="9455150"/>
            <a:ext cx="3952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62" tIns="46038" rIns="93662" bIns="46038" anchor="ctr">
            <a:spAutoFit/>
          </a:bodyPr>
          <a:lstStyle/>
          <a:p>
            <a:pPr algn="r" defTabSz="939800" eaLnBrk="0" hangingPunct="0">
              <a:defRPr/>
            </a:pPr>
            <a:fld id="{44D07A2B-157A-4246-B932-4F5706AEA806}" type="slidenum">
              <a:rPr lang="en-GB" sz="1400">
                <a:solidFill>
                  <a:schemeClr val="tx1"/>
                </a:solidFill>
                <a:latin typeface="Times New Roman" pitchFamily="18" charset="0"/>
              </a:rPr>
              <a:pPr algn="r" defTabSz="939800" eaLnBrk="0" hangingPunct="0">
                <a:defRPr/>
              </a:pPr>
              <a:t>‹#›</a:t>
            </a:fld>
            <a:endParaRPr lang="en-GB" sz="1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95263" y="296863"/>
            <a:ext cx="6081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909638" eaLnBrk="0" hangingPunct="0">
              <a:defRPr/>
            </a:pPr>
            <a:r>
              <a:rPr lang="en-GB" sz="2400">
                <a:solidFill>
                  <a:schemeClr val="tx1"/>
                </a:solidFill>
                <a:latin typeface="Times New Roman" pitchFamily="18" charset="0"/>
              </a:rPr>
              <a:t>  FOCUS Meeting, July 1</a:t>
            </a:r>
            <a:r>
              <a:rPr lang="en-GB" sz="2400" baseline="30000">
                <a:solidFill>
                  <a:schemeClr val="tx1"/>
                </a:solidFill>
                <a:latin typeface="Times New Roman" pitchFamily="18" charset="0"/>
              </a:rPr>
              <a:t>st</a:t>
            </a:r>
            <a:r>
              <a:rPr lang="en-GB" sz="2400">
                <a:solidFill>
                  <a:schemeClr val="tx1"/>
                </a:solidFill>
                <a:latin typeface="Times New Roman" pitchFamily="18" charset="0"/>
              </a:rPr>
              <a:t> 1998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7463" y="-3175"/>
            <a:ext cx="29337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39800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7463" y="9401175"/>
            <a:ext cx="29337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39800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058DCBD-20DE-4C8C-9C6F-D3B833F950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33338" y="9401175"/>
            <a:ext cx="2933701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39800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33338" y="-3175"/>
            <a:ext cx="2933701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39800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1600" y="4691063"/>
            <a:ext cx="65246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notes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48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8975" y="593725"/>
            <a:ext cx="5349875" cy="40116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222375" y="195263"/>
            <a:ext cx="4283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62" tIns="46038" rIns="93662" bIns="46038" anchor="ctr">
            <a:spAutoFit/>
          </a:bodyPr>
          <a:lstStyle/>
          <a:p>
            <a:pPr algn="ctr" defTabSz="939800" eaLnBrk="0" hangingPunct="0">
              <a:defRPr/>
            </a:pPr>
            <a:r>
              <a:rPr lang="en-GB" sz="1400">
                <a:solidFill>
                  <a:schemeClr val="tx1"/>
                </a:solidFill>
                <a:latin typeface="Times New Roman" pitchFamily="18" charset="0"/>
              </a:rPr>
              <a:t>1998 Summer Student Lectures — Computing at CERN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3500" y="9455150"/>
            <a:ext cx="2651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62" tIns="46038" rIns="93662" bIns="46038" anchor="ctr">
            <a:spAutoFit/>
          </a:bodyPr>
          <a:lstStyle/>
          <a:p>
            <a:pPr defTabSz="939800" eaLnBrk="0" hangingPunct="0">
              <a:defRPr/>
            </a:pPr>
            <a:r>
              <a:rPr lang="en-GB" sz="1400">
                <a:solidFill>
                  <a:schemeClr val="tx1"/>
                </a:solidFill>
                <a:latin typeface="Times New Roman" pitchFamily="18" charset="0"/>
              </a:rPr>
              <a:t>Tony Cass — Tony.Cass@cern.ch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269038" y="9455150"/>
            <a:ext cx="3952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62" tIns="46038" rIns="93662" bIns="46038" anchor="ctr">
            <a:spAutoFit/>
          </a:bodyPr>
          <a:lstStyle/>
          <a:p>
            <a:pPr algn="r" defTabSz="939800" eaLnBrk="0" hangingPunct="0">
              <a:defRPr/>
            </a:pPr>
            <a:fld id="{36A9458A-28A4-423C-B076-297BC17023A1}" type="slidenum">
              <a:rPr lang="en-GB" sz="1400">
                <a:solidFill>
                  <a:schemeClr val="tx1"/>
                </a:solidFill>
                <a:latin typeface="Times New Roman" pitchFamily="18" charset="0"/>
              </a:rPr>
              <a:pPr algn="r" defTabSz="939800" eaLnBrk="0" hangingPunct="0">
                <a:defRPr/>
              </a:pPr>
              <a:t>‹#›</a:t>
            </a:fld>
            <a:endParaRPr lang="en-GB" sz="1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-17463"/>
            <a:ext cx="29273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39800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85300"/>
            <a:ext cx="29273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39800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48FC335-94C8-461D-80E4-98352B2523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9366250"/>
            <a:ext cx="29289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39800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2700" y="-17463"/>
            <a:ext cx="29273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39800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9800" rtl="0" eaLnBrk="0" fontAlgn="base" hangingPunct="0">
      <a:spcBef>
        <a:spcPts val="12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3550" algn="l" defTabSz="939800" rtl="0" eaLnBrk="0" fontAlgn="base" hangingPunct="0">
      <a:spcBef>
        <a:spcPts val="12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27100" algn="l" defTabSz="939800" rtl="0" eaLnBrk="0" fontAlgn="base" hangingPunct="0">
      <a:spcBef>
        <a:spcPts val="12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89063" algn="l" defTabSz="939800" rtl="0" eaLnBrk="0" fontAlgn="base" hangingPunct="0">
      <a:spcBef>
        <a:spcPts val="12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52613" algn="l" defTabSz="939800" rtl="0" eaLnBrk="0" fontAlgn="base" hangingPunct="0">
      <a:spcBef>
        <a:spcPts val="12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1600" y="4691063"/>
            <a:ext cx="6524625" cy="4689475"/>
          </a:xfrm>
          <a:noFill/>
          <a:ln/>
        </p:spPr>
        <p:txBody>
          <a:bodyPr/>
          <a:lstStyle/>
          <a:p>
            <a:pPr>
              <a:spcBef>
                <a:spcPct val="30000"/>
              </a:spcBef>
            </a:pPr>
            <a:endParaRPr lang="en-US" smtClean="0"/>
          </a:p>
        </p:txBody>
      </p:sp>
      <p:sp>
        <p:nvSpPr>
          <p:cNvPr id="215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F69B1-0BBE-480A-8900-E297A11D9B0D}" type="slidenum">
              <a:rPr lang="en-GB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5B4D-B302-47BB-9B42-CB3214B15254}" type="slidenum">
              <a:rPr lang="en-GB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buClr>
                <a:schemeClr val="accent6"/>
              </a:buClr>
              <a:defRPr/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6"/>
              </a:buClr>
              <a:defRPr/>
            </a:lvl3pPr>
            <a:lvl4pPr marL="1714500" indent="-342900">
              <a:buClr>
                <a:schemeClr val="accent6"/>
              </a:buClr>
              <a:buFont typeface="Wingdings" pitchFamily="2" charset="2"/>
              <a:buChar char="Ø"/>
              <a:defRPr/>
            </a:lvl4pPr>
            <a:lvl5pPr>
              <a:buClr>
                <a:schemeClr val="accent6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D72F9-3ECB-4940-B072-7537FC2CFE26}" type="slidenum">
              <a:rPr lang="en-GB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/>
          </a:solidFill>
          <a:ln w="2857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6317D6F4-BE46-43E4-9EF0-D3E7D6FA46FB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3124200" y="6630988"/>
            <a:ext cx="28956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b"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2"/>
                </a:solidFill>
                <a:latin typeface="Trebuchet MS" pitchFamily="34" charset="0"/>
              </a:rPr>
              <a:t>Tony.Cass@</a:t>
            </a:r>
            <a:r>
              <a:rPr lang="en-GB" sz="1000" b="1" u="sng" dirty="0">
                <a:solidFill>
                  <a:srgbClr val="052FB5"/>
                </a:solidFill>
                <a:latin typeface="Trebuchet MS" pitchFamily="34" charset="0"/>
              </a:rPr>
              <a:t>CERN</a:t>
            </a:r>
            <a:r>
              <a:rPr lang="en-GB" sz="1200" dirty="0">
                <a:solidFill>
                  <a:schemeClr val="bg2"/>
                </a:solidFill>
                <a:latin typeface="Trebuchet MS" pitchFamily="34" charset="0"/>
              </a:rPr>
              <a:t>.ch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omic Sans MS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u"/>
        <a:defRPr sz="28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400">
          <a:solidFill>
            <a:schemeClr val="tx1"/>
          </a:solidFill>
          <a:latin typeface="Trebuchet MS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000">
          <a:solidFill>
            <a:schemeClr val="tx1"/>
          </a:solidFill>
          <a:latin typeface="Trebuchet MS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/>
        <a:buChar char="u"/>
        <a:defRPr sz="1600">
          <a:solidFill>
            <a:schemeClr val="tx1"/>
          </a:solidFill>
          <a:latin typeface="Trebuchet MS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Trebuchet MS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3071810"/>
            <a:ext cx="7772400" cy="1143000"/>
          </a:xfrm>
          <a:noFill/>
        </p:spPr>
        <p:txBody>
          <a:bodyPr anchor="ctr"/>
          <a:lstStyle/>
          <a:p>
            <a:pPr algn="ctr"/>
            <a:r>
              <a:rPr lang="en-GB" sz="6000" b="1" dirty="0" err="1" smtClean="0">
                <a:solidFill>
                  <a:schemeClr val="tx1"/>
                </a:solidFill>
              </a:rPr>
              <a:t>HEPiX</a:t>
            </a:r>
            <a:r>
              <a:rPr lang="en-GB" sz="6000" b="1" dirty="0" smtClean="0">
                <a:solidFill>
                  <a:schemeClr val="tx1"/>
                </a:solidFill>
              </a:rPr>
              <a:t> </a:t>
            </a:r>
            <a:r>
              <a:rPr lang="en-GB" sz="6000" b="1" dirty="0" smtClean="0">
                <a:solidFill>
                  <a:schemeClr val="tx1"/>
                </a:solidFill>
              </a:rPr>
              <a:t>Virtualisation</a:t>
            </a:r>
            <a:br>
              <a:rPr lang="en-GB" sz="6000" b="1" dirty="0" smtClean="0">
                <a:solidFill>
                  <a:schemeClr val="tx1"/>
                </a:solidFill>
              </a:rPr>
            </a:br>
            <a:r>
              <a:rPr lang="en-GB" sz="6000" b="1" dirty="0" smtClean="0">
                <a:solidFill>
                  <a:schemeClr val="tx1"/>
                </a:solidFill>
              </a:rPr>
              <a:t>Working Group </a:t>
            </a:r>
            <a:br>
              <a:rPr lang="en-GB" sz="6000" b="1" dirty="0" smtClean="0">
                <a:solidFill>
                  <a:schemeClr val="tx1"/>
                </a:solidFill>
              </a:rPr>
            </a:br>
            <a:r>
              <a:rPr lang="en-GB" sz="6000" b="1" smtClean="0">
                <a:solidFill>
                  <a:schemeClr val="tx1"/>
                </a:solidFill>
              </a:rPr>
              <a:t/>
            </a:r>
            <a:br>
              <a:rPr lang="en-GB" sz="6000" b="1" smtClean="0">
                <a:solidFill>
                  <a:schemeClr val="tx1"/>
                </a:solidFill>
              </a:rPr>
            </a:br>
            <a:r>
              <a:rPr lang="en-GB" b="1" smtClean="0">
                <a:solidFill>
                  <a:schemeClr val="tx1"/>
                </a:solidFill>
              </a:rPr>
              <a:t>Status, </a:t>
            </a:r>
            <a:r>
              <a:rPr lang="en-GB" b="1" smtClean="0">
                <a:solidFill>
                  <a:schemeClr val="tx1"/>
                </a:solidFill>
              </a:rPr>
              <a:t>February </a:t>
            </a:r>
            <a:r>
              <a:rPr lang="en-GB" b="1" dirty="0" smtClean="0">
                <a:solidFill>
                  <a:schemeClr val="tx1"/>
                </a:solidFill>
              </a:rPr>
              <a:t>10</a:t>
            </a:r>
            <a:r>
              <a:rPr lang="en-GB" b="1" baseline="30000" dirty="0" smtClean="0">
                <a:solidFill>
                  <a:schemeClr val="tx1"/>
                </a:solidFill>
              </a:rPr>
              <a:t>th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smtClean="0">
                <a:solidFill>
                  <a:schemeClr val="tx1"/>
                </a:solidFill>
              </a:rPr>
              <a:t>2010</a:t>
            </a:r>
            <a:r>
              <a:rPr lang="en-GB" b="1" smtClean="0">
                <a:solidFill>
                  <a:schemeClr val="tx1"/>
                </a:solidFill>
              </a:rPr>
              <a:t/>
            </a:r>
            <a:br>
              <a:rPr lang="en-GB" b="1" smtClean="0">
                <a:solidFill>
                  <a:schemeClr val="tx1"/>
                </a:solidFill>
              </a:rPr>
            </a:br>
            <a:r>
              <a:rPr lang="en-GB" b="1" smtClean="0">
                <a:solidFill>
                  <a:schemeClr val="tx1"/>
                </a:solidFill>
              </a:rPr>
              <a:t/>
            </a:r>
            <a:br>
              <a:rPr lang="en-GB" b="1" smtClean="0">
                <a:solidFill>
                  <a:schemeClr val="tx1"/>
                </a:solidFill>
              </a:rPr>
            </a:br>
            <a:r>
              <a:rPr lang="en-GB" b="1" smtClean="0">
                <a:solidFill>
                  <a:schemeClr val="tx1"/>
                </a:solidFill>
              </a:rPr>
              <a:t/>
            </a:r>
            <a:br>
              <a:rPr lang="en-GB" b="1" smtClean="0">
                <a:solidFill>
                  <a:schemeClr val="tx1"/>
                </a:solidFill>
              </a:rPr>
            </a:br>
            <a:r>
              <a:rPr lang="en-GB" b="1" dirty="0" smtClean="0">
                <a:solidFill>
                  <a:schemeClr val="tx1"/>
                </a:solidFill>
              </a:rPr>
              <a:t/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sz="2800" b="1" dirty="0" smtClean="0">
                <a:solidFill>
                  <a:schemeClr val="tx1"/>
                </a:solidFill>
              </a:rPr>
              <a:t>Tony.Cass@cern.ch</a:t>
            </a:r>
            <a:endParaRPr lang="en-GB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Enable virtual machine images created at one site to be used at other </a:t>
            </a:r>
            <a:r>
              <a:rPr lang="en-US" dirty="0" err="1" smtClean="0"/>
              <a:t>HEPiX</a:t>
            </a:r>
            <a:r>
              <a:rPr lang="en-US" dirty="0" smtClean="0"/>
              <a:t> (and WLGC) sites.</a:t>
            </a:r>
          </a:p>
          <a:p>
            <a:r>
              <a:rPr lang="en-US" dirty="0" smtClean="0"/>
              <a:t>Working assumptions</a:t>
            </a:r>
          </a:p>
          <a:p>
            <a:pPr lvl="1"/>
            <a:r>
              <a:rPr lang="en-US" dirty="0" smtClean="0"/>
              <a:t>images are generated by some </a:t>
            </a:r>
            <a:r>
              <a:rPr lang="en-US" dirty="0" err="1" smtClean="0"/>
              <a:t>authorised</a:t>
            </a:r>
            <a:r>
              <a:rPr lang="en-US" dirty="0" smtClean="0"/>
              <a:t> or trusted process</a:t>
            </a:r>
          </a:p>
          <a:p>
            <a:pPr lvl="2"/>
            <a:r>
              <a:rPr lang="en-US" dirty="0" smtClean="0"/>
              <a:t>Some sites may accept “random” user generated images, but most won’t</a:t>
            </a:r>
          </a:p>
          <a:p>
            <a:pPr lvl="1"/>
            <a:r>
              <a:rPr lang="en-US" dirty="0" smtClean="0"/>
              <a:t>images are “</a:t>
            </a:r>
            <a:r>
              <a:rPr lang="en-US" dirty="0" err="1" smtClean="0"/>
              <a:t>contextualised</a:t>
            </a:r>
            <a:r>
              <a:rPr lang="en-US" dirty="0" smtClean="0"/>
              <a:t>” to connect to local site workload management system</a:t>
            </a:r>
          </a:p>
          <a:p>
            <a:pPr lvl="2"/>
            <a:r>
              <a:rPr lang="en-US" dirty="0" smtClean="0"/>
              <a:t>But at least one site (other than CERN…) is interested in seeing images connect directly to experiment workload management system.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BD72F9-3ECB-4940-B072-7537FC2CFE26}" type="slidenum">
              <a:rPr lang="en-GB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areas &amp;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Generation</a:t>
            </a:r>
          </a:p>
          <a:p>
            <a:r>
              <a:rPr lang="en-US" dirty="0" smtClean="0"/>
              <a:t>Transmission</a:t>
            </a:r>
          </a:p>
          <a:p>
            <a:r>
              <a:rPr lang="en-US" dirty="0" smtClean="0"/>
              <a:t>Expiry &amp; Revocation</a:t>
            </a:r>
          </a:p>
          <a:p>
            <a:r>
              <a:rPr lang="en-US" dirty="0" err="1" smtClean="0"/>
              <a:t>Contextualisation</a:t>
            </a:r>
            <a:endParaRPr lang="en-US" dirty="0" smtClean="0"/>
          </a:p>
          <a:p>
            <a:r>
              <a:rPr lang="en-US" dirty="0" smtClean="0"/>
              <a:t>Support for multiple Hypervisors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BD72F9-3ECB-4940-B072-7537FC2CFE26}" type="slidenum">
              <a:rPr lang="en-GB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areas &amp;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Generation</a:t>
            </a:r>
          </a:p>
          <a:p>
            <a:pPr lvl="1"/>
            <a:r>
              <a:rPr lang="en-US" dirty="0" smtClean="0"/>
              <a:t>Led by Dave Kelsey &amp; Keith Chadwick</a:t>
            </a:r>
          </a:p>
          <a:p>
            <a:pPr lvl="1"/>
            <a:r>
              <a:rPr lang="en-US" dirty="0" smtClean="0"/>
              <a:t>Likely to produce</a:t>
            </a:r>
          </a:p>
          <a:p>
            <a:pPr lvl="2"/>
            <a:r>
              <a:rPr lang="en-US" dirty="0" smtClean="0"/>
              <a:t>Policy proposal for image generation process. If sites can demonstrate they meet the requirements of the policy then their images should be trusted for execution at remote sites</a:t>
            </a:r>
          </a:p>
          <a:p>
            <a:pPr lvl="2"/>
            <a:r>
              <a:rPr lang="en-US" dirty="0" smtClean="0"/>
              <a:t>Recommendations for hypervisor configuration to ensure maximum security.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Transmission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Expiry &amp; Revocation</a:t>
            </a:r>
          </a:p>
          <a:p>
            <a:pPr>
              <a:buClr>
                <a:schemeClr val="bg2"/>
              </a:buClr>
            </a:pPr>
            <a:r>
              <a:rPr lang="en-US" dirty="0" err="1" smtClean="0">
                <a:solidFill>
                  <a:schemeClr val="bg2"/>
                </a:solidFill>
              </a:rPr>
              <a:t>Contextualisation</a:t>
            </a:r>
            <a:endParaRPr lang="en-US" dirty="0" smtClean="0">
              <a:solidFill>
                <a:schemeClr val="bg2"/>
              </a:solidFill>
            </a:endParaRP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Support for multiple Hypervisors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BD72F9-3ECB-4940-B072-7537FC2CFE26}" type="slidenum">
              <a:rPr lang="en-GB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areas &amp;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Generation</a:t>
            </a:r>
          </a:p>
          <a:p>
            <a:r>
              <a:rPr lang="en-US" dirty="0" smtClean="0"/>
              <a:t>Transmission</a:t>
            </a:r>
          </a:p>
          <a:p>
            <a:pPr lvl="1"/>
            <a:r>
              <a:rPr lang="en-US" dirty="0" smtClean="0"/>
              <a:t>Led by Owen Synge</a:t>
            </a:r>
          </a:p>
          <a:p>
            <a:pPr lvl="1"/>
            <a:r>
              <a:rPr lang="en-US" dirty="0" smtClean="0"/>
              <a:t>Likely to produce</a:t>
            </a:r>
          </a:p>
          <a:p>
            <a:pPr lvl="2"/>
            <a:r>
              <a:rPr lang="en-US" dirty="0" smtClean="0"/>
              <a:t>Recommendation for basic transport protocol(s) to be supported</a:t>
            </a:r>
          </a:p>
          <a:p>
            <a:pPr lvl="3"/>
            <a:r>
              <a:rPr lang="en-US" dirty="0" smtClean="0"/>
              <a:t>Prescriptive for sites wishing to generate images</a:t>
            </a:r>
          </a:p>
          <a:p>
            <a:pPr lvl="2"/>
            <a:r>
              <a:rPr lang="en-US" dirty="0" smtClean="0"/>
              <a:t>Proposal for optional protocols to improve transmission efficiency</a:t>
            </a:r>
          </a:p>
          <a:p>
            <a:pPr lvl="3"/>
            <a:r>
              <a:rPr lang="en-US" dirty="0" smtClean="0"/>
              <a:t>E.g. transmission of only differences </a:t>
            </a:r>
            <a:r>
              <a:rPr lang="en-US" dirty="0" err="1" smtClean="0"/>
              <a:t>w.r.t</a:t>
            </a:r>
            <a:r>
              <a:rPr lang="en-US" dirty="0" smtClean="0"/>
              <a:t>. a reference image</a:t>
            </a:r>
          </a:p>
          <a:p>
            <a:pPr lvl="3"/>
            <a:r>
              <a:rPr lang="en-US" dirty="0" smtClean="0"/>
              <a:t>Status of “interesting” protocols such as </a:t>
            </a:r>
            <a:r>
              <a:rPr lang="en-US" dirty="0" err="1" smtClean="0"/>
              <a:t>bitTorrent</a:t>
            </a:r>
            <a:r>
              <a:rPr lang="en-US" dirty="0" smtClean="0"/>
              <a:t> likely to be an issue.</a:t>
            </a:r>
          </a:p>
          <a:p>
            <a:pPr lvl="1"/>
            <a:r>
              <a:rPr lang="en-US" dirty="0" smtClean="0"/>
              <a:t>Unlikely to comment on intra-site image transmission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Expiry &amp; Revocation</a:t>
            </a:r>
          </a:p>
          <a:p>
            <a:pPr>
              <a:buClr>
                <a:schemeClr val="bg2"/>
              </a:buClr>
            </a:pPr>
            <a:r>
              <a:rPr lang="en-US" dirty="0" err="1" smtClean="0">
                <a:solidFill>
                  <a:schemeClr val="bg2"/>
                </a:solidFill>
              </a:rPr>
              <a:t>Contextualisation</a:t>
            </a:r>
            <a:endParaRPr lang="en-US" dirty="0" smtClean="0">
              <a:solidFill>
                <a:schemeClr val="bg2"/>
              </a:solidFill>
            </a:endParaRP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Support for multiple Hypervisors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BD72F9-3ECB-4940-B072-7537FC2CFE26}" type="slidenum">
              <a:rPr lang="en-GB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areas &amp;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Generation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Transmission</a:t>
            </a:r>
          </a:p>
          <a:p>
            <a:r>
              <a:rPr lang="en-US" dirty="0" smtClean="0"/>
              <a:t>Expiry &amp; Revocation</a:t>
            </a:r>
          </a:p>
          <a:p>
            <a:pPr lvl="1"/>
            <a:r>
              <a:rPr lang="en-US" dirty="0" smtClean="0"/>
              <a:t>Status a little unclear</a:t>
            </a:r>
          </a:p>
          <a:p>
            <a:pPr lvl="2"/>
            <a:r>
              <a:rPr lang="en-US" dirty="0" smtClean="0"/>
              <a:t>a mix of standalone area and generation policy?</a:t>
            </a:r>
          </a:p>
          <a:p>
            <a:pPr lvl="1"/>
            <a:r>
              <a:rPr lang="en-US" dirty="0" smtClean="0"/>
              <a:t>“Image Revocation List” a la CRL?</a:t>
            </a:r>
          </a:p>
          <a:p>
            <a:pPr lvl="2"/>
            <a:r>
              <a:rPr lang="en-US" dirty="0" smtClean="0"/>
              <a:t>Technical proposal required</a:t>
            </a:r>
          </a:p>
          <a:p>
            <a:pPr>
              <a:buClr>
                <a:schemeClr val="bg2"/>
              </a:buClr>
            </a:pPr>
            <a:r>
              <a:rPr lang="en-US" dirty="0" err="1" smtClean="0">
                <a:solidFill>
                  <a:schemeClr val="bg2"/>
                </a:solidFill>
              </a:rPr>
              <a:t>Contextualisation</a:t>
            </a:r>
            <a:endParaRPr lang="en-US" dirty="0" smtClean="0">
              <a:solidFill>
                <a:schemeClr val="bg2"/>
              </a:solidFill>
            </a:endParaRP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Support for multiple Hypervisors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BD72F9-3ECB-4940-B072-7537FC2CFE26}" type="slidenum">
              <a:rPr lang="en-GB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areas &amp;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Generation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Transmission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Expiry &amp; Revocation</a:t>
            </a:r>
          </a:p>
          <a:p>
            <a:r>
              <a:rPr lang="en-US" dirty="0" err="1" smtClean="0"/>
              <a:t>Contextualisation</a:t>
            </a:r>
            <a:endParaRPr lang="en-US" dirty="0" smtClean="0"/>
          </a:p>
          <a:p>
            <a:pPr lvl="1"/>
            <a:r>
              <a:rPr lang="en-US" dirty="0" smtClean="0"/>
              <a:t>Led by Sebastien Goasguen</a:t>
            </a:r>
          </a:p>
          <a:p>
            <a:pPr lvl="1"/>
            <a:r>
              <a:rPr lang="en-US" dirty="0" smtClean="0"/>
              <a:t>Likely to produce</a:t>
            </a:r>
          </a:p>
          <a:p>
            <a:pPr lvl="2"/>
            <a:r>
              <a:rPr lang="en-US" dirty="0" smtClean="0"/>
              <a:t>Proposal for mechanism allowing site to configure image</a:t>
            </a:r>
          </a:p>
          <a:p>
            <a:pPr lvl="3"/>
            <a:r>
              <a:rPr lang="en-US" dirty="0" smtClean="0"/>
              <a:t>File system mounted at image instantiation and automated invocation of scripts on the file system during the </a:t>
            </a:r>
            <a:r>
              <a:rPr lang="en-US" dirty="0" err="1" smtClean="0"/>
              <a:t>initialisation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Final job/payload will not execute as root</a:t>
            </a:r>
          </a:p>
          <a:p>
            <a:pPr lvl="2"/>
            <a:r>
              <a:rPr lang="en-US" dirty="0" smtClean="0"/>
              <a:t>Restrictions on aspects sites are allowed to configure</a:t>
            </a:r>
          </a:p>
          <a:p>
            <a:pPr lvl="3"/>
            <a:r>
              <a:rPr lang="en-US" dirty="0" smtClean="0"/>
              <a:t>No changes to C compiler, </a:t>
            </a:r>
            <a:r>
              <a:rPr lang="en-US" dirty="0" err="1" smtClean="0"/>
              <a:t>perl</a:t>
            </a:r>
            <a:r>
              <a:rPr lang="en-US" dirty="0" smtClean="0"/>
              <a:t>, python, … to be allowed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Support for multiple Hypervisors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BD72F9-3ECB-4940-B072-7537FC2CFE26}" type="slidenum">
              <a:rPr lang="en-GB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areas &amp;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Generation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Transmission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/>
                </a:solidFill>
              </a:rPr>
              <a:t>Expiry &amp; Revocation</a:t>
            </a:r>
          </a:p>
          <a:p>
            <a:pPr>
              <a:buClr>
                <a:schemeClr val="bg2"/>
              </a:buClr>
            </a:pPr>
            <a:r>
              <a:rPr lang="en-US" dirty="0" err="1" smtClean="0">
                <a:solidFill>
                  <a:schemeClr val="bg2"/>
                </a:solidFill>
              </a:rPr>
              <a:t>Contextualisation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/>
              <a:t>Support for multiple Hypervisors</a:t>
            </a:r>
          </a:p>
          <a:p>
            <a:pPr lvl="1"/>
            <a:r>
              <a:rPr lang="en-US" dirty="0" smtClean="0"/>
              <a:t>Led by Andrea Chierici</a:t>
            </a:r>
            <a:endParaRPr lang="en-US" dirty="0" smtClean="0"/>
          </a:p>
          <a:p>
            <a:pPr lvl="1"/>
            <a:r>
              <a:rPr lang="en-US" dirty="0" smtClean="0"/>
              <a:t>Produce, if possible, </a:t>
            </a:r>
          </a:p>
          <a:p>
            <a:pPr lvl="2"/>
            <a:r>
              <a:rPr lang="en-US" dirty="0" smtClean="0"/>
              <a:t>Recommendations/recipe(s) to enable sites to generate images that can be used with a range of hypervisors</a:t>
            </a:r>
          </a:p>
          <a:p>
            <a:pPr lvl="3"/>
            <a:r>
              <a:rPr lang="en-US" dirty="0" smtClean="0"/>
              <a:t>Perhaps a limited set of all possible, however,…</a:t>
            </a:r>
          </a:p>
          <a:p>
            <a:pPr lvl="3"/>
            <a:r>
              <a:rPr lang="en-US" dirty="0" smtClean="0"/>
              <a:t>Poll underway to identify most popular hypervisors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BD72F9-3ECB-4940-B072-7537FC2CFE26}" type="slidenum">
              <a:rPr lang="en-GB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nt">
  <a:themeElements>
    <a:clrScheme name="">
      <a:dk1>
        <a:srgbClr val="000000"/>
      </a:dk1>
      <a:lt1>
        <a:srgbClr val="FCFEB9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DFED9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tn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4000" b="0" i="0" u="none" strike="noStrike" cap="none" normalizeH="0" baseline="0" smtClean="0"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4000" b="0" i="0" u="none" strike="noStrike" cap="none" normalizeH="0" baseline="0" smtClean="0"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tn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n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n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n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n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n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Settings\tnt\Application Data\Microsoft\Templates\tnt.pot</Template>
  <TotalTime>34993</TotalTime>
  <Pages>14</Pages>
  <Words>424</Words>
  <Application>Microsoft Office PowerPoint</Application>
  <PresentationFormat>On-screen Show (4:3)</PresentationFormat>
  <Paragraphs>79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tnt</vt:lpstr>
      <vt:lpstr>HEPiX Virtualisation Working Group   Status, February 10th 2010    Tony.Cass@cern.ch</vt:lpstr>
      <vt:lpstr>Objective</vt:lpstr>
      <vt:lpstr>Working group areas &amp; Status</vt:lpstr>
      <vt:lpstr>Working group areas &amp; Status</vt:lpstr>
      <vt:lpstr>Working group areas &amp; Status</vt:lpstr>
      <vt:lpstr>Working group areas &amp; Status</vt:lpstr>
      <vt:lpstr>Working group areas &amp; Status</vt:lpstr>
      <vt:lpstr>Working group areas &amp; Status</vt:lpstr>
      <vt:lpstr>Slide 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Vault Reconfiguration  IT DMM January 23rd 2002   Tony Cass — Tony.Cass@cern.ch</dc:title>
  <dc:subject>Mail Server</dc:subject>
  <dc:creator>Tony Cass</dc:creator>
  <cp:lastModifiedBy>Tony Cass</cp:lastModifiedBy>
  <cp:revision>731</cp:revision>
  <cp:lastPrinted>1998-06-29T13:05:58Z</cp:lastPrinted>
  <dcterms:created xsi:type="dcterms:W3CDTF">2002-01-30T12:33:51Z</dcterms:created>
  <dcterms:modified xsi:type="dcterms:W3CDTF">2010-02-10T13:02:07Z</dcterms:modified>
</cp:coreProperties>
</file>