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86" r:id="rId4"/>
    <p:sldId id="266" r:id="rId5"/>
    <p:sldId id="263" r:id="rId6"/>
    <p:sldId id="268" r:id="rId7"/>
    <p:sldId id="283" r:id="rId8"/>
    <p:sldId id="278" r:id="rId9"/>
    <p:sldId id="273" r:id="rId10"/>
    <p:sldId id="284" r:id="rId11"/>
    <p:sldId id="288" r:id="rId12"/>
    <p:sldId id="289" r:id="rId13"/>
    <p:sldId id="287" r:id="rId14"/>
    <p:sldId id="271" r:id="rId15"/>
    <p:sldId id="267" r:id="rId16"/>
    <p:sldId id="260" r:id="rId17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CCFF"/>
    <a:srgbClr val="FF99FF"/>
    <a:srgbClr val="FF9966"/>
    <a:srgbClr val="F1AF00"/>
    <a:srgbClr val="305BA9"/>
    <a:srgbClr val="2B519A"/>
    <a:srgbClr val="C887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055" autoAdjust="0"/>
  </p:normalViewPr>
  <p:slideViewPr>
    <p:cSldViewPr snapToGrid="0">
      <p:cViewPr varScale="1">
        <p:scale>
          <a:sx n="121" d="100"/>
          <a:sy n="12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570D06-D2F2-486A-AF1B-08C3701756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5038DAC-7D4C-46C9-9BA4-24AED39462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E62558-C07C-4247-AA6F-ECB57CBB3399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D5EE6E-C008-4E6C-8A93-064EBC3C645E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AB2B3C-9E13-424B-B8E4-38079165560E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75935A-53E0-4309-9B7C-E75C276355F4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3E1839-F327-4A26-9C8E-ADD4710C9CDE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3E1839-F327-4A26-9C8E-ADD4710C9CDE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D5565F-D08C-448F-8E15-EE99657EB30C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37C457-A4FB-458D-ACF3-FA19B75BAB03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D525A1-4F99-4EFB-819E-AD1D2D0F45BF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3E1839-F327-4A26-9C8E-ADD4710C9CDE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3277E-D7BA-4465-A67E-C8E8D2CD46D9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fr-FR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fr-FR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fr-FR">
              <a:latin typeface="Verdana" pitchFamily="34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tx1"/>
                </a:solidFill>
                <a:latin typeface="Verdana" pitchFamily="34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/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latin typeface="Verdana" pitchFamily="34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21F68-E23E-44F0-A447-52853EBA4B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D108B-7AFB-4F79-8427-265057B8B1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D3436-C349-4DB4-9E80-4254AA2C8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6E9EC-1679-481A-8188-EB4233BD0C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C61D6-2EAC-412B-9B89-DD11FF32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4818C-8E2E-459C-9D38-B8F73599D4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CA80C-3AD8-4E03-B31B-D1C9D4A22B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E37F4-9740-4CF8-9CC4-239DA993F3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FD719-E08C-4A1A-9677-2E1BC3482D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1BA74-1CE1-4032-87AA-BDEF500562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GDB - 10 Feb 10 - CERN</a:t>
            </a:r>
            <a:endParaRPr lang="en-GB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F263268-B70B-47E8-B1F9-915116569B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bugs/?6228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avannah.cern.ch/patch/?3536" TargetMode="External"/><Relationship Id="rId4" Type="http://schemas.openxmlformats.org/officeDocument/2006/relationships/hyperlink" Target="https://savannah.cern.ch/bugs/?60041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EGEE/PilotServiceArgu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egee-pilot-argus@cern.ch" TargetMode="External"/><Relationship Id="rId4" Type="http://schemas.openxmlformats.org/officeDocument/2006/relationships/hyperlink" Target="https://twiki.cern.ch/twiki/bin/view/LCG/PPIslandKickOf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89163" y="2770188"/>
            <a:ext cx="6773862" cy="744537"/>
          </a:xfrm>
        </p:spPr>
        <p:txBody>
          <a:bodyPr/>
          <a:lstStyle/>
          <a:p>
            <a:pPr eaLnBrk="1" hangingPunct="1"/>
            <a:r>
              <a:rPr lang="en-US" sz="3200" dirty="0" err="1" smtClean="0"/>
              <a:t>glexec</a:t>
            </a:r>
            <a:r>
              <a:rPr lang="en-US" sz="3200" dirty="0" smtClean="0"/>
              <a:t>/Argus pilot service</a:t>
            </a:r>
            <a:endParaRPr lang="en-GB" sz="2000" i="1" dirty="0" smtClean="0"/>
          </a:p>
        </p:txBody>
      </p:sp>
      <p:sp>
        <p:nvSpPr>
          <p:cNvPr id="15362" name="Subtitle 4"/>
          <p:cNvSpPr>
            <a:spLocks noGrp="1"/>
          </p:cNvSpPr>
          <p:nvPr>
            <p:ph type="subTitle" idx="1"/>
          </p:nvPr>
        </p:nvSpPr>
        <p:spPr>
          <a:xfrm>
            <a:off x="2208213" y="3476625"/>
            <a:ext cx="6518275" cy="1397000"/>
          </a:xfrm>
        </p:spPr>
        <p:txBody>
          <a:bodyPr/>
          <a:lstStyle/>
          <a:p>
            <a:r>
              <a:rPr lang="en-GB" dirty="0" smtClean="0"/>
              <a:t>Status and short-term plans</a:t>
            </a:r>
          </a:p>
          <a:p>
            <a:endParaRPr lang="en-GB" dirty="0" smtClean="0"/>
          </a:p>
          <a:p>
            <a:r>
              <a:rPr lang="en-GB" dirty="0" smtClean="0"/>
              <a:t>Antonio Retico</a:t>
            </a:r>
          </a:p>
          <a:p>
            <a:r>
              <a:rPr lang="en-GB" dirty="0" smtClean="0"/>
              <a:t>GDB 10-Feb-10 -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works: Atlas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glexec</a:t>
            </a:r>
            <a:r>
              <a:rPr lang="en-US" dirty="0" smtClean="0"/>
              <a:t> calls integrated in </a:t>
            </a:r>
            <a:r>
              <a:rPr lang="en-US" dirty="0" err="1" smtClean="0"/>
              <a:t>PanDA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 smtClean="0"/>
              <a:t>tested using SCAS back-end (Feb-Jul 2009)</a:t>
            </a:r>
          </a:p>
          <a:p>
            <a:pPr lvl="1"/>
            <a:r>
              <a:rPr lang="en-US" sz="2400" dirty="0" smtClean="0"/>
              <a:t>output available to other experiments</a:t>
            </a:r>
          </a:p>
          <a:p>
            <a:pPr lvl="1"/>
            <a:r>
              <a:rPr lang="en-US" sz="2400" dirty="0" smtClean="0"/>
              <a:t>in last CHEP’s proceedings</a:t>
            </a:r>
          </a:p>
          <a:p>
            <a:pPr lvl="0"/>
            <a:r>
              <a:rPr lang="en-US" dirty="0" smtClean="0"/>
              <a:t>Mainly interested in scalability testing</a:t>
            </a:r>
          </a:p>
          <a:p>
            <a:pPr lvl="1"/>
            <a:r>
              <a:rPr lang="en-US" sz="2400" dirty="0" smtClean="0"/>
              <a:t>Real production work</a:t>
            </a:r>
          </a:p>
          <a:p>
            <a:pPr lvl="1"/>
            <a:r>
              <a:rPr lang="en-US" sz="2400" dirty="0" smtClean="0"/>
              <a:t>E.g. Sudden re-start of activity  (wave of jobs)</a:t>
            </a:r>
          </a:p>
          <a:p>
            <a:pPr lvl="0"/>
            <a:r>
              <a:rPr lang="en-US" dirty="0" smtClean="0"/>
              <a:t>New use case: multi-user pilot jobs</a:t>
            </a:r>
          </a:p>
          <a:p>
            <a:pPr lvl="1"/>
            <a:r>
              <a:rPr lang="en-US" dirty="0" smtClean="0"/>
              <a:t>Independent on the work already done</a:t>
            </a:r>
          </a:p>
          <a:p>
            <a:pPr lvl="0"/>
            <a:r>
              <a:rPr lang="en-US" dirty="0" smtClean="0"/>
              <a:t>Requirement: run on “big” sites (&gt; 100 cores)</a:t>
            </a:r>
          </a:p>
          <a:p>
            <a:pPr lvl="1"/>
            <a:r>
              <a:rPr lang="en-US" sz="2400" dirty="0" smtClean="0"/>
              <a:t>Will participate but only at this scale (later on)</a:t>
            </a:r>
          </a:p>
          <a:p>
            <a:pPr lvl="1"/>
            <a:endParaRPr lang="en-US" sz="2400" dirty="0" smtClean="0"/>
          </a:p>
          <a:p>
            <a:endParaRPr lang="en-US" dirty="0" smtClean="0"/>
          </a:p>
        </p:txBody>
      </p:sp>
      <p:sp>
        <p:nvSpPr>
          <p:cNvPr id="378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90EFC6-CE7E-4DCD-9C52-920DC31C8AC3}" type="slidenum">
              <a:rPr lang="en-GB" smtClean="0"/>
              <a:pPr/>
              <a:t>10</a:t>
            </a:fld>
            <a:endParaRPr lang="en-GB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works: </a:t>
            </a:r>
            <a:r>
              <a:rPr lang="en-GB" dirty="0" err="1" smtClean="0"/>
              <a:t>LHCb</a:t>
            </a:r>
            <a:endParaRPr lang="en-GB" dirty="0" smtClean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glexec</a:t>
            </a:r>
            <a:r>
              <a:rPr lang="en-US" dirty="0" smtClean="0"/>
              <a:t> calls integrated in DIRAC and use cases tested (Feb-Jul 2009)</a:t>
            </a:r>
          </a:p>
          <a:p>
            <a:pPr lvl="1"/>
            <a:r>
              <a:rPr lang="en-US" sz="2400" dirty="0" smtClean="0"/>
              <a:t>SCAS back-end </a:t>
            </a:r>
          </a:p>
          <a:p>
            <a:pPr lvl="0"/>
            <a:r>
              <a:rPr lang="en-US" dirty="0" smtClean="0"/>
              <a:t>Not directly impacted by the change of the back-end</a:t>
            </a:r>
          </a:p>
          <a:p>
            <a:pPr lvl="1"/>
            <a:r>
              <a:rPr lang="en-US" sz="2400" dirty="0" smtClean="0"/>
              <a:t>Changes in the interfaces are not expected</a:t>
            </a:r>
          </a:p>
          <a:p>
            <a:pPr lvl="0"/>
            <a:r>
              <a:rPr lang="en-US" dirty="0" smtClean="0"/>
              <a:t>Not enough effort to support infrastructure testing activity</a:t>
            </a:r>
          </a:p>
          <a:p>
            <a:endParaRPr lang="en-US" dirty="0" smtClean="0"/>
          </a:p>
        </p:txBody>
      </p:sp>
      <p:sp>
        <p:nvSpPr>
          <p:cNvPr id="378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90EFC6-CE7E-4DCD-9C52-920DC31C8AC3}" type="slidenum">
              <a:rPr lang="en-GB" smtClean="0"/>
              <a:pPr/>
              <a:t>11</a:t>
            </a:fld>
            <a:endParaRPr lang="en-GB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of open issues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46075" y="974725"/>
          <a:ext cx="8636000" cy="358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8125"/>
                <a:gridCol w="1669327"/>
                <a:gridCol w="1660694"/>
                <a:gridCol w="252785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Open issue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Reported by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bug(s)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default policy refresh time set to 4hours seems too long 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62281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 discussed with JSPG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PEPd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should require client-cert authentication support for connecting pep clients 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INFN-T1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hlinkClick r:id="rId4"/>
                        </a:rPr>
                        <a:t>60041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 with </a:t>
                      </a:r>
                      <a:r>
                        <a:rPr lang="en-US" dirty="0" smtClean="0">
                          <a:hlinkClick r:id="rId5"/>
                        </a:rPr>
                        <a:t>patch 3536 </a:t>
                      </a:r>
                      <a:r>
                        <a:rPr lang="en-US" dirty="0" smtClean="0"/>
                        <a:t>In certification (Argus1.1)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8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102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9D4FDB-8EFC-4F03-8BB8-C643414E5214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Planning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kick-off with sites: 25-Nov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1st site available for experiments to test (SWITCH): 1-Dec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kick-off with experiments: 1-Dec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5 sites available for experiments to test: 15-Jan </a:t>
            </a:r>
          </a:p>
          <a:p>
            <a:r>
              <a:rPr lang="en-US" dirty="0" smtClean="0"/>
              <a:t>Start of Alice developments to integrate </a:t>
            </a:r>
            <a:r>
              <a:rPr lang="en-US" dirty="0" err="1" smtClean="0"/>
              <a:t>glexec</a:t>
            </a:r>
            <a:r>
              <a:rPr lang="en-US" dirty="0" smtClean="0"/>
              <a:t>: 18-Jan </a:t>
            </a:r>
          </a:p>
          <a:p>
            <a:r>
              <a:rPr lang="en-US" dirty="0" smtClean="0"/>
              <a:t>Start of CMS developments to integrate </a:t>
            </a:r>
            <a:r>
              <a:rPr lang="en-US" dirty="0" err="1" smtClean="0"/>
              <a:t>glexec</a:t>
            </a:r>
            <a:r>
              <a:rPr lang="en-US" dirty="0" smtClean="0"/>
              <a:t>: 15-Feb </a:t>
            </a:r>
          </a:p>
          <a:p>
            <a:r>
              <a:rPr lang="en-US" dirty="0" smtClean="0"/>
              <a:t>END of activity (proposed): 31-Mar </a:t>
            </a:r>
            <a:endParaRPr lang="en-US" dirty="0"/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73DB027-AFF2-45B7-AA29-3163B8B9A82C}" type="slidenum">
              <a:rPr lang="en-GB" smtClean="0"/>
              <a:pPr/>
              <a:t>13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Enable CMS testing</a:t>
            </a:r>
          </a:p>
          <a:p>
            <a:pPr lvl="1" eaLnBrk="1" hangingPunct="1"/>
            <a:r>
              <a:rPr lang="en-US" dirty="0" smtClean="0"/>
              <a:t>Finish installation at INFN-T1</a:t>
            </a:r>
          </a:p>
          <a:p>
            <a:pPr lvl="1" eaLnBrk="1" hangingPunct="1"/>
            <a:r>
              <a:rPr lang="en-US" dirty="0" smtClean="0"/>
              <a:t>Scale-up installation at KIT</a:t>
            </a:r>
          </a:p>
          <a:p>
            <a:pPr eaLnBrk="1" hangingPunct="1"/>
            <a:r>
              <a:rPr lang="en-US" dirty="0" smtClean="0"/>
              <a:t>Deploy Argus version 1.1 (update of </a:t>
            </a:r>
            <a:r>
              <a:rPr lang="en-US" dirty="0" err="1" smtClean="0"/>
              <a:t>glexec</a:t>
            </a:r>
            <a:r>
              <a:rPr lang="en-US" dirty="0" smtClean="0"/>
              <a:t> needed)</a:t>
            </a:r>
          </a:p>
          <a:p>
            <a:pPr eaLnBrk="1" hangingPunct="1"/>
            <a:r>
              <a:rPr lang="en-US" dirty="0" smtClean="0"/>
              <a:t>Support development of </a:t>
            </a:r>
            <a:r>
              <a:rPr lang="en-US" dirty="0" err="1" smtClean="0"/>
              <a:t>glexec</a:t>
            </a:r>
            <a:r>
              <a:rPr lang="en-US" dirty="0" smtClean="0"/>
              <a:t> testing at SRCE</a:t>
            </a:r>
          </a:p>
          <a:p>
            <a:pPr eaLnBrk="1" hangingPunct="1"/>
            <a:r>
              <a:rPr lang="en-US" dirty="0" smtClean="0"/>
              <a:t>Next check-point : 16</a:t>
            </a:r>
            <a:r>
              <a:rPr lang="en-US" baseline="30000" dirty="0" smtClean="0"/>
              <a:t>th</a:t>
            </a:r>
            <a:r>
              <a:rPr lang="en-US" dirty="0" smtClean="0"/>
              <a:t> of February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4096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0ED81B-DE55-4360-BBEA-CF7A9B4CB4EC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Access info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2339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Home Page</a:t>
            </a:r>
          </a:p>
          <a:p>
            <a:pPr lvl="1" eaLnBrk="1" hangingPunct="1"/>
            <a:r>
              <a:rPr lang="en-US" dirty="0" smtClean="0">
                <a:hlinkClick r:id="rId3"/>
              </a:rPr>
              <a:t>https://twiki.cern.ch/twiki/bin/view/EGEE/PilotServiceArgus</a:t>
            </a:r>
            <a:r>
              <a:rPr lang="en-US" dirty="0" smtClean="0"/>
              <a:t>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Meetings</a:t>
            </a:r>
          </a:p>
          <a:p>
            <a:pPr lvl="1" eaLnBrk="1" hangingPunct="1"/>
            <a:r>
              <a:rPr lang="en-US" dirty="0" smtClean="0"/>
              <a:t>Minutes of kick-off and 3 check-points </a:t>
            </a:r>
          </a:p>
          <a:p>
            <a:pPr lvl="1" eaLnBrk="1" hangingPunct="1"/>
            <a:r>
              <a:rPr lang="en-US" dirty="0" smtClean="0">
                <a:hlinkClick r:id="rId4"/>
              </a:rPr>
              <a:t>https://twiki.cern.ch/twiki/bin/view/LCG/PPIslandKickOff</a:t>
            </a:r>
            <a:r>
              <a:rPr lang="en-US" dirty="0" smtClean="0"/>
              <a:t> 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Contacts</a:t>
            </a:r>
          </a:p>
          <a:p>
            <a:pPr lvl="1" eaLnBrk="1" hangingPunct="1"/>
            <a:r>
              <a:rPr lang="en-US" dirty="0" smtClean="0">
                <a:hlinkClick r:id="rId5"/>
              </a:rPr>
              <a:t>egee-pilot-argus@cern.ch</a:t>
            </a:r>
            <a:r>
              <a:rPr lang="en-US" dirty="0" smtClean="0"/>
              <a:t> </a:t>
            </a:r>
          </a:p>
        </p:txBody>
      </p:sp>
      <p:sp>
        <p:nvSpPr>
          <p:cNvPr id="2969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C13C521-4B78-44E7-B97A-1A8F2B526751}" type="slidenum">
              <a:rPr lang="en-GB" smtClean="0"/>
              <a:pPr/>
              <a:t>15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AutoShape 6"/>
          <p:cNvSpPr>
            <a:spLocks noChangeArrowheads="1"/>
          </p:cNvSpPr>
          <p:nvPr/>
        </p:nvSpPr>
        <p:spPr bwMode="auto">
          <a:xfrm>
            <a:off x="4124325" y="4030663"/>
            <a:ext cx="431800" cy="647700"/>
          </a:xfrm>
          <a:prstGeom prst="parallelogram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US"/>
          </a:p>
        </p:txBody>
      </p:sp>
      <p:sp>
        <p:nvSpPr>
          <p:cNvPr id="43010" name="Oval 5"/>
          <p:cNvSpPr>
            <a:spLocks noChangeArrowheads="1"/>
          </p:cNvSpPr>
          <p:nvPr/>
        </p:nvSpPr>
        <p:spPr bwMode="auto">
          <a:xfrm>
            <a:off x="4195763" y="3165475"/>
            <a:ext cx="358775" cy="3603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US"/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4075113" y="3525838"/>
            <a:ext cx="287337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60796" y="685585"/>
            <a:ext cx="1727483" cy="5478423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unset" dir="t"/>
          </a:scene3d>
          <a:sp3d prstMaterial="dkEdge"/>
        </p:spPr>
        <p:txBody>
          <a:bodyPr>
            <a:spAutoFit/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buClr>
                <a:srgbClr val="FFCC66"/>
              </a:buClr>
              <a:defRPr/>
            </a:pPr>
            <a:r>
              <a:rPr lang="en-US" sz="35000" b="1" dirty="0">
                <a:ln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Rounded MT Bold" pitchFamily="34" charset="0"/>
              </a:rPr>
              <a:t>?</a:t>
            </a: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F5DB6C-3DEA-4B5E-9C52-EB0850DBAA6C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430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09825" y="66675"/>
            <a:ext cx="6734175" cy="685800"/>
          </a:xfrm>
        </p:spPr>
        <p:txBody>
          <a:bodyPr/>
          <a:lstStyle/>
          <a:p>
            <a:pPr eaLnBrk="1" hangingPunct="1"/>
            <a:r>
              <a:rPr lang="en-US" sz="2800" smtClean="0"/>
              <a:t>Questions?</a:t>
            </a:r>
          </a:p>
        </p:txBody>
      </p:sp>
      <p:grpSp>
        <p:nvGrpSpPr>
          <p:cNvPr id="43015" name="Group 8"/>
          <p:cNvGrpSpPr>
            <a:grpSpLocks/>
          </p:cNvGrpSpPr>
          <p:nvPr/>
        </p:nvGrpSpPr>
        <p:grpSpPr bwMode="auto">
          <a:xfrm>
            <a:off x="3800475" y="2373313"/>
            <a:ext cx="471488" cy="863600"/>
            <a:chOff x="-295" y="482"/>
            <a:chExt cx="2086" cy="3901"/>
          </a:xfrm>
        </p:grpSpPr>
        <p:sp>
          <p:nvSpPr>
            <p:cNvPr id="43019" name="Oval 9"/>
            <p:cNvSpPr>
              <a:spLocks noChangeArrowheads="1"/>
            </p:cNvSpPr>
            <p:nvPr/>
          </p:nvSpPr>
          <p:spPr bwMode="auto">
            <a:xfrm rot="-3615193">
              <a:off x="408" y="2591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spcBef>
                  <a:spcPct val="20000"/>
                </a:spcBef>
                <a:buClr>
                  <a:srgbClr val="FFCC66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43020" name="Oval 10"/>
            <p:cNvSpPr>
              <a:spLocks noChangeArrowheads="1"/>
            </p:cNvSpPr>
            <p:nvPr/>
          </p:nvSpPr>
          <p:spPr bwMode="auto">
            <a:xfrm rot="-4842349">
              <a:off x="227" y="3589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spcBef>
                  <a:spcPct val="20000"/>
                </a:spcBef>
                <a:buClr>
                  <a:srgbClr val="FFCC66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43021" name="Oval 11"/>
            <p:cNvSpPr>
              <a:spLocks noChangeArrowheads="1"/>
            </p:cNvSpPr>
            <p:nvPr/>
          </p:nvSpPr>
          <p:spPr bwMode="auto">
            <a:xfrm rot="-1968940">
              <a:off x="1519" y="482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spcBef>
                  <a:spcPct val="20000"/>
                </a:spcBef>
                <a:buClr>
                  <a:srgbClr val="FFCC66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43022" name="Oval 12"/>
            <p:cNvSpPr>
              <a:spLocks noChangeArrowheads="1"/>
            </p:cNvSpPr>
            <p:nvPr/>
          </p:nvSpPr>
          <p:spPr bwMode="auto">
            <a:xfrm rot="-2253620">
              <a:off x="567" y="1411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spcBef>
                  <a:spcPct val="20000"/>
                </a:spcBef>
                <a:buClr>
                  <a:srgbClr val="FFCC66"/>
                </a:buClr>
                <a:buFontTx/>
                <a:buChar char="•"/>
              </a:pPr>
              <a:endParaRPr lang="en-US"/>
            </a:p>
          </p:txBody>
        </p:sp>
      </p:grpSp>
      <p:sp>
        <p:nvSpPr>
          <p:cNvPr id="43016" name="Line 13"/>
          <p:cNvSpPr>
            <a:spLocks noChangeShapeType="1"/>
          </p:cNvSpPr>
          <p:nvPr/>
        </p:nvSpPr>
        <p:spPr bwMode="auto">
          <a:xfrm flipH="1">
            <a:off x="3979863" y="3597275"/>
            <a:ext cx="144462" cy="431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43017" name="Line 14"/>
          <p:cNvSpPr>
            <a:spLocks noChangeShapeType="1"/>
          </p:cNvSpPr>
          <p:nvPr/>
        </p:nvSpPr>
        <p:spPr bwMode="auto">
          <a:xfrm flipH="1" flipV="1">
            <a:off x="3971925" y="4003675"/>
            <a:ext cx="431800" cy="714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430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Description of the </a:t>
            </a:r>
            <a:r>
              <a:rPr lang="en-US" dirty="0" err="1" smtClean="0"/>
              <a:t>glexec</a:t>
            </a:r>
            <a:r>
              <a:rPr lang="en-US" dirty="0" smtClean="0"/>
              <a:t>/Argus pilot</a:t>
            </a:r>
          </a:p>
          <a:p>
            <a:pPr lvl="1" eaLnBrk="1" hangingPunct="1"/>
            <a:r>
              <a:rPr lang="en-US" dirty="0" smtClean="0"/>
              <a:t>Use cases</a:t>
            </a:r>
          </a:p>
          <a:p>
            <a:pPr lvl="1" eaLnBrk="1" hangingPunct="1"/>
            <a:r>
              <a:rPr lang="en-US" dirty="0" smtClean="0"/>
              <a:t>Objectives and metrics</a:t>
            </a:r>
          </a:p>
          <a:p>
            <a:pPr lvl="1" eaLnBrk="1" hangingPunct="1"/>
            <a:r>
              <a:rPr lang="en-US" dirty="0" smtClean="0"/>
              <a:t>Success conditions</a:t>
            </a:r>
          </a:p>
          <a:p>
            <a:pPr lvl="1" eaLnBrk="1" hangingPunct="1"/>
            <a:r>
              <a:rPr lang="en-US" dirty="0" smtClean="0"/>
              <a:t>Partners</a:t>
            </a:r>
          </a:p>
          <a:p>
            <a:pPr lvl="1" eaLnBrk="1" hangingPunct="1"/>
            <a:r>
              <a:rPr lang="en-US" dirty="0" smtClean="0"/>
              <a:t>Deployment</a:t>
            </a:r>
          </a:p>
          <a:p>
            <a:pPr lvl="1" eaLnBrk="1" hangingPunct="1"/>
            <a:r>
              <a:rPr lang="en-US" dirty="0" smtClean="0"/>
              <a:t>Integration works (Experiments)</a:t>
            </a:r>
          </a:p>
          <a:p>
            <a:pPr lvl="1" eaLnBrk="1" hangingPunct="1"/>
            <a:r>
              <a:rPr lang="en-US" dirty="0" smtClean="0"/>
              <a:t>Open issues</a:t>
            </a:r>
          </a:p>
          <a:p>
            <a:pPr lvl="1" eaLnBrk="1" hangingPunct="1"/>
            <a:r>
              <a:rPr lang="en-US" dirty="0" smtClean="0"/>
              <a:t>Planning</a:t>
            </a:r>
          </a:p>
          <a:p>
            <a:pPr eaLnBrk="1" hangingPunct="1"/>
            <a:r>
              <a:rPr lang="en-US" dirty="0" smtClean="0"/>
              <a:t>Next Steps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A81A2E4-D7A0-414C-AEA8-E4BC4046C7E6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7413" name="Smiley Face 5"/>
          <p:cNvSpPr>
            <a:spLocks noChangeArrowheads="1"/>
          </p:cNvSpPr>
          <p:nvPr/>
        </p:nvSpPr>
        <p:spPr bwMode="auto">
          <a:xfrm>
            <a:off x="6456363" y="3074988"/>
            <a:ext cx="509587" cy="523875"/>
          </a:xfrm>
          <a:prstGeom prst="smileyFace">
            <a:avLst>
              <a:gd name="adj" fmla="val 4653"/>
            </a:avLst>
          </a:prstGeom>
          <a:noFill/>
          <a:ln w="12700" algn="ctr">
            <a:solidFill>
              <a:srgbClr val="080808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US"/>
          </a:p>
        </p:txBody>
      </p:sp>
      <p:sp>
        <p:nvSpPr>
          <p:cNvPr id="17414" name="Rounded Rectangular Callout 7"/>
          <p:cNvSpPr>
            <a:spLocks noChangeArrowheads="1"/>
          </p:cNvSpPr>
          <p:nvPr/>
        </p:nvSpPr>
        <p:spPr bwMode="auto">
          <a:xfrm>
            <a:off x="6705600" y="1993900"/>
            <a:ext cx="2209800" cy="411163"/>
          </a:xfrm>
          <a:prstGeom prst="wedgeRoundRectCallout">
            <a:avLst>
              <a:gd name="adj1" fmla="val -44995"/>
              <a:gd name="adj2" fmla="val 195032"/>
              <a:gd name="adj3" fmla="val 16667"/>
            </a:avLst>
          </a:prstGeom>
          <a:noFill/>
          <a:ln w="12700" algn="ctr">
            <a:solidFill>
              <a:srgbClr val="080808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</a:pPr>
            <a:r>
              <a:rPr lang="en-US" dirty="0"/>
              <a:t>  Good </a:t>
            </a:r>
            <a:r>
              <a:rPr lang="en-US" dirty="0" smtClean="0"/>
              <a:t>morning!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Use Cases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r>
              <a:rPr lang="en-US" dirty="0" smtClean="0"/>
              <a:t>Use cases </a:t>
            </a:r>
          </a:p>
          <a:p>
            <a:pPr lvl="1"/>
            <a:r>
              <a:rPr lang="en-US" dirty="0" smtClean="0"/>
              <a:t>Experiment frameworks using </a:t>
            </a:r>
            <a:r>
              <a:rPr lang="en-US" dirty="0" err="1" smtClean="0"/>
              <a:t>glexec</a:t>
            </a:r>
            <a:r>
              <a:rPr lang="en-US" dirty="0" smtClean="0"/>
              <a:t> for production pilot jobs.</a:t>
            </a:r>
          </a:p>
          <a:p>
            <a:pPr lvl="2"/>
            <a:r>
              <a:rPr lang="en-US" dirty="0" smtClean="0"/>
              <a:t>Alice, Atlas, CMS (details in next slides)</a:t>
            </a:r>
          </a:p>
          <a:p>
            <a:pPr lvl="1"/>
            <a:r>
              <a:rPr lang="en-US" dirty="0" smtClean="0"/>
              <a:t>Test of grid-wise banning feature by OSCT </a:t>
            </a:r>
          </a:p>
          <a:p>
            <a:pPr lvl="1"/>
            <a:r>
              <a:rPr lang="en-US" dirty="0" smtClean="0"/>
              <a:t>Gathering of requirements and analysis for monitoring tools</a:t>
            </a:r>
          </a:p>
          <a:p>
            <a:pPr lvl="1"/>
            <a:endParaRPr lang="en-US" dirty="0" smtClean="0"/>
          </a:p>
          <a:p>
            <a:pPr eaLnBrk="1" hangingPunct="1"/>
            <a:r>
              <a:rPr lang="en-US" dirty="0" smtClean="0"/>
              <a:t>Versions</a:t>
            </a:r>
          </a:p>
          <a:p>
            <a:pPr lvl="1" eaLnBrk="1" hangingPunct="1"/>
            <a:r>
              <a:rPr lang="en-US" dirty="0" smtClean="0"/>
              <a:t>Starting from Argus version 1.0 (Patch: #3076 , certified Nov 09 ) </a:t>
            </a:r>
          </a:p>
          <a:p>
            <a:pPr lvl="1" eaLnBrk="1" hangingPunct="1"/>
            <a:r>
              <a:rPr lang="en-US" dirty="0" smtClean="0"/>
              <a:t>Newer versions deployed if required (in parallel on the pilot and in certification) </a:t>
            </a:r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73DB027-AFF2-45B7-AA29-3163B8B9A82C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 and Metrics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Functionality </a:t>
            </a:r>
          </a:p>
          <a:p>
            <a:pPr lvl="1"/>
            <a:r>
              <a:rPr lang="en-US" dirty="0" smtClean="0"/>
              <a:t>Correct interaction of pilot jobs submission frameworks with </a:t>
            </a:r>
            <a:r>
              <a:rPr lang="en-US" dirty="0" err="1" smtClean="0"/>
              <a:t>glexec</a:t>
            </a:r>
            <a:r>
              <a:rPr lang="en-US" dirty="0" smtClean="0"/>
              <a:t>/Argus</a:t>
            </a:r>
          </a:p>
          <a:p>
            <a:pPr lvl="1"/>
            <a:r>
              <a:rPr lang="en-US" dirty="0" smtClean="0"/>
              <a:t>Three frameworks at different level of maturity</a:t>
            </a:r>
          </a:p>
          <a:p>
            <a:pPr lvl="1"/>
            <a:r>
              <a:rPr lang="en-US" dirty="0" smtClean="0"/>
              <a:t>Different requirements and metrics (details in next slides)</a:t>
            </a:r>
          </a:p>
          <a:p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Sites to judge on Argus operability</a:t>
            </a:r>
          </a:p>
          <a:p>
            <a:r>
              <a:rPr lang="en-US" dirty="0" smtClean="0"/>
              <a:t>Grid Security </a:t>
            </a:r>
          </a:p>
          <a:p>
            <a:pPr lvl="1"/>
            <a:r>
              <a:rPr lang="en-US" dirty="0" smtClean="0"/>
              <a:t>Test OSCT ability to ban users centrally</a:t>
            </a:r>
          </a:p>
          <a:p>
            <a:pPr lvl="1"/>
            <a:r>
              <a:rPr lang="en-US" dirty="0" smtClean="0"/>
              <a:t>No specific intervention of the site administrators needed</a:t>
            </a:r>
          </a:p>
          <a:p>
            <a:r>
              <a:rPr lang="en-US" dirty="0" smtClean="0"/>
              <a:t>Monitoring </a:t>
            </a:r>
          </a:p>
          <a:p>
            <a:pPr lvl="1"/>
            <a:r>
              <a:rPr lang="en-US" dirty="0" smtClean="0"/>
              <a:t>Collection of requirements for monitoring tools</a:t>
            </a:r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73DB027-AFF2-45B7-AA29-3163B8B9A82C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Success conditions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765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2D3F27A-607F-4DB8-9E6D-0059F4C8F0C3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266700" y="1190625"/>
            <a:ext cx="8589963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1AF00"/>
              </a:buClr>
              <a:buFontTx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No major issues present in </a:t>
            </a:r>
            <a:r>
              <a:rPr lang="en-US" sz="2400" b="1" dirty="0" err="1">
                <a:solidFill>
                  <a:schemeClr val="tx1"/>
                </a:solidFill>
              </a:rPr>
              <a:t>glexec</a:t>
            </a:r>
            <a:r>
              <a:rPr lang="en-US" sz="2400" b="1" dirty="0">
                <a:solidFill>
                  <a:schemeClr val="tx1"/>
                </a:solidFill>
              </a:rPr>
              <a:t> and </a:t>
            </a:r>
            <a:r>
              <a:rPr lang="en-US" sz="2400" b="1" dirty="0" smtClean="0">
                <a:solidFill>
                  <a:schemeClr val="tx1"/>
                </a:solidFill>
              </a:rPr>
              <a:t>Argus</a:t>
            </a:r>
            <a:endParaRPr lang="en-US" sz="2400" b="1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F1AF00"/>
              </a:buClr>
              <a:buFontTx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Stable activity </a:t>
            </a:r>
            <a:r>
              <a:rPr lang="en-US" sz="2400" b="1" dirty="0" smtClean="0">
                <a:solidFill>
                  <a:schemeClr val="tx1"/>
                </a:solidFill>
              </a:rPr>
              <a:t>for </a:t>
            </a:r>
            <a:r>
              <a:rPr lang="en-US" sz="2400" b="1" dirty="0">
                <a:solidFill>
                  <a:schemeClr val="tx1"/>
                </a:solidFill>
              </a:rPr>
              <a:t>~2 weeks</a:t>
            </a:r>
          </a:p>
          <a:p>
            <a:pPr marL="342900" indent="-342900">
              <a:spcBef>
                <a:spcPct val="20000"/>
              </a:spcBef>
              <a:buClr>
                <a:srgbClr val="F1AF00"/>
              </a:buClr>
              <a:buFontTx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Achieved integration with experiments’ frameworks</a:t>
            </a:r>
          </a:p>
          <a:p>
            <a:pPr marL="342900" indent="-342900">
              <a:spcBef>
                <a:spcPct val="20000"/>
              </a:spcBef>
              <a:buClr>
                <a:srgbClr val="F1AF00"/>
              </a:buClr>
              <a:buFontTx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Positive feedback of site managers about operability  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Partners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Coordination: A. Retico (CERN)</a:t>
            </a:r>
          </a:p>
          <a:p>
            <a:pPr eaLnBrk="1" hangingPunct="1"/>
            <a:r>
              <a:rPr lang="en-US" dirty="0" smtClean="0"/>
              <a:t>JRA1: </a:t>
            </a:r>
            <a:r>
              <a:rPr lang="en-US" dirty="0" smtClean="0"/>
              <a:t>JRA1: Argus Product Team (HIP, INFN, NIKHEF, SWITCH</a:t>
            </a:r>
            <a:r>
              <a:rPr lang="en-US" dirty="0" smtClean="0"/>
              <a:t>)</a:t>
            </a:r>
            <a:endParaRPr lang="en-US" dirty="0" smtClean="0"/>
          </a:p>
          <a:p>
            <a:pPr lvl="1" eaLnBrk="1" hangingPunct="1"/>
            <a:r>
              <a:rPr lang="en-US" dirty="0" smtClean="0"/>
              <a:t>Development, support</a:t>
            </a:r>
          </a:p>
          <a:p>
            <a:pPr eaLnBrk="1" hangingPunct="1"/>
            <a:r>
              <a:rPr lang="en-US" dirty="0" smtClean="0"/>
              <a:t>SA3: </a:t>
            </a:r>
            <a:r>
              <a:rPr lang="en-US" dirty="0" err="1" smtClean="0"/>
              <a:t>G.Pucciani</a:t>
            </a:r>
            <a:r>
              <a:rPr lang="en-US" dirty="0" smtClean="0"/>
              <a:t> (CERN)</a:t>
            </a:r>
          </a:p>
          <a:p>
            <a:pPr lvl="1" eaLnBrk="1" hangingPunct="1"/>
            <a:r>
              <a:rPr lang="en-US" dirty="0" smtClean="0"/>
              <a:t>Interface to certification</a:t>
            </a:r>
          </a:p>
          <a:p>
            <a:pPr eaLnBrk="1" hangingPunct="1"/>
            <a:r>
              <a:rPr lang="en-US" dirty="0" smtClean="0"/>
              <a:t>SA1: </a:t>
            </a:r>
            <a:r>
              <a:rPr lang="en-US" dirty="0" err="1" smtClean="0"/>
              <a:t>T.Kouba</a:t>
            </a:r>
            <a:r>
              <a:rPr lang="en-US" dirty="0" smtClean="0"/>
              <a:t> (CESNET), </a:t>
            </a:r>
            <a:r>
              <a:rPr lang="en-US" dirty="0" err="1" smtClean="0"/>
              <a:t>G.Misurelli</a:t>
            </a:r>
            <a:r>
              <a:rPr lang="en-US" dirty="0" smtClean="0"/>
              <a:t> (INFN-CNAF), </a:t>
            </a:r>
            <a:r>
              <a:rPr lang="en-US" dirty="0" err="1" smtClean="0"/>
              <a:t>A.Ceccanti</a:t>
            </a:r>
            <a:r>
              <a:rPr lang="en-US" dirty="0" smtClean="0"/>
              <a:t> (INFN-T1), </a:t>
            </a:r>
            <a:r>
              <a:rPr lang="en-US" dirty="0" err="1" smtClean="0"/>
              <a:t>A.Poschlad</a:t>
            </a:r>
            <a:r>
              <a:rPr lang="en-US" dirty="0" smtClean="0"/>
              <a:t> (KIT), </a:t>
            </a:r>
            <a:r>
              <a:rPr lang="en-US" dirty="0" err="1" smtClean="0"/>
              <a:t>E.Imamagic</a:t>
            </a:r>
            <a:r>
              <a:rPr lang="en-US" dirty="0" smtClean="0"/>
              <a:t> (SRCE), </a:t>
            </a:r>
            <a:r>
              <a:rPr lang="en-US" dirty="0" err="1" smtClean="0"/>
              <a:t>A.Usai</a:t>
            </a:r>
            <a:r>
              <a:rPr lang="en-US" dirty="0" smtClean="0"/>
              <a:t> (SWITCH) </a:t>
            </a:r>
          </a:p>
          <a:p>
            <a:pPr lvl="1" eaLnBrk="1" hangingPunct="1"/>
            <a:r>
              <a:rPr lang="en-US" dirty="0" smtClean="0">
                <a:solidFill>
                  <a:schemeClr val="tx1"/>
                </a:solidFill>
              </a:rPr>
              <a:t>Site installations, support tools (CNAF) </a:t>
            </a:r>
          </a:p>
          <a:p>
            <a:pPr eaLnBrk="1" hangingPunct="1"/>
            <a:r>
              <a:rPr lang="en-US" dirty="0" smtClean="0"/>
              <a:t>Alice (</a:t>
            </a:r>
            <a:r>
              <a:rPr lang="en-US" dirty="0" err="1" smtClean="0"/>
              <a:t>AliEn</a:t>
            </a:r>
            <a:r>
              <a:rPr lang="en-US" dirty="0" smtClean="0"/>
              <a:t>): </a:t>
            </a:r>
            <a:r>
              <a:rPr lang="en-US" dirty="0" err="1" smtClean="0"/>
              <a:t>P.Mendez</a:t>
            </a:r>
            <a:r>
              <a:rPr lang="en-US" dirty="0" smtClean="0"/>
              <a:t> (CERN), </a:t>
            </a:r>
            <a:r>
              <a:rPr lang="en-US" dirty="0" err="1" smtClean="0"/>
              <a:t>S.Schreiner</a:t>
            </a:r>
            <a:r>
              <a:rPr lang="en-US" dirty="0" smtClean="0"/>
              <a:t> (CERN)</a:t>
            </a:r>
          </a:p>
          <a:p>
            <a:pPr eaLnBrk="1" hangingPunct="1"/>
            <a:r>
              <a:rPr lang="en-US" dirty="0" smtClean="0"/>
              <a:t>Atlas (</a:t>
            </a:r>
            <a:r>
              <a:rPr lang="en-US" dirty="0" err="1" smtClean="0"/>
              <a:t>PanDA</a:t>
            </a:r>
            <a:r>
              <a:rPr lang="en-US" dirty="0" smtClean="0"/>
              <a:t>): </a:t>
            </a:r>
            <a:r>
              <a:rPr lang="en-US" dirty="0" err="1" smtClean="0"/>
              <a:t>J.Caballero</a:t>
            </a:r>
            <a:r>
              <a:rPr lang="en-US" dirty="0" smtClean="0"/>
              <a:t>, </a:t>
            </a:r>
            <a:r>
              <a:rPr lang="en-US" dirty="0" err="1" smtClean="0"/>
              <a:t>M.Potekhin</a:t>
            </a:r>
            <a:r>
              <a:rPr lang="en-US" dirty="0" smtClean="0"/>
              <a:t> (BNL)</a:t>
            </a:r>
          </a:p>
          <a:p>
            <a:pPr eaLnBrk="1" hangingPunct="1"/>
            <a:r>
              <a:rPr lang="en-US" dirty="0" smtClean="0"/>
              <a:t>CMS(WMS </a:t>
            </a:r>
            <a:r>
              <a:rPr lang="en-US" dirty="0" err="1" smtClean="0"/>
              <a:t>glidein</a:t>
            </a:r>
            <a:r>
              <a:rPr lang="en-US" dirty="0" smtClean="0"/>
              <a:t>): </a:t>
            </a:r>
            <a:r>
              <a:rPr lang="en-US" dirty="0" err="1" smtClean="0"/>
              <a:t>S.Padhi</a:t>
            </a:r>
            <a:r>
              <a:rPr lang="en-US" dirty="0" smtClean="0"/>
              <a:t> (CERN)</a:t>
            </a:r>
            <a:endParaRPr lang="en-US" dirty="0" smtClean="0"/>
          </a:p>
          <a:p>
            <a:pPr eaLnBrk="1" hangingPunct="1"/>
            <a:r>
              <a:rPr lang="en-US" dirty="0" smtClean="0"/>
              <a:t>Interface to Pilot Jobs Technical Forum: </a:t>
            </a:r>
            <a:r>
              <a:rPr lang="en-US" dirty="0" err="1" smtClean="0"/>
              <a:t>M.Litmaath</a:t>
            </a:r>
            <a:r>
              <a:rPr lang="en-US" dirty="0" smtClean="0"/>
              <a:t> (CERN)</a:t>
            </a:r>
            <a:endParaRPr lang="en-US" dirty="0" smtClean="0"/>
          </a:p>
        </p:txBody>
      </p:sp>
      <p:sp>
        <p:nvSpPr>
          <p:cNvPr id="2560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GDB - 10 Feb 10 - CERN</a:t>
            </a:r>
            <a:endParaRPr lang="en-GB" dirty="0" smtClean="0"/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0CAA0A2-7640-4430-A563-FE88A8B01AE6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FZK/KIT (ready since 15</a:t>
            </a:r>
            <a:r>
              <a:rPr lang="en-US" baseline="30000" dirty="0" smtClean="0"/>
              <a:t>th</a:t>
            </a:r>
            <a:r>
              <a:rPr lang="en-US" dirty="0" smtClean="0"/>
              <a:t>-Jan)</a:t>
            </a:r>
          </a:p>
          <a:p>
            <a:pPr lvl="1"/>
            <a:r>
              <a:rPr lang="en-US" dirty="0" smtClean="0"/>
              <a:t>12 “PPS” cores connected to Argus </a:t>
            </a:r>
            <a:r>
              <a:rPr lang="en-US" dirty="0" smtClean="0">
                <a:sym typeface="Wingdings" pitchFamily="2" charset="2"/>
              </a:rPr>
              <a:t> Upgrading to 250 cores next week (19</a:t>
            </a:r>
            <a:r>
              <a:rPr lang="en-US" baseline="30000" dirty="0" smtClean="0">
                <a:sym typeface="Wingdings" pitchFamily="2" charset="2"/>
              </a:rPr>
              <a:t>th</a:t>
            </a:r>
            <a:r>
              <a:rPr lang="en-US" dirty="0" smtClean="0">
                <a:sym typeface="Wingdings" pitchFamily="2" charset="2"/>
              </a:rPr>
              <a:t> Feb)</a:t>
            </a:r>
            <a:endParaRPr lang="en-US" dirty="0" smtClean="0"/>
          </a:p>
          <a:p>
            <a:pPr lvl="1"/>
            <a:r>
              <a:rPr lang="en-US" dirty="0" smtClean="0"/>
              <a:t>To be extended to full production after testing</a:t>
            </a:r>
          </a:p>
          <a:p>
            <a:pPr lvl="1"/>
            <a:r>
              <a:rPr lang="en-US" i="1" dirty="0" smtClean="0"/>
              <a:t>Currently 5000 job slots available with </a:t>
            </a:r>
            <a:r>
              <a:rPr lang="en-US" i="1" dirty="0" err="1" smtClean="0"/>
              <a:t>glexec</a:t>
            </a:r>
            <a:r>
              <a:rPr lang="en-US" i="1" dirty="0" smtClean="0"/>
              <a:t>/SCAS </a:t>
            </a:r>
          </a:p>
          <a:p>
            <a:r>
              <a:rPr lang="en-US" dirty="0" smtClean="0"/>
              <a:t>INFN-T1 ( installation in progress )</a:t>
            </a:r>
          </a:p>
          <a:p>
            <a:pPr lvl="1"/>
            <a:r>
              <a:rPr lang="en-US" dirty="0" smtClean="0"/>
              <a:t>Now deploying </a:t>
            </a:r>
            <a:r>
              <a:rPr lang="en-US" dirty="0" err="1" smtClean="0"/>
              <a:t>glexec</a:t>
            </a:r>
            <a:r>
              <a:rPr lang="en-US" dirty="0" smtClean="0"/>
              <a:t> on WNs (expected by mid-February)</a:t>
            </a:r>
            <a:endParaRPr lang="en-US" sz="1600" dirty="0" smtClean="0"/>
          </a:p>
          <a:p>
            <a:r>
              <a:rPr lang="en-US" sz="1600" dirty="0" smtClean="0"/>
              <a:t>SRCE (ready since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-Feb)</a:t>
            </a:r>
          </a:p>
          <a:p>
            <a:pPr lvl="1"/>
            <a:r>
              <a:rPr lang="en-US" sz="1600" dirty="0" smtClean="0"/>
              <a:t>8 cores</a:t>
            </a:r>
          </a:p>
          <a:p>
            <a:pPr lvl="1"/>
            <a:r>
              <a:rPr lang="en-US" sz="1600" dirty="0" smtClean="0"/>
              <a:t>Developers of </a:t>
            </a:r>
            <a:r>
              <a:rPr lang="en-US" sz="1600" dirty="0" err="1" smtClean="0"/>
              <a:t>glexec</a:t>
            </a:r>
            <a:r>
              <a:rPr lang="en-US" sz="1600" dirty="0" smtClean="0"/>
              <a:t> monitoring</a:t>
            </a:r>
          </a:p>
          <a:p>
            <a:r>
              <a:rPr lang="en-US" sz="1600" dirty="0" smtClean="0"/>
              <a:t>SWITCH (ready since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-Dec)</a:t>
            </a:r>
          </a:p>
          <a:p>
            <a:pPr lvl="1"/>
            <a:r>
              <a:rPr lang="en-US" sz="1600" dirty="0" smtClean="0"/>
              <a:t>First site installation (piloting the pilot)</a:t>
            </a:r>
          </a:p>
          <a:p>
            <a:pPr lvl="1"/>
            <a:r>
              <a:rPr lang="en-US" sz="1600" dirty="0" smtClean="0"/>
              <a:t>Available for integration testing (flexible on set-up but no capacity)</a:t>
            </a:r>
          </a:p>
          <a:p>
            <a:r>
              <a:rPr lang="en-US" sz="1600" dirty="0" smtClean="0"/>
              <a:t>INFN-CNAF (ready since 21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-Dec )</a:t>
            </a:r>
          </a:p>
          <a:p>
            <a:pPr lvl="1"/>
            <a:r>
              <a:rPr lang="en-US" sz="1600" dirty="0" smtClean="0"/>
              <a:t>Test instance with two cores</a:t>
            </a:r>
          </a:p>
          <a:p>
            <a:pPr lvl="1"/>
            <a:r>
              <a:rPr lang="en-US" sz="1600" dirty="0" smtClean="0"/>
              <a:t>Managing the service repositories</a:t>
            </a:r>
          </a:p>
          <a:p>
            <a:r>
              <a:rPr lang="en-US" sz="1600" dirty="0" smtClean="0"/>
              <a:t>CESNET (installation in progress)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GDB - 10 Feb 10 -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2D3436-C349-4DB4-9E80-4254AA2C830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Integration works: Alice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Integration of </a:t>
            </a:r>
            <a:r>
              <a:rPr lang="en-US" dirty="0" err="1" smtClean="0"/>
              <a:t>glexec</a:t>
            </a:r>
            <a:r>
              <a:rPr lang="en-US" dirty="0" smtClean="0"/>
              <a:t> calls in </a:t>
            </a:r>
            <a:r>
              <a:rPr lang="en-US" dirty="0" err="1" smtClean="0"/>
              <a:t>AliEn</a:t>
            </a:r>
            <a:endParaRPr lang="en-US" dirty="0" smtClean="0"/>
          </a:p>
          <a:p>
            <a:pPr lvl="1"/>
            <a:r>
              <a:rPr lang="en-US" dirty="0" smtClean="0"/>
              <a:t>Analysis of architectural scenarios in progress</a:t>
            </a:r>
          </a:p>
          <a:p>
            <a:pPr lvl="1"/>
            <a:r>
              <a:rPr lang="en-US" dirty="0" smtClean="0"/>
              <a:t>Possible impacts on end users</a:t>
            </a:r>
          </a:p>
          <a:p>
            <a:pPr lvl="1"/>
            <a:r>
              <a:rPr lang="en-US" dirty="0" smtClean="0"/>
              <a:t>Several changes are likely required in </a:t>
            </a:r>
            <a:r>
              <a:rPr lang="en-US" dirty="0" err="1" smtClean="0"/>
              <a:t>AliEn</a:t>
            </a:r>
            <a:endParaRPr lang="en-US" dirty="0" smtClean="0"/>
          </a:p>
          <a:p>
            <a:pPr lvl="2"/>
            <a:r>
              <a:rPr lang="en-US" dirty="0" smtClean="0"/>
              <a:t>user proxy registration into </a:t>
            </a:r>
            <a:r>
              <a:rPr lang="en-US" dirty="0" err="1" smtClean="0"/>
              <a:t>myproxy</a:t>
            </a:r>
            <a:r>
              <a:rPr lang="en-US" dirty="0" smtClean="0"/>
              <a:t> service</a:t>
            </a:r>
          </a:p>
          <a:p>
            <a:pPr lvl="2"/>
            <a:r>
              <a:rPr lang="en-US" dirty="0" smtClean="0"/>
              <a:t>download of the user proxy into the WN</a:t>
            </a:r>
          </a:p>
          <a:p>
            <a:pPr lvl="2"/>
            <a:r>
              <a:rPr lang="en-US" dirty="0" smtClean="0"/>
              <a:t> implementation of </a:t>
            </a:r>
            <a:r>
              <a:rPr lang="en-US" dirty="0" err="1" smtClean="0"/>
              <a:t>glexec</a:t>
            </a:r>
            <a:endParaRPr lang="en-US" dirty="0" smtClean="0"/>
          </a:p>
          <a:p>
            <a:pPr lvl="2"/>
            <a:r>
              <a:rPr lang="en-US" dirty="0" smtClean="0"/>
              <a:t>redefinition of the job environment</a:t>
            </a:r>
          </a:p>
          <a:p>
            <a:pPr lvl="2"/>
            <a:r>
              <a:rPr lang="en-US" dirty="0" smtClean="0"/>
              <a:t>creation of subdirectories for the real jobs.</a:t>
            </a:r>
          </a:p>
          <a:p>
            <a:r>
              <a:rPr lang="en-US" dirty="0" smtClean="0"/>
              <a:t>Requirements for supporting sites</a:t>
            </a:r>
          </a:p>
          <a:p>
            <a:pPr lvl="1"/>
            <a:r>
              <a:rPr lang="en-US" dirty="0" smtClean="0"/>
              <a:t>dedicated VOBOX for testing</a:t>
            </a:r>
          </a:p>
          <a:p>
            <a:pPr lvl="1"/>
            <a:r>
              <a:rPr lang="en-US" dirty="0" smtClean="0"/>
              <a:t>specific queue pointing to </a:t>
            </a:r>
            <a:r>
              <a:rPr lang="en-US" dirty="0" err="1" smtClean="0"/>
              <a:t>glexec</a:t>
            </a:r>
            <a:r>
              <a:rPr lang="en-US" dirty="0" smtClean="0"/>
              <a:t> infrastructure </a:t>
            </a:r>
          </a:p>
          <a:p>
            <a:pPr lvl="1"/>
            <a:r>
              <a:rPr lang="en-US" dirty="0" smtClean="0"/>
              <a:t>different </a:t>
            </a:r>
            <a:r>
              <a:rPr lang="en-US" dirty="0" err="1" smtClean="0"/>
              <a:t>sw</a:t>
            </a:r>
            <a:r>
              <a:rPr lang="en-US" dirty="0" smtClean="0"/>
              <a:t> area from that of production</a:t>
            </a:r>
          </a:p>
          <a:p>
            <a:r>
              <a:rPr lang="en-US" dirty="0" smtClean="0"/>
              <a:t>No forecasts yet for start of testing </a:t>
            </a:r>
          </a:p>
        </p:txBody>
      </p:sp>
      <p:sp>
        <p:nvSpPr>
          <p:cNvPr id="3891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GDB - 10 Feb 10 - CERN</a:t>
            </a:r>
            <a:endParaRPr lang="en-GB" smtClean="0"/>
          </a:p>
        </p:txBody>
      </p:sp>
      <p:sp>
        <p:nvSpPr>
          <p:cNvPr id="389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794FEB3-8BB9-41DD-B176-4F1E2C09466D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works: CMS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Currently implementing </a:t>
            </a:r>
            <a:r>
              <a:rPr lang="en-US" dirty="0" err="1" smtClean="0"/>
              <a:t>glexec</a:t>
            </a:r>
            <a:r>
              <a:rPr lang="en-US" dirty="0" smtClean="0"/>
              <a:t> calls in </a:t>
            </a:r>
            <a:r>
              <a:rPr lang="en-US" dirty="0" err="1" smtClean="0"/>
              <a:t>glidein</a:t>
            </a:r>
            <a:r>
              <a:rPr lang="en-US" dirty="0" smtClean="0"/>
              <a:t> WMS</a:t>
            </a:r>
          </a:p>
          <a:p>
            <a:pPr lvl="0"/>
            <a:r>
              <a:rPr lang="en-US" dirty="0" smtClean="0"/>
              <a:t>Planning to start testing by mid-February</a:t>
            </a:r>
          </a:p>
          <a:p>
            <a:pPr lvl="1"/>
            <a:r>
              <a:rPr lang="en-US" dirty="0" smtClean="0"/>
              <a:t>Conditioned to availability of CNAF-T1</a:t>
            </a:r>
          </a:p>
          <a:p>
            <a:pPr lvl="1"/>
            <a:r>
              <a:rPr lang="en-US" sz="2400" dirty="0" smtClean="0"/>
              <a:t>CNAF-T1 + all sites offering </a:t>
            </a:r>
            <a:r>
              <a:rPr lang="en-US" sz="2400" dirty="0" err="1" smtClean="0"/>
              <a:t>glexec</a:t>
            </a:r>
            <a:r>
              <a:rPr lang="en-US" sz="2400" dirty="0" smtClean="0"/>
              <a:t> at that date (also with SCAS and GUMS)</a:t>
            </a:r>
          </a:p>
          <a:p>
            <a:pPr lvl="0"/>
            <a:r>
              <a:rPr lang="en-US" dirty="0" smtClean="0"/>
              <a:t>Special focus on Argus’ ability to handle concurrent authorization requests</a:t>
            </a:r>
          </a:p>
          <a:p>
            <a:pPr lvl="1"/>
            <a:r>
              <a:rPr lang="en-US" dirty="0" smtClean="0"/>
              <a:t>Will use multi-user Pilot jobs on T2s for analysis (not yet the case now)</a:t>
            </a:r>
          </a:p>
          <a:p>
            <a:pPr lvl="1"/>
            <a:r>
              <a:rPr lang="en-US" dirty="0" smtClean="0"/>
              <a:t>It will be a test system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0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78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GDB - 10 Feb 10 - CERN</a:t>
            </a:r>
            <a:endParaRPr lang="en-GB" dirty="0" smtClean="0"/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90EFC6-CE7E-4DCD-9C52-920DC31C8AC3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00B05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EGEE_Template</Template>
  <TotalTime>4634</TotalTime>
  <Words>1007</Words>
  <Application>Microsoft Office PowerPoint</Application>
  <PresentationFormat>On-screen Show (4:3)</PresentationFormat>
  <Paragraphs>204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EGEE_Template</vt:lpstr>
      <vt:lpstr>glexec/Argus pilot service</vt:lpstr>
      <vt:lpstr>Agenda</vt:lpstr>
      <vt:lpstr>Use Cases</vt:lpstr>
      <vt:lpstr>Objectives and Metrics</vt:lpstr>
      <vt:lpstr>Success conditions</vt:lpstr>
      <vt:lpstr>Partners</vt:lpstr>
      <vt:lpstr>Deployment</vt:lpstr>
      <vt:lpstr>Integration works: Alice</vt:lpstr>
      <vt:lpstr>Integration works: CMS</vt:lpstr>
      <vt:lpstr>Integration works: Atlas</vt:lpstr>
      <vt:lpstr>Integration works: LHCb</vt:lpstr>
      <vt:lpstr>List of open issues</vt:lpstr>
      <vt:lpstr>Planning</vt:lpstr>
      <vt:lpstr>Next steps</vt:lpstr>
      <vt:lpstr>Access info</vt:lpstr>
      <vt:lpstr>Questions?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glexec/Argus pilot service</dc:title>
  <dc:creator>Antonio Retico</dc:creator>
  <cp:lastModifiedBy>Antonio Retico</cp:lastModifiedBy>
  <cp:revision>315</cp:revision>
  <dcterms:created xsi:type="dcterms:W3CDTF">2004-11-09T15:19:35Z</dcterms:created>
  <dcterms:modified xsi:type="dcterms:W3CDTF">2010-02-10T08:14:28Z</dcterms:modified>
</cp:coreProperties>
</file>