
<file path=[Content_Types].xml><?xml version="1.0" encoding="utf-8"?>
<Types xmlns="http://schemas.openxmlformats.org/package/2006/content-types">
  <Default Extension="jpg" ContentType="image/jpeg"/>
  <Default Extension="emf" ContentType="image/x-emf"/>
  <Default Extension="xls" ContentType="application/vnd.ms-excel"/>
  <Default Extension="jpeg" ContentType="image/jpeg"/>
  <Default Extension="xml" ContentType="application/xml"/>
  <Default Extension="bin" ContentType="application/vnd.openxmlformats-officedocument.oleObject"/>
  <Default Extension="mp3" ContentType="audio/m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419" r:id="rId3"/>
    <p:sldId id="345" r:id="rId4"/>
    <p:sldId id="346" r:id="rId5"/>
    <p:sldId id="409" r:id="rId6"/>
    <p:sldId id="411" r:id="rId7"/>
    <p:sldId id="413" r:id="rId8"/>
    <p:sldId id="412" r:id="rId9"/>
    <p:sldId id="410" r:id="rId10"/>
    <p:sldId id="344" r:id="rId11"/>
    <p:sldId id="332" r:id="rId12"/>
    <p:sldId id="333" r:id="rId13"/>
    <p:sldId id="361" r:id="rId14"/>
    <p:sldId id="408" r:id="rId15"/>
    <p:sldId id="407" r:id="rId16"/>
    <p:sldId id="415" r:id="rId17"/>
    <p:sldId id="339" r:id="rId18"/>
    <p:sldId id="350" r:id="rId19"/>
    <p:sldId id="265" r:id="rId20"/>
    <p:sldId id="356" r:id="rId21"/>
    <p:sldId id="323" r:id="rId22"/>
    <p:sldId id="367" r:id="rId23"/>
    <p:sldId id="416" r:id="rId24"/>
    <p:sldId id="406" r:id="rId25"/>
    <p:sldId id="375" r:id="rId26"/>
    <p:sldId id="374" r:id="rId27"/>
    <p:sldId id="393" r:id="rId28"/>
    <p:sldId id="394" r:id="rId29"/>
    <p:sldId id="377" r:id="rId30"/>
    <p:sldId id="263" r:id="rId31"/>
    <p:sldId id="417" r:id="rId32"/>
    <p:sldId id="418" r:id="rId33"/>
    <p:sldId id="379" r:id="rId34"/>
    <p:sldId id="380" r:id="rId35"/>
    <p:sldId id="381" r:id="rId36"/>
    <p:sldId id="414" r:id="rId3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39" autoAdjust="0"/>
    <p:restoredTop sz="94732"/>
  </p:normalViewPr>
  <p:slideViewPr>
    <p:cSldViewPr snapToGrid="0" snapToObjects="1">
      <p:cViewPr varScale="1">
        <p:scale>
          <a:sx n="90" d="100"/>
          <a:sy n="90" d="100"/>
        </p:scale>
        <p:origin x="141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09/04/2018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09/04/2018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fld id="{0D008C8A-2307-8045-9C9E-F67ABAA64554}" type="slidenum">
              <a:rPr lang="en-GB" altLang="en-US">
                <a:solidFill>
                  <a:srgbClr val="000000"/>
                </a:solidFill>
              </a:rPr>
              <a:pPr eaLnBrk="1" hangingPunct="1"/>
              <a:t>15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0419" name="Text Box 1"/>
          <p:cNvSpPr txBox="1">
            <a:spLocks noChangeArrowheads="1"/>
          </p:cNvSpPr>
          <p:nvPr/>
        </p:nvSpPr>
        <p:spPr bwMode="auto">
          <a:xfrm>
            <a:off x="2103438" y="749300"/>
            <a:ext cx="2525712" cy="36972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body"/>
          </p:nvPr>
        </p:nvSpPr>
        <p:spPr>
          <a:xfrm>
            <a:off x="673100" y="4681538"/>
            <a:ext cx="5340350" cy="4386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n-US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92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7E3C42-7444-489D-ABDD-988854C7DC15}" type="slidenum">
              <a:rPr lang="en-US"/>
              <a:pPr/>
              <a:t>34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90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2300969" y="6359171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Apr 2018</a:t>
            </a:r>
            <a:endParaRPr lang="en-US" dirty="0"/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3634526" y="6365636"/>
            <a:ext cx="2956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Univ</a:t>
            </a:r>
            <a:r>
              <a:rPr lang="en-US" baseline="0" dirty="0" smtClean="0"/>
              <a:t> Oslo at CERN - </a:t>
            </a:r>
            <a:r>
              <a:rPr lang="en-US" dirty="0" smtClean="0"/>
              <a:t>T</a:t>
            </a:r>
            <a:r>
              <a:rPr lang="en-US" dirty="0" smtClean="0"/>
              <a:t>. Stora </a:t>
            </a:r>
            <a:r>
              <a:rPr lang="en-US" dirty="0" smtClean="0"/>
              <a:t>EN-STI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3588" y="6461531"/>
            <a:ext cx="1150070" cy="25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D34B-1CD1-4CEC-8425-917250BE959A}" type="datetime1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17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04478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19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- CERN-MEDICIS – ATS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  <p:sldLayoutId id="2147483690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Thierry.stora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jpg"/><Relationship Id="rId3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wmf"/><Relationship Id="rId5" Type="http://schemas.openxmlformats.org/officeDocument/2006/relationships/image" Target="../media/image39.png"/><Relationship Id="rId6" Type="http://schemas.openxmlformats.org/officeDocument/2006/relationships/image" Target="../media/image40.em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hyperlink" Target="http://dx.doi.org/10.1063/1.4789772" TargetMode="External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4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5.emf"/><Relationship Id="rId5" Type="http://schemas.openxmlformats.org/officeDocument/2006/relationships/image" Target="../media/image56.png"/><Relationship Id="rId6" Type="http://schemas.openxmlformats.org/officeDocument/2006/relationships/image" Target="../media/image57.jpeg"/><Relationship Id="rId7" Type="http://schemas.openxmlformats.org/officeDocument/2006/relationships/image" Target="../media/image58.emf"/><Relationship Id="rId8" Type="http://schemas.openxmlformats.org/officeDocument/2006/relationships/image" Target="../media/image59.jpeg"/><Relationship Id="rId9" Type="http://schemas.openxmlformats.org/officeDocument/2006/relationships/image" Target="../media/image60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emf"/><Relationship Id="rId3" Type="http://schemas.openxmlformats.org/officeDocument/2006/relationships/image" Target="../media/image62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47.tiff"/><Relationship Id="rId6" Type="http://schemas.openxmlformats.org/officeDocument/2006/relationships/image" Target="../media/image72.tiff"/><Relationship Id="rId7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4" Type="http://schemas.openxmlformats.org/officeDocument/2006/relationships/image" Target="../media/image76.emf"/><Relationship Id="rId5" Type="http://schemas.openxmlformats.org/officeDocument/2006/relationships/image" Target="../media/image77.tiff"/><Relationship Id="rId6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File:SahaInBerlin.jpg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9.png"/><Relationship Id="rId5" Type="http://schemas.openxmlformats.org/officeDocument/2006/relationships/image" Target="../media/image73.jpeg"/><Relationship Id="rId6" Type="http://schemas.openxmlformats.org/officeDocument/2006/relationships/image" Target="../media/image90.jpeg"/><Relationship Id="rId7" Type="http://schemas.openxmlformats.org/officeDocument/2006/relationships/image" Target="../media/image41.jpeg"/><Relationship Id="rId8" Type="http://schemas.openxmlformats.org/officeDocument/2006/relationships/image" Target="../media/image9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92.emf"/><Relationship Id="rId6" Type="http://schemas.openxmlformats.org/officeDocument/2006/relationships/image" Target="../media/image93.png"/><Relationship Id="rId7" Type="http://schemas.openxmlformats.org/officeDocument/2006/relationships/image" Target="../media/image9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4" Type="http://schemas.openxmlformats.org/officeDocument/2006/relationships/image" Target="../media/image97.jpeg"/><Relationship Id="rId5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4" Type="http://schemas.openxmlformats.org/officeDocument/2006/relationships/image" Target="../media/image10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430410"/>
            <a:ext cx="8839200" cy="18263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+mn-lt"/>
              </a:rPr>
              <a:t>Radioactive Ion Beams </a:t>
            </a:r>
            <a:r>
              <a:rPr lang="en-US" sz="2000" dirty="0" smtClean="0">
                <a:latin typeface="+mn-lt"/>
              </a:rPr>
              <a:t>for Medical Applications I :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Production by the Isotope </a:t>
            </a:r>
            <a:r>
              <a:rPr lang="en-US" sz="2000" dirty="0" smtClean="0">
                <a:latin typeface="+mn-lt"/>
              </a:rPr>
              <a:t>mass Separation </a:t>
            </a:r>
            <a:r>
              <a:rPr lang="en-US" sz="2000" dirty="0" err="1" smtClean="0">
                <a:latin typeface="+mn-lt"/>
              </a:rPr>
              <a:t>OnLine</a:t>
            </a:r>
            <a:r>
              <a:rPr lang="en-US" sz="2000" dirty="0" smtClean="0">
                <a:latin typeface="+mn-lt"/>
              </a:rPr>
              <a:t> (ISOL</a:t>
            </a:r>
            <a:r>
              <a:rPr lang="en-US" sz="2000" dirty="0" smtClean="0">
                <a:latin typeface="+mn-lt"/>
              </a:rPr>
              <a:t>) method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3247941"/>
            <a:ext cx="8265984" cy="1461712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n-US" sz="1600" dirty="0" smtClean="0"/>
              <a:t>	</a:t>
            </a:r>
            <a:r>
              <a:rPr lang="en-US" sz="1600" dirty="0" smtClean="0">
                <a:hlinkClick r:id="rId2"/>
              </a:rPr>
              <a:t>Thierry.stora@cern.ch</a:t>
            </a:r>
            <a:endParaRPr lang="en-US" sz="1600" dirty="0"/>
          </a:p>
          <a:p>
            <a:pPr>
              <a:lnSpc>
                <a:spcPct val="170000"/>
              </a:lnSpc>
            </a:pPr>
            <a:endParaRPr lang="en-US" sz="1300" dirty="0"/>
          </a:p>
          <a:p>
            <a:pPr>
              <a:lnSpc>
                <a:spcPct val="170000"/>
              </a:lnSpc>
            </a:pPr>
            <a:r>
              <a:rPr lang="en-US" sz="1300" dirty="0" smtClean="0"/>
              <a:t>University of Oslo,</a:t>
            </a:r>
          </a:p>
          <a:p>
            <a:pPr>
              <a:lnSpc>
                <a:spcPct val="170000"/>
              </a:lnSpc>
            </a:pPr>
            <a:r>
              <a:rPr lang="en-US" sz="1300" dirty="0" smtClean="0"/>
              <a:t>Spring workshop on nuclear and particle physics</a:t>
            </a:r>
            <a:endParaRPr lang="en-US" sz="1300" dirty="0"/>
          </a:p>
          <a:p>
            <a:pPr>
              <a:lnSpc>
                <a:spcPct val="170000"/>
              </a:lnSpc>
            </a:pPr>
            <a:endParaRPr lang="en-US" sz="16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9762" y="5698823"/>
            <a:ext cx="956933" cy="85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155" y="6200924"/>
            <a:ext cx="1614487" cy="35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33637" t="60364" r="20105" b="18636"/>
          <a:stretch>
            <a:fillRect/>
          </a:stretch>
        </p:blipFill>
        <p:spPr bwMode="auto">
          <a:xfrm>
            <a:off x="7833690" y="6137256"/>
            <a:ext cx="1106664" cy="37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8118"/>
            <a:ext cx="9270609" cy="715840"/>
          </a:xfrm>
        </p:spPr>
        <p:txBody>
          <a:bodyPr>
            <a:normAutofit/>
          </a:bodyPr>
          <a:lstStyle/>
          <a:p>
            <a:pPr algn="just"/>
            <a:r>
              <a:rPr lang="fr-FR" sz="2000" b="1" dirty="0" err="1" smtClean="0">
                <a:solidFill>
                  <a:srgbClr val="0070C0"/>
                </a:solidFill>
              </a:rPr>
              <a:t>Where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can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we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study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fundamental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properties</a:t>
            </a:r>
            <a:r>
              <a:rPr lang="fr-FR" sz="2000" b="1" dirty="0" smtClean="0">
                <a:solidFill>
                  <a:srgbClr val="0070C0"/>
                </a:solidFill>
              </a:rPr>
              <a:t> of </a:t>
            </a:r>
            <a:r>
              <a:rPr lang="fr-FR" sz="2000" b="1" dirty="0" err="1" smtClean="0">
                <a:solidFill>
                  <a:srgbClr val="0070C0"/>
                </a:solidFill>
              </a:rPr>
              <a:t>these</a:t>
            </a:r>
            <a:r>
              <a:rPr lang="fr-FR" sz="2000" b="1" dirty="0" smtClean="0">
                <a:solidFill>
                  <a:srgbClr val="0070C0"/>
                </a:solidFill>
              </a:rPr>
              <a:t> isotopes</a:t>
            </a:r>
            <a:br>
              <a:rPr lang="fr-FR" sz="2000" b="1" dirty="0" smtClean="0">
                <a:solidFill>
                  <a:srgbClr val="0070C0"/>
                </a:solidFill>
              </a:rPr>
            </a:br>
            <a:r>
              <a:rPr lang="fr-FR" sz="2000" b="1" dirty="0" smtClean="0">
                <a:solidFill>
                  <a:srgbClr val="0070C0"/>
                </a:solidFill>
              </a:rPr>
              <a:t>(</a:t>
            </a:r>
            <a:r>
              <a:rPr lang="fr-FR" sz="2000" b="1" dirty="0" err="1" smtClean="0">
                <a:solidFill>
                  <a:srgbClr val="0070C0"/>
                </a:solidFill>
              </a:rPr>
              <a:t>aka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nuclear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physics</a:t>
            </a:r>
            <a:r>
              <a:rPr lang="fr-FR" sz="2000" b="1" dirty="0" smtClean="0">
                <a:solidFill>
                  <a:srgbClr val="0070C0"/>
                </a:solidFill>
              </a:rPr>
              <a:t>) ?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47" y="1763127"/>
            <a:ext cx="1371600" cy="87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275964" y="823797"/>
            <a:ext cx="2881487" cy="1314398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fr-FR" sz="1800" baseline="30000" dirty="0" smtClean="0"/>
              <a:t>224</a:t>
            </a:r>
            <a:r>
              <a:rPr lang="fr-FR" sz="1800" dirty="0" smtClean="0"/>
              <a:t>Radium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pear</a:t>
            </a:r>
            <a:r>
              <a:rPr lang="fr-FR" sz="1800" dirty="0" smtClean="0"/>
              <a:t> </a:t>
            </a:r>
            <a:r>
              <a:rPr lang="fr-FR" sz="1800" dirty="0" err="1" smtClean="0"/>
              <a:t>shaped</a:t>
            </a:r>
            <a:r>
              <a:rPr lang="fr-FR" sz="1800" dirty="0" smtClean="0"/>
              <a:t> </a:t>
            </a:r>
          </a:p>
          <a:p>
            <a:pPr marL="0" indent="0" algn="just">
              <a:buFont typeface="Arial"/>
              <a:buNone/>
            </a:pPr>
            <a:r>
              <a:rPr lang="fr-FR" sz="1800" dirty="0" smtClean="0"/>
              <a:t>(</a:t>
            </a:r>
            <a:r>
              <a:rPr lang="fr-FR" sz="1800" dirty="0" err="1" smtClean="0"/>
              <a:t>Result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Isolde).</a:t>
            </a:r>
          </a:p>
          <a:p>
            <a:pPr marL="0" indent="0" algn="just">
              <a:buFont typeface="Arial"/>
              <a:buNone/>
            </a:pPr>
            <a:endParaRPr lang="en-GB" sz="18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767" y="852884"/>
            <a:ext cx="1909806" cy="255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802256" y="1454226"/>
            <a:ext cx="2705186" cy="1687767"/>
            <a:chOff x="3067322" y="5170233"/>
            <a:chExt cx="2705186" cy="1687767"/>
          </a:xfrm>
        </p:grpSpPr>
        <p:sp>
          <p:nvSpPr>
            <p:cNvPr id="22" name="Oval 21"/>
            <p:cNvSpPr/>
            <p:nvPr/>
          </p:nvSpPr>
          <p:spPr>
            <a:xfrm>
              <a:off x="3067322" y="5705801"/>
              <a:ext cx="381000" cy="3810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3364248" y="5170233"/>
              <a:ext cx="2408260" cy="544767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64248" y="6096000"/>
              <a:ext cx="2179660" cy="7620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170" y="1897909"/>
            <a:ext cx="2897892" cy="73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237889" y="989345"/>
            <a:ext cx="3865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one of the 10 </a:t>
            </a:r>
            <a:r>
              <a:rPr lang="fr-FR" dirty="0" err="1" smtClean="0"/>
              <a:t>breakthroughs</a:t>
            </a:r>
            <a:r>
              <a:rPr lang="fr-FR" dirty="0" smtClean="0"/>
              <a:t> in </a:t>
            </a:r>
            <a:r>
              <a:rPr lang="fr-FR" dirty="0"/>
              <a:t>2013</a:t>
            </a:r>
            <a:endParaRPr lang="en-US" dirty="0"/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1403648" y="3543317"/>
            <a:ext cx="7776864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 sz="2800" baseline="30000" dirty="0"/>
          </a:p>
        </p:txBody>
      </p:sp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47" y="3553306"/>
            <a:ext cx="4768223" cy="247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6"/>
          <a:stretch/>
        </p:blipFill>
        <p:spPr bwMode="auto">
          <a:xfrm>
            <a:off x="6298456" y="3587449"/>
            <a:ext cx="1871341" cy="2730672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7572375" y="3296875"/>
            <a:ext cx="1571625" cy="281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Courtesy </a:t>
            </a:r>
            <a:r>
              <a:rPr lang="en-GB" sz="1200" dirty="0" err="1" smtClean="0"/>
              <a:t>Prof.</a:t>
            </a:r>
            <a:r>
              <a:rPr lang="en-GB" sz="1200" dirty="0" smtClean="0"/>
              <a:t> </a:t>
            </a:r>
            <a:r>
              <a:rPr lang="en-GB" sz="1200" dirty="0" err="1" smtClean="0"/>
              <a:t>Ratib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0948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133" y="233493"/>
            <a:ext cx="9270609" cy="715840"/>
          </a:xfrm>
        </p:spPr>
        <p:txBody>
          <a:bodyPr>
            <a:normAutofit fontScale="90000"/>
          </a:bodyPr>
          <a:lstStyle/>
          <a:p>
            <a:pPr algn="just"/>
            <a:r>
              <a:rPr lang="fr-FR" b="1" dirty="0">
                <a:solidFill>
                  <a:srgbClr val="0070C0"/>
                </a:solidFill>
              </a:rPr>
              <a:t>World </a:t>
            </a:r>
            <a:r>
              <a:rPr lang="fr-FR" b="1" dirty="0" err="1">
                <a:solidFill>
                  <a:srgbClr val="0070C0"/>
                </a:solidFill>
              </a:rPr>
              <a:t>map</a:t>
            </a:r>
            <a:r>
              <a:rPr lang="fr-FR" b="1" dirty="0">
                <a:solidFill>
                  <a:srgbClr val="0070C0"/>
                </a:solidFill>
              </a:rPr>
              <a:t> of </a:t>
            </a:r>
            <a:r>
              <a:rPr lang="fr-FR" b="1" dirty="0" err="1">
                <a:solidFill>
                  <a:srgbClr val="0070C0"/>
                </a:solidFill>
              </a:rPr>
              <a:t>radioisotope</a:t>
            </a:r>
            <a:r>
              <a:rPr lang="fr-FR" b="1" dirty="0">
                <a:solidFill>
                  <a:srgbClr val="0070C0"/>
                </a:solidFill>
              </a:rPr>
              <a:t> ion </a:t>
            </a:r>
            <a:r>
              <a:rPr lang="fr-FR" b="1" dirty="0" err="1">
                <a:solidFill>
                  <a:srgbClr val="0070C0"/>
                </a:solidFill>
              </a:rPr>
              <a:t>beam</a:t>
            </a:r>
            <a:r>
              <a:rPr lang="fr-FR" b="1" dirty="0">
                <a:solidFill>
                  <a:srgbClr val="0070C0"/>
                </a:solidFill>
              </a:rPr>
              <a:t> </a:t>
            </a:r>
            <a:r>
              <a:rPr lang="fr-FR" b="1" dirty="0" err="1">
                <a:solidFill>
                  <a:srgbClr val="0070C0"/>
                </a:solidFill>
              </a:rPr>
              <a:t>facilities</a:t>
            </a:r>
            <a:r>
              <a:rPr lang="fr-FR" b="1" dirty="0" smtClean="0">
                <a:solidFill>
                  <a:srgbClr val="0070C0"/>
                </a:solidFill>
              </a:rPr>
              <a:t>*</a:t>
            </a:r>
            <a:r>
              <a:rPr lang="en-GB" b="1" baseline="30000" dirty="0">
                <a:solidFill>
                  <a:srgbClr val="0070C0"/>
                </a:solidFill>
              </a:rPr>
              <a:t/>
            </a:r>
            <a:br>
              <a:rPr lang="en-GB" b="1" baseline="30000" dirty="0">
                <a:solidFill>
                  <a:srgbClr val="0070C0"/>
                </a:solidFill>
              </a:rPr>
            </a:b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8033" y="914400"/>
            <a:ext cx="8226425" cy="501606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86365"/>
            <a:ext cx="6116638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403648" y="914400"/>
            <a:ext cx="7776864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 sz="2800" baseline="30000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948161" y="4964565"/>
            <a:ext cx="5137150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="1" i="1"/>
              <a:t>*As shown during FPRIB, Saha inst., Kolkata, India</a:t>
            </a:r>
          </a:p>
          <a:p>
            <a:r>
              <a:rPr lang="fr-FR" sz="1600" b="1" i="1"/>
              <a:t>(Apr 2012)</a:t>
            </a:r>
            <a:endParaRPr lang="en-GB" sz="1600" b="1" i="1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18033" y="1406327"/>
            <a:ext cx="16875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dirty="0">
                <a:solidFill>
                  <a:srgbClr val="FF0000"/>
                </a:solidFill>
              </a:rPr>
              <a:t>In-flight</a:t>
            </a:r>
          </a:p>
          <a:p>
            <a:r>
              <a:rPr lang="fr-FR" sz="1600" dirty="0">
                <a:solidFill>
                  <a:srgbClr val="FF0000"/>
                </a:solidFill>
              </a:rPr>
              <a:t>Fragmentation</a:t>
            </a:r>
          </a:p>
          <a:p>
            <a:r>
              <a:rPr lang="fr-FR" sz="1600" dirty="0" err="1">
                <a:solidFill>
                  <a:srgbClr val="FF0000"/>
                </a:solidFill>
              </a:rPr>
              <a:t>Facilities</a:t>
            </a:r>
            <a:r>
              <a:rPr lang="fr-FR" sz="1600" dirty="0">
                <a:solidFill>
                  <a:srgbClr val="FF0000"/>
                </a:solidFill>
              </a:rPr>
              <a:t> (in </a:t>
            </a:r>
            <a:r>
              <a:rPr lang="fr-FR" sz="1600" dirty="0" err="1">
                <a:solidFill>
                  <a:srgbClr val="FF0000"/>
                </a:solidFill>
              </a:rPr>
              <a:t>red</a:t>
            </a:r>
            <a:r>
              <a:rPr lang="fr-FR" sz="1600" dirty="0">
                <a:solidFill>
                  <a:srgbClr val="FF0000"/>
                </a:solidFill>
              </a:rPr>
              <a:t>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6998246" y="1542947"/>
            <a:ext cx="19065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pPr algn="r"/>
            <a:r>
              <a:rPr lang="fr-FR" sz="1600"/>
              <a:t>Isotope </a:t>
            </a:r>
            <a:r>
              <a:rPr lang="fr-FR" sz="1600" dirty="0" err="1"/>
              <a:t>Separation</a:t>
            </a:r>
            <a:endParaRPr lang="fr-FR" sz="1600" dirty="0"/>
          </a:p>
          <a:p>
            <a:pPr algn="r"/>
            <a:r>
              <a:rPr lang="fr-FR" sz="1600" dirty="0" err="1"/>
              <a:t>OnLine</a:t>
            </a:r>
            <a:r>
              <a:rPr lang="fr-FR" sz="1600" dirty="0"/>
              <a:t> </a:t>
            </a:r>
            <a:r>
              <a:rPr lang="fr-FR" sz="1600" dirty="0" err="1"/>
              <a:t>Facilities</a:t>
            </a:r>
            <a:endParaRPr lang="fr-FR" sz="1600" dirty="0"/>
          </a:p>
          <a:p>
            <a:pPr algn="r"/>
            <a:r>
              <a:rPr lang="fr-FR" sz="1600" dirty="0"/>
              <a:t>ISOL (in black)</a:t>
            </a:r>
            <a:endParaRPr lang="en-GB" sz="16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169073" y="2003878"/>
            <a:ext cx="13260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i="1" dirty="0"/>
              <a:t>(      ) </a:t>
            </a:r>
            <a:r>
              <a:rPr lang="fr-FR" i="1" dirty="0" smtClean="0"/>
              <a:t>RISP</a:t>
            </a:r>
            <a:endParaRPr lang="en-GB" i="1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2306266" y="3988748"/>
            <a:ext cx="161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i="1" dirty="0"/>
              <a:t>(         )</a:t>
            </a:r>
            <a:endParaRPr lang="en-GB" i="1" dirty="0"/>
          </a:p>
        </p:txBody>
      </p:sp>
      <p:sp>
        <p:nvSpPr>
          <p:cNvPr id="14" name="Rectangle 13"/>
          <p:cNvSpPr/>
          <p:nvPr/>
        </p:nvSpPr>
        <p:spPr>
          <a:xfrm>
            <a:off x="2437071" y="4240045"/>
            <a:ext cx="26161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dirty="0" smtClean="0"/>
              <a:t>E</a:t>
            </a:r>
            <a:endParaRPr lang="fr-FR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1730627" y="4473116"/>
            <a:ext cx="1029449" cy="25391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</a:rPr>
              <a:t>EXCYT/SPES</a:t>
            </a: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7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910" y="1328913"/>
            <a:ext cx="4876800" cy="491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201" y="143297"/>
            <a:ext cx="8226854" cy="715840"/>
          </a:xfrm>
        </p:spPr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The main </a:t>
            </a:r>
            <a:r>
              <a:rPr lang="fr-FR" sz="2800" b="1" dirty="0" err="1" smtClean="0">
                <a:solidFill>
                  <a:srgbClr val="0070C0"/>
                </a:solidFill>
              </a:rPr>
              <a:t>ingredients</a:t>
            </a:r>
            <a:r>
              <a:rPr lang="fr-FR" sz="2800" b="1" dirty="0" smtClean="0">
                <a:solidFill>
                  <a:srgbClr val="0070C0"/>
                </a:solidFill>
              </a:rPr>
              <a:t> :An </a:t>
            </a:r>
            <a:r>
              <a:rPr lang="fr-FR" sz="2800" b="1" dirty="0" err="1" smtClean="0">
                <a:solidFill>
                  <a:srgbClr val="0070C0"/>
                </a:solidFill>
              </a:rPr>
              <a:t>accelerator</a:t>
            </a:r>
            <a:r>
              <a:rPr lang="fr-FR" sz="2800" b="1" dirty="0" smtClean="0">
                <a:solidFill>
                  <a:srgbClr val="0070C0"/>
                </a:solidFill>
              </a:rPr>
              <a:t> for isotope production + mass purification</a:t>
            </a:r>
            <a:endParaRPr lang="en-GB" sz="2800" dirty="0"/>
          </a:p>
        </p:txBody>
      </p:sp>
      <p:sp>
        <p:nvSpPr>
          <p:cNvPr id="8" name="Rounded Rectangle 2"/>
          <p:cNvSpPr>
            <a:spLocks noChangeArrowheads="1"/>
          </p:cNvSpPr>
          <p:nvPr/>
        </p:nvSpPr>
        <p:spPr bwMode="auto">
          <a:xfrm>
            <a:off x="4083910" y="1105201"/>
            <a:ext cx="1969892" cy="1489465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Optima Medium"/>
            </a:endParaRPr>
          </a:p>
        </p:txBody>
      </p:sp>
      <p:sp>
        <p:nvSpPr>
          <p:cNvPr id="9" name="Rounded Rectangle 7"/>
          <p:cNvSpPr>
            <a:spLocks noChangeArrowheads="1"/>
          </p:cNvSpPr>
          <p:nvPr/>
        </p:nvSpPr>
        <p:spPr bwMode="auto">
          <a:xfrm>
            <a:off x="6750022" y="1173045"/>
            <a:ext cx="2345387" cy="142162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Optima Medium"/>
            </a:endParaRPr>
          </a:p>
        </p:txBody>
      </p:sp>
      <p:pic>
        <p:nvPicPr>
          <p:cNvPr id="15" name="Picture 9" descr="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44"/>
          <a:stretch>
            <a:fillRect/>
          </a:stretch>
        </p:blipFill>
        <p:spPr bwMode="auto">
          <a:xfrm>
            <a:off x="221951" y="1105201"/>
            <a:ext cx="2921254" cy="212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23"/>
          <a:stretch>
            <a:fillRect/>
          </a:stretch>
        </p:blipFill>
        <p:spPr bwMode="auto">
          <a:xfrm>
            <a:off x="0" y="3381642"/>
            <a:ext cx="3949211" cy="287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59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362801"/>
          <a:ext cx="8226426" cy="822960"/>
        </p:xfrm>
        <a:graphic>
          <a:graphicData uri="http://schemas.openxmlformats.org/drawingml/2006/table">
            <a:tbl>
              <a:tblPr/>
              <a:tblGrid>
                <a:gridCol w="2742142"/>
                <a:gridCol w="2742142"/>
                <a:gridCol w="2742142"/>
              </a:tblGrid>
              <a:tr h="274320">
                <a:tc rowSpan="2">
                  <a:txBody>
                    <a:bodyPr/>
                    <a:lstStyle/>
                    <a:p>
                      <a:endParaRPr lang="en-GB" sz="18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 b="1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4320">
                <a:tc gridSpan="3">
                  <a:txBody>
                    <a:bodyPr/>
                    <a:lstStyle/>
                    <a:p>
                      <a:endParaRPr lang="en-GB" sz="1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346" name="Picture 10" descr="This illustration shows the potential isotope collection sites at FRIB. The FRIB baseline design includes provisions for isotope harvesting from the water-filled cooling loop for the primary beam dump and the fragment catchers after the first dipole magnet and in the downstream focal planes of the fragment separator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60" y="1137681"/>
            <a:ext cx="8012076" cy="445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6"/>
          <p:cNvSpPr>
            <a:spLocks noGrp="1"/>
          </p:cNvSpPr>
          <p:nvPr>
            <p:ph type="title"/>
          </p:nvPr>
        </p:nvSpPr>
        <p:spPr>
          <a:xfrm>
            <a:off x="457199" y="233493"/>
            <a:ext cx="8474149" cy="71584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An example : </a:t>
            </a:r>
            <a:r>
              <a:rPr lang="nl-BE" sz="2000" b="1" dirty="0" smtClean="0">
                <a:solidFill>
                  <a:srgbClr val="0070C0"/>
                </a:solidFill>
              </a:rPr>
              <a:t>FRIB under construction at MSU (USA) </a:t>
            </a:r>
            <a:endParaRPr lang="nl-BE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6039" y="5263036"/>
            <a:ext cx="54296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55A0"/>
                </a:solidFill>
              </a:rPr>
              <a:t>Isotope purification in MEDICIS Laboratory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73637" y="1559530"/>
            <a:ext cx="234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002060"/>
                </a:solidFill>
              </a:rPr>
              <a:t>Standard ISOLDE target unit with </a:t>
            </a:r>
            <a:r>
              <a:rPr lang="en-US" sz="1200" b="1" i="1" dirty="0">
                <a:solidFill>
                  <a:srgbClr val="002060"/>
                </a:solidFill>
              </a:rPr>
              <a:t>surface</a:t>
            </a:r>
            <a:r>
              <a:rPr lang="en-US" sz="1200" i="1" dirty="0">
                <a:solidFill>
                  <a:srgbClr val="002060"/>
                </a:solidFill>
              </a:rPr>
              <a:t> ion source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8" t="12595" r="4725" b="14378"/>
          <a:stretch/>
        </p:blipFill>
        <p:spPr>
          <a:xfrm>
            <a:off x="317416" y="1347414"/>
            <a:ext cx="6372200" cy="3690453"/>
          </a:xfrm>
          <a:prstGeom prst="rect">
            <a:avLst/>
          </a:prstGeom>
        </p:spPr>
      </p:pic>
      <p:grpSp>
        <p:nvGrpSpPr>
          <p:cNvPr id="5" name="Gruppo 2"/>
          <p:cNvGrpSpPr>
            <a:grpSpLocks/>
          </p:cNvGrpSpPr>
          <p:nvPr/>
        </p:nvGrpSpPr>
        <p:grpSpPr bwMode="auto">
          <a:xfrm>
            <a:off x="49671" y="1382900"/>
            <a:ext cx="1855019" cy="511271"/>
            <a:chOff x="3664700" y="1665691"/>
            <a:chExt cx="2520153" cy="1047744"/>
          </a:xfrm>
        </p:grpSpPr>
        <p:sp>
          <p:nvSpPr>
            <p:cNvPr id="6" name="Rettangolo 1"/>
            <p:cNvSpPr>
              <a:spLocks noChangeArrowheads="1"/>
            </p:cNvSpPr>
            <p:nvPr/>
          </p:nvSpPr>
          <p:spPr bwMode="auto">
            <a:xfrm>
              <a:off x="3664700" y="1665691"/>
              <a:ext cx="2213621" cy="950926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en-US" altLang="it-IT" sz="1600" b="1" kern="0">
                <a:solidFill>
                  <a:srgbClr val="000000"/>
                </a:solidFill>
              </a:endParaRPr>
            </a:p>
          </p:txBody>
        </p:sp>
        <p:sp>
          <p:nvSpPr>
            <p:cNvPr id="7" name="Oval 49"/>
            <p:cNvSpPr/>
            <p:nvPr/>
          </p:nvSpPr>
          <p:spPr bwMode="auto">
            <a:xfrm flipH="1">
              <a:off x="3809209" y="2074395"/>
              <a:ext cx="124804" cy="158499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sz="1600" b="1" ker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8" name="Oval 49"/>
            <p:cNvSpPr/>
            <p:nvPr/>
          </p:nvSpPr>
          <p:spPr bwMode="auto">
            <a:xfrm flipH="1">
              <a:off x="3811399" y="2342204"/>
              <a:ext cx="124803" cy="158499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 sz="1600" b="1" ker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9" name="CasellaDiTesto 28"/>
            <p:cNvSpPr txBox="1">
              <a:spLocks noChangeArrowheads="1"/>
            </p:cNvSpPr>
            <p:nvPr/>
          </p:nvSpPr>
          <p:spPr bwMode="auto">
            <a:xfrm>
              <a:off x="3931640" y="2128176"/>
              <a:ext cx="1936189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it-IT" altLang="it-IT" sz="1200" b="1" kern="0" dirty="0" err="1">
                  <a:solidFill>
                    <a:srgbClr val="000000"/>
                  </a:solidFill>
                </a:rPr>
                <a:t>Ions</a:t>
              </a:r>
              <a:endParaRPr lang="it-IT" altLang="it-IT" sz="12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10" name="CasellaDiTesto 29"/>
            <p:cNvSpPr txBox="1">
              <a:spLocks noChangeArrowheads="1"/>
            </p:cNvSpPr>
            <p:nvPr/>
          </p:nvSpPr>
          <p:spPr bwMode="auto">
            <a:xfrm>
              <a:off x="3933733" y="1843479"/>
              <a:ext cx="2251120" cy="58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it-IT" altLang="it-IT" sz="1200" b="1" kern="0" dirty="0">
                  <a:solidFill>
                    <a:srgbClr val="000000"/>
                  </a:solidFill>
                </a:rPr>
                <a:t>Radioisotopes</a:t>
              </a:r>
            </a:p>
          </p:txBody>
        </p:sp>
      </p:grpSp>
      <p:sp>
        <p:nvSpPr>
          <p:cNvPr id="12" name="Oval 49"/>
          <p:cNvSpPr/>
          <p:nvPr/>
        </p:nvSpPr>
        <p:spPr bwMode="auto">
          <a:xfrm flipH="1">
            <a:off x="1286776" y="3057792"/>
            <a:ext cx="48125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Oval 49"/>
          <p:cNvSpPr/>
          <p:nvPr/>
        </p:nvSpPr>
        <p:spPr bwMode="auto">
          <a:xfrm flipH="1">
            <a:off x="1847504" y="3415965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Oval 49"/>
          <p:cNvSpPr/>
          <p:nvPr/>
        </p:nvSpPr>
        <p:spPr bwMode="auto">
          <a:xfrm flipH="1">
            <a:off x="1263917" y="2989079"/>
            <a:ext cx="45719" cy="45719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Oval 49"/>
          <p:cNvSpPr/>
          <p:nvPr/>
        </p:nvSpPr>
        <p:spPr bwMode="auto">
          <a:xfrm flipH="1">
            <a:off x="1799530" y="3365922"/>
            <a:ext cx="45719" cy="4621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Oval 49"/>
          <p:cNvSpPr/>
          <p:nvPr/>
        </p:nvSpPr>
        <p:spPr bwMode="auto">
          <a:xfrm flipH="1">
            <a:off x="1218198" y="2964410"/>
            <a:ext cx="45719" cy="4659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Oval 49"/>
          <p:cNvSpPr/>
          <p:nvPr/>
        </p:nvSpPr>
        <p:spPr bwMode="auto">
          <a:xfrm flipH="1">
            <a:off x="1782202" y="3339231"/>
            <a:ext cx="47358" cy="54708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Oval 49"/>
          <p:cNvSpPr/>
          <p:nvPr/>
        </p:nvSpPr>
        <p:spPr bwMode="auto">
          <a:xfrm flipH="1">
            <a:off x="2354285" y="3167070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Oval 49"/>
          <p:cNvSpPr/>
          <p:nvPr/>
        </p:nvSpPr>
        <p:spPr bwMode="auto">
          <a:xfrm flipH="1">
            <a:off x="2350024" y="3165424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Oval 49"/>
          <p:cNvSpPr/>
          <p:nvPr/>
        </p:nvSpPr>
        <p:spPr bwMode="auto">
          <a:xfrm flipH="1">
            <a:off x="2346715" y="3152272"/>
            <a:ext cx="45719" cy="45719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2000" b="1" ker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635" y="4111326"/>
            <a:ext cx="2857922" cy="1424276"/>
          </a:xfrm>
          <a:prstGeom prst="rect">
            <a:avLst/>
          </a:prstGeom>
          <a:ln w="28575">
            <a:solidFill>
              <a:srgbClr val="1F297F"/>
            </a:solidFill>
          </a:ln>
        </p:spPr>
      </p:pic>
      <p:cxnSp>
        <p:nvCxnSpPr>
          <p:cNvPr id="22" name="Straight Arrow Connector 21"/>
          <p:cNvCxnSpPr/>
          <p:nvPr/>
        </p:nvCxnSpPr>
        <p:spPr>
          <a:xfrm flipH="1" flipV="1">
            <a:off x="1570353" y="3302399"/>
            <a:ext cx="4441283" cy="2025428"/>
          </a:xfrm>
          <a:prstGeom prst="straightConnector1">
            <a:avLst/>
          </a:prstGeom>
          <a:ln>
            <a:solidFill>
              <a:srgbClr val="002060"/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49"/>
          <p:cNvSpPr/>
          <p:nvPr/>
        </p:nvSpPr>
        <p:spPr bwMode="auto">
          <a:xfrm flipH="1">
            <a:off x="7288270" y="4513622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Oval 49"/>
          <p:cNvSpPr/>
          <p:nvPr/>
        </p:nvSpPr>
        <p:spPr bwMode="auto">
          <a:xfrm flipH="1">
            <a:off x="7288270" y="4689466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Oval 49"/>
          <p:cNvSpPr/>
          <p:nvPr/>
        </p:nvSpPr>
        <p:spPr bwMode="auto">
          <a:xfrm flipH="1">
            <a:off x="7781765" y="4841033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Oval 49"/>
          <p:cNvSpPr/>
          <p:nvPr/>
        </p:nvSpPr>
        <p:spPr bwMode="auto">
          <a:xfrm flipH="1">
            <a:off x="7196405" y="5123137"/>
            <a:ext cx="91865" cy="77343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00" b="1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Title 6"/>
          <p:cNvSpPr>
            <a:spLocks noGrp="1"/>
          </p:cNvSpPr>
          <p:nvPr>
            <p:ph type="title"/>
          </p:nvPr>
        </p:nvSpPr>
        <p:spPr>
          <a:xfrm>
            <a:off x="457199" y="233493"/>
            <a:ext cx="8474149" cy="71584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Principle of isotope production, release and acceleration</a:t>
            </a:r>
            <a:endParaRPr lang="nl-BE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40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22222E-6 L -2.29167E-6 0.00023 C 0.00117 -0.00324 0.0017 -0.00718 0.00365 -0.00996 C 0.0043 -0.01088 0.00586 -0.00972 0.00638 -0.00857 C 0.00729 -0.00695 0.0069 -0.0044 0.00742 -0.00232 C 0.00768 -0.00116 0.00795 2.22222E-6 0.00834 0.00139 C 0.00925 0.00092 0.01029 0.00069 0.01107 2.22222E-6 C 0.01211 -0.00093 0.01315 -0.00232 0.01393 -0.00371 C 0.01446 -0.00463 0.01563 -0.01181 0.01576 -0.01227 C 0.01823 -0.00278 0.0181 -0.00509 0.01576 0.0125 C 0.0155 0.01458 0.01511 0.00833 0.01498 0.00625 C 0.0142 0.00764 0.01354 0.00879 0.01302 0.00995 C 0.01107 0.01481 0.01237 0.0162 0.01302 0.02245 C 0.01393 0.02176 0.01498 0.02106 0.01576 0.01991 C 0.01667 0.01898 0.01667 0.01666 0.01771 0.0162 C 0.01927 0.01574 0.02084 0.01713 0.0224 0.01759 C 0.02279 0.01574 0.02409 0.00972 0.02513 0.00879 C 0.0267 0.00717 0.02878 0.00717 0.03073 0.00625 L 0.03347 0.00509 C 0.03386 0.00625 0.03451 0.00741 0.03451 0.00879 C 0.03425 0.01134 0.03373 0.01412 0.03268 0.0162 C 0.0319 0.01759 0.02969 0.01991 0.03073 0.01991 C 0.03972 0.02083 0.04883 0.01921 0.05781 0.01875 C 0.06315 0.01643 0.05821 0.01921 0.06341 0.01389 C 0.06524 0.01203 0.06914 0.00879 0.06914 0.00903 C 0.07149 0.00926 0.07513 0.00717 0.07656 0.00995 C 0.07878 0.01504 0.07696 0.02176 0.07748 0.02754 C 0.07774 0.03171 0.07865 0.03241 0.0793 0.03611 C 0.07969 0.03819 0.07982 0.04028 0.08021 0.04236 C 0.0806 0.04398 0.08086 0.04583 0.08125 0.04745 C 0.08164 0.05023 0.08177 0.05324 0.08216 0.05602 C 0.08242 0.05856 0.08216 0.06134 0.08295 0.06366 C 0.08347 0.06504 0.0849 0.06528 0.08581 0.0662 C 0.0905 0.06574 0.09518 0.06551 0.09987 0.06481 C 0.10534 0.06412 0.10052 0.06111 0.10834 0.05856 C 0.10951 0.0581 0.11081 0.05764 0.11198 0.05741 C 0.11706 0.05671 0.12188 0.05648 0.12696 0.05602 C 0.13086 0.05254 0.13229 0.05092 0.13633 0.04861 C 0.13711 0.04815 0.13815 0.04768 0.13906 0.04745 C 0.1418 0.04676 0.14466 0.04676 0.14753 0.04606 L 0.16719 0.04236 " pathEditMode="relative" rAng="0" ptsTypes="AAAAAAAAAAAAAAAAAAAAAAAAAAAAAAAAAAAAAAAAA">
                                      <p:cBhvr>
                                        <p:cTn id="6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59" y="26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2.22222E-6 L -2.29167E-6 0.00023 C -0.00039 -0.00393 0.00091 -0.00856 -0.00091 -0.01134 C -0.00221 -0.01319 -0.00482 -0.01134 -0.00664 -0.00995 C -0.00742 -0.00949 -0.00716 -0.00764 -0.00742 -0.00625 C -0.00937 -0.00046 -0.00846 -0.00208 -0.01211 0.00116 C -0.01497 0.0007 -0.01823 0.00185 -0.02044 -2.22222E-6 C -0.0207 -0.00023 -0.01914 -0.0081 -0.01875 -0.00879 C -0.01653 -0.01227 -0.00716 -0.01481 -0.00664 -0.01504 C -0.00742 -0.0162 -0.00872 -0.01736 -0.00937 -0.01875 C -0.00989 -0.01991 -0.0095 -0.02176 -0.01028 -0.02245 C -0.01133 -0.02361 -0.01289 -0.02338 -0.01406 -0.02384 C -0.01458 -0.02546 -0.01601 -0.02685 -0.01601 -0.0287 C -0.01601 -0.03241 -0.01159 -0.0368 -0.01028 -0.03866 C -0.00781 -0.03819 -0.00429 -0.04004 -0.00273 -0.0375 C 0.00638 -0.02245 -0.01211 -0.02338 0.00664 -0.02616 C 0.00677 -0.03333 0.00742 -0.04028 0.00742 -0.04745 C 0.00742 -0.04907 0.00664 -0.04421 0.00664 -0.04236 C 0.00664 -0.03819 0.00677 -0.03403 0.00742 -0.03009 C 0.00768 -0.02847 0.00873 -0.02754 0.00938 -0.02616 C 0.00951 -0.025 0.01042 -0.02384 0.01029 -0.02245 C 0.0099 -0.01991 0.00638 -0.01666 0.0056 -0.01504 C 0.00482 -0.01342 0.0043 -0.01157 0.00365 -0.00995 C 0.00065 -0.00324 0.00261 -0.00949 -0.00091 -2.22222E-6 C -0.00143 0.00116 -0.00156 0.00232 -0.00195 0.00371 C -0.00156 0.00648 -0.00195 0.00972 -0.00091 0.01227 C -0.00013 0.01412 0.00143 0.01505 0.00274 0.01621 C 0.00534 0.01829 0.00664 0.01875 0.00938 0.01991 C 0.01029 0.01945 0.01146 0.01968 0.01211 0.01852 C 0.01341 0.01644 0.01341 0.01065 0.01211 0.00857 C 0.01146 0.00764 0.01029 0.00787 0.00938 0.00741 C 0.00742 0.00787 0.00534 0.00741 0.00365 0.00857 C 0.00209 0.00996 0.003 0.01644 0.00365 0.01736 C 0.00521 0.01898 0.00768 0.01829 0.00938 0.01991 L 0.01211 0.02246 C 0.0142 0.03079 0.01107 0.02107 0.01771 0.02847 C 0.01836 0.0294 0.01823 0.03125 0.01862 0.03241 C 0.01979 0.03496 0.02123 0.03727 0.0224 0.03982 L 0.02435 0.04352 L 0.02617 0.04722 C 0.02852 0.05672 0.02539 0.04514 0.02904 0.05486 C 0.0293 0.05602 0.02956 0.05741 0.02982 0.05857 C 0.03034 0.05972 0.03125 0.06088 0.03177 0.06227 C 0.03268 0.06482 0.03242 0.06783 0.03451 0.06968 C 0.03555 0.0706 0.03698 0.0706 0.03815 0.07084 C 0.04271 0.0706 0.04701 0.0706 0.05143 0.06968 C 0.05326 0.06922 0.05508 0.06759 0.0569 0.06713 L 0.0625 0.06597 C 0.06446 0.06505 0.06654 0.06482 0.06823 0.06343 C 0.06914 0.06273 0.06992 0.06158 0.07097 0.06088 C 0.07227 0.06042 0.07344 0.06019 0.07461 0.05972 C 0.07656 0.05903 0.08034 0.05718 0.08034 0.05741 C 0.08216 0.05579 0.0849 0.05347 0.08594 0.05093 C 0.09011 0.04074 0.08503 0.04607 0.09063 0.03982 C 0.09063 0.04005 0.09636 0.0338 0.09701 0.03357 C 0.10013 0.03241 0.10352 0.03241 0.10638 0.03102 L 0.10925 0.02986 C 0.11341 0.03033 0.11758 0.02963 0.12136 0.03102 C 0.12253 0.03148 0.12279 0.03334 0.12331 0.03472 C 0.12656 0.04468 0.12292 0.04028 0.128 0.04468 C 0.12826 0.04653 0.12826 0.04815 0.12878 0.04977 C 0.1293 0.05116 0.13034 0.05209 0.13073 0.05347 C 0.13125 0.05556 0.13112 0.05787 0.13177 0.05972 C 0.13268 0.0625 0.13425 0.06482 0.13542 0.06713 L 0.13737 0.07084 L 0.1392 0.07847 C 0.13946 0.07963 0.13959 0.08102 0.14011 0.08218 L 0.14206 0.08588 C 0.14987 0.08542 0.15742 0.08472 0.16524 0.08472 C 0.16628 0.08472 0.16719 0.08565 0.1681 0.08588 C 0.16914 0.08611 0.16992 0.08588 0.17097 0.08588 " pathEditMode="relative" rAng="0" ptsTypes="AAAAAAAAAAAAAAAAAAAAAAAAAAAAAAAAAAAAAAAAAAAAAAAAAAAAAAAAAAAAAAAAAAAAAAA">
                                      <p:cBhvr>
                                        <p:cTn id="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13" y="189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L -2.08333E-7 0.00023 C 0.00313 0.00787 0.00508 0.0081 0.003 0.01504 C 0.00247 0.01643 0.00156 0.01736 0.00104 0.01875 C 0.00143 0.02083 0.00039 0.02453 0.00195 0.025 C 0.01354 0.02824 0.01315 0.02615 0.0151 0.01875 C 0.01445 0.01574 0.01445 0.0125 0.01315 0.00995 C 0.01263 0.00879 0.01107 0.00949 0.01042 0.00879 C 0.00925 0.00764 0.00846 0.00625 0.00768 0.00509 C 0.00846 0.00254 0.00885 -0.00047 0.01042 -0.00255 C 0.01289 -0.00579 0.02344 -0.00116 0.02344 -0.00093 C 0.02383 3.33333E-6 0.02435 0.00115 0.02435 0.00254 C 0.02435 0.01342 0.02435 0.01296 0.02253 0.0199 C 0.02383 0.02083 0.02487 0.02268 0.02617 0.02245 C 0.03125 0.02176 0.03086 0.01828 0.03177 0.01365 C 0.03125 0.01041 0.03125 0.00671 0.03008 0.0037 C 0.02956 0.00254 0.02813 0.00277 0.02721 0.00254 C 0.02409 0.00185 0.02096 0.00162 0.01784 0.00115 C 0.01914 -0.00047 0.0207 -0.00186 0.02148 -0.00371 C 0.02253 -0.00556 0.02279 -0.00787 0.02344 -0.00996 C 0.02396 -0.01135 0.02487 -0.0125 0.02539 -0.01366 C 0.02604 -0.01528 0.02617 -0.01736 0.02721 -0.01875 C 0.028 -0.01968 0.02904 -0.01945 0.03008 -0.01991 C 0.03112 -0.02408 0.03229 -0.025 0.02721 -0.025 C 0.0151 -0.025 0.003 -0.02408 -0.00924 -0.02361 C -0.00898 -0.01945 -0.00977 -0.01505 -0.00833 -0.01111 C -0.00729 -0.00857 -0.00273 -0.00625 -0.00273 -0.00602 C -0.00325 -0.00301 -0.00325 0.00069 -0.00456 0.0037 C -0.00534 0.00555 -0.00729 0.00602 -0.00833 0.0074 C -0.00924 0.00856 -0.0095 0.00995 -0.01029 0.01111 C -0.01055 0.01296 -0.01198 0.01481 -0.01107 0.0162 C -0.00937 0.01898 -0.00221 0.01643 -0.00091 0.0162 C 0.00143 0.01527 0.003 0.01481 0.00469 0.0125 C 0.0056 0.01134 0.00612 0.00995 0.00664 0.00879 C 0.00846 0.00439 0.00833 0.00416 0.00938 3.33333E-6 C 0.01445 0.00046 0.0194 0.00023 0.02435 0.00115 C 0.02643 0.00162 0.03008 0.0037 0.03008 0.00393 C 0.03398 0.00324 0.03802 0.00301 0.04219 0.00254 C 0.04388 0.00231 0.04583 0.00185 0.04779 0.00115 C 0.04896 0.00092 0.05013 0.00023 0.05143 3.33333E-6 C 0.0556 -0.0007 0.05951 -0.00093 0.06354 -0.00116 C 0.06914 -0.00486 0.06602 -0.00324 0.07292 -0.00625 L 0.07565 -0.00741 C 0.07669 -0.00787 0.07773 -0.00811 0.07865 -0.0088 C 0.08216 -0.01204 0.08034 -0.01065 0.08425 -0.0125 C 0.08594 -0.01968 0.08385 -0.01505 0.09258 -0.01736 C 0.0944 -0.01806 0.09635 -0.01898 0.09831 -0.01991 L 0.10104 -0.02107 C 0.10156 -0.02176 0.10638 -0.02686 0.10742 -0.02732 C 0.11146 -0.02963 0.11393 -0.0301 0.11784 -0.03102 C 0.12227 -0.03079 0.12656 -0.03079 0.13086 -0.02986 C 0.13438 -0.02917 0.13385 -0.02593 0.13451 -0.02246 C 0.13529 -0.01991 0.13594 -0.01736 0.13646 -0.01505 C 0.1375 -0.01065 0.1375 -0.01042 0.13919 -0.00625 C 0.13997 -0.00486 0.14063 -0.00371 0.14115 -0.00255 C 0.14271 0.00578 0.14115 -0.00047 0.14388 0.00625 C 0.14466 0.00787 0.14492 0.00972 0.14583 0.01111 C 0.14688 0.01319 0.14831 0.01458 0.14961 0.0162 C 0.15143 0.02338 0.14909 0.01689 0.15417 0.02361 C 0.15508 0.02477 0.15534 0.02615 0.15612 0.02731 C 0.1569 0.0287 0.15794 0.02986 0.15885 0.03125 C 0.15977 0.03102 0.17175 0.03102 0.17565 0.0287 C 0.17669 0.02801 0.1776 0.02708 0.17852 0.02615 C 0.1806 0.02199 0.1793 0.02245 0.18138 0.02245 " pathEditMode="relative" rAng="0" ptsTypes="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2.91667E-6 0.00023 C -0.00196 0.00324 -0.00469 0.00602 -0.0056 0.00996 C -0.00612 0.01181 -0.00313 0.0132 -0.00365 0.01505 C -0.00456 0.01713 -0.00925 0.01898 -0.01133 0.01991 C -0.0125 0.01875 -0.01394 0.0176 -0.01498 0.01621 C -0.01576 0.01505 -0.01719 0.01389 -0.0168 0.0125 C -0.01628 0.01065 -0.01446 0.01042 -0.01302 0.00996 C -0.01055 0.00926 -0.00821 0.00926 -0.0056 0.0088 C -0.00586 0.0051 -0.00534 0.00093 -0.00664 -0.00254 C -0.00716 -0.0044 -0.01263 -0.00787 -0.01407 -0.00879 C -0.01615 -0.00833 -0.01862 -0.00879 -0.02045 -0.0074 C -0.02383 -0.00509 -0.02201 0.00556 -0.02149 0.00741 C -0.02097 0.0088 -0.01966 0.00926 -0.01875 0.00996 C -0.0155 0.01644 -0.01771 0.01088 -0.01576 0.01991 C -0.01524 0.02246 -0.01407 0.02732 -0.01407 0.02755 C -0.01459 0.02917 -0.01472 0.03148 -0.01576 0.03241 C -0.01667 0.0331 -0.01966 0.03125 -0.01875 0.03125 C -0.01094 0.03125 -0.00313 0.03195 0.00468 0.03241 C 0.00586 0.03148 0.0082 0.03172 0.00846 0.02986 C 0.00924 0.025 0.00885 0.01667 0.0056 0.0125 C 0.00481 0.01135 0.00377 0.01065 0.00273 0.00996 C 0.00195 0.00949 0.00091 0.00926 2.91667E-6 0.0088 C -0.00039 0.00741 -0.00091 0.00625 -0.00091 0.0051 C -0.00091 0.00278 -0.00104 0.00047 2.91667E-6 -0.00115 C 0.00299 -0.00625 0.0056 -0.00602 0.00937 -0.0074 C 0.01028 -0.00787 0.01133 -0.00833 0.01211 -0.00879 C 0.01445 -0.00833 0.01666 -0.00879 0.01875 -0.0074 C 0.01966 -0.00694 0.01979 -0.00509 0.01966 -0.0037 C 0.0194 -0.00069 0.01705 0.00209 0.01771 0.0051 C 0.01823 0.00672 0.02031 0.00417 0.02148 0.00371 C 0.022 0.00255 0.0233 0.00162 0.02343 -2.96296E-6 C 0.02383 -0.0044 0.02226 -0.00671 0.0207 -0.00995 C 0.02356 -0.01782 0.02083 -0.0125 0.02617 -0.01875 C 0.02721 -0.01967 0.02773 -0.02152 0.02903 -0.02245 C 0.03008 -0.02315 0.03138 -0.02315 0.03268 -0.02361 C 0.03372 -0.02407 0.0345 -0.02453 0.03554 -0.02477 C 0.03646 -0.02615 0.0375 -0.02731 0.03841 -0.0287 C 0.03945 -0.03032 0.04323 -0.03865 0.04479 -0.04097 C 0.04596 -0.04259 0.04739 -0.04352 0.04856 -0.04467 C 0.04961 -0.04583 0.05052 -0.04722 0.05143 -0.04861 C 0.05455 -0.04768 0.05781 -0.04745 0.0608 -0.04606 L 0.06627 -0.04352 C 0.07096 -0.04398 0.07565 -0.04398 0.08034 -0.04467 C 0.08138 -0.0449 0.08242 -0.04514 0.0832 -0.04606 C 0.08945 -0.05254 0.08034 -0.04722 0.08789 -0.05231 C 0.08945 -0.05324 0.09284 -0.05416 0.0944 -0.05463 C 0.09635 -0.05555 0.09843 -0.05578 0.1 -0.05717 C 0.10377 -0.06065 0.10169 -0.05926 0.10664 -0.06088 C 0.11041 -0.06435 0.1082 -0.06342 0.11315 -0.06342 " pathEditMode="relative" rAng="0" ptsTypes="AAAAAAAAAAAAAAAAAAAAAAAAAAAAAAAAAAAAAAAAAAAAAAAAAA">
                                      <p:cBhvr>
                                        <p:cTn id="1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-1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2.77778E-7 0.00023 C 0.00226 -0.00046 0.00469 -0.00069 0.00694 -0.00139 C 0.00729 -0.00139 0.00747 -0.00162 0.00781 -0.00208 C 0.00816 -0.00254 0.00885 -0.00393 0.00885 -0.0037 C 0.00868 -0.00116 0.00885 0.00209 0.00833 0.00486 C 0.00816 0.00579 0.00729 0.00579 0.00677 0.00625 L 0.0059 0.00695 C 0.00573 0.00764 0.00556 0.0081 0.00538 0.0088 C 0.00521 0.00926 0.00486 0.00949 0.00486 0.00972 C 0.00469 0.01111 0.00469 0.0125 0.00469 0.01389 C 0.00486 0.01551 0.00451 0.01759 0.00538 0.01875 C 0.00694 0.02107 0.01319 0.01991 0.01424 0.01991 C 0.01424 0.01528 0.01389 0.01065 0.01406 0.00602 C 0.01406 0.00533 0.01441 0.00463 0.01476 0.00417 C 0.01528 0.00371 0.01632 0.00347 0.01632 0.00371 C 0.01806 0.00371 0.02031 0.00232 0.02153 0.00394 C 0.02257 0.00533 0.02118 0.00764 0.02083 0.00949 C 0.02014 0.01181 0.01962 0.01227 0.01892 0.01389 C 0.01771 0.01667 0.01875 0.01482 0.01736 0.01713 C 0.01736 0.01759 0.01701 0.01806 0.01719 0.01852 C 0.01719 0.02107 0.01719 0.02384 0.01788 0.02639 C 0.01858 0.02871 0.02014 0.02871 0.02153 0.02894 C 0.02205 0.02894 0.02257 0.02917 0.02309 0.02917 C 0.02413 0.02894 0.02517 0.02917 0.02604 0.02847 C 0.02622 0.02847 0.02778 0.0257 0.02812 0.025 C 0.02812 0.02454 0.02812 0.02408 0.0283 0.02361 C 0.02847 0.02315 0.02882 0.02292 0.02882 0.02222 C 0.02882 0.0206 0.02899 0.01875 0.02865 0.01713 C 0.02847 0.01644 0.02674 0.01528 0.02622 0.01505 C 0.02604 0.01459 0.025 0.01389 0.02552 0.01389 C 0.02639 0.01389 0.02726 0.01435 0.02812 0.01505 C 0.02951 0.01597 0.03194 0.01852 0.03194 0.01875 C 0.03229 0.01898 0.03264 0.01945 0.03281 0.02014 C 0.03281 0.0213 0.03247 0.02269 0.03229 0.02361 C 0.03194 0.02454 0.03108 0.025 0.03073 0.02547 C 0.03021 0.02593 0.03003 0.02639 0.02969 0.02685 C 0.02951 0.02732 0.02951 0.02778 0.02934 0.02824 C 0.02882 0.03033 0.02795 0.03218 0.02917 0.03472 C 0.02934 0.03519 0.03247 0.03565 0.03281 0.03588 C 0.03628 0.03542 0.03872 0.0375 0.03958 0.0338 C 0.03976 0.03264 0.03993 0.03172 0.0401 0.03056 C 0.04115 0.03102 0.04219 0.03125 0.04323 0.03172 C 0.04375 0.03195 0.04444 0.03241 0.04497 0.03264 C 0.04531 0.03287 0.04549 0.03287 0.04583 0.0331 C 0.04601 0.03334 0.04635 0.03357 0.04653 0.03403 C 0.04809 0.03727 0.04618 0.0375 0.04392 0.04097 C 0.04236 0.04352 0.04236 0.04306 0.04167 0.04514 C 0.04149 0.0456 0.04149 0.04584 0.04132 0.0463 C 0.04149 0.04769 0.04132 0.04908 0.04167 0.05047 C 0.04167 0.05093 0.04219 0.05093 0.04271 0.05116 L 0.05069 0.0507 C 0.05139 0.05047 0.05208 0.05047 0.0526 0.04977 C 0.05521 0.04514 0.05295 0.04375 0.05365 0.0382 C 0.05365 0.03773 0.05434 0.03843 0.05469 0.03866 C 0.06007 0.04167 0.05625 0.04005 0.05851 0.04097 C 0.05868 0.04144 0.05903 0.04167 0.05903 0.04213 C 0.0592 0.04422 0.05903 0.04514 0.05781 0.0463 C 0.05729 0.04676 0.05677 0.04676 0.05625 0.04722 C 0.0559 0.04746 0.05399 0.04931 0.05365 0.04977 C 0.0533 0.05 0.0533 0.05047 0.05312 0.0507 C 0.05295 0.05116 0.05295 0.05162 0.05278 0.05209 C 0.0526 0.05255 0.05226 0.05301 0.05226 0.05347 C 0.05226 0.05486 0.05243 0.05602 0.05278 0.05741 C 0.05295 0.05764 0.0533 0.05787 0.05365 0.0581 C 0.05434 0.05834 0.05521 0.05857 0.0559 0.0588 C 0.05712 0.05857 0.05816 0.0588 0.05937 0.05834 C 0.05972 0.0581 0.0599 0.05764 0.06007 0.05741 C 0.06059 0.05625 0.06007 0.05579 0.06059 0.05463 C 0.06198 0.05139 0.06233 0.05232 0.06319 0.04977 C 0.06337 0.04908 0.06354 0.04815 0.06372 0.04769 C 0.06389 0.04722 0.06406 0.04653 0.06424 0.0463 C 0.06458 0.0456 0.06528 0.04445 0.06562 0.04375 C 0.06649 0.04121 0.06476 0.04468 0.06667 0.04144 C 0.06684 0.04144 0.06719 0.04144 0.06736 0.04167 C 0.06788 0.04236 0.0684 0.04375 0.0684 0.04398 C 0.06823 0.04468 0.06788 0.04653 0.0684 0.04769 C 0.06858 0.04792 0.06892 0.04746 0.06927 0.04722 C 0.06962 0.04908 0.06979 0.04931 0.06927 0.05139 C 0.0691 0.05209 0.06875 0.05255 0.0684 0.05324 C 0.06823 0.05347 0.06806 0.05417 0.06788 0.05463 C 0.06701 0.05625 0.06719 0.05486 0.06719 0.05625 " pathEditMode="relative" rAng="0" ptsTypes="AAAAAAAAAAAAAAAAAAAAAAAAAAAAAAAAAAAAAAAAAAAAAAAAAAAAAAAAAAAAAAAAAAAAAAAAAAAAAAAAAA">
                                      <p:cBhvr>
                                        <p:cTn id="19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2" y="273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4.81481E-6 L 2.77778E-7 0.00023 C 0.00139 -0.0007 0.00208 -0.00139 0.00347 -0.0007 C 0.00382 -0.00047 0.00399 0.00023 0.00434 0.00046 C 0.00503 0.00046 0.00608 0.00092 0.00608 0.00115 C 0.00625 0.00115 0.0066 0.00138 0.00677 0.00185 C 0.00694 0.00208 0.00694 0.00254 0.00712 0.003 C 0.00712 0.00347 0.00729 0.0037 0.00729 0.00393 C 0.00712 0.00509 0.00712 0.00625 0.00677 0.00717 C 0.0066 0.00833 0.00573 0.01018 0.00556 0.01064 L 0.00434 0.0125 C 0.00451 0.01319 0.00451 0.01435 0.00503 0.01504 C 0.00521 0.0155 0.00573 0.01574 0.00608 0.01574 C 0.00712 0.01597 0.00833 0.01597 0.00937 0.0162 C 0.01094 0.01597 0.0125 0.01643 0.01372 0.01574 C 0.01441 0.01527 0.01424 0.01412 0.01406 0.01319 C 0.01406 0.01296 0.01354 0.01319 0.01319 0.01319 C 0.01233 0.01273 0.01128 0.01273 0.01042 0.0125 C 0.01042 0.01319 0.01042 0.01388 0.01059 0.01458 C 0.01094 0.01481 0.01146 0.01481 0.01163 0.01504 C 0.01198 0.01527 0.01215 0.01574 0.0125 0.0162 C 0.01285 0.0162 0.01319 0.0162 0.01354 0.01643 C 0.01493 0.01759 0.01493 0.01782 0.01597 0.01828 C 0.01615 0.01875 0.01632 0.01921 0.01632 0.01944 C 0.01615 0.02106 0.0158 0.02222 0.01545 0.02314 C 0.01545 0.02361 0.01528 0.02407 0.01493 0.02407 C 0.01424 0.025 0.01337 0.02569 0.01267 0.02662 C 0.01146 0.02824 0.01163 0.028 0.01094 0.02962 C 0.01128 0.02962 0.01163 0.03032 0.01198 0.02986 C 0.01233 0.02939 0.01233 0.0287 0.0125 0.028 C 0.01267 0.02777 0.01285 0.02754 0.01302 0.02731 C 0.01319 0.02685 0.01319 0.02662 0.01319 0.02615 C 0.01337 0.02569 0.01354 0.02546 0.01372 0.025 C 0.01389 0.02407 0.01458 0.0206 0.01493 0.02013 C 0.0158 0.01944 0.01701 0.0206 0.01806 0.0206 C 0.01997 0.02083 0.02153 0.02083 0.02326 0.02083 C 0.02309 0.02152 0.02326 0.02245 0.02292 0.02314 C 0.02292 0.02384 0.0224 0.02407 0.02222 0.0243 C 0.02205 0.02476 0.02187 0.02523 0.0217 0.02569 C 0.02135 0.02662 0.02066 0.0287 0.02066 0.02893 C 0.02049 0.02939 0.02049 0.03009 0.02031 0.03078 C 0.02031 0.03125 0.02014 0.03171 0.02014 0.03194 C 0.02014 0.03217 0.02031 0.03263 0.02031 0.03287 C 0.02222 0.03263 0.02413 0.03263 0.02622 0.03217 C 0.02795 0.03194 0.02778 0.03148 0.02934 0.03078 C 0.03003 0.03055 0.03056 0.03055 0.03108 0.03032 C 0.03177 0.03078 0.03264 0.03078 0.03316 0.03148 C 0.03385 0.03194 0.0342 0.03333 0.0349 0.03402 C 0.03559 0.03518 0.03594 0.03541 0.03628 0.03657 C 0.03646 0.03726 0.03663 0.03796 0.03681 0.03865 C 0.03681 0.03888 0.03698 0.03935 0.03698 0.03958 C 0.03767 0.04212 0.03698 0.03958 0.0375 0.04166 C 0.03767 0.04305 0.03767 0.04444 0.03785 0.0456 C 0.03785 0.04606 0.03785 0.04629 0.03802 0.04652 C 0.03837 0.04675 0.03872 0.04699 0.03906 0.04722 C 0.04184 0.04675 0.04149 0.04768 0.04236 0.04537 C 0.04253 0.0449 0.04253 0.04467 0.04271 0.04444 C 0.04184 0.03541 0.04392 0.03425 0.03906 0.03032 C 0.03889 0.03032 0.03837 0.03032 0.03802 0.03032 C 0.03628 0.03032 0.03437 0.03032 0.03264 0.03078 C 0.03247 0.03078 0.03247 0.03148 0.03247 0.03171 C 0.03247 0.03356 0.03229 0.03541 0.03264 0.0375 C 0.03281 0.03819 0.0342 0.04004 0.0349 0.0405 C 0.03524 0.04074 0.03542 0.04074 0.03576 0.04074 C 0.03872 0.04328 0.03628 0.04143 0.03906 0.04305 C 0.03958 0.04351 0.0401 0.04398 0.04062 0.04421 C 0.04115 0.04444 0.04167 0.04444 0.04219 0.04467 C 0.04236 0.04467 0.04271 0.04467 0.04288 0.0449 L 0.04514 0.04652 C 0.04566 0.04745 0.04653 0.04814 0.0467 0.0493 C 0.04705 0.05092 0.04705 0.05046 0.04722 0.05254 C 0.04792 0.05833 0.04722 0.05601 0.04809 0.05879 C 0.0526 0.0581 0.05712 0.05787 0.06163 0.05717 C 0.0625 0.05694 0.06354 0.05648 0.06424 0.05555 L 0.0651 0.05462 C 0.06441 0.05069 0.06545 0.05092 0.06372 0.04861 C 0.06337 0.04837 0.06319 0.04791 0.06285 0.04768 C 0.0625 0.04768 0.06215 0.04768 0.06181 0.04745 C 0.06059 0.04953 0.06094 0.04861 0.06059 0.05046 C 0.06059 0.05208 0.06042 0.05347 0.06076 0.05509 C 0.06094 0.05555 0.06181 0.05694 0.06181 0.05717 C 0.06215 0.0581 0.06215 0.05856 0.06267 0.06018 C 0.06285 0.06064 0.06285 0.06134 0.06319 0.0618 L 0.06372 0.06319 C 0.06372 0.06342 0.06389 0.06527 0.06424 0.0655 C 0.06441 0.06597 0.0651 0.0662 0.06545 0.06666 C 0.06632 0.06643 0.06719 0.06643 0.06806 0.0662 C 0.06944 0.0655 0.06892 0.0618 0.0691 0.06134 C 0.06927 0.05879 0.0691 0.05949 0.07031 0.0574 C 0.06997 0.05555 0.06944 0.05393 0.0691 0.05231 C 0.06892 0.05185 0.06858 0.05162 0.06823 0.05138 C 0.06753 0.05092 0.06684 0.05069 0.06615 0.05023 C 0.06406 0.04907 0.06562 0.0493 0.06337 0.04907 C 0.06319 0.04861 0.06233 0.04722 0.06233 0.04675 C 0.06233 0.04606 0.06215 0.04537 0.06267 0.0449 C 0.06302 0.04444 0.06389 0.04467 0.06441 0.04467 C 0.06493 0.04444 0.0651 0.04444 0.06545 0.04444 C 0.06667 0.04421 0.06788 0.04444 0.0691 0.04421 C 0.06944 0.04398 0.06979 0.04351 0.06997 0.04305 C 0.07031 0.04259 0.07101 0.04143 0.07101 0.04143 C 0.0717 0.04513 0.07083 0.03981 0.07153 0.04606 C 0.07153 0.04606 0.07187 0.04768 0.07205 0.04791 C 0.0724 0.04884 0.07274 0.04953 0.07309 0.05046 C 0.07326 0.05092 0.07344 0.05115 0.07361 0.05162 C 0.07378 0.05208 0.07378 0.05231 0.07396 0.05254 C 0.07396 0.05277 0.07431 0.05324 0.07465 0.05347 C 0.07413 0.05462 0.07413 0.05578 0.07361 0.05694 C 0.07326 0.05717 0.07257 0.05717 0.07205 0.0574 C 0.07187 0.05763 0.07153 0.05787 0.07135 0.0581 C 0.07083 0.0581 0.07049 0.05833 0.06997 0.05833 C 0.06979 0.05856 0.06927 0.05879 0.0691 0.05879 C 0.06875 0.05902 0.06823 0.05879 0.06806 0.05925 C 0.06771 0.05949 0.06771 0.05995 0.06753 0.06018 C 0.06771 0.06041 0.06788 0.06064 0.06806 0.06111 C 0.06806 0.06134 0.06806 0.0618 0.06823 0.0618 C 0.0684 0.06226 0.06875 0.0625 0.0691 0.06296 C 0.06927 0.06388 0.0691 0.06342 0.06979 0.06412 " pathEditMode="relative" rAng="0" ptsTypes="AAAAAAAAAAAAAAAAAAAAAAAAAAAAAAAAAAAAAAAAAAAAAAAAAAAAAAAAAAAAAAAAAAAAAAAAAAAAAAAAAAAAAAAAAAAAAAAAAAAAAAAAAAAAAAAAAAAAA">
                                      <p:cBhvr>
                                        <p:cTn id="2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328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469 -0.00579 L 0.00469 -0.00556 C 0.00469 -0.00509 0.00469 -0.00394 0.00521 -0.00324 C 0.0059 -0.00278 0.00712 -0.00301 0.00798 -0.00301 C 0.00851 -0.00301 0.00885 -0.00278 0.00937 -0.00278 C 0.01163 -0.00255 0.01406 -0.00255 0.01632 -0.00232 C 0.0158 -0.00023 0.01649 -0.00301 0.01562 7.40741E-7 C 0.01545 0.00023 0.01545 0.00069 0.01528 0.00093 C 0.01423 0.00278 0.01493 0.00069 0.01406 0.00255 C 0.01389 0.00301 0.01371 0.0037 0.01354 0.00417 C 0.01337 0.00463 0.01337 0.00532 0.01302 0.00602 L 0.0125 0.00671 C 0.01233 0.00718 0.01198 0.00764 0.01215 0.0081 C 0.01302 0.00949 0.01458 0.00949 0.01562 0.00949 C 0.01649 0.00949 0.01736 0.00949 0.01823 0.00972 C 0.01892 0.00995 0.01962 0.01042 0.02014 0.01088 C 0.02118 0.01088 0.02517 0.01111 0.02552 0.01134 C 0.02569 0.01088 0.02587 0.01042 0.02587 0.00972 C 0.02587 0.00903 0.02535 0.00671 0.02448 0.00602 C 0.0243 0.00555 0.02378 0.00532 0.02344 0.00509 C 0.02326 0.00486 0.02309 0.00417 0.02274 0.00417 C 0.02239 0.00393 0.02187 0.00393 0.02135 0.00393 C 0.02083 0.0037 0.02031 0.00347 0.01979 0.00324 C 0.01771 0.00255 0.01979 0.00347 0.01719 0.00255 C 0.01597 0.00255 0.01441 0.00162 0.01389 0.00255 C 0.0125 0.00486 0.01319 0.01018 0.01406 0.01273 C 0.01423 0.01319 0.01458 0.01343 0.01493 0.01366 C 0.01528 0.01366 0.01545 0.01343 0.01597 0.01343 C 0.01684 0.01343 0.01823 0.01366 0.01927 0.01389 C 0.01962 0.01435 0.02031 0.01528 0.02031 0.0162 C 0.02031 0.01759 0.02014 0.01921 0.01996 0.0206 C 0.01979 0.02106 0.01927 0.02199 0.0191 0.02268 C 0.01719 0.02616 0.01858 0.02338 0.01736 0.02569 C 0.01736 0.02593 0.01684 0.0294 0.01736 0.03009 C 0.01788 0.03032 0.0191 0.0294 0.0191 0.02963 C 0.01944 0.02893 0.01979 0.0287 0.01996 0.02824 C 0.01996 0.02801 0.01996 0.02755 0.02014 0.02755 C 0.02083 0.025 0.02048 0.02662 0.02101 0.02454 C 0.02083 0.0213 0.02048 0.01782 0.02066 0.01505 C 0.02066 0.01389 0.02101 0.01319 0.0217 0.01273 C 0.02205 0.0125 0.02257 0.01319 0.02309 0.01343 C 0.02361 0.01366 0.02396 0.01412 0.02448 0.01458 C 0.02483 0.01481 0.02535 0.01505 0.02552 0.01505 C 0.02621 0.01574 0.02795 0.01736 0.02847 0.01805 C 0.02882 0.01852 0.02899 0.01921 0.02934 0.01968 C 0.02969 0.02037 0.03003 0.02106 0.03038 0.02199 C 0.03038 0.02222 0.03038 0.02268 0.03055 0.02292 C 0.03142 0.02569 0.03073 0.02338 0.03142 0.02523 C 0.03125 0.02616 0.03125 0.02708 0.03108 0.02801 C 0.03108 0.02824 0.0309 0.02847 0.03073 0.02893 C 0.03021 0.03148 0.0309 0.02893 0.03038 0.03102 C 0.03038 0.03264 0.03021 0.03449 0.03055 0.03588 C 0.03055 0.03634 0.03108 0.03634 0.03142 0.03657 C 0.03177 0.0368 0.03229 0.0368 0.03264 0.03704 C 0.03316 0.03704 0.03368 0.03727 0.0342 0.0375 C 0.03611 0.03727 0.03819 0.03727 0.04028 0.03727 C 0.04062 0.03727 0.04097 0.03727 0.04132 0.03704 C 0.04184 0.03634 0.04201 0.03588 0.04236 0.03518 L 0.04288 0.03426 C 0.04305 0.0338 0.04305 0.0331 0.04305 0.03287 C 0.04323 0.03194 0.04323 0.03125 0.0434 0.03055 C 0.0434 0.03032 0.0434 0.02986 0.04375 0.0294 C 0.04375 0.02917 0.0441 0.02917 0.04444 0.02917 C 0.04583 0.02917 0.04739 0.02917 0.04896 0.0294 C 0.05173 0.02963 0.04948 0.02963 0.05208 0.03009 C 0.05312 0.03032 0.05434 0.03032 0.05538 0.03032 C 0.05573 0.03055 0.0559 0.03079 0.05625 0.03102 C 0.05642 0.03102 0.05677 0.03102 0.05712 0.03125 C 0.05729 0.03148 0.05729 0.03171 0.05729 0.03218 C 0.05746 0.03264 0.05746 0.0331 0.05746 0.03356 C 0.05746 0.0338 0.05712 0.03727 0.05712 0.0375 C 0.05694 0.03796 0.05642 0.03866 0.05625 0.03889 C 0.05608 0.03958 0.05608 0.04005 0.05608 0.04074 C 0.0559 0.04143 0.05555 0.04167 0.05538 0.04236 C 0.05538 0.04468 0.05555 0.04699 0.05573 0.04954 C 0.05573 0.04977 0.05608 0.05 0.05625 0.05023 C 0.0566 0.05046 0.05781 0.05116 0.05833 0.05139 C 0.0592 0.05116 0.05989 0.05139 0.06059 0.05093 C 0.06198 0.05023 0.06198 0.04838 0.06233 0.04722 C 0.06233 0.04653 0.06233 0.0456 0.0625 0.04491 C 0.0625 0.04421 0.06267 0.04352 0.06267 0.04282 C 0.06267 0.04143 0.06267 0.04005 0.0625 0.03889 C 0.0625 0.03866 0.06215 0.03819 0.06198 0.03773 C 0.06163 0.03727 0.06076 0.03588 0.06042 0.03542 C 0.06024 0.03518 0.05989 0.03495 0.05955 0.03472 C 0.05955 0.03449 0.0592 0.03426 0.05937 0.03403 C 0.05955 0.0338 0.06267 0.03287 0.06267 0.0331 C 0.06302 0.03264 0.06319 0.03218 0.06354 0.03218 C 0.06423 0.03194 0.06476 0.03241 0.06545 0.03287 " pathEditMode="relative" rAng="0" ptsTypes="AAAAAAAAAAAAAAAAAAAAAAAAAAAAAAAAAAAAAAAAAAAAAAAAAAAAAAAAAAAAAAAAAAAAAAAAAAAAAAAAAAAAAAAAA">
                                      <p:cBhvr>
                                        <p:cTn id="29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8" y="284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33333E-6 L -1.38889E-6 0.00023 C 0.00052 -0.00047 0.00139 -0.00093 0.00191 -0.00139 C 0.00226 -0.00162 0.00261 -0.00186 0.00278 -0.00209 C 0.00313 -0.00278 0.0033 -0.00348 0.00347 -0.00417 C 0.00417 -0.00857 0.00399 -0.00648 0.00347 -0.01459 C 0.00347 -0.01551 0.00313 -0.01574 0.00278 -0.01667 C 0.00261 -0.0169 0.00261 -0.01736 0.00243 -0.01783 C 0.00261 -0.01829 0.00243 -0.01898 0.00278 -0.01898 C 0.00417 -0.01968 0.00556 -0.01875 0.0066 -0.01806 C 0.00695 -0.01783 0.00729 -0.01736 0.00747 -0.01713 C 0.00764 -0.01667 0.00764 -0.01644 0.00764 -0.01598 C 0.00781 -0.01412 0.00781 -0.01204 0.00799 -0.01019 C 0.00851 -0.01019 0.0092 -0.01019 0.00972 -0.01042 C 0.01007 -0.01065 0.01024 -0.01111 0.01059 -0.01158 C 0.01077 -0.01181 0.01111 -0.01204 0.01129 -0.01227 C 0.01146 -0.0132 0.01181 -0.01412 0.01181 -0.01505 C 0.01268 -0.02176 0.01042 -0.01922 0.01806 -0.01852 C 0.01823 -0.01806 0.01823 -0.0176 0.0184 -0.01713 C 0.01858 -0.01574 0.01823 -0.01412 0.01893 -0.0132 C 0.01927 -0.01273 0.01962 -0.01412 0.01997 -0.01459 C 0.02014 -0.01505 0.02031 -0.01551 0.02049 -0.01598 C 0.02066 -0.01644 0.02083 -0.01667 0.02101 -0.01713 C 0.02101 -0.0176 0.02101 -0.01806 0.02118 -0.01852 C 0.02274 -0.02223 0.02309 -0.02061 0.02726 -0.02107 C 0.02743 -0.02153 0.02778 -0.02199 0.02778 -0.02246 C 0.02778 -0.02315 0.02761 -0.02431 0.02726 -0.02385 C 0.02674 -0.02361 0.02708 -0.02246 0.02691 -0.02176 C 0.02726 -0.01806 0.02639 -0.01829 0.02795 -0.01783 C 0.0283 -0.0176 0.02865 -0.0176 0.02899 -0.01736 C 0.03038 -0.0176 0.03143 -0.01713 0.03247 -0.01852 C 0.03264 -0.01875 0.03281 -0.01898 0.03299 -0.01945 C 0.03299 -0.01968 0.03316 -0.02014 0.03316 -0.02037 C 0.03333 -0.0213 0.03299 -0.02269 0.03351 -0.02315 C 0.03386 -0.02361 0.03611 -0.02176 0.03629 -0.02153 C 0.03768 -0.02153 0.03906 -0.0213 0.04028 -0.02176 C 0.0408 -0.02223 0.04045 -0.02315 0.0408 -0.02385 C 0.04115 -0.02547 0.04115 -0.02523 0.04202 -0.02639 C 0.04323 -0.03125 0.04271 -0.03056 0.04306 -0.02385 C 0.0441 -0.02408 0.04618 -0.02385 0.04722 -0.025 C 0.04931 -0.02686 0.04618 -0.02523 0.04861 -0.02639 C 0.04879 -0.02662 0.04896 -0.02732 0.04931 -0.02732 C 0.05018 -0.02755 0.05018 -0.02616 0.05035 -0.0257 C 0.05052 -0.02523 0.0507 -0.025 0.05087 -0.02454 C 0.05261 -0.025 0.05208 -0.02454 0.05278 -0.02523 " pathEditMode="relative" rAng="0" ptsTypes="AAAAAAAAAAAAAAAAAAAAAAAAAAAAAAAAAAAAAAAAAAA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48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33 -0.00115 L -0.0033 -0.00092 C -0.00277 -0.00208 -0.00208 -0.00277 -0.00173 -0.0037 C -0.00121 -0.00463 -0.00086 -0.00578 -0.00086 -0.00671 C -0.00104 -0.00972 -0.00173 -0.01273 -0.00243 -0.01551 C -0.00295 -0.01759 -0.00538 -0.0199 -0.00607 -0.02106 L -0.00711 -0.02314 C -0.00746 -0.02592 -0.00781 -0.02708 -0.00711 -0.03078 C -0.00694 -0.03125 -0.00642 -0.03125 -0.00607 -0.03148 C -0.0059 -0.03125 -0.00555 -0.03101 -0.00538 -0.03078 C -0.0052 -0.03055 -0.0052 -0.03009 -0.00503 -0.02986 C -0.00486 -0.02893 -0.00451 -0.02801 -0.00434 -0.02731 C -0.00416 -0.02592 -0.00416 -0.02453 -0.00382 -0.02314 C -0.00364 -0.02291 -0.00312 -0.02291 -0.00295 -0.02291 C -0.0026 -0.02245 -0.00243 -0.02199 -0.00225 -0.02176 C 0.00035 -0.02222 0.00313 -0.02199 0.00556 -0.02314 C 0.00625 -0.02338 0.00591 -0.02476 0.00591 -0.02569 C 0.00591 -0.02615 0.00591 -0.02685 0.00556 -0.02731 C 0.00521 -0.02824 0.00452 -0.02847 0.00382 -0.0287 C 0.00382 -0.02847 0.00382 -0.02777 0.004 -0.02754 C 0.00747 -0.025 0.00834 -0.02592 0.01268 -0.02615 C 0.01285 -0.02662 0.0132 -0.02708 0.01337 -0.02754 C 0.01355 -0.02824 0.01337 -0.02916 0.01372 -0.02986 C 0.01389 -0.03009 0.01511 -0.03101 0.01545 -0.03148 C 0.0158 -0.03171 0.01598 -0.03217 0.01632 -0.03263 C 0.0165 -0.03287 0.0165 -0.03333 0.01684 -0.03356 C 0.01702 -0.03379 0.01754 -0.03402 0.01789 -0.03426 C 0.01771 -0.03402 0.01736 -0.03356 0.01736 -0.0331 C 0.01702 -0.03263 0.01719 -0.03148 0.01684 -0.03125 L 0.01545 -0.02986 C 0.01545 -0.02939 0.01511 -0.02893 0.01528 -0.0287 C 0.0158 -0.02731 0.01667 -0.02731 0.01754 -0.02708 C 0.01997 -0.02708 0.02223 -0.02708 0.02466 -0.02731 C 0.02483 -0.02731 0.02518 -0.02754 0.02535 -0.02754 C 0.0257 -0.02801 0.02605 -0.02847 0.02639 -0.0287 C 0.02657 -0.02939 0.02674 -0.02986 0.02674 -0.03032 C 0.02674 -0.03194 0.02605 -0.03356 0.02639 -0.03495 C 0.02657 -0.03564 0.02726 -0.03564 0.02778 -0.03564 C 0.03282 -0.03611 0.03802 -0.03634 0.04323 -0.03657 C 0.04514 -0.03055 0.04532 -0.0331 0.03785 -0.0331 " pathEditMode="relative" rAng="0" ptsTypes="AAAAAAAAAAAAAAAAAAAAAAAAAAAAAAAAAAAAAAAA"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175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74 0.00324 L 0.00174 0.00347 C 0.00313 0.00278 0.00469 0.00278 0.00608 0.00232 C 0.00695 0.00232 0.00851 0.00278 0.00869 0.00185 C 0.00938 -0.00162 0.00851 -0.00509 0.00851 -0.0088 C 0.00869 -0.01111 0.00799 -0.01204 0.00955 -0.01296 C 0.00973 -0.01296 0.01025 -0.01296 0.0106 -0.01319 L 0.01285 -0.01296 C 0.0132 -0.01273 0.01372 -0.01018 0.01389 -0.00926 C 0.01511 -0.00972 0.0165 -0.00972 0.01754 -0.01042 C 0.01789 -0.01065 0.01771 -0.01134 0.01789 -0.01181 C 0.01806 -0.0125 0.01823 -0.01319 0.01841 -0.01389 C 0.01841 -0.01435 0.01858 -0.01574 0.01893 -0.0162 C 0.01893 -0.01667 0.01928 -0.01713 0.01945 -0.01736 C 0.02032 -0.01667 0.02049 -0.01643 0.02153 -0.01528 C 0.02188 -0.01481 0.02223 -0.01435 0.02257 -0.01389 C 0.02257 -0.01366 0.02257 -0.01296 0.02275 -0.01296 C 0.0231 -0.0125 0.02344 -0.0125 0.02379 -0.0125 C 0.02483 -0.0125 0.0257 -0.01273 0.02674 -0.01296 C 0.02709 -0.01296 0.02744 -0.01296 0.02778 -0.01319 C 0.03021 -0.01528 0.0283 -0.01505 0.02935 -0.01898 C 0.02952 -0.01968 0.03004 -0.01991 0.03039 -0.02014 C 0.03091 -0.02037 0.03195 -0.02083 0.03195 -0.0206 C 0.0323 -0.02037 0.03282 -0.02014 0.03299 -0.01944 C 0.03403 -0.01505 0.03195 -0.0162 0.03455 -0.01574 C 0.03698 -0.01574 0.03941 -0.01574 0.04185 -0.0162 C 0.04202 -0.01643 0.04202 -0.0169 0.04202 -0.01736 C 0.04254 -0.01968 0.04271 -0.02199 0.04306 -0.02431 C 0.0448 -0.02407 0.04671 -0.02454 0.04827 -0.02407 C 0.04879 -0.02384 0.04896 -0.02153 0.04914 -0.0213 C 0.04966 -0.01852 0.04914 -0.01921 0.05087 -0.01875 C 0.05157 -0.01898 0.05244 -0.01921 0.05296 -0.01944 C 0.05348 -0.01968 0.05382 -0.01968 0.054 -0.02014 C 0.05435 -0.02083 0.05417 -0.02176 0.05435 -0.02268 C 0.05469 -0.02477 0.05452 -0.02245 0.05452 -0.02454 " pathEditMode="relative" rAng="0" ptsTypes="AAAAAAAAAAAAAAAAAAAAAAAAAAAAAAAAAAA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38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72222E-6 -1.48148E-6 L 0.44809 -0.124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96" y="-622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4.44444E-6 5.55112E-17 L 0.45539 -0.127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60" y="-636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repeatCount="indefinite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77778E-6 1.85185E-6 L 0.44913 -0.125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3" grpId="0" animBg="1"/>
      <p:bldP spid="24" grpId="0" animBg="1"/>
      <p:bldP spid="25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67125"/>
            <a:ext cx="198120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4"/>
          <a:stretch>
            <a:fillRect/>
          </a:stretch>
        </p:blipFill>
        <p:spPr bwMode="auto">
          <a:xfrm>
            <a:off x="2514600" y="3667125"/>
            <a:ext cx="17335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279400" y="5495925"/>
            <a:ext cx="44005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0000FF"/>
              </a:buClr>
            </a:pP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R. Klapish et al.</a:t>
            </a:r>
          </a:p>
          <a:p>
            <a:pPr eaLnBrk="1" hangingPunct="1">
              <a:buClr>
                <a:srgbClr val="0000FF"/>
              </a:buClr>
            </a:pP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(UCx at CERN-PS&amp;IPNO/CSNSM, 1967)</a:t>
            </a:r>
            <a:r>
              <a:rPr lang="ar-SA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‏</a:t>
            </a:r>
            <a:endParaRPr lang="en-GB" altLang="en-US">
              <a:solidFill>
                <a:schemeClr val="tx1"/>
              </a:solidFill>
              <a:ea typeface="DejaVu Sans" charset="0"/>
              <a:cs typeface="DejaVu Sans" charset="0"/>
            </a:endParaRPr>
          </a:p>
        </p:txBody>
      </p:sp>
      <p:pic>
        <p:nvPicPr>
          <p:cNvPr id="2765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124325"/>
            <a:ext cx="14859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7227888" y="2905125"/>
            <a:ext cx="1739900" cy="92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algn="ctr" eaLnBrk="1" hangingPunct="1">
              <a:buClr>
                <a:srgbClr val="0000FF"/>
              </a:buClr>
            </a:pP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Fission</a:t>
            </a:r>
          </a:p>
          <a:p>
            <a:pPr algn="ctr" eaLnBrk="1" hangingPunct="1">
              <a:buClr>
                <a:srgbClr val="0000FF"/>
              </a:buClr>
            </a:pP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(</a:t>
            </a:r>
            <a:r>
              <a:rPr lang="en-GB" altLang="en-US" sz="1200" b="1" i="1">
                <a:solidFill>
                  <a:schemeClr val="tx1"/>
                </a:solidFill>
                <a:ea typeface="DejaVu Sans" charset="0"/>
                <a:cs typeface="DejaVu Sans" charset="0"/>
              </a:rPr>
              <a:t>10.5GeV p on ThCx</a:t>
            </a: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)</a:t>
            </a:r>
            <a:r>
              <a:rPr lang="ar-SA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‏</a:t>
            </a:r>
            <a:endParaRPr lang="en-GB" altLang="en-US">
              <a:solidFill>
                <a:schemeClr val="tx1"/>
              </a:solidFill>
              <a:ea typeface="DejaVu Sans" charset="0"/>
              <a:cs typeface="DejaVu Sans" charset="0"/>
            </a:endParaRPr>
          </a:p>
          <a:p>
            <a:pPr algn="ctr" eaLnBrk="1" hangingPunct="1">
              <a:buClr>
                <a:srgbClr val="0000FF"/>
              </a:buClr>
            </a:pPr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Rb release</a:t>
            </a:r>
          </a:p>
        </p:txBody>
      </p:sp>
      <p:sp>
        <p:nvSpPr>
          <p:cNvPr id="27655" name="Text Box 6"/>
          <p:cNvSpPr txBox="1">
            <a:spLocks noChangeArrowheads="1"/>
          </p:cNvSpPr>
          <p:nvPr/>
        </p:nvSpPr>
        <p:spPr bwMode="auto">
          <a:xfrm>
            <a:off x="7094538" y="3819525"/>
            <a:ext cx="1624012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0000FF"/>
              </a:buClr>
            </a:pPr>
            <a:r>
              <a:rPr lang="en-GB" altLang="en-US" sz="1200" b="1" i="1">
                <a:solidFill>
                  <a:schemeClr val="tx1"/>
                </a:solidFill>
                <a:ea typeface="DejaVu Sans" charset="0"/>
                <a:cs typeface="DejaVu Sans" charset="0"/>
              </a:rPr>
              <a:t>Phys Rev Lett, 1968</a:t>
            </a:r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8124825" y="4352925"/>
            <a:ext cx="709613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 sz="1400">
                <a:solidFill>
                  <a:schemeClr val="tx1"/>
                </a:solidFill>
                <a:ea typeface="DejaVu Sans" charset="0"/>
                <a:cs typeface="DejaVu Sans" charset="0"/>
              </a:rPr>
              <a:t>After</a:t>
            </a:r>
          </a:p>
          <a:p>
            <a:pPr eaLnBrk="1" hangingPunct="1"/>
            <a:r>
              <a:rPr lang="en-GB" altLang="en-US" sz="1400">
                <a:solidFill>
                  <a:schemeClr val="tx1"/>
                </a:solidFill>
                <a:ea typeface="DejaVu Sans" charset="0"/>
                <a:cs typeface="DejaVu Sans" charset="0"/>
              </a:rPr>
              <a:t>Proton</a:t>
            </a:r>
          </a:p>
          <a:p>
            <a:pPr eaLnBrk="1" hangingPunct="1"/>
            <a:r>
              <a:rPr lang="en-GB" altLang="en-US" sz="1400">
                <a:solidFill>
                  <a:schemeClr val="tx1"/>
                </a:solidFill>
                <a:ea typeface="DejaVu Sans" charset="0"/>
                <a:cs typeface="DejaVu Sans" charset="0"/>
              </a:rPr>
              <a:t>pulse</a:t>
            </a:r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7408863" y="6486525"/>
            <a:ext cx="1087437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buClr>
                <a:srgbClr val="FF9933"/>
              </a:buClr>
            </a:pPr>
            <a:r>
              <a:rPr lang="en-GB" altLang="en-US" sz="1400">
                <a:solidFill>
                  <a:schemeClr val="tx1"/>
                </a:solidFill>
                <a:ea typeface="DejaVu Sans" charset="0"/>
                <a:cs typeface="DejaVu Sans" charset="0"/>
              </a:rPr>
              <a:t>After 8 sec.</a:t>
            </a:r>
          </a:p>
        </p:txBody>
      </p:sp>
      <p:sp>
        <p:nvSpPr>
          <p:cNvPr id="27658" name="Oval 9"/>
          <p:cNvSpPr>
            <a:spLocks noChangeArrowheads="1"/>
          </p:cNvSpPr>
          <p:nvPr/>
        </p:nvSpPr>
        <p:spPr bwMode="auto">
          <a:xfrm>
            <a:off x="7391400" y="6181725"/>
            <a:ext cx="1371600" cy="6096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7659" name="Rectangle 10"/>
          <p:cNvSpPr>
            <a:spLocks noGrp="1" noChangeArrowheads="1"/>
          </p:cNvSpPr>
          <p:nvPr>
            <p:ph type="title"/>
          </p:nvPr>
        </p:nvSpPr>
        <p:spPr>
          <a:xfrm>
            <a:off x="469106" y="74613"/>
            <a:ext cx="7740650" cy="1190625"/>
          </a:xfrm>
        </p:spPr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en-US" sz="2000" b="1">
                <a:solidFill>
                  <a:srgbClr val="0070C0"/>
                </a:solidFill>
              </a:rPr>
              <a:t>1</a:t>
            </a:r>
            <a:r>
              <a:rPr lang="en-GB" altLang="en-US" sz="2000" b="1" baseline="30000">
                <a:solidFill>
                  <a:srgbClr val="0070C0"/>
                </a:solidFill>
              </a:rPr>
              <a:t>st</a:t>
            </a:r>
            <a:r>
              <a:rPr lang="en-GB" altLang="en-US" sz="2000" b="1">
                <a:solidFill>
                  <a:srgbClr val="0070C0"/>
                </a:solidFill>
              </a:rPr>
              <a:t> Targets used at CERN-PS for alkali metals (p 10-24 GeV)</a:t>
            </a:r>
            <a:r>
              <a:rPr lang="ar-SA" altLang="en-US" sz="2000" b="1" dirty="0">
                <a:solidFill>
                  <a:srgbClr val="0070C0"/>
                </a:solidFill>
                <a:ea typeface="Arial" charset="0"/>
                <a:cs typeface="Arial" charset="0"/>
              </a:rPr>
              <a:t>‏</a:t>
            </a:r>
            <a:endParaRPr lang="en-GB" altLang="en-US" sz="2000" b="1" dirty="0">
              <a:solidFill>
                <a:srgbClr val="0070C0"/>
              </a:solidFill>
            </a:endParaRPr>
          </a:p>
        </p:txBody>
      </p:sp>
      <p:sp>
        <p:nvSpPr>
          <p:cNvPr id="27660" name="Text Box 11"/>
          <p:cNvSpPr txBox="1">
            <a:spLocks noChangeArrowheads="1"/>
          </p:cNvSpPr>
          <p:nvPr/>
        </p:nvSpPr>
        <p:spPr bwMode="auto">
          <a:xfrm>
            <a:off x="269492" y="1265238"/>
            <a:ext cx="7855333" cy="147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Target preparation:</a:t>
            </a:r>
          </a:p>
          <a:p>
            <a:pPr eaLnBrk="1" hangingPunct="1"/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5cm long, 6mm diameter.</a:t>
            </a:r>
          </a:p>
          <a:p>
            <a:pPr eaLnBrk="1" hangingPunct="1"/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36x 70</a:t>
            </a:r>
            <a:r>
              <a:rPr lang="en-GB" altLang="en-US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m C, 1-10</a:t>
            </a:r>
            <a:r>
              <a:rPr lang="en-GB" altLang="en-US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m (1-8mg/cm</a:t>
            </a:r>
            <a:r>
              <a:rPr lang="en-GB" altLang="en-US" baseline="30000" dirty="0">
                <a:solidFill>
                  <a:schemeClr val="tx1"/>
                </a:solidFill>
                <a:ea typeface="DejaVu Sans" charset="0"/>
                <a:cs typeface="DejaVu Sans" charset="0"/>
              </a:rPr>
              <a:t>2</a:t>
            </a:r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) U compound, 100</a:t>
            </a:r>
            <a:r>
              <a:rPr lang="en-GB" altLang="en-US" dirty="0">
                <a:solidFill>
                  <a:schemeClr val="tx1"/>
                </a:solidFill>
                <a:latin typeface="Symbol" charset="2"/>
                <a:ea typeface="DejaVu Sans" charset="0"/>
                <a:cs typeface="DejaVu Sans" charset="0"/>
              </a:rPr>
              <a:t></a:t>
            </a:r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m gap: tot 0.3g/cm</a:t>
            </a:r>
            <a:r>
              <a:rPr lang="en-GB" altLang="en-US" baseline="30000" dirty="0">
                <a:solidFill>
                  <a:schemeClr val="tx1"/>
                </a:solidFill>
                <a:ea typeface="DejaVu Sans" charset="0"/>
                <a:cs typeface="DejaVu Sans" charset="0"/>
              </a:rPr>
              <a:t>2</a:t>
            </a:r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 U</a:t>
            </a:r>
          </a:p>
          <a:p>
            <a:pPr eaLnBrk="1" hangingPunct="1"/>
            <a:r>
              <a:rPr lang="en-GB" altLang="en-US" dirty="0">
                <a:solidFill>
                  <a:schemeClr val="tx1"/>
                </a:solidFill>
                <a:ea typeface="DejaVu Sans" charset="0"/>
                <a:cs typeface="DejaVu Sans" charset="0"/>
              </a:rPr>
              <a:t>Operated at ca 1500°C</a:t>
            </a:r>
          </a:p>
          <a:p>
            <a:pPr eaLnBrk="1" hangingPunct="1"/>
            <a:endParaRPr lang="en-GB" altLang="en-US" dirty="0">
              <a:solidFill>
                <a:schemeClr val="tx1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7661" name="Text Box 12"/>
          <p:cNvSpPr txBox="1">
            <a:spLocks noChangeArrowheads="1"/>
          </p:cNvSpPr>
          <p:nvPr/>
        </p:nvSpPr>
        <p:spPr bwMode="auto">
          <a:xfrm>
            <a:off x="4308475" y="6562725"/>
            <a:ext cx="20923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>
                <a:solidFill>
                  <a:schemeClr val="tx1"/>
                </a:solidFill>
                <a:ea typeface="DejaVu Sans" charset="0"/>
                <a:cs typeface="DejaVu Sans" charset="0"/>
              </a:rPr>
              <a:t>Na from Ir/C target</a:t>
            </a:r>
          </a:p>
        </p:txBody>
      </p:sp>
      <p:pic>
        <p:nvPicPr>
          <p:cNvPr id="27662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352925"/>
            <a:ext cx="2078038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3077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Documents and Settings\Michal\Desktop\untitled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87" y="2084733"/>
            <a:ext cx="4596001" cy="280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3858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400" b="1" dirty="0" smtClean="0">
                <a:solidFill>
                  <a:srgbClr val="0070C0"/>
                </a:solidFill>
              </a:rPr>
              <a:t>Isotope mass separation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Isotope mass separation with long-lived isotopes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843" y="1140815"/>
            <a:ext cx="6186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Can </a:t>
            </a:r>
            <a:r>
              <a:rPr lang="en-GB" dirty="0" smtClean="0"/>
              <a:t>this process be applied in a large scale facility ?</a:t>
            </a:r>
          </a:p>
          <a:p>
            <a:r>
              <a:rPr lang="en-GB" dirty="0" smtClean="0"/>
              <a:t>A first terrifying use: 235 uranium enrichment of “Little Boy”</a:t>
            </a:r>
          </a:p>
          <a:p>
            <a:r>
              <a:rPr lang="en-GB" dirty="0" smtClean="0"/>
              <a:t>And later a much more positive application :</a:t>
            </a:r>
          </a:p>
          <a:p>
            <a:r>
              <a:rPr lang="en-GB" dirty="0" smtClean="0"/>
              <a:t>isotope enrichment for medical isotope production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858" y="2532626"/>
            <a:ext cx="2883196" cy="3202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04" y="2754360"/>
            <a:ext cx="3821834" cy="2981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86163" y="5805690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Calutron</a:t>
            </a:r>
            <a:r>
              <a:rPr lang="en-GB" dirty="0" smtClean="0"/>
              <a:t> (E. Lawrence)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2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07" y="42476"/>
            <a:ext cx="8040819" cy="715840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New isotope </a:t>
            </a:r>
            <a:r>
              <a:rPr lang="fr-FR" sz="2000" b="1" dirty="0" err="1" smtClean="0">
                <a:solidFill>
                  <a:srgbClr val="0070C0"/>
                </a:solidFill>
              </a:rPr>
              <a:t>beams</a:t>
            </a:r>
            <a:r>
              <a:rPr lang="fr-FR" sz="2000" b="1" dirty="0" smtClean="0">
                <a:solidFill>
                  <a:srgbClr val="0070C0"/>
                </a:solidFill>
              </a:rPr>
              <a:t> by mass </a:t>
            </a:r>
            <a:r>
              <a:rPr lang="fr-FR" sz="2000" b="1" dirty="0" err="1" smtClean="0">
                <a:solidFill>
                  <a:srgbClr val="0070C0"/>
                </a:solidFill>
              </a:rPr>
              <a:t>separatio</a:t>
            </a:r>
            <a:r>
              <a:rPr lang="fr-FR" sz="2000" b="1" dirty="0" smtClean="0">
                <a:solidFill>
                  <a:srgbClr val="0070C0"/>
                </a:solidFill>
              </a:rPr>
              <a:t> (ISOL)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09145" y="3709435"/>
            <a:ext cx="4771299" cy="2316681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440" y="869519"/>
            <a:ext cx="3526108" cy="235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381008" y="5306395"/>
            <a:ext cx="207819" cy="16077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195328" y="4588838"/>
            <a:ext cx="216824" cy="21533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381008" y="5736244"/>
            <a:ext cx="207819" cy="16077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7200" y="33401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2012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110662" y="334234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And more </a:t>
            </a:r>
            <a:r>
              <a:rPr lang="fr-FR" dirty="0" err="1" smtClean="0"/>
              <a:t>recently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216" y="5380679"/>
            <a:ext cx="1439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 JAEA (2013) 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365469" y="5909747"/>
            <a:ext cx="110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 TRIUMF </a:t>
            </a:r>
            <a:endParaRPr lang="en-GB" sz="1400" dirty="0"/>
          </a:p>
        </p:txBody>
      </p:sp>
      <p:sp>
        <p:nvSpPr>
          <p:cNvPr id="21" name="Rounded Rectangle 20"/>
          <p:cNvSpPr/>
          <p:nvPr/>
        </p:nvSpPr>
        <p:spPr>
          <a:xfrm>
            <a:off x="1879600" y="4978400"/>
            <a:ext cx="1137920" cy="324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133776" y="4761257"/>
            <a:ext cx="965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 GANIL 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3717834" y="4373504"/>
            <a:ext cx="216824" cy="21533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017520" y="501558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??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49345" y="4077264"/>
            <a:ext cx="16578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 ISOLDE (2015) </a:t>
            </a:r>
            <a:endParaRPr lang="en-GB" sz="1400" dirty="0"/>
          </a:p>
        </p:txBody>
      </p:sp>
      <p:sp>
        <p:nvSpPr>
          <p:cNvPr id="27" name="Rectangle 26"/>
          <p:cNvSpPr/>
          <p:nvPr/>
        </p:nvSpPr>
        <p:spPr>
          <a:xfrm>
            <a:off x="2319771" y="4978489"/>
            <a:ext cx="207819" cy="16077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543291" y="5750649"/>
            <a:ext cx="207819" cy="16077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3425739" y="5007730"/>
            <a:ext cx="2413814" cy="2340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67790" y="4248969"/>
            <a:ext cx="3300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don’t</a:t>
            </a:r>
            <a:r>
              <a:rPr lang="fr-FR" dirty="0"/>
              <a:t> </a:t>
            </a:r>
            <a:r>
              <a:rPr lang="fr-FR" dirty="0" err="1" smtClean="0"/>
              <a:t>evaporate</a:t>
            </a:r>
            <a:r>
              <a:rPr lang="fr-FR" dirty="0" smtClean="0"/>
              <a:t>/release</a:t>
            </a:r>
          </a:p>
          <a:p>
            <a:r>
              <a:rPr lang="fr-FR" dirty="0" err="1" smtClean="0"/>
              <a:t>refractory</a:t>
            </a:r>
            <a:r>
              <a:rPr lang="fr-FR" dirty="0" smtClean="0"/>
              <a:t> </a:t>
            </a:r>
            <a:r>
              <a:rPr lang="fr-FR" dirty="0" err="1" smtClean="0"/>
              <a:t>elements</a:t>
            </a:r>
            <a:r>
              <a:rPr lang="fr-FR" dirty="0" smtClean="0"/>
              <a:t> in </a:t>
            </a:r>
            <a:r>
              <a:rPr lang="fr-FR" dirty="0" err="1" smtClean="0"/>
              <a:t>atomic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form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5352440" y="5895311"/>
            <a:ext cx="39243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>
                <a:latin typeface="Arial" panose="020B0604020202020204" pitchFamily="34" charset="0"/>
              </a:rPr>
              <a:t>T. Sato, </a:t>
            </a:r>
            <a:r>
              <a:rPr lang="en-US" sz="1100" i="1" dirty="0">
                <a:latin typeface="Arial" panose="020B0604020202020204" pitchFamily="34" charset="0"/>
              </a:rPr>
              <a:t>et al. </a:t>
            </a:r>
            <a:r>
              <a:rPr lang="ro-RO" sz="1100" u="sng" dirty="0">
                <a:hlinkClick r:id="rId4"/>
              </a:rPr>
              <a:t>http://</a:t>
            </a:r>
            <a:r>
              <a:rPr lang="ro-RO" sz="1100" u="sng" dirty="0" smtClean="0">
                <a:hlinkClick r:id="rId4"/>
              </a:rPr>
              <a:t>dx.doi.org/10.1063/1.4789772</a:t>
            </a:r>
            <a:r>
              <a:rPr lang="ro-RO" sz="1100" u="sng" dirty="0" smtClean="0"/>
              <a:t> (2013)</a:t>
            </a:r>
            <a:r>
              <a:rPr lang="en-US" sz="1100" i="1" dirty="0" smtClean="0">
                <a:latin typeface="Arial" panose="020B0604020202020204" pitchFamily="34" charset="0"/>
              </a:rPr>
              <a:t>.</a:t>
            </a:r>
            <a:endParaRPr lang="en-US" sz="1100" i="1" dirty="0"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67118" y="5754223"/>
            <a:ext cx="638826" cy="15552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617659" y="5909747"/>
            <a:ext cx="1439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at JAEA (2016) </a:t>
            </a:r>
            <a:endParaRPr lang="en-GB" sz="1400" dirty="0"/>
          </a:p>
        </p:txBody>
      </p:sp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13" y="818245"/>
            <a:ext cx="3110998" cy="250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4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958" y="105692"/>
            <a:ext cx="8226854" cy="715840"/>
          </a:xfrm>
        </p:spPr>
        <p:txBody>
          <a:bodyPr>
            <a:normAutofit/>
          </a:bodyPr>
          <a:lstStyle/>
          <a:p>
            <a:r>
              <a:rPr lang="en-GB" altLang="fr-FR" sz="2000" b="1" dirty="0">
                <a:solidFill>
                  <a:srgbClr val="0070C0"/>
                </a:solidFill>
              </a:rPr>
              <a:t>P</a:t>
            </a:r>
            <a:r>
              <a:rPr lang="en-GB" altLang="fr-FR" sz="2000" b="1" dirty="0" smtClean="0">
                <a:solidFill>
                  <a:srgbClr val="0070C0"/>
                </a:solidFill>
              </a:rPr>
              <a:t>rinciples </a:t>
            </a:r>
            <a:r>
              <a:rPr lang="en-GB" altLang="fr-FR" sz="2000" b="1" dirty="0">
                <a:solidFill>
                  <a:srgbClr val="0070C0"/>
                </a:solidFill>
              </a:rPr>
              <a:t>of </a:t>
            </a:r>
            <a:r>
              <a:rPr lang="en-GB" altLang="fr-FR" sz="2000" b="1" dirty="0" smtClean="0">
                <a:solidFill>
                  <a:srgbClr val="0070C0"/>
                </a:solidFill>
              </a:rPr>
              <a:t>ISOL radioactive beam production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2913545" y="1574120"/>
            <a:ext cx="674432" cy="300673"/>
          </a:xfrm>
          <a:prstGeom prst="line">
            <a:avLst/>
          </a:prstGeom>
          <a:noFill/>
          <a:ln w="15228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757088" y="951364"/>
            <a:ext cx="1733465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fr-FR" dirty="0">
                <a:solidFill>
                  <a:schemeClr val="tx1"/>
                </a:solidFill>
                <a:ea typeface="DejaVu Sans"/>
                <a:cs typeface="DejaVu Sans"/>
              </a:rPr>
              <a:t>Primary beam</a:t>
            </a:r>
          </a:p>
          <a:p>
            <a:pPr eaLnBrk="1" hangingPunct="1"/>
            <a:r>
              <a:rPr lang="en-GB" altLang="fr-FR" dirty="0">
                <a:solidFill>
                  <a:schemeClr val="tx1"/>
                </a:solidFill>
                <a:ea typeface="DejaVu Sans"/>
                <a:cs typeface="DejaVu Sans"/>
              </a:rPr>
              <a:t>(MeV/u-GeV/u</a:t>
            </a:r>
            <a:r>
              <a:rPr lang="en-GB" altLang="fr-FR" dirty="0" smtClean="0">
                <a:solidFill>
                  <a:schemeClr val="tx1"/>
                </a:solidFill>
                <a:ea typeface="DejaVu Sans"/>
                <a:cs typeface="DejaVu Sans"/>
              </a:rPr>
              <a:t>)</a:t>
            </a:r>
          </a:p>
          <a:p>
            <a:pPr eaLnBrk="1" hangingPunct="1"/>
            <a:r>
              <a:rPr lang="en-GB" altLang="fr-FR" dirty="0" smtClean="0">
                <a:solidFill>
                  <a:schemeClr val="tx1"/>
                </a:solidFill>
                <a:ea typeface="DejaVu Sans"/>
                <a:cs typeface="DejaVu Sans"/>
              </a:rPr>
              <a:t>Or</a:t>
            </a:r>
          </a:p>
          <a:p>
            <a:pPr eaLnBrk="1" hangingPunct="1"/>
            <a:r>
              <a:rPr lang="en-GB" altLang="fr-FR" dirty="0" smtClean="0">
                <a:solidFill>
                  <a:schemeClr val="tx1"/>
                </a:solidFill>
                <a:ea typeface="DejaVu Sans"/>
                <a:cs typeface="DejaVu Sans"/>
              </a:rPr>
              <a:t>neutrons</a:t>
            </a:r>
            <a:r>
              <a:rPr lang="ar-SA" altLang="fr-FR" dirty="0" smtClean="0">
                <a:solidFill>
                  <a:schemeClr val="tx1"/>
                </a:solidFill>
                <a:ea typeface="DejaVu Sans"/>
                <a:cs typeface="DejaVu Sans"/>
              </a:rPr>
              <a:t>‏</a:t>
            </a:r>
            <a:endParaRPr lang="en-GB" altLang="fr-FR" dirty="0">
              <a:solidFill>
                <a:schemeClr val="tx1"/>
              </a:solidFill>
              <a:ea typeface="DejaVu Sans"/>
              <a:cs typeface="DejaVu Sans"/>
            </a:endParaRPr>
          </a:p>
        </p:txBody>
      </p:sp>
      <p:grpSp>
        <p:nvGrpSpPr>
          <p:cNvPr id="12" name="Group 89"/>
          <p:cNvGrpSpPr>
            <a:grpSpLocks/>
          </p:cNvGrpSpPr>
          <p:nvPr/>
        </p:nvGrpSpPr>
        <p:grpSpPr bwMode="auto">
          <a:xfrm>
            <a:off x="3452019" y="833477"/>
            <a:ext cx="4776752" cy="1946555"/>
            <a:chOff x="1206" y="912"/>
            <a:chExt cx="4354" cy="1922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206" y="912"/>
              <a:ext cx="4354" cy="192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307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2324" y="1946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3350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4524" y="1958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5493" y="1964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306" y="2236"/>
              <a:ext cx="4182" cy="102"/>
            </a:xfrm>
            <a:custGeom>
              <a:avLst/>
              <a:gdLst>
                <a:gd name="T0" fmla="*/ 0 w 5431"/>
                <a:gd name="T1" fmla="*/ 0 h 201"/>
                <a:gd name="T2" fmla="*/ 2 w 5431"/>
                <a:gd name="T3" fmla="*/ 0 h 201"/>
                <a:gd name="T4" fmla="*/ 2 w 5431"/>
                <a:gd name="T5" fmla="*/ 1 h 201"/>
                <a:gd name="T6" fmla="*/ 0 w 5431"/>
                <a:gd name="T7" fmla="*/ 1 h 201"/>
                <a:gd name="T8" fmla="*/ 0 w 5431"/>
                <a:gd name="T9" fmla="*/ 0 h 2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1"/>
                <a:gd name="T16" fmla="*/ 0 h 201"/>
                <a:gd name="T17" fmla="*/ 5431 w 5431"/>
                <a:gd name="T18" fmla="*/ 201 h 2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1" h="201">
                  <a:moveTo>
                    <a:pt x="0" y="0"/>
                  </a:moveTo>
                  <a:lnTo>
                    <a:pt x="5431" y="0"/>
                  </a:lnTo>
                  <a:lnTo>
                    <a:pt x="5431" y="46"/>
                  </a:lnTo>
                  <a:lnTo>
                    <a:pt x="0" y="20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319" y="2330"/>
              <a:ext cx="121" cy="6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557" y="2328"/>
              <a:ext cx="204" cy="1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935" y="2316"/>
              <a:ext cx="160" cy="30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1213" y="2376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1305" y="2502"/>
              <a:ext cx="61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Release loss</a:t>
              </a: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1669" y="2628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386" y="2314"/>
              <a:ext cx="191" cy="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2929" y="2300"/>
              <a:ext cx="210" cy="300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3418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2652" y="2627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725" y="2296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2369" y="2493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3446" y="2293"/>
              <a:ext cx="190" cy="87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4080" y="2274"/>
              <a:ext cx="269" cy="341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>
              <a:off x="3884" y="2619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3859" y="2281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Text Box 31"/>
            <p:cNvSpPr txBox="1">
              <a:spLocks noChangeArrowheads="1"/>
            </p:cNvSpPr>
            <p:nvPr/>
          </p:nvSpPr>
          <p:spPr bwMode="auto">
            <a:xfrm>
              <a:off x="3523" y="2484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2300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4377" y="2270"/>
              <a:ext cx="203" cy="11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 Box 34"/>
            <p:cNvSpPr txBox="1">
              <a:spLocks noChangeArrowheads="1"/>
            </p:cNvSpPr>
            <p:nvPr/>
          </p:nvSpPr>
          <p:spPr bwMode="auto">
            <a:xfrm>
              <a:off x="4366" y="2346"/>
              <a:ext cx="692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Neutrals</a:t>
              </a: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4774" y="2268"/>
              <a:ext cx="189" cy="23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36"/>
            <p:cNvSpPr txBox="1">
              <a:spLocks noChangeArrowheads="1"/>
            </p:cNvSpPr>
            <p:nvPr/>
          </p:nvSpPr>
          <p:spPr bwMode="auto">
            <a:xfrm>
              <a:off x="4532" y="2511"/>
              <a:ext cx="52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Sidebands</a:t>
              </a: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4680" y="2633"/>
              <a:ext cx="7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Multiply charged</a:t>
              </a: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5193" y="2256"/>
              <a:ext cx="190" cy="37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2350" y="2002"/>
              <a:ext cx="928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Transfer line</a:t>
              </a:r>
            </a:p>
          </p:txBody>
        </p:sp>
        <p:sp>
          <p:nvSpPr>
            <p:cNvPr id="45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485" y="1992"/>
              <a:ext cx="775" cy="1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Ion source</a:t>
              </a:r>
            </a:p>
          </p:txBody>
        </p:sp>
        <p:sp>
          <p:nvSpPr>
            <p:cNvPr id="46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4576" y="1997"/>
              <a:ext cx="766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Extraction</a:t>
              </a:r>
            </a:p>
          </p:txBody>
        </p:sp>
        <p:sp>
          <p:nvSpPr>
            <p:cNvPr id="47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414" y="2002"/>
              <a:ext cx="784" cy="19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Target </a:t>
              </a:r>
              <a:r>
                <a:rPr lang="fr-FR" sz="3200" i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oven</a:t>
              </a:r>
              <a:endParaRPr lang="fr-FR" sz="32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noFill/>
                <a:latin typeface="Arial Black"/>
              </a:endParaRPr>
            </a:p>
          </p:txBody>
        </p:sp>
        <p:grpSp>
          <p:nvGrpSpPr>
            <p:cNvPr id="48" name="Group 43"/>
            <p:cNvGrpSpPr>
              <a:grpSpLocks/>
            </p:cNvGrpSpPr>
            <p:nvPr/>
          </p:nvGrpSpPr>
          <p:grpSpPr bwMode="auto">
            <a:xfrm>
              <a:off x="4683" y="990"/>
              <a:ext cx="829" cy="971"/>
              <a:chOff x="4599" y="2615"/>
              <a:chExt cx="579" cy="834"/>
            </a:xfrm>
          </p:grpSpPr>
          <p:sp>
            <p:nvSpPr>
              <p:cNvPr id="83" name="Freeform 44"/>
              <p:cNvSpPr>
                <a:spLocks/>
              </p:cNvSpPr>
              <p:nvPr/>
            </p:nvSpPr>
            <p:spPr bwMode="auto">
              <a:xfrm>
                <a:off x="4599" y="2615"/>
                <a:ext cx="579" cy="390"/>
              </a:xfrm>
              <a:custGeom>
                <a:avLst/>
                <a:gdLst>
                  <a:gd name="T0" fmla="*/ 1 w 549"/>
                  <a:gd name="T1" fmla="*/ 871408 h 331"/>
                  <a:gd name="T2" fmla="*/ 543 w 549"/>
                  <a:gd name="T3" fmla="*/ 915987 h 331"/>
                  <a:gd name="T4" fmla="*/ 1745 w 549"/>
                  <a:gd name="T5" fmla="*/ 308697 h 331"/>
                  <a:gd name="T6" fmla="*/ 7433 w 549"/>
                  <a:gd name="T7" fmla="*/ 308697 h 331"/>
                  <a:gd name="T8" fmla="*/ 7433 w 549"/>
                  <a:gd name="T9" fmla="*/ 0 h 331"/>
                  <a:gd name="T10" fmla="*/ 665 w 549"/>
                  <a:gd name="T11" fmla="*/ 0 h 331"/>
                  <a:gd name="T12" fmla="*/ 1 w 549"/>
                  <a:gd name="T13" fmla="*/ 871408 h 3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9"/>
                  <a:gd name="T22" fmla="*/ 0 h 331"/>
                  <a:gd name="T23" fmla="*/ 549 w 549"/>
                  <a:gd name="T24" fmla="*/ 331 h 3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9" h="331">
                    <a:moveTo>
                      <a:pt x="1" y="282"/>
                    </a:moveTo>
                    <a:cubicBezTo>
                      <a:pt x="0" y="331"/>
                      <a:pt x="20" y="326"/>
                      <a:pt x="41" y="296"/>
                    </a:cubicBezTo>
                    <a:lnTo>
                      <a:pt x="129" y="100"/>
                    </a:lnTo>
                    <a:lnTo>
                      <a:pt x="549" y="100"/>
                    </a:lnTo>
                    <a:lnTo>
                      <a:pt x="549" y="0"/>
                    </a:lnTo>
                    <a:lnTo>
                      <a:pt x="49" y="0"/>
                    </a:lnTo>
                    <a:lnTo>
                      <a:pt x="1" y="28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Freeform 45"/>
              <p:cNvSpPr>
                <a:spLocks/>
              </p:cNvSpPr>
              <p:nvPr/>
            </p:nvSpPr>
            <p:spPr bwMode="auto">
              <a:xfrm>
                <a:off x="4599" y="3032"/>
                <a:ext cx="578" cy="417"/>
              </a:xfrm>
              <a:custGeom>
                <a:avLst/>
                <a:gdLst>
                  <a:gd name="T0" fmla="*/ 7459 w 548"/>
                  <a:gd name="T1" fmla="*/ 2147483647 h 265"/>
                  <a:gd name="T2" fmla="*/ 681 w 548"/>
                  <a:gd name="T3" fmla="*/ 2147483647 h 265"/>
                  <a:gd name="T4" fmla="*/ 0 w 548"/>
                  <a:gd name="T5" fmla="*/ 2147483647 h 265"/>
                  <a:gd name="T6" fmla="*/ 646 w 548"/>
                  <a:gd name="T7" fmla="*/ 2147483647 h 265"/>
                  <a:gd name="T8" fmla="*/ 1694 w 548"/>
                  <a:gd name="T9" fmla="*/ 2147483647 h 265"/>
                  <a:gd name="T10" fmla="*/ 7459 w 548"/>
                  <a:gd name="T11" fmla="*/ 2147483647 h 265"/>
                  <a:gd name="T12" fmla="*/ 7459 w 548"/>
                  <a:gd name="T13" fmla="*/ 2147483647 h 2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8"/>
                  <a:gd name="T22" fmla="*/ 0 h 265"/>
                  <a:gd name="T23" fmla="*/ 548 w 548"/>
                  <a:gd name="T24" fmla="*/ 265 h 2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8" h="265">
                    <a:moveTo>
                      <a:pt x="548" y="265"/>
                    </a:moveTo>
                    <a:lnTo>
                      <a:pt x="50" y="265"/>
                    </a:lnTo>
                    <a:lnTo>
                      <a:pt x="0" y="38"/>
                    </a:lnTo>
                    <a:cubicBezTo>
                      <a:pt x="0" y="0"/>
                      <a:pt x="26" y="13"/>
                      <a:pt x="47" y="38"/>
                    </a:cubicBezTo>
                    <a:lnTo>
                      <a:pt x="124" y="185"/>
                    </a:lnTo>
                    <a:lnTo>
                      <a:pt x="548" y="185"/>
                    </a:lnTo>
                    <a:lnTo>
                      <a:pt x="548" y="265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3345" y="982"/>
              <a:ext cx="1173" cy="429"/>
            </a:xfrm>
            <a:custGeom>
              <a:avLst/>
              <a:gdLst>
                <a:gd name="T0" fmla="*/ 1 w 2269"/>
                <a:gd name="T1" fmla="*/ 0 h 973"/>
                <a:gd name="T2" fmla="*/ 1 w 2269"/>
                <a:gd name="T3" fmla="*/ 0 h 973"/>
                <a:gd name="T4" fmla="*/ 1 w 2269"/>
                <a:gd name="T5" fmla="*/ 0 h 973"/>
                <a:gd name="T6" fmla="*/ 1 w 2269"/>
                <a:gd name="T7" fmla="*/ 0 h 973"/>
                <a:gd name="T8" fmla="*/ 1 w 2269"/>
                <a:gd name="T9" fmla="*/ 0 h 973"/>
                <a:gd name="T10" fmla="*/ 1 w 2269"/>
                <a:gd name="T11" fmla="*/ 0 h 973"/>
                <a:gd name="T12" fmla="*/ 0 w 2269"/>
                <a:gd name="T13" fmla="*/ 0 h 973"/>
                <a:gd name="T14" fmla="*/ 1 w 2269"/>
                <a:gd name="T15" fmla="*/ 0 h 9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69"/>
                <a:gd name="T25" fmla="*/ 0 h 973"/>
                <a:gd name="T26" fmla="*/ 2269 w 2269"/>
                <a:gd name="T27" fmla="*/ 973 h 9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69" h="973">
                  <a:moveTo>
                    <a:pt x="3" y="973"/>
                  </a:moveTo>
                  <a:lnTo>
                    <a:pt x="169" y="973"/>
                  </a:lnTo>
                  <a:lnTo>
                    <a:pt x="169" y="174"/>
                  </a:lnTo>
                  <a:lnTo>
                    <a:pt x="1964" y="174"/>
                  </a:lnTo>
                  <a:lnTo>
                    <a:pt x="1974" y="934"/>
                  </a:lnTo>
                  <a:lnTo>
                    <a:pt x="2269" y="0"/>
                  </a:lnTo>
                  <a:lnTo>
                    <a:pt x="0" y="0"/>
                  </a:lnTo>
                  <a:lnTo>
                    <a:pt x="3" y="97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3350" y="1521"/>
              <a:ext cx="1177" cy="436"/>
            </a:xfrm>
            <a:custGeom>
              <a:avLst/>
              <a:gdLst>
                <a:gd name="T0" fmla="*/ 0 w 2278"/>
                <a:gd name="T1" fmla="*/ 0 h 989"/>
                <a:gd name="T2" fmla="*/ 1 w 2278"/>
                <a:gd name="T3" fmla="*/ 0 h 989"/>
                <a:gd name="T4" fmla="*/ 1 w 2278"/>
                <a:gd name="T5" fmla="*/ 0 h 989"/>
                <a:gd name="T6" fmla="*/ 1 w 2278"/>
                <a:gd name="T7" fmla="*/ 0 h 989"/>
                <a:gd name="T8" fmla="*/ 1 w 2278"/>
                <a:gd name="T9" fmla="*/ 0 h 989"/>
                <a:gd name="T10" fmla="*/ 1 w 2278"/>
                <a:gd name="T11" fmla="*/ 0 h 989"/>
                <a:gd name="T12" fmla="*/ 0 w 2278"/>
                <a:gd name="T13" fmla="*/ 0 h 989"/>
                <a:gd name="T14" fmla="*/ 0 w 2278"/>
                <a:gd name="T15" fmla="*/ 0 h 9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8"/>
                <a:gd name="T25" fmla="*/ 0 h 989"/>
                <a:gd name="T26" fmla="*/ 2278 w 2278"/>
                <a:gd name="T27" fmla="*/ 989 h 9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8" h="989">
                  <a:moveTo>
                    <a:pt x="0" y="0"/>
                  </a:moveTo>
                  <a:lnTo>
                    <a:pt x="152" y="0"/>
                  </a:lnTo>
                  <a:lnTo>
                    <a:pt x="152" y="818"/>
                  </a:lnTo>
                  <a:lnTo>
                    <a:pt x="1973" y="818"/>
                  </a:lnTo>
                  <a:lnTo>
                    <a:pt x="1942" y="23"/>
                  </a:lnTo>
                  <a:lnTo>
                    <a:pt x="2278" y="989"/>
                  </a:lnTo>
                  <a:lnTo>
                    <a:pt x="0" y="98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" name="Group 48"/>
            <p:cNvGrpSpPr>
              <a:grpSpLocks/>
            </p:cNvGrpSpPr>
            <p:nvPr/>
          </p:nvGrpSpPr>
          <p:grpSpPr bwMode="auto">
            <a:xfrm>
              <a:off x="2333" y="1345"/>
              <a:ext cx="1015" cy="246"/>
              <a:chOff x="3042" y="735"/>
              <a:chExt cx="708" cy="212"/>
            </a:xfrm>
          </p:grpSpPr>
          <p:sp>
            <p:nvSpPr>
              <p:cNvPr id="81" name="Rectangle 49" descr="70%"/>
              <p:cNvSpPr>
                <a:spLocks noChangeArrowheads="1"/>
              </p:cNvSpPr>
              <p:nvPr/>
            </p:nvSpPr>
            <p:spPr bwMode="auto">
              <a:xfrm>
                <a:off x="3042" y="735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" name="Rectangle 50" descr="70%"/>
              <p:cNvSpPr>
                <a:spLocks noChangeArrowheads="1"/>
              </p:cNvSpPr>
              <p:nvPr/>
            </p:nvSpPr>
            <p:spPr bwMode="auto">
              <a:xfrm>
                <a:off x="3042" y="891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1298" y="982"/>
              <a:ext cx="1031" cy="970"/>
              <a:chOff x="3243" y="564"/>
              <a:chExt cx="720" cy="834"/>
            </a:xfrm>
          </p:grpSpPr>
          <p:grpSp>
            <p:nvGrpSpPr>
              <p:cNvPr id="73" name="Group 52"/>
              <p:cNvGrpSpPr>
                <a:grpSpLocks/>
              </p:cNvGrpSpPr>
              <p:nvPr/>
            </p:nvGrpSpPr>
            <p:grpSpPr bwMode="auto">
              <a:xfrm>
                <a:off x="3243" y="564"/>
                <a:ext cx="720" cy="834"/>
                <a:chOff x="2319" y="426"/>
                <a:chExt cx="720" cy="834"/>
              </a:xfrm>
            </p:grpSpPr>
            <p:sp>
              <p:nvSpPr>
                <p:cNvPr id="79" name="Rectangle 53"/>
                <p:cNvSpPr>
                  <a:spLocks noChangeArrowheads="1"/>
                </p:cNvSpPr>
                <p:nvPr/>
              </p:nvSpPr>
              <p:spPr bwMode="auto">
                <a:xfrm>
                  <a:off x="2319" y="426"/>
                  <a:ext cx="720" cy="83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0" name="Rectangle 54"/>
                <p:cNvSpPr>
                  <a:spLocks noChangeArrowheads="1"/>
                </p:cNvSpPr>
                <p:nvPr/>
              </p:nvSpPr>
              <p:spPr bwMode="auto">
                <a:xfrm>
                  <a:off x="2376" y="483"/>
                  <a:ext cx="603" cy="71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" name="Group 55"/>
              <p:cNvGrpSpPr>
                <a:grpSpLocks/>
              </p:cNvGrpSpPr>
              <p:nvPr/>
            </p:nvGrpSpPr>
            <p:grpSpPr bwMode="auto">
              <a:xfrm>
                <a:off x="3342" y="848"/>
                <a:ext cx="500" cy="426"/>
                <a:chOff x="2406" y="719"/>
                <a:chExt cx="500" cy="426"/>
              </a:xfrm>
            </p:grpSpPr>
            <p:sp>
              <p:nvSpPr>
                <p:cNvPr id="75" name="Oval 56" descr="Sphere"/>
                <p:cNvSpPr>
                  <a:spLocks noChangeArrowheads="1"/>
                </p:cNvSpPr>
                <p:nvPr/>
              </p:nvSpPr>
              <p:spPr bwMode="auto">
                <a:xfrm>
                  <a:off x="240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6" name="Oval 57" descr="Sphere"/>
                <p:cNvSpPr>
                  <a:spLocks noChangeArrowheads="1"/>
                </p:cNvSpPr>
                <p:nvPr/>
              </p:nvSpPr>
              <p:spPr bwMode="auto">
                <a:xfrm>
                  <a:off x="254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7" name="Oval 58" descr="Sphere"/>
                <p:cNvSpPr>
                  <a:spLocks noChangeArrowheads="1"/>
                </p:cNvSpPr>
                <p:nvPr/>
              </p:nvSpPr>
              <p:spPr bwMode="auto">
                <a:xfrm>
                  <a:off x="267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8" name="Oval 59" descr="Sphere"/>
                <p:cNvSpPr>
                  <a:spLocks noChangeArrowheads="1"/>
                </p:cNvSpPr>
                <p:nvPr/>
              </p:nvSpPr>
              <p:spPr bwMode="auto">
                <a:xfrm>
                  <a:off x="281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3" name="Rectangle 60"/>
            <p:cNvSpPr>
              <a:spLocks noChangeArrowheads="1"/>
            </p:cNvSpPr>
            <p:nvPr/>
          </p:nvSpPr>
          <p:spPr bwMode="auto">
            <a:xfrm>
              <a:off x="2236" y="1415"/>
              <a:ext cx="100" cy="10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4" name="Rectangle 61" descr="Small confetti"/>
            <p:cNvSpPr>
              <a:spLocks noChangeArrowheads="1"/>
            </p:cNvSpPr>
            <p:nvPr/>
          </p:nvSpPr>
          <p:spPr bwMode="auto">
            <a:xfrm>
              <a:off x="3428" y="1063"/>
              <a:ext cx="931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5" name="AutoShape 62" descr="Large confetti"/>
            <p:cNvSpPr>
              <a:spLocks noChangeArrowheads="1"/>
            </p:cNvSpPr>
            <p:nvPr/>
          </p:nvSpPr>
          <p:spPr bwMode="auto">
            <a:xfrm>
              <a:off x="3569" y="1178"/>
              <a:ext cx="652" cy="587"/>
            </a:xfrm>
            <a:prstGeom prst="flowChartAlternate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6" name="Text Box 63"/>
            <p:cNvSpPr txBox="1">
              <a:spLocks noChangeArrowheads="1"/>
            </p:cNvSpPr>
            <p:nvPr/>
          </p:nvSpPr>
          <p:spPr bwMode="auto">
            <a:xfrm>
              <a:off x="3549" y="1142"/>
              <a:ext cx="62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2000" b="1" dirty="0">
                  <a:solidFill>
                    <a:srgbClr val="CC0000"/>
                  </a:solidFill>
                  <a:latin typeface="Arial" pitchFamily="34" charset="0"/>
                </a:rPr>
                <a:t>Plasma</a:t>
              </a:r>
            </a:p>
          </p:txBody>
        </p:sp>
        <p:sp>
          <p:nvSpPr>
            <p:cNvPr id="57" name="PubChord"/>
            <p:cNvSpPr>
              <a:spLocks noEditPoints="1" noChangeArrowheads="1"/>
            </p:cNvSpPr>
            <p:nvPr/>
          </p:nvSpPr>
          <p:spPr bwMode="auto">
            <a:xfrm rot="5934171">
              <a:off x="4344" y="1351"/>
              <a:ext cx="201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16 w 21600"/>
                <a:gd name="T10" fmla="*/ 3184 h 21600"/>
                <a:gd name="T11" fmla="*/ 18484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4136" y="19298"/>
                  </a:moveTo>
                  <a:cubicBezTo>
                    <a:pt x="6037" y="20789"/>
                    <a:pt x="8383" y="21600"/>
                    <a:pt x="10800" y="21600"/>
                  </a:cubicBezTo>
                  <a:cubicBezTo>
                    <a:pt x="14708" y="21599"/>
                    <a:pt x="18311" y="19488"/>
                    <a:pt x="20221" y="16079"/>
                  </a:cubicBezTo>
                  <a:lnTo>
                    <a:pt x="4136" y="19298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PubChord" descr="20%"/>
            <p:cNvSpPr>
              <a:spLocks noEditPoints="1" noChangeArrowheads="1"/>
            </p:cNvSpPr>
            <p:nvPr/>
          </p:nvSpPr>
          <p:spPr bwMode="auto">
            <a:xfrm rot="5400000">
              <a:off x="3438" y="1342"/>
              <a:ext cx="149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89 w 21600"/>
                <a:gd name="T10" fmla="*/ 3184 h 21600"/>
                <a:gd name="T11" fmla="*/ 18411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420" y="17612"/>
                  </a:moveTo>
                  <a:cubicBezTo>
                    <a:pt x="4470" y="20135"/>
                    <a:pt x="7548" y="21600"/>
                    <a:pt x="10800" y="21600"/>
                  </a:cubicBezTo>
                  <a:cubicBezTo>
                    <a:pt x="13951" y="21599"/>
                    <a:pt x="16945" y="20223"/>
                    <a:pt x="18997" y="17831"/>
                  </a:cubicBezTo>
                  <a:lnTo>
                    <a:pt x="2420" y="1761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Line 68"/>
            <p:cNvSpPr>
              <a:spLocks noChangeShapeType="1"/>
            </p:cNvSpPr>
            <p:nvPr/>
          </p:nvSpPr>
          <p:spPr bwMode="auto">
            <a:xfrm flipV="1">
              <a:off x="1724" y="1050"/>
              <a:ext cx="291" cy="27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69"/>
            <p:cNvSpPr>
              <a:spLocks noChangeShapeType="1"/>
            </p:cNvSpPr>
            <p:nvPr/>
          </p:nvSpPr>
          <p:spPr bwMode="auto">
            <a:xfrm>
              <a:off x="2015" y="1050"/>
              <a:ext cx="236" cy="46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Line 70"/>
            <p:cNvSpPr>
              <a:spLocks noChangeShapeType="1"/>
            </p:cNvSpPr>
            <p:nvPr/>
          </p:nvSpPr>
          <p:spPr bwMode="auto">
            <a:xfrm flipV="1">
              <a:off x="2257" y="1415"/>
              <a:ext cx="230" cy="9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Line 71"/>
            <p:cNvSpPr>
              <a:spLocks noChangeShapeType="1"/>
            </p:cNvSpPr>
            <p:nvPr/>
          </p:nvSpPr>
          <p:spPr bwMode="auto">
            <a:xfrm>
              <a:off x="2499" y="1420"/>
              <a:ext cx="62" cy="10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Line 72"/>
            <p:cNvSpPr>
              <a:spLocks noChangeShapeType="1"/>
            </p:cNvSpPr>
            <p:nvPr/>
          </p:nvSpPr>
          <p:spPr bwMode="auto">
            <a:xfrm flipV="1">
              <a:off x="2573" y="1410"/>
              <a:ext cx="472" cy="11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73"/>
            <p:cNvSpPr>
              <a:spLocks noChangeShapeType="1"/>
            </p:cNvSpPr>
            <p:nvPr/>
          </p:nvSpPr>
          <p:spPr bwMode="auto">
            <a:xfrm>
              <a:off x="3050" y="1415"/>
              <a:ext cx="268" cy="11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Line 74"/>
            <p:cNvSpPr>
              <a:spLocks noChangeShapeType="1"/>
            </p:cNvSpPr>
            <p:nvPr/>
          </p:nvSpPr>
          <p:spPr bwMode="auto">
            <a:xfrm flipV="1">
              <a:off x="3324" y="1410"/>
              <a:ext cx="43" cy="1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Line 75"/>
            <p:cNvSpPr>
              <a:spLocks noChangeShapeType="1"/>
            </p:cNvSpPr>
            <p:nvPr/>
          </p:nvSpPr>
          <p:spPr bwMode="auto">
            <a:xfrm>
              <a:off x="3380" y="1415"/>
              <a:ext cx="576" cy="46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Line 76"/>
            <p:cNvSpPr>
              <a:spLocks noChangeShapeType="1"/>
            </p:cNvSpPr>
            <p:nvPr/>
          </p:nvSpPr>
          <p:spPr bwMode="auto">
            <a:xfrm flipV="1">
              <a:off x="3962" y="1097"/>
              <a:ext cx="763" cy="77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3750" y="1453"/>
              <a:ext cx="1601" cy="252"/>
            </a:xfrm>
            <a:custGeom>
              <a:avLst/>
              <a:gdLst>
                <a:gd name="T0" fmla="*/ 0 w 2304"/>
                <a:gd name="T1" fmla="*/ 0 h 558"/>
                <a:gd name="T2" fmla="*/ 1 w 2304"/>
                <a:gd name="T3" fmla="*/ 0 h 558"/>
                <a:gd name="T4" fmla="*/ 1 w 2304"/>
                <a:gd name="T5" fmla="*/ 0 h 558"/>
                <a:gd name="T6" fmla="*/ 1 w 2304"/>
                <a:gd name="T7" fmla="*/ 0 h 5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04"/>
                <a:gd name="T13" fmla="*/ 0 h 558"/>
                <a:gd name="T14" fmla="*/ 2304 w 2304"/>
                <a:gd name="T15" fmla="*/ 558 h 5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04" h="558">
                  <a:moveTo>
                    <a:pt x="0" y="558"/>
                  </a:moveTo>
                  <a:cubicBezTo>
                    <a:pt x="86" y="452"/>
                    <a:pt x="172" y="347"/>
                    <a:pt x="338" y="265"/>
                  </a:cubicBezTo>
                  <a:cubicBezTo>
                    <a:pt x="504" y="183"/>
                    <a:pt x="668" y="108"/>
                    <a:pt x="996" y="64"/>
                  </a:cubicBezTo>
                  <a:cubicBezTo>
                    <a:pt x="1324" y="20"/>
                    <a:pt x="2079" y="1"/>
                    <a:pt x="2304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oval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4364" y="1473"/>
              <a:ext cx="996" cy="78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 flipV="1">
              <a:off x="4363" y="1396"/>
              <a:ext cx="995" cy="40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Text Box 80"/>
            <p:cNvSpPr txBox="1">
              <a:spLocks noChangeArrowheads="1"/>
            </p:cNvSpPr>
            <p:nvPr/>
          </p:nvSpPr>
          <p:spPr bwMode="auto">
            <a:xfrm>
              <a:off x="4910" y="1125"/>
              <a:ext cx="51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Extracted</a:t>
              </a:r>
            </a:p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ion beam</a:t>
              </a:r>
            </a:p>
          </p:txBody>
        </p:sp>
        <p:sp>
          <p:nvSpPr>
            <p:cNvPr id="72" name="Text Box 81"/>
            <p:cNvSpPr txBox="1">
              <a:spLocks noChangeArrowheads="1"/>
            </p:cNvSpPr>
            <p:nvPr/>
          </p:nvSpPr>
          <p:spPr bwMode="auto">
            <a:xfrm>
              <a:off x="4848" y="1476"/>
              <a:ext cx="68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~nA   for Surface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</a:t>
              </a: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A   for FEBIAD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~mA   for ECR</a:t>
              </a:r>
            </a:p>
          </p:txBody>
        </p:sp>
      </p:grpSp>
      <p:sp>
        <p:nvSpPr>
          <p:cNvPr id="85" name="Text Box 8"/>
          <p:cNvSpPr txBox="1">
            <a:spLocks noChangeArrowheads="1"/>
          </p:cNvSpPr>
          <p:nvPr/>
        </p:nvSpPr>
        <p:spPr bwMode="auto">
          <a:xfrm>
            <a:off x="5259705" y="5532093"/>
            <a:ext cx="3881489" cy="77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algn="r" eaLnBrk="1" hangingPunct="1"/>
            <a:endParaRPr lang="en-US" sz="1100" i="1" dirty="0" smtClean="0">
              <a:solidFill>
                <a:srgbClr val="002060"/>
              </a:solidFill>
            </a:endParaRPr>
          </a:p>
          <a:p>
            <a:pPr algn="r" eaLnBrk="1" hangingPunct="1"/>
            <a:r>
              <a:rPr lang="en-US" sz="1100" i="1" dirty="0" smtClean="0">
                <a:solidFill>
                  <a:srgbClr val="002060"/>
                </a:solidFill>
              </a:rPr>
              <a:t>H. </a:t>
            </a:r>
            <a:r>
              <a:rPr lang="en-US" sz="1100" i="1" dirty="0" err="1" smtClean="0">
                <a:solidFill>
                  <a:srgbClr val="002060"/>
                </a:solidFill>
              </a:rPr>
              <a:t>Ravn</a:t>
            </a:r>
            <a:r>
              <a:rPr lang="en-US" sz="1100" i="1" dirty="0" smtClean="0">
                <a:solidFill>
                  <a:srgbClr val="002060"/>
                </a:solidFill>
              </a:rPr>
              <a:t> and W. Brian</a:t>
            </a:r>
          </a:p>
          <a:p>
            <a:pPr algn="r" eaLnBrk="1" hangingPunct="1"/>
            <a:r>
              <a:rPr lang="en-US" sz="1100" i="1" dirty="0" smtClean="0">
                <a:solidFill>
                  <a:srgbClr val="002060"/>
                </a:solidFill>
              </a:rPr>
              <a:t> </a:t>
            </a:r>
            <a:r>
              <a:rPr lang="en-US" sz="1100" i="1" dirty="0">
                <a:solidFill>
                  <a:srgbClr val="002060"/>
                </a:solidFill>
              </a:rPr>
              <a:t>"On-line mass separators</a:t>
            </a:r>
            <a:r>
              <a:rPr lang="en-US" sz="1100" i="1" dirty="0" smtClean="0">
                <a:solidFill>
                  <a:srgbClr val="002060"/>
                </a:solidFill>
              </a:rPr>
              <a:t>.</a:t>
            </a:r>
          </a:p>
          <a:p>
            <a:pPr algn="r" eaLnBrk="1" hangingPunct="1"/>
            <a:r>
              <a:rPr lang="en-US" sz="1100" i="1" dirty="0" smtClean="0">
                <a:solidFill>
                  <a:srgbClr val="002060"/>
                </a:solidFill>
              </a:rPr>
              <a:t>" </a:t>
            </a:r>
            <a:r>
              <a:rPr lang="en-US" sz="1100" i="1" dirty="0">
                <a:solidFill>
                  <a:srgbClr val="002060"/>
                </a:solidFill>
              </a:rPr>
              <a:t>Treatise on heavy ion science. Springer US, 1989. 363-439.</a:t>
            </a:r>
            <a:endParaRPr lang="en-GB" sz="1100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21795" y="5398233"/>
            <a:ext cx="4070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Make sure you collect a large fraction,</a:t>
            </a:r>
          </a:p>
          <a:p>
            <a:r>
              <a:rPr lang="en-US" dirty="0" smtClean="0"/>
              <a:t> and fast,</a:t>
            </a:r>
          </a:p>
          <a:p>
            <a:r>
              <a:rPr lang="en-US" dirty="0"/>
              <a:t>a</a:t>
            </a:r>
            <a:r>
              <a:rPr lang="en-US" dirty="0" smtClean="0"/>
              <a:t>nd before it evaporates 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50113"/>
          <a:stretch/>
        </p:blipFill>
        <p:spPr>
          <a:xfrm>
            <a:off x="145550" y="2780032"/>
            <a:ext cx="2258724" cy="34634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47" y="1903024"/>
            <a:ext cx="1221044" cy="813373"/>
          </a:xfrm>
          <a:prstGeom prst="rect">
            <a:avLst/>
          </a:prstGeom>
        </p:spPr>
      </p:pic>
      <p:pic>
        <p:nvPicPr>
          <p:cNvPr id="8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019" y="2897878"/>
            <a:ext cx="5303288" cy="261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b="1" dirty="0" smtClean="0">
                <a:solidFill>
                  <a:srgbClr val="0070C0"/>
                </a:solidFill>
              </a:rPr>
              <a:t>Structure of the presentation</a:t>
            </a:r>
            <a:endParaRPr lang="en-GB" sz="2000" b="1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949333"/>
            <a:ext cx="855821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Radioactive Ion Beams for Medical Applications </a:t>
            </a:r>
            <a:r>
              <a:rPr lang="en-US" u="sng" dirty="0" smtClean="0"/>
              <a:t>: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u="sng" dirty="0"/>
              <a:t/>
            </a:r>
            <a:br>
              <a:rPr lang="en-US" u="sng" dirty="0"/>
            </a:br>
            <a:r>
              <a:rPr lang="en-US" dirty="0" smtClean="0"/>
              <a:t>1.- Production </a:t>
            </a:r>
            <a:r>
              <a:rPr lang="en-US" dirty="0"/>
              <a:t>by the Isotope mass Separation </a:t>
            </a:r>
            <a:r>
              <a:rPr lang="en-US" dirty="0" err="1"/>
              <a:t>OnLine</a:t>
            </a:r>
            <a:r>
              <a:rPr lang="en-US" dirty="0"/>
              <a:t> (ISOL) </a:t>
            </a:r>
            <a:r>
              <a:rPr lang="en-US" dirty="0" smtClean="0"/>
              <a:t>method</a:t>
            </a:r>
          </a:p>
          <a:p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Radioisotopes</a:t>
            </a:r>
          </a:p>
          <a:p>
            <a:r>
              <a:rPr lang="en-US" dirty="0"/>
              <a:t>	</a:t>
            </a:r>
            <a:r>
              <a:rPr lang="en-US" dirty="0" smtClean="0"/>
              <a:t>Accelerators for the production of radioisotope beams</a:t>
            </a:r>
          </a:p>
          <a:p>
            <a:r>
              <a:rPr lang="en-US" dirty="0"/>
              <a:t>	</a:t>
            </a:r>
            <a:r>
              <a:rPr lang="en-US" dirty="0" smtClean="0"/>
              <a:t>Specificity of the Isotope mass separation</a:t>
            </a:r>
          </a:p>
          <a:p>
            <a:r>
              <a:rPr lang="en-US" dirty="0"/>
              <a:t>	</a:t>
            </a:r>
            <a:r>
              <a:rPr lang="en-US" dirty="0" smtClean="0"/>
              <a:t>Questions, discussion</a:t>
            </a:r>
          </a:p>
          <a:p>
            <a:endParaRPr lang="en-US" dirty="0"/>
          </a:p>
          <a:p>
            <a:r>
              <a:rPr lang="en-US" dirty="0"/>
              <a:t>2.- CERN-MEDICIS, non-conventional radioisotopes for </a:t>
            </a:r>
            <a:r>
              <a:rPr lang="en-US" dirty="0" smtClean="0"/>
              <a:t>medical applications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Ion accelerators for radiotherapy</a:t>
            </a:r>
          </a:p>
          <a:p>
            <a:r>
              <a:rPr lang="en-US" dirty="0"/>
              <a:t>	</a:t>
            </a:r>
            <a:r>
              <a:rPr lang="en-US" dirty="0" smtClean="0"/>
              <a:t>Principle of PET imaging</a:t>
            </a:r>
            <a:endParaRPr lang="en-US" dirty="0"/>
          </a:p>
          <a:p>
            <a:r>
              <a:rPr lang="en-US" dirty="0" smtClean="0"/>
              <a:t>	PET Molecular imaging in nuclear medicine</a:t>
            </a:r>
          </a:p>
          <a:p>
            <a:r>
              <a:rPr lang="en-US" dirty="0"/>
              <a:t>	</a:t>
            </a:r>
            <a:r>
              <a:rPr lang="en-US" dirty="0" smtClean="0"/>
              <a:t>Concept of </a:t>
            </a:r>
            <a:r>
              <a:rPr lang="en-US" dirty="0" err="1" smtClean="0"/>
              <a:t>theranostics</a:t>
            </a:r>
            <a:r>
              <a:rPr lang="en-US" dirty="0" smtClean="0"/>
              <a:t> (therapy + diagnostics) in nuclear medicine</a:t>
            </a:r>
          </a:p>
          <a:p>
            <a:r>
              <a:rPr lang="en-US" dirty="0" smtClean="0"/>
              <a:t>	CERN-MEDICIS : a new facility and new projects</a:t>
            </a:r>
          </a:p>
          <a:p>
            <a:r>
              <a:rPr lang="en-US" dirty="0"/>
              <a:t>	</a:t>
            </a:r>
            <a:r>
              <a:rPr lang="en-US" dirty="0" smtClean="0"/>
              <a:t>Virtual visit with cameras</a:t>
            </a:r>
          </a:p>
          <a:p>
            <a:r>
              <a:rPr lang="en-US" dirty="0"/>
              <a:t>	</a:t>
            </a:r>
            <a:r>
              <a:rPr lang="en-US" dirty="0" smtClean="0"/>
              <a:t>Questions discussion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084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5"/>
          <p:cNvSpPr>
            <a:spLocks noChangeArrowheads="1"/>
          </p:cNvSpPr>
          <p:nvPr/>
        </p:nvSpPr>
        <p:spPr bwMode="auto">
          <a:xfrm>
            <a:off x="148856" y="1142712"/>
            <a:ext cx="7594969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fr-FR" sz="3600" b="1" dirty="0">
                <a:solidFill>
                  <a:srgbClr val="002060"/>
                </a:solidFill>
                <a:latin typeface="Arial" pitchFamily="34" charset="0"/>
              </a:rPr>
              <a:t>I</a:t>
            </a:r>
            <a:r>
              <a:rPr lang="en-GB" altLang="fr-FR" sz="1600" b="1" dirty="0">
                <a:solidFill>
                  <a:srgbClr val="002060"/>
                </a:solidFill>
                <a:latin typeface="Arial" pitchFamily="34" charset="0"/>
              </a:rPr>
              <a:t>[</a:t>
            </a:r>
            <a:r>
              <a:rPr lang="en-GB" altLang="fr-FR" sz="1600" b="1" dirty="0" err="1">
                <a:solidFill>
                  <a:srgbClr val="002060"/>
                </a:solidFill>
                <a:latin typeface="Arial" pitchFamily="34" charset="0"/>
              </a:rPr>
              <a:t>pps</a:t>
            </a:r>
            <a:r>
              <a:rPr lang="en-GB" altLang="fr-FR" sz="1600" b="1" dirty="0">
                <a:solidFill>
                  <a:srgbClr val="002060"/>
                </a:solidFill>
                <a:latin typeface="Arial" pitchFamily="34" charset="0"/>
              </a:rPr>
              <a:t>]</a:t>
            </a:r>
            <a:r>
              <a:rPr lang="en-GB" altLang="fr-FR" sz="3600" b="1" dirty="0">
                <a:solidFill>
                  <a:srgbClr val="002060"/>
                </a:solidFill>
                <a:latin typeface="Arial" pitchFamily="34" charset="0"/>
              </a:rPr>
              <a:t> ~ </a:t>
            </a:r>
            <a:r>
              <a:rPr lang="en-GB" altLang="fr-FR" sz="3600" b="1" dirty="0">
                <a:solidFill>
                  <a:srgbClr val="002060"/>
                </a:solidFill>
                <a:latin typeface="Symbol" pitchFamily="18" charset="2"/>
              </a:rPr>
              <a:t>F</a:t>
            </a:r>
            <a:r>
              <a:rPr lang="en-GB" altLang="fr-FR" sz="1600" b="1" dirty="0">
                <a:solidFill>
                  <a:srgbClr val="002060"/>
                </a:solidFill>
                <a:latin typeface="Symbol" pitchFamily="18" charset="2"/>
              </a:rPr>
              <a:t>[</a:t>
            </a:r>
            <a:r>
              <a:rPr lang="en-GB" altLang="fr-FR" sz="1600" b="1" dirty="0" err="1">
                <a:solidFill>
                  <a:srgbClr val="002060"/>
                </a:solidFill>
                <a:latin typeface="Arial" pitchFamily="34" charset="0"/>
              </a:rPr>
              <a:t>pps</a:t>
            </a:r>
            <a:r>
              <a:rPr lang="en-GB" altLang="fr-FR" sz="1600" b="1" dirty="0">
                <a:solidFill>
                  <a:srgbClr val="002060"/>
                </a:solidFill>
                <a:latin typeface="Symbol" pitchFamily="18" charset="2"/>
              </a:rPr>
              <a:t>]</a:t>
            </a:r>
            <a:r>
              <a:rPr lang="en-GB" altLang="fr-FR" sz="3600" b="1" dirty="0">
                <a:solidFill>
                  <a:srgbClr val="002060"/>
                </a:solidFill>
                <a:latin typeface="Symbol" pitchFamily="18" charset="2"/>
              </a:rPr>
              <a:t> s</a:t>
            </a:r>
            <a:r>
              <a:rPr lang="en-GB" altLang="fr-FR" sz="1600" b="1" dirty="0">
                <a:solidFill>
                  <a:srgbClr val="002060"/>
                </a:solidFill>
                <a:latin typeface="Arial" pitchFamily="34" charset="0"/>
              </a:rPr>
              <a:t>[barn]</a:t>
            </a:r>
            <a:r>
              <a:rPr lang="en-GB" altLang="fr-FR" sz="3600" b="1" dirty="0">
                <a:solidFill>
                  <a:srgbClr val="002060"/>
                </a:solidFill>
                <a:latin typeface="Arial" pitchFamily="34" charset="0"/>
              </a:rPr>
              <a:t> N</a:t>
            </a:r>
            <a:r>
              <a:rPr lang="en-GB" altLang="fr-FR" sz="1600" b="1" dirty="0">
                <a:solidFill>
                  <a:srgbClr val="002060"/>
                </a:solidFill>
                <a:latin typeface="Arial" pitchFamily="34" charset="0"/>
              </a:rPr>
              <a:t>[g/cm2]</a:t>
            </a:r>
            <a:r>
              <a:rPr lang="en-GB" altLang="fr-FR" sz="36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en-GB" altLang="fr-FR" sz="3600" b="1" dirty="0" smtClean="0">
                <a:solidFill>
                  <a:srgbClr val="002060"/>
                </a:solidFill>
                <a:latin typeface="Arial" pitchFamily="34" charset="0"/>
              </a:rPr>
              <a:t>	    </a:t>
            </a:r>
            <a:r>
              <a:rPr lang="en-GB" altLang="fr-FR" sz="2400" b="1" dirty="0" smtClean="0">
                <a:solidFill>
                  <a:srgbClr val="002060"/>
                </a:solidFill>
                <a:latin typeface="Arial" pitchFamily="34" charset="0"/>
              </a:rPr>
              <a:t>production </a:t>
            </a:r>
            <a:r>
              <a:rPr lang="en-GB" altLang="fr-FR" sz="2400" b="1" dirty="0" smtClean="0">
                <a:solidFill>
                  <a:srgbClr val="002060"/>
                </a:solidFill>
                <a:latin typeface="Arial" pitchFamily="34" charset="0"/>
              </a:rPr>
              <a:t>rate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fr-FR" sz="2400" b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81000" y="155553"/>
            <a:ext cx="8229600" cy="91124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sz="2800" b="1" dirty="0" err="1" smtClean="0">
                <a:solidFill>
                  <a:srgbClr val="00B0F0"/>
                </a:solidFill>
              </a:rPr>
              <a:t>From</a:t>
            </a:r>
            <a:r>
              <a:rPr lang="fr-FR" sz="2800" b="1" dirty="0" smtClean="0">
                <a:solidFill>
                  <a:srgbClr val="00B0F0"/>
                </a:solidFill>
              </a:rPr>
              <a:t> excitation </a:t>
            </a:r>
            <a:r>
              <a:rPr lang="fr-FR" sz="2800" b="1" dirty="0" err="1" smtClean="0">
                <a:solidFill>
                  <a:srgbClr val="00B0F0"/>
                </a:solidFill>
              </a:rPr>
              <a:t>function</a:t>
            </a:r>
            <a:r>
              <a:rPr lang="fr-FR" sz="2800" b="1" dirty="0" smtClean="0">
                <a:solidFill>
                  <a:srgbClr val="00B0F0"/>
                </a:solidFill>
              </a:rPr>
              <a:t> to production rate</a:t>
            </a:r>
            <a:endParaRPr lang="en-GB" sz="2800" b="1" dirty="0">
              <a:solidFill>
                <a:srgbClr val="00B0F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4920" y="2580391"/>
            <a:ext cx="861238" cy="14599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3848986" y="2676083"/>
            <a:ext cx="2094614" cy="122274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416598" y="3028358"/>
            <a:ext cx="1800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Incident </a:t>
            </a:r>
            <a:r>
              <a:rPr lang="fr-FR" dirty="0" err="1" smtClean="0"/>
              <a:t>particle</a:t>
            </a:r>
            <a:endParaRPr lang="fr-FR" dirty="0" smtClean="0"/>
          </a:p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intensity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848986" y="4088556"/>
            <a:ext cx="1851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Target </a:t>
            </a:r>
            <a:r>
              <a:rPr lang="fr-FR" dirty="0" err="1" smtClean="0"/>
              <a:t>thickness</a:t>
            </a:r>
            <a:endParaRPr lang="en-GB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04688" y="4415355"/>
            <a:ext cx="3064001" cy="175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262556" y="3006473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Bragg </a:t>
            </a:r>
            <a:r>
              <a:rPr lang="fr-FR" dirty="0" err="1" smtClean="0"/>
              <a:t>peak</a:t>
            </a:r>
            <a:r>
              <a:rPr lang="fr-FR" dirty="0" smtClean="0"/>
              <a:t> </a:t>
            </a:r>
            <a:r>
              <a:rPr lang="fr-FR" dirty="0" err="1" smtClean="0"/>
              <a:t>possibly</a:t>
            </a:r>
            <a:endParaRPr lang="fr-FR" dirty="0" smtClean="0"/>
          </a:p>
          <a:p>
            <a:r>
              <a:rPr lang="fr-FR" dirty="0" smtClean="0"/>
              <a:t>in a dump</a:t>
            </a:r>
            <a:endParaRPr lang="en-GB" dirty="0"/>
          </a:p>
        </p:txBody>
      </p:sp>
      <p:sp>
        <p:nvSpPr>
          <p:cNvPr id="22" name="Right Arrow 21"/>
          <p:cNvSpPr/>
          <p:nvPr/>
        </p:nvSpPr>
        <p:spPr>
          <a:xfrm>
            <a:off x="4001386" y="2828483"/>
            <a:ext cx="1047307" cy="1222745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16963" y="1728879"/>
            <a:ext cx="650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10</a:t>
            </a:r>
            <a:r>
              <a:rPr lang="en-GB" dirty="0" smtClean="0"/>
              <a:t>pps     100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A (6.10</a:t>
            </a:r>
            <a:r>
              <a:rPr lang="en-GB" baseline="30000" dirty="0" smtClean="0"/>
              <a:t>14</a:t>
            </a:r>
            <a:r>
              <a:rPr lang="en-GB" dirty="0" smtClean="0"/>
              <a:t>) 1mbarn 1g/cm</a:t>
            </a:r>
            <a:r>
              <a:rPr lang="en-GB" baseline="30000" dirty="0" smtClean="0"/>
              <a:t>2</a:t>
            </a:r>
            <a:r>
              <a:rPr lang="en-GB" dirty="0" smtClean="0"/>
              <a:t> for </a:t>
            </a:r>
            <a:r>
              <a:rPr lang="en-GB" dirty="0" err="1" smtClean="0"/>
              <a:t>A</a:t>
            </a:r>
            <a:r>
              <a:rPr lang="en-GB" baseline="-25000" dirty="0" err="1" smtClean="0"/>
              <a:t>target</a:t>
            </a:r>
            <a:r>
              <a:rPr lang="en-GB" dirty="0" smtClean="0"/>
              <a:t>=30g/</a:t>
            </a:r>
            <a:r>
              <a:rPr lang="en-GB" dirty="0" err="1" smtClean="0"/>
              <a:t>mol</a:t>
            </a:r>
            <a:endParaRPr lang="en-GB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0000" r="27630"/>
          <a:stretch/>
        </p:blipFill>
        <p:spPr>
          <a:xfrm>
            <a:off x="8111422" y="906"/>
            <a:ext cx="1011950" cy="108692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2956" y="1223413"/>
            <a:ext cx="1221044" cy="81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11" r="14397"/>
          <a:stretch/>
        </p:blipFill>
        <p:spPr>
          <a:xfrm>
            <a:off x="3313178" y="295536"/>
            <a:ext cx="5764887" cy="584446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6436" y="-97221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The ISOLDE </a:t>
            </a:r>
            <a:r>
              <a:rPr lang="en-US" sz="2000" b="1" dirty="0" smtClean="0">
                <a:solidFill>
                  <a:srgbClr val="0070C0"/>
                </a:solidFill>
              </a:rPr>
              <a:t>and MEDICIS facility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60" y="1010114"/>
            <a:ext cx="2996418" cy="1194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316760" y="2536444"/>
            <a:ext cx="2764065" cy="2389124"/>
            <a:chOff x="316760" y="1352562"/>
            <a:chExt cx="4496032" cy="3573006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60" y="1352562"/>
              <a:ext cx="4496032" cy="35730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Parallelogram 7"/>
            <p:cNvSpPr/>
            <p:nvPr/>
          </p:nvSpPr>
          <p:spPr>
            <a:xfrm rot="2576074">
              <a:off x="2220996" y="2432357"/>
              <a:ext cx="407795" cy="308349"/>
            </a:xfrm>
            <a:prstGeom prst="parallelogram">
              <a:avLst>
                <a:gd name="adj" fmla="val 60971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326264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74637" y="186496"/>
            <a:ext cx="8153400" cy="631825"/>
          </a:xfrm>
          <a:prstGeom prst="rect">
            <a:avLst/>
          </a:prstGeom>
        </p:spPr>
        <p:txBody>
          <a:bodyPr vert="horz" lIns="90000" tIns="46800" rIns="90000" bIns="4680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en-US" sz="2000" b="1" dirty="0" err="1" smtClean="0">
                <a:solidFill>
                  <a:srgbClr val="0070C0"/>
                </a:solidFill>
              </a:rPr>
              <a:t>Beam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– </a:t>
            </a:r>
            <a:r>
              <a:rPr lang="fr-FR" altLang="en-US" sz="2000" b="1" dirty="0" err="1" smtClean="0">
                <a:solidFill>
                  <a:srgbClr val="0070C0"/>
                </a:solidFill>
              </a:rPr>
              <a:t>target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interaction</a:t>
            </a:r>
            <a:endParaRPr lang="en-GB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371850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473325" y="5867400"/>
            <a:ext cx="2971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FFFFFF"/>
                </a:solidFill>
              </a:rPr>
              <a:t>Courtesy of E. Bouquerel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330325"/>
            <a:ext cx="1620838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85875" y="1025525"/>
            <a:ext cx="115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tx1"/>
                </a:solidFill>
              </a:rPr>
              <a:t>Fast n,</a:t>
            </a:r>
          </a:p>
          <a:p>
            <a:pPr eaLnBrk="1" hangingPunct="1"/>
            <a:r>
              <a:rPr lang="fr-FR" altLang="en-US">
                <a:solidFill>
                  <a:schemeClr val="tx1"/>
                </a:solidFill>
              </a:rPr>
              <a:t>1.4GeV p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4475" y="1711325"/>
            <a:ext cx="736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>
                <a:solidFill>
                  <a:schemeClr val="tx1"/>
                </a:solidFill>
              </a:rPr>
              <a:t>238U</a:t>
            </a:r>
            <a:endParaRPr lang="en-US" altLang="en-US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424" y="957019"/>
            <a:ext cx="3826076" cy="197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167424" y="2864932"/>
            <a:ext cx="409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Gas target </a:t>
            </a:r>
          </a:p>
          <a:p>
            <a:r>
              <a:rPr lang="en-GB" dirty="0" smtClean="0"/>
              <a:t>(</a:t>
            </a:r>
            <a:r>
              <a:rPr lang="en-GB" dirty="0" err="1" smtClean="0"/>
              <a:t>ie</a:t>
            </a:r>
            <a:r>
              <a:rPr lang="en-GB" dirty="0" smtClean="0"/>
              <a:t> N</a:t>
            </a:r>
            <a:r>
              <a:rPr lang="en-GB" baseline="-25000" dirty="0" smtClean="0"/>
              <a:t>2</a:t>
            </a:r>
            <a:r>
              <a:rPr lang="en-GB" dirty="0" smtClean="0"/>
              <a:t> + trace of O</a:t>
            </a:r>
            <a:r>
              <a:rPr lang="en-GB" baseline="-25000" dirty="0" smtClean="0"/>
              <a:t>2</a:t>
            </a:r>
            <a:r>
              <a:rPr lang="en-GB" dirty="0" smtClean="0"/>
              <a:t> for </a:t>
            </a:r>
            <a:r>
              <a:rPr lang="en-GB" baseline="30000" dirty="0" smtClean="0"/>
              <a:t>14</a:t>
            </a:r>
            <a:r>
              <a:rPr lang="en-GB" dirty="0" smtClean="0"/>
              <a:t>N(</a:t>
            </a:r>
            <a:r>
              <a:rPr lang="en-GB" dirty="0" err="1" smtClean="0"/>
              <a:t>p,</a:t>
            </a:r>
            <a:r>
              <a:rPr lang="en-GB" dirty="0" err="1" smtClean="0">
                <a:latin typeface="Symbol" panose="05050102010706020507" pitchFamily="18" charset="2"/>
              </a:rPr>
              <a:t>a</a:t>
            </a:r>
            <a:r>
              <a:rPr lang="en-GB" dirty="0" smtClean="0"/>
              <a:t>)</a:t>
            </a:r>
            <a:r>
              <a:rPr lang="en-GB" baseline="30000" dirty="0" smtClean="0"/>
              <a:t>11</a:t>
            </a:r>
            <a:r>
              <a:rPr lang="en-GB" dirty="0" smtClean="0"/>
              <a:t>CO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74085" y="3999085"/>
            <a:ext cx="1518280" cy="23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88" y="4385129"/>
            <a:ext cx="2031475" cy="1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beamOnTed_Coll_4x7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 flipH="1">
            <a:off x="6754932" y="3485566"/>
            <a:ext cx="670144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5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003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537" y="4037908"/>
            <a:ext cx="3581997" cy="1805679"/>
          </a:xfrm>
          <a:prstGeom prst="rect">
            <a:avLst/>
          </a:prstGeom>
        </p:spPr>
      </p:pic>
      <p:sp>
        <p:nvSpPr>
          <p:cNvPr id="5" name="Rectangle 2"/>
          <p:cNvSpPr txBox="1"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0000" tIns="46800" rIns="90000" bIns="4680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>
              <a:lnSpc>
                <a:spcPct val="96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altLang="en-US" sz="2000" b="1" dirty="0" err="1" smtClean="0">
                <a:solidFill>
                  <a:srgbClr val="0070C0"/>
                </a:solidFill>
              </a:rPr>
              <a:t>Beam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– </a:t>
            </a:r>
            <a:r>
              <a:rPr lang="fr-FR" altLang="en-US" sz="2000" b="1" dirty="0" err="1" smtClean="0">
                <a:solidFill>
                  <a:srgbClr val="0070C0"/>
                </a:solidFill>
              </a:rPr>
              <a:t>target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interaction : use of the </a:t>
            </a:r>
            <a:r>
              <a:rPr lang="fr-FR" altLang="en-US" sz="2000" b="1" dirty="0" err="1" smtClean="0">
                <a:solidFill>
                  <a:srgbClr val="0070C0"/>
                </a:solidFill>
              </a:rPr>
              <a:t>lost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proton </a:t>
            </a:r>
            <a:r>
              <a:rPr lang="fr-FR" altLang="en-US" sz="2000" b="1" dirty="0" err="1" smtClean="0">
                <a:solidFill>
                  <a:srgbClr val="0070C0"/>
                </a:solidFill>
              </a:rPr>
              <a:t>beam</a:t>
            </a:r>
            <a:r>
              <a:rPr lang="fr-FR" altLang="en-US" sz="2000" b="1" dirty="0" smtClean="0">
                <a:solidFill>
                  <a:srgbClr val="0070C0"/>
                </a:solidFill>
              </a:rPr>
              <a:t> fraction</a:t>
            </a:r>
            <a:endParaRPr lang="en-GB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37" y="1260000"/>
            <a:ext cx="3673815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2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Isotope release : an analytical function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4391705"/>
            <a:ext cx="296703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484039" y="4390263"/>
            <a:ext cx="162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>
                <a:solidFill>
                  <a:schemeClr val="bg1"/>
                </a:solidFill>
              </a:rPr>
              <a:t>(</a:t>
            </a:r>
            <a:r>
              <a:rPr lang="en-GB" baseline="30000"/>
              <a:t>9</a:t>
            </a:r>
            <a:r>
              <a:rPr lang="en-GB"/>
              <a:t>Be (</a:t>
            </a:r>
            <a:r>
              <a:rPr lang="en-GB" dirty="0" err="1"/>
              <a:t>n,</a:t>
            </a:r>
            <a:r>
              <a:rPr lang="en-GB" dirty="0" err="1">
                <a:latin typeface="Symbol" pitchFamily="18" charset="2"/>
              </a:rPr>
              <a:t>a</a:t>
            </a:r>
            <a:r>
              <a:rPr lang="en-GB" dirty="0"/>
              <a:t>) </a:t>
            </a:r>
            <a:r>
              <a:rPr lang="en-GB" baseline="30000" dirty="0"/>
              <a:t>6</a:t>
            </a:r>
            <a:r>
              <a:rPr lang="en-GB" dirty="0"/>
              <a:t>He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23" y="2100844"/>
            <a:ext cx="4137348" cy="30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6" y="4913549"/>
            <a:ext cx="57150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88" y="1423060"/>
            <a:ext cx="31432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57200" y="5982899"/>
            <a:ext cx="43787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400" dirty="0" err="1" smtClean="0"/>
              <a:t>Eur</a:t>
            </a:r>
            <a:r>
              <a:rPr lang="fr-FR" sz="1400" dirty="0"/>
              <a:t>. Phys. </a:t>
            </a:r>
            <a:r>
              <a:rPr lang="fr-FR" sz="1400" dirty="0" err="1"/>
              <a:t>Lett</a:t>
            </a:r>
            <a:r>
              <a:rPr lang="fr-FR" sz="1400" dirty="0"/>
              <a:t>. 98, 32001 (</a:t>
            </a:r>
            <a:r>
              <a:rPr lang="fr-FR" sz="1400" dirty="0" smtClean="0"/>
              <a:t>2012) &amp;</a:t>
            </a:r>
            <a:r>
              <a:rPr lang="fr-FR" sz="1400" dirty="0"/>
              <a:t> </a:t>
            </a:r>
            <a:r>
              <a:rPr lang="fr-FR" sz="1400" dirty="0" err="1" smtClean="0"/>
              <a:t>Europhysics</a:t>
            </a:r>
            <a:r>
              <a:rPr lang="fr-FR" sz="1400" dirty="0" smtClean="0"/>
              <a:t> </a:t>
            </a:r>
            <a:r>
              <a:rPr lang="fr-FR" sz="1400" dirty="0"/>
              <a:t>news </a:t>
            </a:r>
            <a:endParaRPr lang="en-GB" sz="14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711" y="1171076"/>
            <a:ext cx="1794886" cy="184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799" y="2974801"/>
            <a:ext cx="1783798" cy="1326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6406711" y="1171077"/>
            <a:ext cx="1794886" cy="3130402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59076" y="4059211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2009</a:t>
            </a:r>
            <a:endParaRPr lang="fr-FR" sz="1200" dirty="0"/>
          </a:p>
        </p:txBody>
      </p:sp>
      <p:sp>
        <p:nvSpPr>
          <p:cNvPr id="17" name="Freeform 16"/>
          <p:cNvSpPr/>
          <p:nvPr/>
        </p:nvSpPr>
        <p:spPr>
          <a:xfrm>
            <a:off x="1378634" y="2464904"/>
            <a:ext cx="2278966" cy="1826623"/>
          </a:xfrm>
          <a:custGeom>
            <a:avLst/>
            <a:gdLst>
              <a:gd name="connsiteX0" fmla="*/ 0 w 2067951"/>
              <a:gd name="connsiteY0" fmla="*/ 0 h 1688123"/>
              <a:gd name="connsiteX1" fmla="*/ 661181 w 2067951"/>
              <a:gd name="connsiteY1" fmla="*/ 1350499 h 1688123"/>
              <a:gd name="connsiteX2" fmla="*/ 2067951 w 2067951"/>
              <a:gd name="connsiteY2" fmla="*/ 1688123 h 168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7951" h="1688123">
                <a:moveTo>
                  <a:pt x="0" y="0"/>
                </a:moveTo>
                <a:cubicBezTo>
                  <a:pt x="158261" y="534572"/>
                  <a:pt x="316523" y="1069145"/>
                  <a:pt x="661181" y="1350499"/>
                </a:cubicBezTo>
                <a:cubicBezTo>
                  <a:pt x="1005839" y="1631853"/>
                  <a:pt x="2067951" y="1688123"/>
                  <a:pt x="2067951" y="1688123"/>
                </a:cubicBezTo>
              </a:path>
            </a:pathLst>
          </a:cu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361542" y="2486816"/>
            <a:ext cx="327965" cy="1826623"/>
          </a:xfrm>
          <a:custGeom>
            <a:avLst/>
            <a:gdLst>
              <a:gd name="connsiteX0" fmla="*/ 0 w 2067951"/>
              <a:gd name="connsiteY0" fmla="*/ 0 h 1688123"/>
              <a:gd name="connsiteX1" fmla="*/ 661181 w 2067951"/>
              <a:gd name="connsiteY1" fmla="*/ 1350499 h 1688123"/>
              <a:gd name="connsiteX2" fmla="*/ 2067951 w 2067951"/>
              <a:gd name="connsiteY2" fmla="*/ 1688123 h 168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7951" h="1688123">
                <a:moveTo>
                  <a:pt x="0" y="0"/>
                </a:moveTo>
                <a:cubicBezTo>
                  <a:pt x="158261" y="534572"/>
                  <a:pt x="316523" y="1069145"/>
                  <a:pt x="661181" y="1350499"/>
                </a:cubicBezTo>
                <a:cubicBezTo>
                  <a:pt x="1005839" y="1631853"/>
                  <a:pt x="2067951" y="1688123"/>
                  <a:pt x="2067951" y="1688123"/>
                </a:cubicBezTo>
              </a:path>
            </a:pathLst>
          </a:cu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0412" y="3523631"/>
            <a:ext cx="1873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Isotope with</a:t>
            </a:r>
          </a:p>
          <a:p>
            <a:r>
              <a:rPr lang="en-US" dirty="0" smtClean="0"/>
              <a:t>“short/long” T1/2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/>
          <a:srcRect r="50113"/>
          <a:stretch/>
        </p:blipFill>
        <p:spPr>
          <a:xfrm>
            <a:off x="8235623" y="0"/>
            <a:ext cx="896004" cy="137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8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14" y="119007"/>
            <a:ext cx="8226854" cy="715840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Release </a:t>
            </a:r>
            <a:r>
              <a:rPr lang="fr-FR" sz="2000" b="1" baseline="30000" dirty="0" smtClean="0">
                <a:solidFill>
                  <a:srgbClr val="0070C0"/>
                </a:solidFill>
              </a:rPr>
              <a:t>35</a:t>
            </a:r>
            <a:r>
              <a:rPr lang="fr-FR" sz="2000" b="1" dirty="0" smtClean="0">
                <a:solidFill>
                  <a:srgbClr val="0070C0"/>
                </a:solidFill>
              </a:rPr>
              <a:t>Ar</a:t>
            </a:r>
            <a:r>
              <a:rPr lang="fr-FR" sz="2000" b="1" baseline="30000" dirty="0" smtClean="0">
                <a:solidFill>
                  <a:srgbClr val="0070C0"/>
                </a:solidFill>
              </a:rPr>
              <a:t> </a:t>
            </a:r>
            <a:r>
              <a:rPr lang="fr-FR" sz="2000" b="1" baseline="30000" dirty="0">
                <a:solidFill>
                  <a:srgbClr val="0070C0"/>
                </a:solidFill>
              </a:rPr>
              <a:t>+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from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cold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nanostructured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targets</a:t>
            </a:r>
            <a:r>
              <a:rPr lang="en-GB" sz="2000" b="1" dirty="0" smtClean="0">
                <a:solidFill>
                  <a:srgbClr val="0070C0"/>
                </a:solidFill>
              </a:rPr>
              <a:t> !!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8370" y="3477085"/>
            <a:ext cx="3013137" cy="22200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3819" y="886413"/>
            <a:ext cx="6163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F</a:t>
            </a:r>
            <a:r>
              <a:rPr lang="fr-FR" dirty="0" err="1" smtClean="0"/>
              <a:t>ast</a:t>
            </a:r>
            <a:r>
              <a:rPr lang="fr-FR" dirty="0" smtClean="0"/>
              <a:t> release of </a:t>
            </a:r>
            <a:r>
              <a:rPr lang="fr-FR" baseline="30000" dirty="0" smtClean="0"/>
              <a:t>35</a:t>
            </a:r>
            <a:r>
              <a:rPr lang="fr-FR" dirty="0" smtClean="0"/>
              <a:t>Ar </a:t>
            </a:r>
            <a:r>
              <a:rPr lang="fr-FR" dirty="0" err="1" smtClean="0"/>
              <a:t>from</a:t>
            </a:r>
            <a:r>
              <a:rPr lang="fr-FR" dirty="0" smtClean="0"/>
              <a:t> cold </a:t>
            </a:r>
            <a:r>
              <a:rPr lang="fr-FR" dirty="0" err="1" smtClean="0"/>
              <a:t>nanostructured</a:t>
            </a:r>
            <a:r>
              <a:rPr lang="fr-FR" dirty="0" smtClean="0"/>
              <a:t> </a:t>
            </a:r>
            <a:r>
              <a:rPr lang="fr-FR" dirty="0" err="1" smtClean="0"/>
              <a:t>CaO</a:t>
            </a:r>
            <a:r>
              <a:rPr lang="fr-FR" dirty="0" smtClean="0"/>
              <a:t> </a:t>
            </a:r>
            <a:r>
              <a:rPr lang="fr-FR" dirty="0" err="1" smtClean="0"/>
              <a:t>targets</a:t>
            </a:r>
            <a:r>
              <a:rPr lang="fr-FR" dirty="0" smtClean="0"/>
              <a:t>:</a:t>
            </a:r>
          </a:p>
          <a:p>
            <a:r>
              <a:rPr lang="fr-FR" dirty="0" err="1" smtClean="0"/>
              <a:t>Recoil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nanomaterial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79400" y="586457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 smtClean="0"/>
              <a:t>J. P. Ramos et al., NIMB 376, 81 (2016).</a:t>
            </a:r>
            <a:endParaRPr lang="en-GB" sz="1400" i="1" dirty="0"/>
          </a:p>
        </p:txBody>
      </p:sp>
      <p:pic>
        <p:nvPicPr>
          <p:cNvPr id="16" name="Picture 15"/>
          <p:cNvPicPr/>
          <p:nvPr/>
        </p:nvPicPr>
        <p:blipFill rotWithShape="1">
          <a:blip r:embed="rId3"/>
          <a:srcRect b="6593"/>
          <a:stretch/>
        </p:blipFill>
        <p:spPr bwMode="auto">
          <a:xfrm>
            <a:off x="3981874" y="1598752"/>
            <a:ext cx="2732405" cy="1914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6140238" y="3211458"/>
            <a:ext cx="574041" cy="220980"/>
            <a:chOff x="-40793" y="0"/>
            <a:chExt cx="574474" cy="221016"/>
          </a:xfrm>
        </p:grpSpPr>
        <p:grpSp>
          <p:nvGrpSpPr>
            <p:cNvPr id="18" name="Group 17"/>
            <p:cNvGrpSpPr/>
            <p:nvPr/>
          </p:nvGrpSpPr>
          <p:grpSpPr>
            <a:xfrm>
              <a:off x="-40793" y="0"/>
              <a:ext cx="574474" cy="221016"/>
              <a:chOff x="-40793" y="0"/>
              <a:chExt cx="574474" cy="22101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2526" y="42589"/>
                <a:ext cx="433365" cy="1645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2" name="TextBox 286"/>
              <p:cNvSpPr txBox="1"/>
              <p:nvPr/>
            </p:nvSpPr>
            <p:spPr>
              <a:xfrm>
                <a:off x="-40793" y="0"/>
                <a:ext cx="574474" cy="22101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pt-PT" sz="900" kern="1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400 nm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30335" y="182013"/>
              <a:ext cx="3780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5805168" y="1693960"/>
            <a:ext cx="873125" cy="3505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36000" tIns="0" rIns="0" bIns="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SSA = 38 m</a:t>
            </a:r>
            <a:r>
              <a:rPr lang="en-GB" sz="1100" baseline="30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/g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48h at 800</a:t>
            </a:r>
            <a:r>
              <a:rPr lang="en-GB" sz="1100" baseline="30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6" name="Picture 25" descr="C:\Users\jofernan\OneDrive\Documentos\Trabalho\Workshops and Presentations\[2015-05-11to15] EMIS 2015\Proceedings\ion ranges.bmp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664" y="3866899"/>
            <a:ext cx="2658745" cy="19316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71940" y="4386201"/>
            <a:ext cx="1373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Fick’s law</a:t>
            </a:r>
          </a:p>
          <a:p>
            <a:r>
              <a:rPr lang="en-US" dirty="0" smtClean="0"/>
              <a:t>for diffusion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/>
          <a:srcRect r="50113"/>
          <a:stretch/>
        </p:blipFill>
        <p:spPr>
          <a:xfrm>
            <a:off x="8245213" y="1373737"/>
            <a:ext cx="896004" cy="1373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13450" r="28080"/>
          <a:stretch/>
        </p:blipFill>
        <p:spPr>
          <a:xfrm>
            <a:off x="8161792" y="7253"/>
            <a:ext cx="1006809" cy="1291459"/>
          </a:xfrm>
          <a:prstGeom prst="rect">
            <a:avLst/>
          </a:prstGeom>
        </p:spPr>
      </p:pic>
      <p:pic>
        <p:nvPicPr>
          <p:cNvPr id="24" name="Picture 3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878" y="1978911"/>
            <a:ext cx="1725629" cy="135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3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88" y="233493"/>
            <a:ext cx="8226854" cy="715840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70C0"/>
                </a:solidFill>
              </a:rPr>
              <a:t>1</a:t>
            </a:r>
            <a:r>
              <a:rPr lang="fr-FR" sz="2000" b="1" baseline="30000" dirty="0" smtClean="0">
                <a:solidFill>
                  <a:srgbClr val="0070C0"/>
                </a:solidFill>
              </a:rPr>
              <a:t>st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Boron</a:t>
            </a:r>
            <a:r>
              <a:rPr lang="fr-FR" sz="2000" b="1" dirty="0" smtClean="0">
                <a:solidFill>
                  <a:srgbClr val="0070C0"/>
                </a:solidFill>
              </a:rPr>
              <a:t> ISOL </a:t>
            </a:r>
            <a:r>
              <a:rPr lang="fr-FR" sz="2000" b="1" dirty="0" err="1" smtClean="0">
                <a:solidFill>
                  <a:srgbClr val="0070C0"/>
                </a:solidFill>
              </a:rPr>
              <a:t>beams</a:t>
            </a:r>
            <a:r>
              <a:rPr lang="fr-FR" sz="2000" b="1" dirty="0" smtClean="0">
                <a:solidFill>
                  <a:srgbClr val="0070C0"/>
                </a:solidFill>
              </a:rPr>
              <a:t>:</a:t>
            </a:r>
            <a:r>
              <a:rPr lang="fr-FR" sz="2000" b="1" dirty="0">
                <a:solidFill>
                  <a:srgbClr val="0070C0"/>
                </a:solidFill>
              </a:rPr>
              <a:t> </a:t>
            </a:r>
            <a:r>
              <a:rPr lang="fr-FR" sz="2000" b="1" baseline="30000" dirty="0" smtClean="0">
                <a:solidFill>
                  <a:srgbClr val="0070C0"/>
                </a:solidFill>
              </a:rPr>
              <a:t>8</a:t>
            </a:r>
            <a:r>
              <a:rPr lang="fr-FR" sz="2000" b="1" dirty="0" smtClean="0">
                <a:solidFill>
                  <a:srgbClr val="0070C0"/>
                </a:solidFill>
              </a:rPr>
              <a:t>BF</a:t>
            </a:r>
            <a:r>
              <a:rPr lang="fr-FR" sz="2000" b="1" baseline="-25000" dirty="0" smtClean="0">
                <a:solidFill>
                  <a:srgbClr val="0070C0"/>
                </a:solidFill>
              </a:rPr>
              <a:t>2</a:t>
            </a:r>
            <a:r>
              <a:rPr lang="fr-FR" sz="2000" b="1" baseline="30000" dirty="0" smtClean="0">
                <a:solidFill>
                  <a:srgbClr val="0070C0"/>
                </a:solidFill>
              </a:rPr>
              <a:t>+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from</a:t>
            </a:r>
            <a:r>
              <a:rPr lang="fr-FR" sz="2000" b="1" dirty="0" smtClean="0">
                <a:solidFill>
                  <a:srgbClr val="0070C0"/>
                </a:solidFill>
              </a:rPr>
              <a:t> </a:t>
            </a:r>
            <a:r>
              <a:rPr lang="fr-FR" sz="2000" b="1" dirty="0" err="1" smtClean="0">
                <a:solidFill>
                  <a:srgbClr val="0070C0"/>
                </a:solidFill>
              </a:rPr>
              <a:t>carbon</a:t>
            </a:r>
            <a:r>
              <a:rPr lang="fr-FR" sz="2000" b="1" dirty="0" smtClean="0">
                <a:solidFill>
                  <a:srgbClr val="0070C0"/>
                </a:solidFill>
              </a:rPr>
              <a:t> nanotubes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65438"/>
            <a:ext cx="5177297" cy="336599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3819" y="1129789"/>
            <a:ext cx="56428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aseline="30000" dirty="0" smtClean="0"/>
              <a:t>8</a:t>
            </a:r>
            <a:r>
              <a:rPr lang="fr-FR" dirty="0" smtClean="0"/>
              <a:t>B</a:t>
            </a:r>
            <a:r>
              <a:rPr lang="fr-FR" dirty="0"/>
              <a:t>F</a:t>
            </a:r>
            <a:r>
              <a:rPr lang="fr-FR" baseline="-25000" dirty="0"/>
              <a:t>2</a:t>
            </a:r>
            <a:r>
              <a:rPr lang="fr-FR" baseline="30000" dirty="0"/>
              <a:t>+</a:t>
            </a:r>
            <a:r>
              <a:rPr lang="fr-FR" dirty="0" smtClean="0"/>
              <a:t> (T</a:t>
            </a:r>
            <a:r>
              <a:rPr lang="fr-FR" baseline="-25000" dirty="0" smtClean="0"/>
              <a:t>1/2</a:t>
            </a:r>
            <a:r>
              <a:rPr lang="fr-FR" dirty="0" smtClean="0"/>
              <a:t> 880ms) </a:t>
            </a:r>
            <a:r>
              <a:rPr lang="fr-FR" dirty="0" err="1" smtClean="0"/>
              <a:t>produced</a:t>
            </a:r>
            <a:endParaRPr lang="fr-FR" dirty="0"/>
          </a:p>
          <a:p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multiwall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 nanotube </a:t>
            </a:r>
            <a:r>
              <a:rPr lang="fr-FR" dirty="0" err="1" smtClean="0"/>
              <a:t>target</a:t>
            </a:r>
            <a:r>
              <a:rPr lang="fr-FR" dirty="0" smtClean="0"/>
              <a:t> (</a:t>
            </a:r>
            <a:r>
              <a:rPr lang="fr-FR" dirty="0" err="1" smtClean="0"/>
              <a:t>fast</a:t>
            </a:r>
            <a:r>
              <a:rPr lang="fr-FR" dirty="0" smtClean="0"/>
              <a:t> diffusion)</a:t>
            </a:r>
          </a:p>
          <a:p>
            <a:r>
              <a:rPr lang="fr-FR" dirty="0" smtClean="0"/>
              <a:t>and SF</a:t>
            </a:r>
            <a:r>
              <a:rPr lang="fr-FR" baseline="-25000" dirty="0" smtClean="0"/>
              <a:t>6</a:t>
            </a:r>
            <a:r>
              <a:rPr lang="fr-FR" dirty="0" smtClean="0"/>
              <a:t> </a:t>
            </a:r>
            <a:r>
              <a:rPr lang="fr-FR" dirty="0" err="1" smtClean="0"/>
              <a:t>reactive</a:t>
            </a:r>
            <a:r>
              <a:rPr lang="fr-FR" dirty="0" smtClean="0"/>
              <a:t> gaz injection (volatile BF</a:t>
            </a:r>
            <a:r>
              <a:rPr lang="fr-FR" baseline="-25000" dirty="0" smtClean="0"/>
              <a:t>3</a:t>
            </a:r>
            <a:r>
              <a:rPr lang="fr-FR" dirty="0" smtClean="0"/>
              <a:t> </a:t>
            </a:r>
            <a:r>
              <a:rPr lang="fr-FR" dirty="0" err="1" smtClean="0"/>
              <a:t>molecule</a:t>
            </a:r>
            <a:r>
              <a:rPr lang="fr-FR" dirty="0" smtClean="0"/>
              <a:t>)</a:t>
            </a:r>
          </a:p>
          <a:p>
            <a:r>
              <a:rPr lang="fr-FR" dirty="0" smtClean="0"/>
              <a:t>« CHEMICAL EVAPORATION »</a:t>
            </a:r>
            <a:endParaRPr lang="en-GB" dirty="0"/>
          </a:p>
        </p:txBody>
      </p:sp>
      <p:pic>
        <p:nvPicPr>
          <p:cNvPr id="23" name="Picture 22" descr="C:\Users\jofernan\OneDrive\Documentos\Trabalho\Workshops and Presentations\[2013-10-1a15] Work in Aveiro\[2013-10]4th time - More points 1150\[2013-11] SEM Raw Materials Aveiro\CNT_5k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66"/>
          <a:stretch/>
        </p:blipFill>
        <p:spPr bwMode="auto">
          <a:xfrm>
            <a:off x="5853067" y="3848437"/>
            <a:ext cx="2743200" cy="1920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759" y="3890491"/>
            <a:ext cx="1566295" cy="106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02926" y="3329398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Multiwall Carbon Nanotubes</a:t>
            </a: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3695700" y="3098800"/>
            <a:ext cx="469900" cy="5859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79400" y="540291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i="1" dirty="0" smtClean="0"/>
              <a:t>C. Seiffert, Production </a:t>
            </a:r>
            <a:r>
              <a:rPr lang="en-US" sz="1400" i="1" dirty="0"/>
              <a:t>of radioactive molecular beams for </a:t>
            </a:r>
            <a:r>
              <a:rPr lang="en-US" sz="1400" i="1" dirty="0" smtClean="0"/>
              <a:t>CERN-ISOLDE.</a:t>
            </a:r>
          </a:p>
          <a:p>
            <a:r>
              <a:rPr lang="en-US" sz="1400" i="1" dirty="0" smtClean="0"/>
              <a:t>PhD thesis TU </a:t>
            </a:r>
            <a:r>
              <a:rPr lang="en-US" sz="1400" i="1" dirty="0"/>
              <a:t>Darmstadt, CERN </a:t>
            </a:r>
            <a:r>
              <a:rPr lang="en-US" sz="1400" i="1" dirty="0" smtClean="0"/>
              <a:t> </a:t>
            </a:r>
            <a:r>
              <a:rPr lang="en-US" sz="1400" i="1" dirty="0"/>
              <a:t>(2015</a:t>
            </a:r>
            <a:r>
              <a:rPr lang="en-US" sz="1400" i="1" dirty="0" smtClean="0"/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5249" y="53037"/>
            <a:ext cx="1328751" cy="7465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r="50113"/>
          <a:stretch/>
        </p:blipFill>
        <p:spPr>
          <a:xfrm>
            <a:off x="8070940" y="871633"/>
            <a:ext cx="896004" cy="137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9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Ionization of radioisotopes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1"/>
          <a:stretch>
            <a:fillRect/>
          </a:stretch>
        </p:blipFill>
        <p:spPr bwMode="auto">
          <a:xfrm>
            <a:off x="442066" y="3047611"/>
            <a:ext cx="3585058" cy="279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59" y="2626305"/>
            <a:ext cx="5030666" cy="256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4585425" y="5505791"/>
            <a:ext cx="4113334" cy="59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>
              <a:lnSpc>
                <a:spcPct val="97000"/>
              </a:lnSpc>
              <a:buFont typeface="Arial" charset="0"/>
              <a:buNone/>
            </a:pPr>
            <a:r>
              <a:rPr lang="en-GB" altLang="en-US" sz="1477" dirty="0">
                <a:solidFill>
                  <a:srgbClr val="000000"/>
                </a:solidFill>
                <a:latin typeface="Arial" charset="0"/>
              </a:rPr>
              <a:t>The related radio-isotopes have in addition</a:t>
            </a:r>
          </a:p>
          <a:p>
            <a:pPr eaLnBrk="1" hangingPunct="1">
              <a:lnSpc>
                <a:spcPct val="97000"/>
              </a:lnSpc>
              <a:buFont typeface="Arial" charset="0"/>
              <a:buNone/>
            </a:pP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A </a:t>
            </a:r>
            <a:r>
              <a:rPr lang="fr-FR" altLang="en-US" sz="1477" dirty="0" err="1">
                <a:solidFill>
                  <a:srgbClr val="000000"/>
                </a:solidFill>
                <a:latin typeface="Arial" charset="0"/>
              </a:rPr>
              <a:t>finite</a:t>
            </a: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fr-FR" altLang="en-US" sz="1477" dirty="0" err="1">
                <a:solidFill>
                  <a:srgbClr val="000000"/>
                </a:solidFill>
                <a:latin typeface="Arial" charset="0"/>
              </a:rPr>
              <a:t>half</a:t>
            </a: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-life</a:t>
            </a:r>
          </a:p>
          <a:p>
            <a:pPr eaLnBrk="1" hangingPunct="1">
              <a:lnSpc>
                <a:spcPct val="97000"/>
              </a:lnSpc>
              <a:buFont typeface="Arial" charset="0"/>
              <a:buNone/>
            </a:pP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( </a:t>
            </a:r>
            <a:r>
              <a:rPr lang="fr-FR" altLang="en-US" sz="1477" dirty="0" err="1">
                <a:solidFill>
                  <a:srgbClr val="000000"/>
                </a:solidFill>
                <a:latin typeface="Arial" charset="0"/>
              </a:rPr>
              <a:t>from</a:t>
            </a: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 a few ms to </a:t>
            </a:r>
            <a:r>
              <a:rPr lang="fr-FR" altLang="en-US" sz="1477" dirty="0" err="1">
                <a:solidFill>
                  <a:srgbClr val="000000"/>
                </a:solidFill>
                <a:latin typeface="Arial" charset="0"/>
              </a:rPr>
              <a:t>years</a:t>
            </a: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 at ISOL-Type </a:t>
            </a:r>
            <a:r>
              <a:rPr lang="fr-FR" altLang="en-US" sz="1477" dirty="0" err="1">
                <a:solidFill>
                  <a:srgbClr val="000000"/>
                </a:solidFill>
                <a:latin typeface="Arial" charset="0"/>
              </a:rPr>
              <a:t>facilities</a:t>
            </a:r>
            <a:r>
              <a:rPr lang="fr-FR" altLang="en-US" sz="1477" dirty="0">
                <a:solidFill>
                  <a:srgbClr val="000000"/>
                </a:solidFill>
                <a:latin typeface="Arial" charset="0"/>
              </a:rPr>
              <a:t>)</a:t>
            </a:r>
            <a:endParaRPr lang="en-GB" altLang="en-US" sz="1477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582" y="40118"/>
            <a:ext cx="2044417" cy="258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80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71" y="-8933"/>
            <a:ext cx="8226854" cy="71584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Surface Ion Sources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an 2"/>
          <p:cNvSpPr>
            <a:spLocks noChangeArrowheads="1"/>
          </p:cNvSpPr>
          <p:nvPr/>
        </p:nvSpPr>
        <p:spPr bwMode="auto">
          <a:xfrm rot="5586940">
            <a:off x="3113699" y="-1138379"/>
            <a:ext cx="562708" cy="4929554"/>
          </a:xfrm>
          <a:prstGeom prst="can">
            <a:avLst>
              <a:gd name="adj" fmla="val 24983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 sz="1662"/>
          </a:p>
        </p:txBody>
      </p:sp>
      <p:sp>
        <p:nvSpPr>
          <p:cNvPr id="5" name="Oval 4"/>
          <p:cNvSpPr/>
          <p:nvPr/>
        </p:nvSpPr>
        <p:spPr bwMode="auto">
          <a:xfrm>
            <a:off x="74492" y="1193048"/>
            <a:ext cx="211015" cy="211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662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85507" y="929278"/>
            <a:ext cx="4079631" cy="703385"/>
          </a:xfrm>
          <a:custGeom>
            <a:avLst/>
            <a:gdLst>
              <a:gd name="T0" fmla="*/ 0 w 4419600"/>
              <a:gd name="T1" fmla="*/ 419100 h 762000"/>
              <a:gd name="T2" fmla="*/ 990600 w 4419600"/>
              <a:gd name="T3" fmla="*/ 0 h 762000"/>
              <a:gd name="T4" fmla="*/ 1714500 w 4419600"/>
              <a:gd name="T5" fmla="*/ 628650 h 762000"/>
              <a:gd name="T6" fmla="*/ 2019300 w 4419600"/>
              <a:gd name="T7" fmla="*/ 76200 h 762000"/>
              <a:gd name="T8" fmla="*/ 1371600 w 4419600"/>
              <a:gd name="T9" fmla="*/ 628650 h 762000"/>
              <a:gd name="T10" fmla="*/ 2857500 w 4419600"/>
              <a:gd name="T11" fmla="*/ 133350 h 762000"/>
              <a:gd name="T12" fmla="*/ 4057645 w 4419600"/>
              <a:gd name="T13" fmla="*/ 762000 h 762000"/>
              <a:gd name="T14" fmla="*/ 4419600 w 4419600"/>
              <a:gd name="T15" fmla="*/ 190500 h 7620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419600"/>
              <a:gd name="T25" fmla="*/ 0 h 762000"/>
              <a:gd name="T26" fmla="*/ 4419600 w 4419600"/>
              <a:gd name="T27" fmla="*/ 762000 h 7620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419600" h="762000">
                <a:moveTo>
                  <a:pt x="0" y="419100"/>
                </a:moveTo>
                <a:lnTo>
                  <a:pt x="990600" y="0"/>
                </a:lnTo>
                <a:lnTo>
                  <a:pt x="1714500" y="628650"/>
                </a:lnTo>
                <a:lnTo>
                  <a:pt x="2019300" y="76200"/>
                </a:lnTo>
                <a:lnTo>
                  <a:pt x="1371600" y="628650"/>
                </a:lnTo>
                <a:lnTo>
                  <a:pt x="2857500" y="133350"/>
                </a:lnTo>
                <a:lnTo>
                  <a:pt x="4057650" y="762000"/>
                </a:lnTo>
                <a:lnTo>
                  <a:pt x="4419600" y="190500"/>
                </a:lnTo>
              </a:path>
            </a:pathLst>
          </a:custGeom>
          <a:noFill/>
          <a:ln w="38100" cap="flat" cmpd="sng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62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382723" y="1087540"/>
            <a:ext cx="1899138" cy="351692"/>
          </a:xfrm>
          <a:custGeom>
            <a:avLst/>
            <a:gdLst>
              <a:gd name="T0" fmla="*/ 0 w 2057400"/>
              <a:gd name="T1" fmla="*/ 0 h 381000"/>
              <a:gd name="T2" fmla="*/ 552450 w 2057400"/>
              <a:gd name="T3" fmla="*/ 381000 h 381000"/>
              <a:gd name="T4" fmla="*/ 2057400 w 2057400"/>
              <a:gd name="T5" fmla="*/ 171450 h 381000"/>
              <a:gd name="T6" fmla="*/ 0 60000 65536"/>
              <a:gd name="T7" fmla="*/ 0 60000 65536"/>
              <a:gd name="T8" fmla="*/ 0 60000 65536"/>
              <a:gd name="T9" fmla="*/ 0 w 2057400"/>
              <a:gd name="T10" fmla="*/ 0 h 381000"/>
              <a:gd name="T11" fmla="*/ 2057400 w 2057400"/>
              <a:gd name="T12" fmla="*/ 381000 h 38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7400" h="381000">
                <a:moveTo>
                  <a:pt x="0" y="0"/>
                </a:moveTo>
                <a:lnTo>
                  <a:pt x="552450" y="381000"/>
                </a:lnTo>
                <a:lnTo>
                  <a:pt x="2057400" y="171450"/>
                </a:lnTo>
              </a:path>
            </a:pathLst>
          </a:custGeom>
          <a:noFill/>
          <a:ln w="38100" cap="flat" cmpd="sng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662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264277" y="1122710"/>
            <a:ext cx="211015" cy="211015"/>
          </a:xfrm>
          <a:prstGeom prst="ellipse">
            <a:avLst/>
          </a:prstGeom>
          <a:solidFill>
            <a:srgbClr val="FF0000"/>
          </a:solidFill>
          <a:ln w="9525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endParaRPr lang="en-US" altLang="en-US" sz="1662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34615" y="700679"/>
            <a:ext cx="471604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3692" b="1">
                <a:solidFill>
                  <a:srgbClr val="FF0000"/>
                </a:solidFill>
              </a:rPr>
              <a:t>+</a:t>
            </a:r>
            <a:endParaRPr lang="en-US" altLang="en-US" sz="3692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14308" y="1755756"/>
            <a:ext cx="1845377" cy="603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3323" b="1">
                <a:solidFill>
                  <a:srgbClr val="FF0000"/>
                </a:solidFill>
              </a:rPr>
              <a:t>Hot tube</a:t>
            </a:r>
            <a:endParaRPr lang="en-US" altLang="en-US" sz="3323" b="1">
              <a:solidFill>
                <a:srgbClr val="FF0000"/>
              </a:solidFill>
            </a:endParaRPr>
          </a:p>
        </p:txBody>
      </p:sp>
      <p:cxnSp>
        <p:nvCxnSpPr>
          <p:cNvPr id="11" name="Straight Arrow Connector 11"/>
          <p:cNvCxnSpPr>
            <a:cxnSpLocks noChangeShapeType="1"/>
          </p:cNvCxnSpPr>
          <p:nvPr/>
        </p:nvCxnSpPr>
        <p:spPr bwMode="auto">
          <a:xfrm flipV="1">
            <a:off x="2536338" y="1404063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2"/>
          <p:cNvCxnSpPr>
            <a:cxnSpLocks noChangeShapeType="1"/>
          </p:cNvCxnSpPr>
          <p:nvPr/>
        </p:nvCxnSpPr>
        <p:spPr bwMode="auto">
          <a:xfrm flipV="1">
            <a:off x="2677015" y="1404063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Arrow Connector 13"/>
          <p:cNvCxnSpPr>
            <a:cxnSpLocks noChangeShapeType="1"/>
          </p:cNvCxnSpPr>
          <p:nvPr/>
        </p:nvCxnSpPr>
        <p:spPr bwMode="auto">
          <a:xfrm flipV="1">
            <a:off x="2817692" y="1404063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Arrow Connector 14"/>
          <p:cNvCxnSpPr>
            <a:cxnSpLocks noChangeShapeType="1"/>
          </p:cNvCxnSpPr>
          <p:nvPr/>
        </p:nvCxnSpPr>
        <p:spPr bwMode="auto">
          <a:xfrm flipV="1">
            <a:off x="2958369" y="1404063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5"/>
          <p:cNvCxnSpPr>
            <a:cxnSpLocks noChangeShapeType="1"/>
          </p:cNvCxnSpPr>
          <p:nvPr/>
        </p:nvCxnSpPr>
        <p:spPr bwMode="auto">
          <a:xfrm flipV="1">
            <a:off x="3099046" y="1404063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6"/>
          <p:cNvCxnSpPr>
            <a:cxnSpLocks noChangeShapeType="1"/>
          </p:cNvCxnSpPr>
          <p:nvPr/>
        </p:nvCxnSpPr>
        <p:spPr bwMode="auto">
          <a:xfrm flipV="1">
            <a:off x="4435476" y="1544740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7"/>
          <p:cNvCxnSpPr>
            <a:cxnSpLocks noChangeShapeType="1"/>
          </p:cNvCxnSpPr>
          <p:nvPr/>
        </p:nvCxnSpPr>
        <p:spPr bwMode="auto">
          <a:xfrm flipV="1">
            <a:off x="4576153" y="1544740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18"/>
          <p:cNvCxnSpPr>
            <a:cxnSpLocks noChangeShapeType="1"/>
          </p:cNvCxnSpPr>
          <p:nvPr/>
        </p:nvCxnSpPr>
        <p:spPr bwMode="auto">
          <a:xfrm flipV="1">
            <a:off x="4716830" y="1544740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9"/>
          <p:cNvCxnSpPr>
            <a:cxnSpLocks noChangeShapeType="1"/>
          </p:cNvCxnSpPr>
          <p:nvPr/>
        </p:nvCxnSpPr>
        <p:spPr bwMode="auto">
          <a:xfrm flipV="1">
            <a:off x="4857507" y="1544740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20"/>
          <p:cNvCxnSpPr>
            <a:cxnSpLocks noChangeShapeType="1"/>
          </p:cNvCxnSpPr>
          <p:nvPr/>
        </p:nvCxnSpPr>
        <p:spPr bwMode="auto">
          <a:xfrm flipV="1">
            <a:off x="4998184" y="1544740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22"/>
          <p:cNvCxnSpPr>
            <a:cxnSpLocks noChangeShapeType="1"/>
          </p:cNvCxnSpPr>
          <p:nvPr/>
        </p:nvCxnSpPr>
        <p:spPr bwMode="auto">
          <a:xfrm>
            <a:off x="5279538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Straight Arrow Connector 23"/>
          <p:cNvCxnSpPr>
            <a:cxnSpLocks noChangeShapeType="1"/>
          </p:cNvCxnSpPr>
          <p:nvPr/>
        </p:nvCxnSpPr>
        <p:spPr bwMode="auto">
          <a:xfrm>
            <a:off x="5420215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24"/>
          <p:cNvCxnSpPr>
            <a:cxnSpLocks noChangeShapeType="1"/>
          </p:cNvCxnSpPr>
          <p:nvPr/>
        </p:nvCxnSpPr>
        <p:spPr bwMode="auto">
          <a:xfrm>
            <a:off x="5560892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Straight Arrow Connector 25"/>
          <p:cNvCxnSpPr>
            <a:cxnSpLocks noChangeShapeType="1"/>
          </p:cNvCxnSpPr>
          <p:nvPr/>
        </p:nvCxnSpPr>
        <p:spPr bwMode="auto">
          <a:xfrm>
            <a:off x="4998184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26"/>
          <p:cNvCxnSpPr>
            <a:cxnSpLocks noChangeShapeType="1"/>
          </p:cNvCxnSpPr>
          <p:nvPr/>
        </p:nvCxnSpPr>
        <p:spPr bwMode="auto">
          <a:xfrm>
            <a:off x="4857507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Arrow Connector 27"/>
          <p:cNvCxnSpPr>
            <a:cxnSpLocks noChangeShapeType="1"/>
          </p:cNvCxnSpPr>
          <p:nvPr/>
        </p:nvCxnSpPr>
        <p:spPr bwMode="auto">
          <a:xfrm>
            <a:off x="4716830" y="1122709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8"/>
          <p:cNvCxnSpPr>
            <a:cxnSpLocks noChangeShapeType="1"/>
          </p:cNvCxnSpPr>
          <p:nvPr/>
        </p:nvCxnSpPr>
        <p:spPr bwMode="auto">
          <a:xfrm>
            <a:off x="4083784" y="1052371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9"/>
          <p:cNvCxnSpPr>
            <a:cxnSpLocks noChangeShapeType="1"/>
          </p:cNvCxnSpPr>
          <p:nvPr/>
        </p:nvCxnSpPr>
        <p:spPr bwMode="auto">
          <a:xfrm>
            <a:off x="3943107" y="1052371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30"/>
          <p:cNvCxnSpPr>
            <a:cxnSpLocks noChangeShapeType="1"/>
          </p:cNvCxnSpPr>
          <p:nvPr/>
        </p:nvCxnSpPr>
        <p:spPr bwMode="auto">
          <a:xfrm>
            <a:off x="3802430" y="1052371"/>
            <a:ext cx="0" cy="14067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3661753" y="560002"/>
            <a:ext cx="460382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2585" b="1">
                <a:solidFill>
                  <a:schemeClr val="tx1"/>
                </a:solidFill>
              </a:rPr>
              <a:t>e-</a:t>
            </a:r>
            <a:endParaRPr lang="en-US" altLang="en-US" sz="2585" b="1">
              <a:solidFill>
                <a:schemeClr val="tx1"/>
              </a:solidFill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144831" y="609825"/>
            <a:ext cx="447558" cy="66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3692" b="1">
                <a:solidFill>
                  <a:srgbClr val="002060"/>
                </a:solidFill>
              </a:rPr>
              <a:t>0</a:t>
            </a:r>
            <a:endParaRPr lang="en-US" altLang="en-US" sz="3692" b="1">
              <a:solidFill>
                <a:srgbClr val="002060"/>
              </a:solidFill>
            </a:endParaRPr>
          </a:p>
        </p:txBody>
      </p:sp>
      <p:sp>
        <p:nvSpPr>
          <p:cNvPr id="32" name="Rectangle 2"/>
          <p:cNvSpPr txBox="1">
            <a:spLocks noChangeArrowheads="1"/>
          </p:cNvSpPr>
          <p:nvPr/>
        </p:nvSpPr>
        <p:spPr>
          <a:xfrm>
            <a:off x="257665" y="3787480"/>
            <a:ext cx="8214946" cy="122652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altLang="en-US" sz="2000" b="1" dirty="0" err="1" smtClean="0"/>
              <a:t>Saha</a:t>
            </a:r>
            <a:r>
              <a:rPr lang="en-US" altLang="en-US" sz="2000" b="1" dirty="0" smtClean="0"/>
              <a:t>-Langmuir Equation</a:t>
            </a:r>
            <a:endParaRPr lang="en-US" altLang="en-US" sz="2000" b="1" dirty="0"/>
          </a:p>
        </p:txBody>
      </p:sp>
      <p:pic>
        <p:nvPicPr>
          <p:cNvPr id="34" name="Picture 9" descr="200px-SahaInBerlin">
            <a:hlinkClick r:id="rId2" tooltip="Meghnad Saha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3519854"/>
            <a:ext cx="1905000" cy="2347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6515101" y="5901105"/>
            <a:ext cx="2135521" cy="34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US" altLang="en-US" sz="1662">
                <a:solidFill>
                  <a:schemeClr val="tx1"/>
                </a:solidFill>
              </a:rPr>
              <a:t>Meghnad Saha, 1920</a:t>
            </a:r>
          </a:p>
        </p:txBody>
      </p:sp>
      <p:pic>
        <p:nvPicPr>
          <p:cNvPr id="36" name="Picture 10" descr="http://upload.wikimedia.org/wikipedia/commons/thumb/6/68/Simple_Band_Diagram.png/220px-Simple_Band_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969" y="2124822"/>
            <a:ext cx="1934308" cy="231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77" y="1670539"/>
            <a:ext cx="2224454" cy="1820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6" y="4644729"/>
            <a:ext cx="2857500" cy="7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562708" y="2584939"/>
            <a:ext cx="2495235" cy="60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1662" dirty="0" err="1">
                <a:solidFill>
                  <a:schemeClr val="tx1"/>
                </a:solidFill>
              </a:rPr>
              <a:t>Material</a:t>
            </a:r>
            <a:r>
              <a:rPr lang="fr-FR" altLang="en-US" sz="1662" dirty="0">
                <a:solidFill>
                  <a:schemeClr val="tx1"/>
                </a:solidFill>
              </a:rPr>
              <a:t> </a:t>
            </a:r>
            <a:r>
              <a:rPr lang="fr-FR" altLang="en-US" sz="1662" dirty="0" err="1">
                <a:solidFill>
                  <a:schemeClr val="tx1"/>
                </a:solidFill>
              </a:rPr>
              <a:t>work</a:t>
            </a:r>
            <a:r>
              <a:rPr lang="fr-FR" altLang="en-US" sz="1662" dirty="0">
                <a:solidFill>
                  <a:schemeClr val="tx1"/>
                </a:solidFill>
              </a:rPr>
              <a:t> </a:t>
            </a:r>
            <a:r>
              <a:rPr lang="fr-FR" altLang="en-US" sz="1662" dirty="0" err="1">
                <a:solidFill>
                  <a:schemeClr val="tx1"/>
                </a:solidFill>
              </a:rPr>
              <a:t>function</a:t>
            </a:r>
            <a:r>
              <a:rPr lang="fr-FR" altLang="en-US" sz="1662" dirty="0">
                <a:solidFill>
                  <a:schemeClr val="tx1"/>
                </a:solidFill>
              </a:rPr>
              <a:t> </a:t>
            </a:r>
            <a:r>
              <a:rPr lang="fr-FR" altLang="en-US" sz="1662" dirty="0">
                <a:solidFill>
                  <a:schemeClr val="tx1"/>
                </a:solidFill>
                <a:latin typeface="Symbol" charset="2"/>
              </a:rPr>
              <a:t>F</a:t>
            </a:r>
          </a:p>
          <a:p>
            <a:pPr eaLnBrk="1" hangingPunct="1"/>
            <a:r>
              <a:rPr lang="fr-FR" altLang="en-US" sz="1662" dirty="0">
                <a:solidFill>
                  <a:schemeClr val="tx1"/>
                </a:solidFill>
              </a:rPr>
              <a:t>Isotope 1</a:t>
            </a:r>
            <a:r>
              <a:rPr lang="fr-FR" altLang="en-US" sz="1662" baseline="30000" dirty="0">
                <a:solidFill>
                  <a:schemeClr val="tx1"/>
                </a:solidFill>
              </a:rPr>
              <a:t>st</a:t>
            </a:r>
            <a:r>
              <a:rPr lang="fr-FR" altLang="en-US" sz="1662" dirty="0">
                <a:solidFill>
                  <a:schemeClr val="tx1"/>
                </a:solidFill>
              </a:rPr>
              <a:t> Ion. Pot. : </a:t>
            </a:r>
            <a:r>
              <a:rPr lang="fr-FR" altLang="en-US" sz="1662" dirty="0" smtClean="0">
                <a:solidFill>
                  <a:schemeClr val="tx1"/>
                </a:solidFill>
              </a:rPr>
              <a:t>Wi</a:t>
            </a:r>
            <a:endParaRPr lang="fr-FR" altLang="en-US" sz="1662" dirty="0">
              <a:solidFill>
                <a:schemeClr val="tx1"/>
              </a:solidFill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3217743" y="4722017"/>
            <a:ext cx="2978316" cy="54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US" altLang="en-US" sz="1477" dirty="0">
                <a:solidFill>
                  <a:schemeClr val="tx1"/>
                </a:solidFill>
              </a:rPr>
              <a:t>For Alkalis,</a:t>
            </a:r>
          </a:p>
          <a:p>
            <a:pPr eaLnBrk="1" hangingPunct="1"/>
            <a:r>
              <a:rPr lang="en-US" altLang="en-US" sz="1477" dirty="0">
                <a:solidFill>
                  <a:schemeClr val="tx1"/>
                </a:solidFill>
              </a:rPr>
              <a:t>g</a:t>
            </a:r>
            <a:r>
              <a:rPr lang="en-US" altLang="en-US" sz="1477" baseline="-25000" dirty="0">
                <a:solidFill>
                  <a:schemeClr val="tx1"/>
                </a:solidFill>
              </a:rPr>
              <a:t>0</a:t>
            </a:r>
            <a:r>
              <a:rPr lang="en-US" altLang="en-US" sz="1477" dirty="0">
                <a:solidFill>
                  <a:schemeClr val="tx1"/>
                </a:solidFill>
              </a:rPr>
              <a:t>=2 (2S1/2, degeneracy 2), g+=1 </a:t>
            </a:r>
          </a:p>
        </p:txBody>
      </p:sp>
      <p:sp>
        <p:nvSpPr>
          <p:cNvPr id="42" name="Rectangle 1"/>
          <p:cNvSpPr>
            <a:spLocks noChangeArrowheads="1"/>
          </p:cNvSpPr>
          <p:nvPr/>
        </p:nvSpPr>
        <p:spPr bwMode="auto">
          <a:xfrm>
            <a:off x="330167" y="5543333"/>
            <a:ext cx="5493726" cy="490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en-US" sz="1292" dirty="0" err="1">
                <a:solidFill>
                  <a:schemeClr val="tx1"/>
                </a:solidFill>
              </a:rPr>
              <a:t>Some</a:t>
            </a:r>
            <a:r>
              <a:rPr lang="fr-FR" altLang="en-US" sz="1292" dirty="0">
                <a:solidFill>
                  <a:schemeClr val="tx1"/>
                </a:solidFill>
              </a:rPr>
              <a:t> </a:t>
            </a:r>
            <a:r>
              <a:rPr lang="fr-FR" altLang="en-US" sz="1292" dirty="0" err="1">
                <a:solidFill>
                  <a:schemeClr val="tx1"/>
                </a:solidFill>
              </a:rPr>
              <a:t>additional</a:t>
            </a:r>
            <a:r>
              <a:rPr lang="fr-FR" altLang="en-US" sz="1292" dirty="0">
                <a:solidFill>
                  <a:schemeClr val="tx1"/>
                </a:solidFill>
              </a:rPr>
              <a:t> correction </a:t>
            </a:r>
            <a:r>
              <a:rPr lang="fr-FR" altLang="en-US" sz="1292" dirty="0" err="1">
                <a:solidFill>
                  <a:schemeClr val="tx1"/>
                </a:solidFill>
              </a:rPr>
              <a:t>factors</a:t>
            </a:r>
            <a:r>
              <a:rPr lang="fr-FR" altLang="en-US" sz="1292" dirty="0">
                <a:solidFill>
                  <a:schemeClr val="tx1"/>
                </a:solidFill>
              </a:rPr>
              <a:t> </a:t>
            </a:r>
            <a:r>
              <a:rPr lang="fr-FR" altLang="en-US" sz="1292" dirty="0" err="1">
                <a:solidFill>
                  <a:schemeClr val="tx1"/>
                </a:solidFill>
              </a:rPr>
              <a:t>such</a:t>
            </a:r>
            <a:r>
              <a:rPr lang="fr-FR" altLang="en-US" sz="1292" dirty="0">
                <a:solidFill>
                  <a:schemeClr val="tx1"/>
                </a:solidFill>
              </a:rPr>
              <a:t> as </a:t>
            </a:r>
            <a:r>
              <a:rPr lang="fr-FR" altLang="en-US" sz="1292" dirty="0" err="1">
                <a:solidFill>
                  <a:schemeClr val="tx1"/>
                </a:solidFill>
              </a:rPr>
              <a:t>applied</a:t>
            </a:r>
            <a:r>
              <a:rPr lang="fr-FR" altLang="en-US" sz="1292" dirty="0">
                <a:solidFill>
                  <a:schemeClr val="tx1"/>
                </a:solidFill>
              </a:rPr>
              <a:t> </a:t>
            </a:r>
            <a:r>
              <a:rPr lang="fr-FR" altLang="en-US" sz="1292" dirty="0" err="1">
                <a:solidFill>
                  <a:schemeClr val="tx1"/>
                </a:solidFill>
              </a:rPr>
              <a:t>electrical</a:t>
            </a:r>
            <a:r>
              <a:rPr lang="fr-FR" altLang="en-US" sz="1292" dirty="0">
                <a:solidFill>
                  <a:schemeClr val="tx1"/>
                </a:solidFill>
              </a:rPr>
              <a:t> </a:t>
            </a:r>
            <a:r>
              <a:rPr lang="fr-FR" altLang="en-US" sz="1292" dirty="0" err="1">
                <a:solidFill>
                  <a:schemeClr val="tx1"/>
                </a:solidFill>
              </a:rPr>
              <a:t>potential</a:t>
            </a:r>
            <a:r>
              <a:rPr lang="fr-FR" altLang="en-US" sz="1292" dirty="0">
                <a:solidFill>
                  <a:schemeClr val="tx1"/>
                </a:solidFill>
              </a:rPr>
              <a:t> or </a:t>
            </a:r>
          </a:p>
          <a:p>
            <a:pPr eaLnBrk="1" hangingPunct="1"/>
            <a:r>
              <a:rPr lang="fr-FR" altLang="en-US" sz="1292" dirty="0">
                <a:solidFill>
                  <a:schemeClr val="tx1"/>
                </a:solidFill>
              </a:rPr>
              <a:t>surface </a:t>
            </a:r>
            <a:r>
              <a:rPr lang="fr-FR" altLang="en-US" sz="1292" dirty="0" err="1">
                <a:solidFill>
                  <a:schemeClr val="tx1"/>
                </a:solidFill>
              </a:rPr>
              <a:t>coverage</a:t>
            </a:r>
            <a:endParaRPr lang="fr-FR" altLang="en-US" sz="1292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23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78" y="1191759"/>
            <a:ext cx="3227660" cy="31659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754" y="1236297"/>
            <a:ext cx="2299403" cy="3076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7603" y="4842539"/>
            <a:ext cx="3954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manuscript in preparation </a:t>
            </a:r>
          </a:p>
          <a:p>
            <a:r>
              <a:rPr lang="en-US" dirty="0" smtClean="0"/>
              <a:t>For Elements Z=100-102</a:t>
            </a:r>
            <a:endParaRPr lang="en-US" dirty="0" smtClean="0"/>
          </a:p>
          <a:p>
            <a:r>
              <a:rPr lang="en-US" dirty="0" smtClean="0"/>
              <a:t>Ideas </a:t>
            </a:r>
            <a:r>
              <a:rPr lang="en-US" dirty="0" smtClean="0"/>
              <a:t>to </a:t>
            </a:r>
            <a:r>
              <a:rPr lang="en-US" dirty="0" smtClean="0"/>
              <a:t>measure Ionization </a:t>
            </a:r>
            <a:r>
              <a:rPr lang="en-US" dirty="0" smtClean="0"/>
              <a:t>potential</a:t>
            </a:r>
          </a:p>
          <a:p>
            <a:r>
              <a:rPr lang="en-US" dirty="0" smtClean="0"/>
              <a:t>On element </a:t>
            </a:r>
            <a:r>
              <a:rPr lang="en-US" dirty="0" smtClean="0"/>
              <a:t>Z=112 have started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6771" y="-893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Clever use of Surface Ion Sources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1403648" y="914400"/>
            <a:ext cx="7776864" cy="37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endParaRPr lang="en-GB" sz="2800" baseline="30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b="1" dirty="0" smtClean="0">
                <a:solidFill>
                  <a:srgbClr val="0070C0"/>
                </a:solidFill>
              </a:rPr>
              <a:t>Radioisotopes in our every day’s lives</a:t>
            </a:r>
            <a:endParaRPr lang="en-GB" sz="2000" b="1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574" y="1851611"/>
            <a:ext cx="3085844" cy="178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1383" y="1132404"/>
            <a:ext cx="4579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Daily, we “internalize” natural radioisotopes</a:t>
            </a:r>
            <a:endParaRPr lang="en-GB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0" y="1714393"/>
            <a:ext cx="2249560" cy="406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113" y="3664318"/>
            <a:ext cx="4373887" cy="227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381335" y="5944046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 Goma et al</a:t>
            </a:r>
            <a:endParaRPr lang="en-GB" sz="1400" dirty="0"/>
          </a:p>
        </p:txBody>
      </p:sp>
      <p:pic>
        <p:nvPicPr>
          <p:cNvPr id="21" name="Picture 6" descr="http://www.google.fr/url?source=imglanding&amp;ct=img&amp;q=http://www.dollzindubai.com/wp-content/uploads/2013/02/evian-bottles-designers.jpg&amp;sa=X&amp;ei=ym1pVfCCI4TZU6fggfgC&amp;ved=0CAkQ8wc&amp;usg=AFQjCNHTjk7hKVQZIFvCcg6blsokKM_ErQ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561" y="1714393"/>
            <a:ext cx="2641618" cy="176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72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771" y="119036"/>
            <a:ext cx="8595360" cy="715840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Isotope mass separation and </a:t>
            </a:r>
            <a:r>
              <a:rPr lang="en-GB" sz="2000" b="1" smtClean="0">
                <a:solidFill>
                  <a:srgbClr val="0070C0"/>
                </a:solidFill>
              </a:rPr>
              <a:t>post acceleration</a:t>
            </a:r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89598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endParaRPr lang="fr-FR" sz="3200" b="1" dirty="0">
              <a:solidFill>
                <a:srgbClr val="0070C0"/>
              </a:solidFill>
            </a:endParaRPr>
          </a:p>
        </p:txBody>
      </p:sp>
      <p:pic>
        <p:nvPicPr>
          <p:cNvPr id="13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299" y="829702"/>
            <a:ext cx="6048375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" name="TextBox 4"/>
          <p:cNvSpPr txBox="1">
            <a:spLocks noChangeArrowheads="1"/>
          </p:cNvSpPr>
          <p:nvPr/>
        </p:nvSpPr>
        <p:spPr bwMode="auto">
          <a:xfrm>
            <a:off x="6665907" y="5119686"/>
            <a:ext cx="23936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dirty="0" smtClean="0"/>
              <a:t>HIE-ISOLDE:</a:t>
            </a:r>
          </a:p>
          <a:p>
            <a:r>
              <a:rPr lang="fr-FR" dirty="0" err="1"/>
              <a:t>S</a:t>
            </a:r>
            <a:r>
              <a:rPr lang="fr-FR" dirty="0" err="1" smtClean="0"/>
              <a:t>uperconducting</a:t>
            </a:r>
            <a:endParaRPr lang="fr-FR" dirty="0"/>
          </a:p>
          <a:p>
            <a:r>
              <a:rPr lang="fr-FR" dirty="0" smtClean="0"/>
              <a:t>post-</a:t>
            </a:r>
            <a:r>
              <a:rPr lang="fr-FR" dirty="0" err="1" smtClean="0"/>
              <a:t>accelerator</a:t>
            </a:r>
            <a:endParaRPr lang="fr-FR" dirty="0" smtClean="0"/>
          </a:p>
          <a:p>
            <a:r>
              <a:rPr lang="fr-FR" b="1" dirty="0" smtClean="0"/>
              <a:t>(1</a:t>
            </a:r>
            <a:r>
              <a:rPr lang="fr-FR" b="1" baseline="30000" dirty="0" smtClean="0"/>
              <a:t>st </a:t>
            </a:r>
            <a:r>
              <a:rPr lang="fr-FR" b="1" dirty="0" err="1" smtClean="0"/>
              <a:t>beam</a:t>
            </a:r>
            <a:r>
              <a:rPr lang="fr-FR" b="1" dirty="0" smtClean="0"/>
              <a:t> in 2015)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91440" y="1262124"/>
            <a:ext cx="2667433" cy="1793233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Oval 3"/>
          <p:cNvSpPr/>
          <p:nvPr/>
        </p:nvSpPr>
        <p:spPr>
          <a:xfrm>
            <a:off x="6574196" y="1817932"/>
            <a:ext cx="2478364" cy="681618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1594742" y="3643888"/>
            <a:ext cx="6001879" cy="2724231"/>
            <a:chOff x="1407418" y="1310853"/>
            <a:chExt cx="7781925" cy="3532188"/>
          </a:xfrm>
        </p:grpSpPr>
        <p:sp>
          <p:nvSpPr>
            <p:cNvPr id="114" name="Rectangle 13"/>
            <p:cNvSpPr>
              <a:spLocks noChangeArrowheads="1"/>
            </p:cNvSpPr>
            <p:nvPr/>
          </p:nvSpPr>
          <p:spPr bwMode="auto">
            <a:xfrm>
              <a:off x="3194943" y="2972966"/>
              <a:ext cx="552450" cy="1092200"/>
            </a:xfrm>
            <a:prstGeom prst="rect">
              <a:avLst/>
            </a:prstGeom>
            <a:pattFill prst="dotDmnd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15" name="Rectangle 14"/>
            <p:cNvSpPr>
              <a:spLocks noChangeArrowheads="1"/>
            </p:cNvSpPr>
            <p:nvPr/>
          </p:nvSpPr>
          <p:spPr bwMode="auto">
            <a:xfrm>
              <a:off x="1853505" y="3944516"/>
              <a:ext cx="417513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chemeClr val="accent2"/>
                  </a:solidFill>
                </a:rPr>
                <a:t>1</a:t>
              </a:r>
              <a:r>
                <a:rPr lang="en-US" altLang="fr-FR" sz="900" b="1" baseline="30000">
                  <a:solidFill>
                    <a:schemeClr val="accent2"/>
                  </a:solidFill>
                </a:rPr>
                <a:t>+</a:t>
              </a:r>
              <a:r>
                <a:rPr lang="en-US" altLang="fr-FR" sz="900" b="1">
                  <a:solidFill>
                    <a:schemeClr val="accent2"/>
                  </a:solidFill>
                </a:rPr>
                <a:t> ions</a:t>
              </a:r>
            </a:p>
          </p:txBody>
        </p:sp>
        <p:sp>
          <p:nvSpPr>
            <p:cNvPr id="116" name="Rectangle 15"/>
            <p:cNvSpPr>
              <a:spLocks noChangeArrowheads="1"/>
            </p:cNvSpPr>
            <p:nvPr/>
          </p:nvSpPr>
          <p:spPr bwMode="auto">
            <a:xfrm>
              <a:off x="2598043" y="2972966"/>
              <a:ext cx="550862" cy="1092200"/>
            </a:xfrm>
            <a:prstGeom prst="rect">
              <a:avLst/>
            </a:prstGeom>
            <a:pattFill prst="dotDmnd">
              <a:fgClr>
                <a:schemeClr val="tx2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17" name="Rectangle 16"/>
            <p:cNvSpPr>
              <a:spLocks noChangeArrowheads="1"/>
            </p:cNvSpPr>
            <p:nvPr/>
          </p:nvSpPr>
          <p:spPr bwMode="auto">
            <a:xfrm>
              <a:off x="1799530" y="2688804"/>
              <a:ext cx="808038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/>
                <a:t>HV platform</a:t>
              </a:r>
            </a:p>
          </p:txBody>
        </p:sp>
        <p:sp>
          <p:nvSpPr>
            <p:cNvPr id="118" name="Rectangle 17"/>
            <p:cNvSpPr>
              <a:spLocks noChangeArrowheads="1"/>
            </p:cNvSpPr>
            <p:nvPr/>
          </p:nvSpPr>
          <p:spPr bwMode="auto">
            <a:xfrm rot="16200000">
              <a:off x="2428974" y="3294435"/>
              <a:ext cx="903287" cy="409575"/>
            </a:xfrm>
            <a:prstGeom prst="rect">
              <a:avLst/>
            </a:prstGeom>
            <a:solidFill>
              <a:srgbClr val="00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 anchor="ctr"/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/>
                <a:t>TRAP</a:t>
              </a:r>
            </a:p>
          </p:txBody>
        </p:sp>
        <p:sp>
          <p:nvSpPr>
            <p:cNvPr id="119" name="Arc 18"/>
            <p:cNvSpPr>
              <a:spLocks/>
            </p:cNvSpPr>
            <p:nvPr/>
          </p:nvSpPr>
          <p:spPr bwMode="auto">
            <a:xfrm rot="10800000">
              <a:off x="3148905" y="2744366"/>
              <a:ext cx="280988" cy="304800"/>
            </a:xfrm>
            <a:custGeom>
              <a:avLst/>
              <a:gdLst>
                <a:gd name="T0" fmla="*/ 3655290 w 21600"/>
                <a:gd name="T1" fmla="*/ 4301067 h 21600"/>
                <a:gd name="T2" fmla="*/ 0 w 21600"/>
                <a:gd name="T3" fmla="*/ 0 h 21600"/>
                <a:gd name="T4" fmla="*/ 365529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508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0" name="Arc 19"/>
            <p:cNvSpPr>
              <a:spLocks/>
            </p:cNvSpPr>
            <p:nvPr/>
          </p:nvSpPr>
          <p:spPr bwMode="auto">
            <a:xfrm rot="5340000">
              <a:off x="2833787" y="2748334"/>
              <a:ext cx="304800" cy="284163"/>
            </a:xfrm>
            <a:custGeom>
              <a:avLst/>
              <a:gdLst>
                <a:gd name="T0" fmla="*/ 4210868 w 21600"/>
                <a:gd name="T1" fmla="*/ 3700839 h 21819"/>
                <a:gd name="T2" fmla="*/ 198 w 21600"/>
                <a:gd name="T3" fmla="*/ 0 h 21819"/>
                <a:gd name="T4" fmla="*/ 4301067 w 21600"/>
                <a:gd name="T5" fmla="*/ 37990 h 218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819" fill="none" extrusionOk="0">
                  <a:moveTo>
                    <a:pt x="21146" y="21819"/>
                  </a:moveTo>
                  <a:cubicBezTo>
                    <a:pt x="9396" y="21572"/>
                    <a:pt x="0" y="11976"/>
                    <a:pt x="0" y="224"/>
                  </a:cubicBezTo>
                  <a:cubicBezTo>
                    <a:pt x="-1" y="149"/>
                    <a:pt x="0" y="74"/>
                    <a:pt x="1" y="0"/>
                  </a:cubicBezTo>
                </a:path>
                <a:path w="21600" h="21819" stroke="0" extrusionOk="0">
                  <a:moveTo>
                    <a:pt x="21146" y="21819"/>
                  </a:moveTo>
                  <a:cubicBezTo>
                    <a:pt x="9396" y="21572"/>
                    <a:pt x="0" y="11976"/>
                    <a:pt x="0" y="224"/>
                  </a:cubicBezTo>
                  <a:cubicBezTo>
                    <a:pt x="-1" y="149"/>
                    <a:pt x="0" y="74"/>
                    <a:pt x="1" y="0"/>
                  </a:cubicBezTo>
                  <a:lnTo>
                    <a:pt x="21600" y="224"/>
                  </a:lnTo>
                  <a:lnTo>
                    <a:pt x="21146" y="21819"/>
                  </a:lnTo>
                  <a:close/>
                </a:path>
              </a:pathLst>
            </a:custGeom>
            <a:noFill/>
            <a:ln w="508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 flipV="1">
              <a:off x="2872680" y="3957216"/>
              <a:ext cx="0" cy="57150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2" name="Rectangle 21"/>
            <p:cNvSpPr>
              <a:spLocks noChangeArrowheads="1"/>
            </p:cNvSpPr>
            <p:nvPr/>
          </p:nvSpPr>
          <p:spPr bwMode="auto">
            <a:xfrm rot="16200000">
              <a:off x="2992537" y="3294434"/>
              <a:ext cx="901700" cy="411163"/>
            </a:xfrm>
            <a:prstGeom prst="rect">
              <a:avLst/>
            </a:prstGeom>
            <a:solidFill>
              <a:srgbClr val="FF0505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 anchor="ctr"/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/>
                <a:t>EBIS</a:t>
              </a:r>
            </a:p>
          </p:txBody>
        </p:sp>
        <p:sp>
          <p:nvSpPr>
            <p:cNvPr id="123" name="Line 22"/>
            <p:cNvSpPr>
              <a:spLocks noChangeShapeType="1"/>
            </p:cNvSpPr>
            <p:nvPr/>
          </p:nvSpPr>
          <p:spPr bwMode="auto">
            <a:xfrm>
              <a:off x="2275780" y="4071516"/>
              <a:ext cx="492125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4" name="Arc 23"/>
            <p:cNvSpPr>
              <a:spLocks/>
            </p:cNvSpPr>
            <p:nvPr/>
          </p:nvSpPr>
          <p:spPr bwMode="auto">
            <a:xfrm rot="16140000">
              <a:off x="2191643" y="2982491"/>
              <a:ext cx="381000" cy="352425"/>
            </a:xfrm>
            <a:custGeom>
              <a:avLst/>
              <a:gdLst>
                <a:gd name="T0" fmla="*/ 0 w 21600"/>
                <a:gd name="T1" fmla="*/ 5750157 h 21600"/>
                <a:gd name="T2" fmla="*/ 6692424 w 21600"/>
                <a:gd name="T3" fmla="*/ 0 h 21600"/>
                <a:gd name="T4" fmla="*/ 6720417 w 21600"/>
                <a:gd name="T5" fmla="*/ 575015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05"/>
                    <a:pt x="9615" y="49"/>
                    <a:pt x="21510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05"/>
                    <a:pt x="9615" y="49"/>
                    <a:pt x="21510" y="0"/>
                  </a:cubicBez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5" name="Rectangle 24"/>
            <p:cNvSpPr>
              <a:spLocks noChangeArrowheads="1"/>
            </p:cNvSpPr>
            <p:nvPr/>
          </p:nvSpPr>
          <p:spPr bwMode="auto">
            <a:xfrm>
              <a:off x="1845568" y="2861841"/>
              <a:ext cx="38100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/>
                <a:t>60 kV</a:t>
              </a:r>
            </a:p>
          </p:txBody>
        </p:sp>
        <p:grpSp>
          <p:nvGrpSpPr>
            <p:cNvPr id="126" name="Group 25"/>
            <p:cNvGrpSpPr>
              <a:grpSpLocks/>
            </p:cNvGrpSpPr>
            <p:nvPr/>
          </p:nvGrpSpPr>
          <p:grpSpPr bwMode="auto">
            <a:xfrm>
              <a:off x="3266380" y="2168104"/>
              <a:ext cx="317500" cy="344487"/>
              <a:chOff x="1752" y="765"/>
              <a:chExt cx="217" cy="217"/>
            </a:xfrm>
          </p:grpSpPr>
          <p:sp>
            <p:nvSpPr>
              <p:cNvPr id="127" name="Arc 26"/>
              <p:cNvSpPr>
                <a:spLocks/>
              </p:cNvSpPr>
              <p:nvPr/>
            </p:nvSpPr>
            <p:spPr bwMode="auto">
              <a:xfrm>
                <a:off x="1753" y="766"/>
                <a:ext cx="216" cy="216"/>
              </a:xfrm>
              <a:custGeom>
                <a:avLst/>
                <a:gdLst>
                  <a:gd name="T0" fmla="*/ 0 w 21600"/>
                  <a:gd name="T1" fmla="*/ 2 h 21600"/>
                  <a:gd name="T2" fmla="*/ 2 w 21600"/>
                  <a:gd name="T3" fmla="*/ 0 h 21600"/>
                  <a:gd name="T4" fmla="*/ 2 w 21600"/>
                  <a:gd name="T5" fmla="*/ 2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21600"/>
                    </a:moveTo>
                    <a:cubicBezTo>
                      <a:pt x="0" y="9709"/>
                      <a:pt x="9609" y="55"/>
                      <a:pt x="21500" y="0"/>
                    </a:cubicBezTo>
                  </a:path>
                  <a:path w="21600" h="21600" stroke="0" extrusionOk="0">
                    <a:moveTo>
                      <a:pt x="0" y="21600"/>
                    </a:moveTo>
                    <a:cubicBezTo>
                      <a:pt x="0" y="9709"/>
                      <a:pt x="9609" y="55"/>
                      <a:pt x="21500" y="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0505"/>
              </a:solidFill>
              <a:ln w="25400" cap="rnd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8" name="Line 27"/>
              <p:cNvSpPr>
                <a:spLocks noChangeShapeType="1"/>
              </p:cNvSpPr>
              <p:nvPr/>
            </p:nvSpPr>
            <p:spPr bwMode="auto">
              <a:xfrm>
                <a:off x="1752" y="981"/>
                <a:ext cx="21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9" name="Line 28"/>
              <p:cNvSpPr>
                <a:spLocks noChangeShapeType="1"/>
              </p:cNvSpPr>
              <p:nvPr/>
            </p:nvSpPr>
            <p:spPr bwMode="auto">
              <a:xfrm flipV="1">
                <a:off x="1968" y="765"/>
                <a:ext cx="0" cy="2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30" name="Rectangle 29"/>
            <p:cNvSpPr>
              <a:spLocks noChangeArrowheads="1"/>
            </p:cNvSpPr>
            <p:nvPr/>
          </p:nvSpPr>
          <p:spPr bwMode="auto">
            <a:xfrm>
              <a:off x="2302768" y="2023641"/>
              <a:ext cx="10064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0505"/>
                  </a:solidFill>
                </a:rPr>
                <a:t>Analyzing magnet,</a:t>
              </a:r>
            </a:p>
          </p:txBody>
        </p:sp>
        <p:sp>
          <p:nvSpPr>
            <p:cNvPr id="131" name="Line 30"/>
            <p:cNvSpPr>
              <a:spLocks noChangeShapeType="1"/>
            </p:cNvSpPr>
            <p:nvPr/>
          </p:nvSpPr>
          <p:spPr bwMode="auto">
            <a:xfrm flipH="1" flipV="1">
              <a:off x="3423543" y="2493541"/>
              <a:ext cx="0" cy="53181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" name="Rectangle 31"/>
            <p:cNvSpPr>
              <a:spLocks noChangeArrowheads="1"/>
            </p:cNvSpPr>
            <p:nvPr/>
          </p:nvSpPr>
          <p:spPr bwMode="auto">
            <a:xfrm>
              <a:off x="1407418" y="2068091"/>
              <a:ext cx="987425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00CC00"/>
                  </a:solidFill>
                </a:rPr>
                <a:t>Bunches and cools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00CC00"/>
                  </a:solidFill>
                </a:rPr>
                <a:t>ions</a:t>
              </a:r>
            </a:p>
          </p:txBody>
        </p:sp>
        <p:sp>
          <p:nvSpPr>
            <p:cNvPr id="142" name="Line 32"/>
            <p:cNvSpPr>
              <a:spLocks noChangeShapeType="1"/>
            </p:cNvSpPr>
            <p:nvPr/>
          </p:nvSpPr>
          <p:spPr bwMode="auto">
            <a:xfrm flipV="1">
              <a:off x="2174180" y="3647654"/>
              <a:ext cx="465138" cy="142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3" name="Line 33"/>
            <p:cNvSpPr>
              <a:spLocks noChangeShapeType="1"/>
            </p:cNvSpPr>
            <p:nvPr/>
          </p:nvSpPr>
          <p:spPr bwMode="auto">
            <a:xfrm>
              <a:off x="3577530" y="2330029"/>
              <a:ext cx="1089025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" name="Rectangle 34"/>
            <p:cNvSpPr>
              <a:spLocks noChangeArrowheads="1"/>
            </p:cNvSpPr>
            <p:nvPr/>
          </p:nvSpPr>
          <p:spPr bwMode="auto">
            <a:xfrm>
              <a:off x="4053779" y="3519066"/>
              <a:ext cx="523875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0505"/>
                  </a:solidFill>
                </a:rPr>
                <a:t>Charge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0505"/>
                  </a:solidFill>
                </a:rPr>
                <a:t>breeding</a:t>
              </a:r>
            </a:p>
          </p:txBody>
        </p:sp>
        <p:sp>
          <p:nvSpPr>
            <p:cNvPr id="145" name="Line 35"/>
            <p:cNvSpPr>
              <a:spLocks noChangeShapeType="1"/>
            </p:cNvSpPr>
            <p:nvPr/>
          </p:nvSpPr>
          <p:spPr bwMode="auto">
            <a:xfrm flipH="1" flipV="1">
              <a:off x="3691830" y="3565104"/>
              <a:ext cx="319088" cy="69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6" name="Rectangle 36"/>
            <p:cNvSpPr>
              <a:spLocks noChangeArrowheads="1"/>
            </p:cNvSpPr>
            <p:nvPr/>
          </p:nvSpPr>
          <p:spPr bwMode="auto">
            <a:xfrm>
              <a:off x="4107755" y="2410991"/>
              <a:ext cx="45402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  <a:latin typeface="Book Antiqua" pitchFamily="18" charset="0"/>
                </a:rPr>
                <a:t>Triplet</a:t>
              </a:r>
            </a:p>
          </p:txBody>
        </p:sp>
        <p:sp>
          <p:nvSpPr>
            <p:cNvPr id="147" name="Rectangle 37"/>
            <p:cNvSpPr>
              <a:spLocks noChangeArrowheads="1"/>
            </p:cNvSpPr>
            <p:nvPr/>
          </p:nvSpPr>
          <p:spPr bwMode="auto">
            <a:xfrm>
              <a:off x="4215705" y="2249066"/>
              <a:ext cx="200025" cy="1397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48" name="Line 38"/>
            <p:cNvSpPr>
              <a:spLocks noChangeShapeType="1"/>
            </p:cNvSpPr>
            <p:nvPr/>
          </p:nvSpPr>
          <p:spPr bwMode="auto">
            <a:xfrm flipV="1">
              <a:off x="4209355" y="2242716"/>
              <a:ext cx="71438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9" name="Line 39"/>
            <p:cNvSpPr>
              <a:spLocks noChangeShapeType="1"/>
            </p:cNvSpPr>
            <p:nvPr/>
          </p:nvSpPr>
          <p:spPr bwMode="auto">
            <a:xfrm>
              <a:off x="4280793" y="2242716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0" name="Line 40"/>
            <p:cNvSpPr>
              <a:spLocks noChangeShapeType="1"/>
            </p:cNvSpPr>
            <p:nvPr/>
          </p:nvSpPr>
          <p:spPr bwMode="auto">
            <a:xfrm flipH="1" flipV="1">
              <a:off x="4350643" y="2242716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1" name="Line 41"/>
            <p:cNvSpPr>
              <a:spLocks noChangeShapeType="1"/>
            </p:cNvSpPr>
            <p:nvPr/>
          </p:nvSpPr>
          <p:spPr bwMode="auto">
            <a:xfrm flipH="1">
              <a:off x="4350643" y="2242716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2" name="Line 42"/>
            <p:cNvSpPr>
              <a:spLocks noChangeShapeType="1"/>
            </p:cNvSpPr>
            <p:nvPr/>
          </p:nvSpPr>
          <p:spPr bwMode="auto">
            <a:xfrm>
              <a:off x="4209355" y="2242716"/>
              <a:ext cx="71438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" name="Line 43"/>
            <p:cNvSpPr>
              <a:spLocks noChangeShapeType="1"/>
            </p:cNvSpPr>
            <p:nvPr/>
          </p:nvSpPr>
          <p:spPr bwMode="auto">
            <a:xfrm flipV="1">
              <a:off x="4280793" y="2242716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4" name="Line 44"/>
            <p:cNvSpPr>
              <a:spLocks noChangeShapeType="1"/>
            </p:cNvSpPr>
            <p:nvPr/>
          </p:nvSpPr>
          <p:spPr bwMode="auto">
            <a:xfrm>
              <a:off x="4209355" y="2318916"/>
              <a:ext cx="3175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5" name="Rectangle 45"/>
            <p:cNvSpPr>
              <a:spLocks noChangeArrowheads="1"/>
            </p:cNvSpPr>
            <p:nvPr/>
          </p:nvSpPr>
          <p:spPr bwMode="auto">
            <a:xfrm>
              <a:off x="3453705" y="1772816"/>
              <a:ext cx="9334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0505"/>
                  </a:solidFill>
                </a:rPr>
                <a:t>Multiple charged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0505"/>
                  </a:solidFill>
                </a:rPr>
                <a:t>ions</a:t>
              </a:r>
            </a:p>
          </p:txBody>
        </p:sp>
        <p:sp>
          <p:nvSpPr>
            <p:cNvPr id="156" name="Line 46"/>
            <p:cNvSpPr>
              <a:spLocks noChangeShapeType="1"/>
            </p:cNvSpPr>
            <p:nvPr/>
          </p:nvSpPr>
          <p:spPr bwMode="auto">
            <a:xfrm>
              <a:off x="3893443" y="2052216"/>
              <a:ext cx="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7" name="Rectangle 47"/>
            <p:cNvSpPr>
              <a:spLocks noChangeArrowheads="1"/>
            </p:cNvSpPr>
            <p:nvPr/>
          </p:nvSpPr>
          <p:spPr bwMode="auto">
            <a:xfrm>
              <a:off x="3842643" y="2726904"/>
              <a:ext cx="823912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/>
                <a:t>Switched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/>
                <a:t>HV platform</a:t>
              </a:r>
            </a:p>
          </p:txBody>
        </p:sp>
        <p:sp>
          <p:nvSpPr>
            <p:cNvPr id="158" name="Rectangle 48"/>
            <p:cNvSpPr>
              <a:spLocks noChangeArrowheads="1"/>
            </p:cNvSpPr>
            <p:nvPr/>
          </p:nvSpPr>
          <p:spPr bwMode="auto">
            <a:xfrm>
              <a:off x="3850580" y="2976141"/>
              <a:ext cx="711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/>
                <a:t>60 </a:t>
              </a:r>
              <a:r>
                <a:rPr lang="en-US" altLang="fr-FR" sz="1200">
                  <a:latin typeface="Symbol" pitchFamily="18" charset="2"/>
                </a:rPr>
                <a:t>«</a:t>
              </a:r>
              <a:r>
                <a:rPr lang="en-US" altLang="fr-FR" sz="900" b="1"/>
                <a:t> 20  kV</a:t>
              </a:r>
            </a:p>
          </p:txBody>
        </p:sp>
        <p:sp>
          <p:nvSpPr>
            <p:cNvPr id="159" name="Arc 49"/>
            <p:cNvSpPr>
              <a:spLocks/>
            </p:cNvSpPr>
            <p:nvPr/>
          </p:nvSpPr>
          <p:spPr bwMode="auto">
            <a:xfrm rot="5340000">
              <a:off x="3768030" y="3088854"/>
              <a:ext cx="377825" cy="358775"/>
            </a:xfrm>
            <a:custGeom>
              <a:avLst/>
              <a:gdLst>
                <a:gd name="T0" fmla="*/ 1524017 w 21600"/>
                <a:gd name="T1" fmla="*/ 0 h 21824"/>
                <a:gd name="T2" fmla="*/ 6604294 w 21600"/>
                <a:gd name="T3" fmla="*/ 5898071 h 21824"/>
                <a:gd name="T4" fmla="*/ 0 w 21600"/>
                <a:gd name="T5" fmla="*/ 5680248 h 218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824" fill="none" extrusionOk="0">
                  <a:moveTo>
                    <a:pt x="4980" y="0"/>
                  </a:moveTo>
                  <a:cubicBezTo>
                    <a:pt x="14721" y="2308"/>
                    <a:pt x="21600" y="11007"/>
                    <a:pt x="21600" y="21018"/>
                  </a:cubicBezTo>
                  <a:cubicBezTo>
                    <a:pt x="21600" y="21286"/>
                    <a:pt x="21594" y="21555"/>
                    <a:pt x="21584" y="21823"/>
                  </a:cubicBezTo>
                </a:path>
                <a:path w="21600" h="21824" stroke="0" extrusionOk="0">
                  <a:moveTo>
                    <a:pt x="4980" y="0"/>
                  </a:moveTo>
                  <a:cubicBezTo>
                    <a:pt x="14721" y="2308"/>
                    <a:pt x="21600" y="11007"/>
                    <a:pt x="21600" y="21018"/>
                  </a:cubicBezTo>
                  <a:cubicBezTo>
                    <a:pt x="21600" y="21286"/>
                    <a:pt x="21594" y="21555"/>
                    <a:pt x="21584" y="21823"/>
                  </a:cubicBezTo>
                  <a:lnTo>
                    <a:pt x="0" y="21018"/>
                  </a:lnTo>
                  <a:lnTo>
                    <a:pt x="498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0" name="Oval 50"/>
            <p:cNvSpPr>
              <a:spLocks noChangeArrowheads="1"/>
            </p:cNvSpPr>
            <p:nvPr/>
          </p:nvSpPr>
          <p:spPr bwMode="auto">
            <a:xfrm>
              <a:off x="8181280" y="1979191"/>
              <a:ext cx="692150" cy="749300"/>
            </a:xfrm>
            <a:prstGeom prst="ellipse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61" name="Line 51"/>
            <p:cNvSpPr>
              <a:spLocks noChangeShapeType="1"/>
            </p:cNvSpPr>
            <p:nvPr/>
          </p:nvSpPr>
          <p:spPr bwMode="auto">
            <a:xfrm>
              <a:off x="4671318" y="2333204"/>
              <a:ext cx="3659187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2" name="Rectangle 52"/>
            <p:cNvSpPr>
              <a:spLocks noChangeArrowheads="1"/>
            </p:cNvSpPr>
            <p:nvPr/>
          </p:nvSpPr>
          <p:spPr bwMode="auto">
            <a:xfrm>
              <a:off x="5353943" y="2263354"/>
              <a:ext cx="128587" cy="1397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63" name="Line 53"/>
            <p:cNvSpPr>
              <a:spLocks noChangeShapeType="1"/>
            </p:cNvSpPr>
            <p:nvPr/>
          </p:nvSpPr>
          <p:spPr bwMode="auto">
            <a:xfrm flipV="1">
              <a:off x="5347593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" name="Line 54"/>
            <p:cNvSpPr>
              <a:spLocks noChangeShapeType="1"/>
            </p:cNvSpPr>
            <p:nvPr/>
          </p:nvSpPr>
          <p:spPr bwMode="auto">
            <a:xfrm>
              <a:off x="5417443" y="2257004"/>
              <a:ext cx="71437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5" name="Line 55"/>
            <p:cNvSpPr>
              <a:spLocks noChangeShapeType="1"/>
            </p:cNvSpPr>
            <p:nvPr/>
          </p:nvSpPr>
          <p:spPr bwMode="auto">
            <a:xfrm>
              <a:off x="5347593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6" name="Line 56"/>
            <p:cNvSpPr>
              <a:spLocks noChangeShapeType="1"/>
            </p:cNvSpPr>
            <p:nvPr/>
          </p:nvSpPr>
          <p:spPr bwMode="auto">
            <a:xfrm flipV="1">
              <a:off x="5417443" y="2257004"/>
              <a:ext cx="71437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7" name="Line 57"/>
            <p:cNvSpPr>
              <a:spLocks noChangeShapeType="1"/>
            </p:cNvSpPr>
            <p:nvPr/>
          </p:nvSpPr>
          <p:spPr bwMode="auto">
            <a:xfrm>
              <a:off x="5347593" y="2333204"/>
              <a:ext cx="3159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8" name="Rectangle 58"/>
            <p:cNvSpPr>
              <a:spLocks noChangeArrowheads="1"/>
            </p:cNvSpPr>
            <p:nvPr/>
          </p:nvSpPr>
          <p:spPr bwMode="auto">
            <a:xfrm>
              <a:off x="4720530" y="2110954"/>
              <a:ext cx="577850" cy="4064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69" name="Rectangle 59"/>
            <p:cNvSpPr>
              <a:spLocks noChangeArrowheads="1"/>
            </p:cNvSpPr>
            <p:nvPr/>
          </p:nvSpPr>
          <p:spPr bwMode="auto">
            <a:xfrm>
              <a:off x="4812605" y="2210966"/>
              <a:ext cx="387350" cy="230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/>
                <a:t>RFQ</a:t>
              </a:r>
            </a:p>
          </p:txBody>
        </p:sp>
        <p:sp>
          <p:nvSpPr>
            <p:cNvPr id="170" name="Rectangle 60"/>
            <p:cNvSpPr>
              <a:spLocks noChangeArrowheads="1"/>
            </p:cNvSpPr>
            <p:nvPr/>
          </p:nvSpPr>
          <p:spPr bwMode="auto">
            <a:xfrm>
              <a:off x="5947668" y="2125241"/>
              <a:ext cx="336550" cy="4064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71" name="Rectangle 61"/>
            <p:cNvSpPr>
              <a:spLocks noChangeArrowheads="1"/>
            </p:cNvSpPr>
            <p:nvPr/>
          </p:nvSpPr>
          <p:spPr bwMode="auto">
            <a:xfrm>
              <a:off x="6007993" y="2210966"/>
              <a:ext cx="252412" cy="230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/>
                <a:t>IH</a:t>
              </a:r>
            </a:p>
          </p:txBody>
        </p:sp>
        <p:sp>
          <p:nvSpPr>
            <p:cNvPr id="172" name="Rectangle 62"/>
            <p:cNvSpPr>
              <a:spLocks noChangeArrowheads="1"/>
            </p:cNvSpPr>
            <p:nvPr/>
          </p:nvSpPr>
          <p:spPr bwMode="auto">
            <a:xfrm>
              <a:off x="4752280" y="2588791"/>
              <a:ext cx="801688" cy="503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Accelerator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from</a:t>
              </a:r>
              <a:r>
                <a:rPr lang="en-US" altLang="fr-FR" sz="1200" dirty="0"/>
                <a:t>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5 -&gt; 300 </a:t>
              </a:r>
              <a:r>
                <a:rPr lang="en-US" altLang="fr-FR" sz="900" b="1" dirty="0" err="1">
                  <a:solidFill>
                    <a:srgbClr val="FF33CC"/>
                  </a:solidFill>
                </a:rPr>
                <a:t>keV</a:t>
              </a:r>
              <a:r>
                <a:rPr lang="en-US" altLang="fr-FR" sz="900" b="1" dirty="0">
                  <a:solidFill>
                    <a:srgbClr val="FF33CC"/>
                  </a:solidFill>
                </a:rPr>
                <a:t>/u</a:t>
              </a:r>
            </a:p>
          </p:txBody>
        </p:sp>
        <p:sp>
          <p:nvSpPr>
            <p:cNvPr id="173" name="Rectangle 63"/>
            <p:cNvSpPr>
              <a:spLocks noChangeArrowheads="1"/>
            </p:cNvSpPr>
            <p:nvPr/>
          </p:nvSpPr>
          <p:spPr bwMode="auto">
            <a:xfrm>
              <a:off x="5687318" y="2588791"/>
              <a:ext cx="903287" cy="503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</a:rPr>
                <a:t>Accelerator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</a:rPr>
                <a:t>from</a:t>
              </a:r>
              <a:r>
                <a:rPr lang="en-US" altLang="fr-FR" sz="1200"/>
                <a:t>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</a:rPr>
                <a:t>0.3 -&gt; 1.2 MeV/u</a:t>
              </a:r>
            </a:p>
          </p:txBody>
        </p:sp>
        <p:sp>
          <p:nvSpPr>
            <p:cNvPr id="174" name="Rectangle 64"/>
            <p:cNvSpPr>
              <a:spLocks noChangeArrowheads="1"/>
            </p:cNvSpPr>
            <p:nvPr/>
          </p:nvSpPr>
          <p:spPr bwMode="auto">
            <a:xfrm>
              <a:off x="5374580" y="2093491"/>
              <a:ext cx="5238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</a:rPr>
                <a:t>Doublets</a:t>
              </a:r>
            </a:p>
          </p:txBody>
        </p:sp>
        <p:sp>
          <p:nvSpPr>
            <p:cNvPr id="175" name="Rectangle 65"/>
            <p:cNvSpPr>
              <a:spLocks noChangeArrowheads="1"/>
            </p:cNvSpPr>
            <p:nvPr/>
          </p:nvSpPr>
          <p:spPr bwMode="auto">
            <a:xfrm>
              <a:off x="5704780" y="2263354"/>
              <a:ext cx="128588" cy="1397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76" name="Line 66"/>
            <p:cNvSpPr>
              <a:spLocks noChangeShapeType="1"/>
            </p:cNvSpPr>
            <p:nvPr/>
          </p:nvSpPr>
          <p:spPr bwMode="auto">
            <a:xfrm flipV="1">
              <a:off x="5700018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7" name="Line 67"/>
            <p:cNvSpPr>
              <a:spLocks noChangeShapeType="1"/>
            </p:cNvSpPr>
            <p:nvPr/>
          </p:nvSpPr>
          <p:spPr bwMode="auto">
            <a:xfrm>
              <a:off x="5769868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8" name="Line 68"/>
            <p:cNvSpPr>
              <a:spLocks noChangeShapeType="1"/>
            </p:cNvSpPr>
            <p:nvPr/>
          </p:nvSpPr>
          <p:spPr bwMode="auto">
            <a:xfrm>
              <a:off x="5700018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9" name="Line 69"/>
            <p:cNvSpPr>
              <a:spLocks noChangeShapeType="1"/>
            </p:cNvSpPr>
            <p:nvPr/>
          </p:nvSpPr>
          <p:spPr bwMode="auto">
            <a:xfrm flipV="1">
              <a:off x="5769868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0" name="Line 70"/>
            <p:cNvSpPr>
              <a:spLocks noChangeShapeType="1"/>
            </p:cNvSpPr>
            <p:nvPr/>
          </p:nvSpPr>
          <p:spPr bwMode="auto">
            <a:xfrm>
              <a:off x="5700018" y="2333204"/>
              <a:ext cx="1746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1" name="Rectangle 71"/>
            <p:cNvSpPr>
              <a:spLocks noChangeArrowheads="1"/>
            </p:cNvSpPr>
            <p:nvPr/>
          </p:nvSpPr>
          <p:spPr bwMode="auto">
            <a:xfrm>
              <a:off x="6300093" y="2082379"/>
              <a:ext cx="45402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FF33CC"/>
                  </a:solidFill>
                  <a:latin typeface="Book Antiqua" pitchFamily="18" charset="0"/>
                </a:rPr>
                <a:t>Triplet</a:t>
              </a:r>
            </a:p>
          </p:txBody>
        </p:sp>
        <p:sp>
          <p:nvSpPr>
            <p:cNvPr id="182" name="Rectangle 72"/>
            <p:cNvSpPr>
              <a:spLocks noChangeArrowheads="1"/>
            </p:cNvSpPr>
            <p:nvPr/>
          </p:nvSpPr>
          <p:spPr bwMode="auto">
            <a:xfrm>
              <a:off x="6408043" y="2263354"/>
              <a:ext cx="200025" cy="1397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83" name="Line 73"/>
            <p:cNvSpPr>
              <a:spLocks noChangeShapeType="1"/>
            </p:cNvSpPr>
            <p:nvPr/>
          </p:nvSpPr>
          <p:spPr bwMode="auto">
            <a:xfrm flipV="1">
              <a:off x="6403280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4" name="Line 74"/>
            <p:cNvSpPr>
              <a:spLocks noChangeShapeType="1"/>
            </p:cNvSpPr>
            <p:nvPr/>
          </p:nvSpPr>
          <p:spPr bwMode="auto">
            <a:xfrm>
              <a:off x="6473130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5" name="Line 75"/>
            <p:cNvSpPr>
              <a:spLocks noChangeShapeType="1"/>
            </p:cNvSpPr>
            <p:nvPr/>
          </p:nvSpPr>
          <p:spPr bwMode="auto">
            <a:xfrm flipH="1" flipV="1">
              <a:off x="6542980" y="2257004"/>
              <a:ext cx="71438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6" name="Line 76"/>
            <p:cNvSpPr>
              <a:spLocks noChangeShapeType="1"/>
            </p:cNvSpPr>
            <p:nvPr/>
          </p:nvSpPr>
          <p:spPr bwMode="auto">
            <a:xfrm flipH="1">
              <a:off x="6542980" y="2257004"/>
              <a:ext cx="71438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7" name="Line 77"/>
            <p:cNvSpPr>
              <a:spLocks noChangeShapeType="1"/>
            </p:cNvSpPr>
            <p:nvPr/>
          </p:nvSpPr>
          <p:spPr bwMode="auto">
            <a:xfrm>
              <a:off x="6403280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8" name="Line 78"/>
            <p:cNvSpPr>
              <a:spLocks noChangeShapeType="1"/>
            </p:cNvSpPr>
            <p:nvPr/>
          </p:nvSpPr>
          <p:spPr bwMode="auto">
            <a:xfrm flipV="1">
              <a:off x="6473130" y="2257004"/>
              <a:ext cx="6985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9" name="Line 79"/>
            <p:cNvSpPr>
              <a:spLocks noChangeShapeType="1"/>
            </p:cNvSpPr>
            <p:nvPr/>
          </p:nvSpPr>
          <p:spPr bwMode="auto">
            <a:xfrm>
              <a:off x="6403280" y="2333204"/>
              <a:ext cx="31591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0" name="Rectangle 80"/>
            <p:cNvSpPr>
              <a:spLocks noChangeArrowheads="1"/>
            </p:cNvSpPr>
            <p:nvPr/>
          </p:nvSpPr>
          <p:spPr bwMode="auto">
            <a:xfrm>
              <a:off x="6795393" y="2110954"/>
              <a:ext cx="833437" cy="406400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91" name="Rectangle 81"/>
            <p:cNvSpPr>
              <a:spLocks noChangeArrowheads="1"/>
            </p:cNvSpPr>
            <p:nvPr/>
          </p:nvSpPr>
          <p:spPr bwMode="auto">
            <a:xfrm>
              <a:off x="6852543" y="2096666"/>
              <a:ext cx="714375" cy="412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dirty="0"/>
                <a:t>7-gap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dirty="0"/>
                <a:t>resonator</a:t>
              </a:r>
            </a:p>
          </p:txBody>
        </p:sp>
        <p:sp>
          <p:nvSpPr>
            <p:cNvPr id="192" name="Rectangle 82"/>
            <p:cNvSpPr>
              <a:spLocks noChangeArrowheads="1"/>
            </p:cNvSpPr>
            <p:nvPr/>
          </p:nvSpPr>
          <p:spPr bwMode="auto">
            <a:xfrm>
              <a:off x="6693793" y="2588791"/>
              <a:ext cx="1141412" cy="503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Accelerator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from</a:t>
              </a:r>
              <a:r>
                <a:rPr lang="en-US" altLang="fr-FR" sz="1200" dirty="0"/>
                <a:t>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 dirty="0">
                  <a:solidFill>
                    <a:srgbClr val="FF33CC"/>
                  </a:solidFill>
                </a:rPr>
                <a:t>1.2 -&gt; max 2.2 MeV/u</a:t>
              </a:r>
            </a:p>
          </p:txBody>
        </p:sp>
        <p:grpSp>
          <p:nvGrpSpPr>
            <p:cNvPr id="193" name="Group 83"/>
            <p:cNvGrpSpPr>
              <a:grpSpLocks/>
            </p:cNvGrpSpPr>
            <p:nvPr/>
          </p:nvGrpSpPr>
          <p:grpSpPr bwMode="auto">
            <a:xfrm>
              <a:off x="7881243" y="2257004"/>
              <a:ext cx="139700" cy="152400"/>
              <a:chOff x="4900" y="821"/>
              <a:chExt cx="96" cy="96"/>
            </a:xfrm>
          </p:grpSpPr>
          <p:sp>
            <p:nvSpPr>
              <p:cNvPr id="194" name="Rectangle 84"/>
              <p:cNvSpPr>
                <a:spLocks noChangeArrowheads="1"/>
              </p:cNvSpPr>
              <p:nvPr/>
            </p:nvSpPr>
            <p:spPr bwMode="auto">
              <a:xfrm>
                <a:off x="4904" y="825"/>
                <a:ext cx="88" cy="88"/>
              </a:xfrm>
              <a:prstGeom prst="rect">
                <a:avLst/>
              </a:prstGeom>
              <a:solidFill>
                <a:srgbClr val="FF33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400">
                  <a:latin typeface="Arial" charset="0"/>
                </a:endParaRPr>
              </a:p>
            </p:txBody>
          </p:sp>
          <p:sp>
            <p:nvSpPr>
              <p:cNvPr id="195" name="Line 85"/>
              <p:cNvSpPr>
                <a:spLocks noChangeShapeType="1"/>
              </p:cNvSpPr>
              <p:nvPr/>
            </p:nvSpPr>
            <p:spPr bwMode="auto">
              <a:xfrm flipV="1">
                <a:off x="4900" y="821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6" name="Line 86"/>
              <p:cNvSpPr>
                <a:spLocks noChangeShapeType="1"/>
              </p:cNvSpPr>
              <p:nvPr/>
            </p:nvSpPr>
            <p:spPr bwMode="auto">
              <a:xfrm>
                <a:off x="4948" y="821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7" name="Line 87"/>
              <p:cNvSpPr>
                <a:spLocks noChangeShapeType="1"/>
              </p:cNvSpPr>
              <p:nvPr/>
            </p:nvSpPr>
            <p:spPr bwMode="auto">
              <a:xfrm>
                <a:off x="4900" y="821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8" name="Line 88"/>
              <p:cNvSpPr>
                <a:spLocks noChangeShapeType="1"/>
              </p:cNvSpPr>
              <p:nvPr/>
            </p:nvSpPr>
            <p:spPr bwMode="auto">
              <a:xfrm flipV="1">
                <a:off x="4948" y="821"/>
                <a:ext cx="48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99" name="Line 89"/>
            <p:cNvSpPr>
              <a:spLocks noChangeShapeType="1"/>
            </p:cNvSpPr>
            <p:nvPr/>
          </p:nvSpPr>
          <p:spPr bwMode="auto">
            <a:xfrm>
              <a:off x="7844730" y="2333204"/>
              <a:ext cx="1698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0" name="Oval 90"/>
            <p:cNvSpPr>
              <a:spLocks noChangeArrowheads="1"/>
            </p:cNvSpPr>
            <p:nvPr/>
          </p:nvSpPr>
          <p:spPr bwMode="auto">
            <a:xfrm>
              <a:off x="8336855" y="2187154"/>
              <a:ext cx="269875" cy="292100"/>
            </a:xfrm>
            <a:prstGeom prst="ellipse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01" name="Arc 91"/>
            <p:cNvSpPr>
              <a:spLocks/>
            </p:cNvSpPr>
            <p:nvPr/>
          </p:nvSpPr>
          <p:spPr bwMode="auto">
            <a:xfrm rot="2880000">
              <a:off x="8283674" y="2262560"/>
              <a:ext cx="190500" cy="141288"/>
            </a:xfrm>
            <a:custGeom>
              <a:avLst/>
              <a:gdLst>
                <a:gd name="T0" fmla="*/ 1680104 w 21600"/>
                <a:gd name="T1" fmla="*/ 924181 h 21600"/>
                <a:gd name="T2" fmla="*/ 0 w 21600"/>
                <a:gd name="T3" fmla="*/ 0 h 21600"/>
                <a:gd name="T4" fmla="*/ 1680104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</a:path>
                <a:path w="21600" h="21600" stroke="0" extrusionOk="0">
                  <a:moveTo>
                    <a:pt x="21600" y="21600"/>
                  </a:moveTo>
                  <a:cubicBezTo>
                    <a:pt x="9670" y="21600"/>
                    <a:pt x="0" y="11929"/>
                    <a:pt x="0" y="0"/>
                  </a:cubicBezTo>
                  <a:lnTo>
                    <a:pt x="216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FFFF"/>
            </a:solidFill>
            <a:ln w="254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2" name="Arc 92"/>
            <p:cNvSpPr>
              <a:spLocks/>
            </p:cNvSpPr>
            <p:nvPr/>
          </p:nvSpPr>
          <p:spPr bwMode="auto">
            <a:xfrm rot="2880000">
              <a:off x="8470205" y="2257004"/>
              <a:ext cx="192087" cy="141288"/>
            </a:xfrm>
            <a:custGeom>
              <a:avLst/>
              <a:gdLst>
                <a:gd name="T0" fmla="*/ 0 w 21780"/>
                <a:gd name="T1" fmla="*/ 46 h 21600"/>
                <a:gd name="T2" fmla="*/ 1694096 w 21780"/>
                <a:gd name="T3" fmla="*/ 924181 h 21600"/>
                <a:gd name="T4" fmla="*/ 13996 w 21780"/>
                <a:gd name="T5" fmla="*/ 924181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780" h="21600" fill="none" extrusionOk="0">
                  <a:moveTo>
                    <a:pt x="-1" y="0"/>
                  </a:moveTo>
                  <a:cubicBezTo>
                    <a:pt x="59" y="0"/>
                    <a:pt x="119" y="-1"/>
                    <a:pt x="180" y="0"/>
                  </a:cubicBezTo>
                  <a:cubicBezTo>
                    <a:pt x="12109" y="0"/>
                    <a:pt x="21780" y="9670"/>
                    <a:pt x="21780" y="21600"/>
                  </a:cubicBezTo>
                </a:path>
                <a:path w="21780" h="21600" stroke="0" extrusionOk="0">
                  <a:moveTo>
                    <a:pt x="-1" y="0"/>
                  </a:moveTo>
                  <a:cubicBezTo>
                    <a:pt x="59" y="0"/>
                    <a:pt x="119" y="-1"/>
                    <a:pt x="180" y="0"/>
                  </a:cubicBezTo>
                  <a:cubicBezTo>
                    <a:pt x="12109" y="0"/>
                    <a:pt x="21780" y="9670"/>
                    <a:pt x="21780" y="21600"/>
                  </a:cubicBezTo>
                  <a:lnTo>
                    <a:pt x="18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00FFFF"/>
            </a:solidFill>
            <a:ln w="254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3" name="Line 93"/>
            <p:cNvSpPr>
              <a:spLocks noChangeShapeType="1"/>
            </p:cNvSpPr>
            <p:nvPr/>
          </p:nvSpPr>
          <p:spPr bwMode="auto">
            <a:xfrm flipH="1" flipV="1">
              <a:off x="8389243" y="2041104"/>
              <a:ext cx="46037" cy="146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" name="Line 94"/>
            <p:cNvSpPr>
              <a:spLocks noChangeShapeType="1"/>
            </p:cNvSpPr>
            <p:nvPr/>
          </p:nvSpPr>
          <p:spPr bwMode="auto">
            <a:xfrm flipV="1">
              <a:off x="8500368" y="2034754"/>
              <a:ext cx="26987" cy="149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5" name="Freeform 95"/>
            <p:cNvSpPr>
              <a:spLocks/>
            </p:cNvSpPr>
            <p:nvPr/>
          </p:nvSpPr>
          <p:spPr bwMode="auto">
            <a:xfrm>
              <a:off x="8392418" y="2018879"/>
              <a:ext cx="141287" cy="26987"/>
            </a:xfrm>
            <a:custGeom>
              <a:avLst/>
              <a:gdLst>
                <a:gd name="T0" fmla="*/ 0 w 97"/>
                <a:gd name="T1" fmla="*/ 40321753 h 17"/>
                <a:gd name="T2" fmla="*/ 16973375 w 97"/>
                <a:gd name="T3" fmla="*/ 32760631 h 17"/>
                <a:gd name="T4" fmla="*/ 29702314 w 97"/>
                <a:gd name="T5" fmla="*/ 22680192 h 17"/>
                <a:gd name="T6" fmla="*/ 42431254 w 97"/>
                <a:gd name="T7" fmla="*/ 15120657 h 17"/>
                <a:gd name="T8" fmla="*/ 55161649 w 97"/>
                <a:gd name="T9" fmla="*/ 10080438 h 17"/>
                <a:gd name="T10" fmla="*/ 67890588 w 97"/>
                <a:gd name="T11" fmla="*/ 5040219 h 17"/>
                <a:gd name="T12" fmla="*/ 80620984 w 97"/>
                <a:gd name="T13" fmla="*/ 0 h 17"/>
                <a:gd name="T14" fmla="*/ 93349923 w 97"/>
                <a:gd name="T15" fmla="*/ 0 h 17"/>
                <a:gd name="T16" fmla="*/ 106078862 w 97"/>
                <a:gd name="T17" fmla="*/ 0 h 17"/>
                <a:gd name="T18" fmla="*/ 118809258 w 97"/>
                <a:gd name="T19" fmla="*/ 0 h 17"/>
                <a:gd name="T20" fmla="*/ 131538197 w 97"/>
                <a:gd name="T21" fmla="*/ 0 h 17"/>
                <a:gd name="T22" fmla="*/ 144268593 w 97"/>
                <a:gd name="T23" fmla="*/ 5040219 h 17"/>
                <a:gd name="T24" fmla="*/ 156997532 w 97"/>
                <a:gd name="T25" fmla="*/ 10080438 h 17"/>
                <a:gd name="T26" fmla="*/ 169726471 w 97"/>
                <a:gd name="T27" fmla="*/ 15120657 h 17"/>
                <a:gd name="T28" fmla="*/ 182456867 w 97"/>
                <a:gd name="T29" fmla="*/ 22680192 h 17"/>
                <a:gd name="T30" fmla="*/ 195185806 w 97"/>
                <a:gd name="T31" fmla="*/ 27720411 h 17"/>
                <a:gd name="T32" fmla="*/ 203671765 w 97"/>
                <a:gd name="T33" fmla="*/ 40321753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7" h="17">
                  <a:moveTo>
                    <a:pt x="0" y="16"/>
                  </a:moveTo>
                  <a:lnTo>
                    <a:pt x="8" y="13"/>
                  </a:lnTo>
                  <a:lnTo>
                    <a:pt x="14" y="9"/>
                  </a:lnTo>
                  <a:lnTo>
                    <a:pt x="20" y="6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8" y="2"/>
                  </a:lnTo>
                  <a:lnTo>
                    <a:pt x="74" y="4"/>
                  </a:lnTo>
                  <a:lnTo>
                    <a:pt x="80" y="6"/>
                  </a:lnTo>
                  <a:lnTo>
                    <a:pt x="86" y="9"/>
                  </a:lnTo>
                  <a:lnTo>
                    <a:pt x="92" y="11"/>
                  </a:lnTo>
                  <a:lnTo>
                    <a:pt x="96" y="16"/>
                  </a:lnTo>
                </a:path>
              </a:pathLst>
            </a:custGeom>
            <a:solidFill>
              <a:srgbClr val="00FFFF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206" name="Group 96"/>
            <p:cNvGrpSpPr>
              <a:grpSpLocks/>
            </p:cNvGrpSpPr>
            <p:nvPr/>
          </p:nvGrpSpPr>
          <p:grpSpPr bwMode="auto">
            <a:xfrm>
              <a:off x="8400355" y="2479254"/>
              <a:ext cx="144463" cy="173037"/>
              <a:chOff x="5255" y="961"/>
              <a:chExt cx="98" cy="109"/>
            </a:xfrm>
          </p:grpSpPr>
          <p:sp>
            <p:nvSpPr>
              <p:cNvPr id="207" name="Line 97"/>
              <p:cNvSpPr>
                <a:spLocks noChangeShapeType="1"/>
              </p:cNvSpPr>
              <p:nvPr/>
            </p:nvSpPr>
            <p:spPr bwMode="auto">
              <a:xfrm>
                <a:off x="5321" y="961"/>
                <a:ext cx="32" cy="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8" name="Line 98"/>
              <p:cNvSpPr>
                <a:spLocks noChangeShapeType="1"/>
              </p:cNvSpPr>
              <p:nvPr/>
            </p:nvSpPr>
            <p:spPr bwMode="auto">
              <a:xfrm flipH="1">
                <a:off x="5259" y="963"/>
                <a:ext cx="18" cy="9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9" name="Freeform 99"/>
              <p:cNvSpPr>
                <a:spLocks/>
              </p:cNvSpPr>
              <p:nvPr/>
            </p:nvSpPr>
            <p:spPr bwMode="auto">
              <a:xfrm>
                <a:off x="5255" y="1053"/>
                <a:ext cx="97" cy="17"/>
              </a:xfrm>
              <a:custGeom>
                <a:avLst/>
                <a:gdLst>
                  <a:gd name="T0" fmla="*/ 96 w 97"/>
                  <a:gd name="T1" fmla="*/ 0 h 17"/>
                  <a:gd name="T2" fmla="*/ 88 w 97"/>
                  <a:gd name="T3" fmla="*/ 2 h 17"/>
                  <a:gd name="T4" fmla="*/ 82 w 97"/>
                  <a:gd name="T5" fmla="*/ 6 h 17"/>
                  <a:gd name="T6" fmla="*/ 76 w 97"/>
                  <a:gd name="T7" fmla="*/ 9 h 17"/>
                  <a:gd name="T8" fmla="*/ 70 w 97"/>
                  <a:gd name="T9" fmla="*/ 11 h 17"/>
                  <a:gd name="T10" fmla="*/ 64 w 97"/>
                  <a:gd name="T11" fmla="*/ 13 h 17"/>
                  <a:gd name="T12" fmla="*/ 58 w 97"/>
                  <a:gd name="T13" fmla="*/ 16 h 17"/>
                  <a:gd name="T14" fmla="*/ 52 w 97"/>
                  <a:gd name="T15" fmla="*/ 16 h 17"/>
                  <a:gd name="T16" fmla="*/ 46 w 97"/>
                  <a:gd name="T17" fmla="*/ 16 h 17"/>
                  <a:gd name="T18" fmla="*/ 40 w 97"/>
                  <a:gd name="T19" fmla="*/ 16 h 17"/>
                  <a:gd name="T20" fmla="*/ 34 w 97"/>
                  <a:gd name="T21" fmla="*/ 16 h 17"/>
                  <a:gd name="T22" fmla="*/ 28 w 97"/>
                  <a:gd name="T23" fmla="*/ 13 h 17"/>
                  <a:gd name="T24" fmla="*/ 22 w 97"/>
                  <a:gd name="T25" fmla="*/ 11 h 17"/>
                  <a:gd name="T26" fmla="*/ 16 w 97"/>
                  <a:gd name="T27" fmla="*/ 9 h 17"/>
                  <a:gd name="T28" fmla="*/ 10 w 97"/>
                  <a:gd name="T29" fmla="*/ 6 h 17"/>
                  <a:gd name="T30" fmla="*/ 4 w 97"/>
                  <a:gd name="T31" fmla="*/ 4 h 17"/>
                  <a:gd name="T32" fmla="*/ 0 w 97"/>
                  <a:gd name="T33" fmla="*/ 0 h 1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7" h="17">
                    <a:moveTo>
                      <a:pt x="96" y="0"/>
                    </a:moveTo>
                    <a:lnTo>
                      <a:pt x="88" y="2"/>
                    </a:lnTo>
                    <a:lnTo>
                      <a:pt x="82" y="6"/>
                    </a:lnTo>
                    <a:lnTo>
                      <a:pt x="76" y="9"/>
                    </a:lnTo>
                    <a:lnTo>
                      <a:pt x="70" y="11"/>
                    </a:lnTo>
                    <a:lnTo>
                      <a:pt x="64" y="13"/>
                    </a:lnTo>
                    <a:lnTo>
                      <a:pt x="58" y="16"/>
                    </a:lnTo>
                    <a:lnTo>
                      <a:pt x="52" y="16"/>
                    </a:lnTo>
                    <a:lnTo>
                      <a:pt x="46" y="16"/>
                    </a:lnTo>
                    <a:lnTo>
                      <a:pt x="40" y="16"/>
                    </a:lnTo>
                    <a:lnTo>
                      <a:pt x="34" y="16"/>
                    </a:lnTo>
                    <a:lnTo>
                      <a:pt x="28" y="13"/>
                    </a:lnTo>
                    <a:lnTo>
                      <a:pt x="22" y="11"/>
                    </a:lnTo>
                    <a:lnTo>
                      <a:pt x="16" y="9"/>
                    </a:lnTo>
                    <a:lnTo>
                      <a:pt x="10" y="6"/>
                    </a:ln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FF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10" name="Rectangle 100"/>
            <p:cNvSpPr>
              <a:spLocks noChangeArrowheads="1"/>
            </p:cNvSpPr>
            <p:nvPr/>
          </p:nvSpPr>
          <p:spPr bwMode="auto">
            <a:xfrm rot="18240000">
              <a:off x="8522593" y="2134766"/>
              <a:ext cx="114300" cy="6032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1" name="Rectangle 101"/>
            <p:cNvSpPr>
              <a:spLocks noChangeArrowheads="1"/>
            </p:cNvSpPr>
            <p:nvPr/>
          </p:nvSpPr>
          <p:spPr bwMode="auto">
            <a:xfrm rot="20100000">
              <a:off x="8638480" y="2207791"/>
              <a:ext cx="106363" cy="6667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2" name="Rectangle 102"/>
            <p:cNvSpPr>
              <a:spLocks noChangeArrowheads="1"/>
            </p:cNvSpPr>
            <p:nvPr/>
          </p:nvSpPr>
          <p:spPr bwMode="auto">
            <a:xfrm rot="780000">
              <a:off x="8638480" y="2360191"/>
              <a:ext cx="104775" cy="6667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3" name="Rectangle 103"/>
            <p:cNvSpPr>
              <a:spLocks noChangeArrowheads="1"/>
            </p:cNvSpPr>
            <p:nvPr/>
          </p:nvSpPr>
          <p:spPr bwMode="auto">
            <a:xfrm rot="3000000">
              <a:off x="8543231" y="2471316"/>
              <a:ext cx="114300" cy="6032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4" name="Rectangle 104"/>
            <p:cNvSpPr>
              <a:spLocks noChangeArrowheads="1"/>
            </p:cNvSpPr>
            <p:nvPr/>
          </p:nvSpPr>
          <p:spPr bwMode="auto">
            <a:xfrm rot="20100000">
              <a:off x="8241605" y="2379241"/>
              <a:ext cx="104775" cy="6667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5" name="Rectangle 105"/>
            <p:cNvSpPr>
              <a:spLocks noChangeArrowheads="1"/>
            </p:cNvSpPr>
            <p:nvPr/>
          </p:nvSpPr>
          <p:spPr bwMode="auto">
            <a:xfrm rot="18660000">
              <a:off x="8301137" y="2476872"/>
              <a:ext cx="114300" cy="61913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6" name="Rectangle 106"/>
            <p:cNvSpPr>
              <a:spLocks noChangeArrowheads="1"/>
            </p:cNvSpPr>
            <p:nvPr/>
          </p:nvSpPr>
          <p:spPr bwMode="auto">
            <a:xfrm rot="3180000">
              <a:off x="8294787" y="2140322"/>
              <a:ext cx="114300" cy="61913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7" name="Rectangle 107"/>
            <p:cNvSpPr>
              <a:spLocks noChangeArrowheads="1"/>
            </p:cNvSpPr>
            <p:nvPr/>
          </p:nvSpPr>
          <p:spPr bwMode="auto">
            <a:xfrm rot="720000">
              <a:off x="8232080" y="2233191"/>
              <a:ext cx="106363" cy="66675"/>
            </a:xfrm>
            <a:prstGeom prst="rect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218" name="Rectangle 108"/>
            <p:cNvSpPr>
              <a:spLocks noChangeArrowheads="1"/>
            </p:cNvSpPr>
            <p:nvPr/>
          </p:nvSpPr>
          <p:spPr bwMode="auto">
            <a:xfrm>
              <a:off x="8257480" y="2893591"/>
              <a:ext cx="63500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00FFFF"/>
                  </a:solidFill>
                </a:rPr>
                <a:t>Target and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rgbClr val="00FFFF"/>
                  </a:solidFill>
                </a:rPr>
                <a:t>detectors</a:t>
              </a:r>
            </a:p>
          </p:txBody>
        </p:sp>
        <p:sp>
          <p:nvSpPr>
            <p:cNvPr id="219" name="Rectangle 109"/>
            <p:cNvSpPr>
              <a:spLocks noChangeArrowheads="1"/>
            </p:cNvSpPr>
            <p:nvPr/>
          </p:nvSpPr>
          <p:spPr bwMode="auto">
            <a:xfrm>
              <a:off x="2750443" y="4658891"/>
              <a:ext cx="5238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6038" tIns="23813" rIns="46038" bIns="23813">
              <a:spAutoFit/>
            </a:bodyPr>
            <a:lstStyle>
              <a:lvl1pPr defTabSz="228600"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defTabSz="22860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defTabSz="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defTabSz="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defTabSz="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defTabSz="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900" b="1">
                  <a:solidFill>
                    <a:schemeClr val="accent2"/>
                  </a:solidFill>
                </a:rPr>
                <a:t>ISOLDE</a:t>
              </a:r>
            </a:p>
          </p:txBody>
        </p:sp>
        <p:sp>
          <p:nvSpPr>
            <p:cNvPr id="220" name="TextBox 1"/>
            <p:cNvSpPr txBox="1">
              <a:spLocks noChangeArrowheads="1"/>
            </p:cNvSpPr>
            <p:nvPr/>
          </p:nvSpPr>
          <p:spPr bwMode="auto">
            <a:xfrm>
              <a:off x="1918593" y="1310853"/>
              <a:ext cx="72707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altLang="en-US" dirty="0"/>
                <a:t>REX-ISOLDE radioactive ion beam post-accelerator</a:t>
              </a:r>
              <a:endParaRPr lang="fr-FR" altLang="en-US" dirty="0"/>
            </a:p>
          </p:txBody>
        </p:sp>
      </p:grpSp>
      <p:pic>
        <p:nvPicPr>
          <p:cNvPr id="221" name="Picture 220"/>
          <p:cNvPicPr>
            <a:picLocks noChangeAspect="1"/>
          </p:cNvPicPr>
          <p:nvPr/>
        </p:nvPicPr>
        <p:blipFill rotWithShape="1">
          <a:blip r:embed="rId4"/>
          <a:srcRect r="50113"/>
          <a:stretch/>
        </p:blipFill>
        <p:spPr>
          <a:xfrm>
            <a:off x="8299307" y="-16931"/>
            <a:ext cx="844693" cy="129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6771" y="119036"/>
            <a:ext cx="8595360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b="1" dirty="0" smtClean="0">
                <a:solidFill>
                  <a:srgbClr val="0070C0"/>
                </a:solidFill>
              </a:rPr>
              <a:t>Time for questions, discussion, before we embark on nuclear medicine and CERN-MEDICIS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047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smtClean="0">
                <a:solidFill>
                  <a:srgbClr val="0070C0"/>
                </a:solidFill>
              </a:rPr>
              <a:t>Spare</a:t>
            </a:r>
            <a:endParaRPr lang="en-US" sz="2000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7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21"/>
          <p:cNvGraphicFramePr>
            <a:graphicFrameLocks noChangeAspect="1"/>
          </p:cNvGraphicFramePr>
          <p:nvPr>
            <p:extLst/>
          </p:nvPr>
        </p:nvGraphicFramePr>
        <p:xfrm>
          <a:off x="3644900" y="694814"/>
          <a:ext cx="3454801" cy="2139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0" name="Bitmap Image" r:id="rId3" imgW="4952381" imgH="3067478" progId="PBrush">
                  <p:embed/>
                </p:oleObj>
              </mc:Choice>
              <mc:Fallback>
                <p:oleObj name="Bitmap Image" r:id="rId3" imgW="4952381" imgH="306747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4900" y="694814"/>
                        <a:ext cx="3454801" cy="21390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From production to beam formation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3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585" y="5084761"/>
            <a:ext cx="12795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59" y="2754075"/>
            <a:ext cx="2209800" cy="281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Documents and Settings\Michal\Desktop\untitled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3875088"/>
            <a:ext cx="2520950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835400" y="2640013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latin typeface="Arial" pitchFamily="34" charset="0"/>
              </a:rPr>
              <a:t> </a:t>
            </a:r>
          </a:p>
        </p:txBody>
      </p:sp>
      <p:sp>
        <p:nvSpPr>
          <p:cNvPr id="13" name="Oval 12"/>
          <p:cNvSpPr/>
          <p:nvPr/>
        </p:nvSpPr>
        <p:spPr>
          <a:xfrm>
            <a:off x="2251075" y="3992563"/>
            <a:ext cx="360363" cy="414337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4143113" y="2709142"/>
            <a:ext cx="2451100" cy="2878857"/>
          </a:xfrm>
          <a:prstGeom prst="ellipse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5" name="Straight Connector 14"/>
          <p:cNvCxnSpPr>
            <a:stCxn id="13" idx="1"/>
          </p:cNvCxnSpPr>
          <p:nvPr/>
        </p:nvCxnSpPr>
        <p:spPr>
          <a:xfrm flipV="1">
            <a:off x="2303849" y="2963069"/>
            <a:ext cx="2296726" cy="109017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3" idx="3"/>
          </p:cNvCxnSpPr>
          <p:nvPr/>
        </p:nvCxnSpPr>
        <p:spPr>
          <a:xfrm>
            <a:off x="2303849" y="4346222"/>
            <a:ext cx="2456825" cy="106556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487600" y="4140993"/>
            <a:ext cx="1295400" cy="531813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3768202" y="1691661"/>
            <a:ext cx="3213623" cy="530225"/>
          </a:xfrm>
          <a:prstGeom prst="ellipse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9263" y="5603875"/>
            <a:ext cx="2325687" cy="1905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93763" y="5676900"/>
            <a:ext cx="104298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10-100m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240875" y="5627687"/>
            <a:ext cx="2111375" cy="9525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39718" y="5326463"/>
            <a:ext cx="7143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30cm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24" name="Straight Connector 23"/>
          <p:cNvCxnSpPr>
            <a:stCxn id="17" idx="2"/>
            <a:endCxn id="19" idx="2"/>
          </p:cNvCxnSpPr>
          <p:nvPr/>
        </p:nvCxnSpPr>
        <p:spPr>
          <a:xfrm flipH="1" flipV="1">
            <a:off x="3768202" y="1956774"/>
            <a:ext cx="719398" cy="245012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7" idx="6"/>
            <a:endCxn id="19" idx="6"/>
          </p:cNvCxnSpPr>
          <p:nvPr/>
        </p:nvCxnSpPr>
        <p:spPr>
          <a:xfrm flipV="1">
            <a:off x="5783000" y="1956774"/>
            <a:ext cx="1198825" cy="2450126"/>
          </a:xfrm>
          <a:prstGeom prst="line">
            <a:avLst/>
          </a:prstGeom>
          <a:ln w="19050">
            <a:solidFill>
              <a:srgbClr val="92D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729136" y="5951810"/>
            <a:ext cx="365125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headEnd type="diamond" w="med" len="med"/>
            <a:tailEnd type="diamond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614836" y="5875610"/>
            <a:ext cx="596900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2">
                    <a:lumMod val="50000"/>
                  </a:schemeClr>
                </a:solidFill>
                <a:latin typeface="Arial" charset="0"/>
              </a:rPr>
              <a:t>1cm</a:t>
            </a:r>
            <a:endParaRPr lang="fr-FR" b="1" dirty="0">
              <a:solidFill>
                <a:schemeClr val="bg2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37" name="AutoShape 13"/>
          <p:cNvSpPr>
            <a:spLocks noChangeArrowheads="1"/>
          </p:cNvSpPr>
          <p:nvPr/>
        </p:nvSpPr>
        <p:spPr bwMode="auto">
          <a:xfrm>
            <a:off x="2424113" y="4125913"/>
            <a:ext cx="98425" cy="73025"/>
          </a:xfrm>
          <a:prstGeom prst="irregularSeal1">
            <a:avLst/>
          </a:prstGeom>
          <a:solidFill>
            <a:srgbClr val="E3F818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pitchFamily="34" charset="0"/>
            </a:endParaRPr>
          </a:p>
        </p:txBody>
      </p:sp>
      <p:sp>
        <p:nvSpPr>
          <p:cNvPr id="619" name="Curved Left Arrow 618"/>
          <p:cNvSpPr/>
          <p:nvPr/>
        </p:nvSpPr>
        <p:spPr>
          <a:xfrm>
            <a:off x="3779435" y="2275648"/>
            <a:ext cx="4045473" cy="4582352"/>
          </a:xfrm>
          <a:prstGeom prst="curvedLeftArrow">
            <a:avLst>
              <a:gd name="adj1" fmla="val 8078"/>
              <a:gd name="adj2" fmla="val 27631"/>
              <a:gd name="adj3" fmla="val 25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8" name="Group 881"/>
          <p:cNvGrpSpPr>
            <a:grpSpLocks/>
          </p:cNvGrpSpPr>
          <p:nvPr/>
        </p:nvGrpSpPr>
        <p:grpSpPr bwMode="auto">
          <a:xfrm>
            <a:off x="111125" y="989806"/>
            <a:ext cx="3521075" cy="1831181"/>
            <a:chOff x="2299854" y="3726421"/>
            <a:chExt cx="4834332" cy="2499841"/>
          </a:xfrm>
        </p:grpSpPr>
        <p:grpSp>
          <p:nvGrpSpPr>
            <p:cNvPr id="39" name="Group 867"/>
            <p:cNvGrpSpPr>
              <a:grpSpLocks/>
            </p:cNvGrpSpPr>
            <p:nvPr/>
          </p:nvGrpSpPr>
          <p:grpSpPr bwMode="auto">
            <a:xfrm>
              <a:off x="3552785" y="3726421"/>
              <a:ext cx="3581401" cy="2499841"/>
              <a:chOff x="717222" y="3948094"/>
              <a:chExt cx="3581401" cy="2499841"/>
            </a:xfrm>
          </p:grpSpPr>
          <p:grpSp>
            <p:nvGrpSpPr>
              <p:cNvPr id="42" name="Group 164"/>
              <p:cNvGrpSpPr>
                <a:grpSpLocks/>
              </p:cNvGrpSpPr>
              <p:nvPr/>
            </p:nvGrpSpPr>
            <p:grpSpPr bwMode="auto">
              <a:xfrm>
                <a:off x="717222" y="4996206"/>
                <a:ext cx="517689" cy="546756"/>
                <a:chOff x="1737157" y="3048000"/>
                <a:chExt cx="752940" cy="757578"/>
              </a:xfrm>
            </p:grpSpPr>
            <p:grpSp>
              <p:nvGrpSpPr>
                <p:cNvPr id="479" name="Group 33"/>
                <p:cNvGrpSpPr>
                  <a:grpSpLocks/>
                </p:cNvGrpSpPr>
                <p:nvPr/>
              </p:nvGrpSpPr>
              <p:grpSpPr bwMode="auto"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610" name="Group 2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17" name="Oval 616"/>
                    <p:cNvSpPr/>
                    <p:nvPr/>
                  </p:nvSpPr>
                  <p:spPr>
                    <a:xfrm>
                      <a:off x="992943" y="3471283"/>
                      <a:ext cx="76839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8" name="Oval 617"/>
                    <p:cNvSpPr/>
                    <p:nvPr/>
                  </p:nvSpPr>
                  <p:spPr>
                    <a:xfrm>
                      <a:off x="990026" y="3422064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1" name="Group 27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15" name="Oval 614"/>
                    <p:cNvSpPr/>
                    <p:nvPr/>
                  </p:nvSpPr>
                  <p:spPr>
                    <a:xfrm>
                      <a:off x="984044" y="3476926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6" name="Oval 615"/>
                    <p:cNvSpPr/>
                    <p:nvPr/>
                  </p:nvSpPr>
                  <p:spPr>
                    <a:xfrm>
                      <a:off x="984629" y="3429814"/>
                      <a:ext cx="76216" cy="7565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12" name="Group 30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13" name="Oval 612"/>
                    <p:cNvSpPr/>
                    <p:nvPr/>
                  </p:nvSpPr>
                  <p:spPr>
                    <a:xfrm>
                      <a:off x="990415" y="3480509"/>
                      <a:ext cx="76113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14" name="Oval 613"/>
                    <p:cNvSpPr/>
                    <p:nvPr/>
                  </p:nvSpPr>
                  <p:spPr>
                    <a:xfrm>
                      <a:off x="990415" y="3429211"/>
                      <a:ext cx="76113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0" name="Group 34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601" name="Group 3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608" name="Oval 607"/>
                    <p:cNvSpPr/>
                    <p:nvPr/>
                  </p:nvSpPr>
                  <p:spPr>
                    <a:xfrm>
                      <a:off x="991075" y="3468452"/>
                      <a:ext cx="78211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9" name="Oval 608"/>
                    <p:cNvSpPr/>
                    <p:nvPr/>
                  </p:nvSpPr>
                  <p:spPr>
                    <a:xfrm>
                      <a:off x="989934" y="3421874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2" name="Group 3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606" name="Oval 605"/>
                    <p:cNvSpPr/>
                    <p:nvPr/>
                  </p:nvSpPr>
                  <p:spPr>
                    <a:xfrm>
                      <a:off x="983879" y="3476929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7" name="Oval 606"/>
                    <p:cNvSpPr/>
                    <p:nvPr/>
                  </p:nvSpPr>
                  <p:spPr>
                    <a:xfrm>
                      <a:off x="984464" y="3429816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603" name="Group 3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604" name="Oval 603"/>
                    <p:cNvSpPr/>
                    <p:nvPr/>
                  </p:nvSpPr>
                  <p:spPr>
                    <a:xfrm>
                      <a:off x="990504" y="3480333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5" name="Oval 604"/>
                    <p:cNvSpPr/>
                    <p:nvPr/>
                  </p:nvSpPr>
                  <p:spPr>
                    <a:xfrm>
                      <a:off x="990504" y="3429035"/>
                      <a:ext cx="76112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1" name="Group 44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92" name="Group 4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9" name="Oval 598"/>
                    <p:cNvSpPr/>
                    <p:nvPr/>
                  </p:nvSpPr>
                  <p:spPr>
                    <a:xfrm>
                      <a:off x="993468" y="3468498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600" name="Oval 599"/>
                    <p:cNvSpPr/>
                    <p:nvPr/>
                  </p:nvSpPr>
                  <p:spPr>
                    <a:xfrm>
                      <a:off x="992578" y="3420810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3" name="Group 4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97" name="Oval 596"/>
                    <p:cNvSpPr/>
                    <p:nvPr/>
                  </p:nvSpPr>
                  <p:spPr>
                    <a:xfrm>
                      <a:off x="987745" y="3478726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8" name="Oval 597"/>
                    <p:cNvSpPr/>
                    <p:nvPr/>
                  </p:nvSpPr>
                  <p:spPr>
                    <a:xfrm>
                      <a:off x="984391" y="3434065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94" name="Group 4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95" name="Oval 594"/>
                    <p:cNvSpPr/>
                    <p:nvPr/>
                  </p:nvSpPr>
                  <p:spPr>
                    <a:xfrm>
                      <a:off x="991215" y="3480842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6" name="Oval 595"/>
                    <p:cNvSpPr/>
                    <p:nvPr/>
                  </p:nvSpPr>
                  <p:spPr>
                    <a:xfrm>
                      <a:off x="991215" y="3429544"/>
                      <a:ext cx="76112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2" name="Group 54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83" name="Group 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90" name="Oval 589"/>
                    <p:cNvSpPr/>
                    <p:nvPr/>
                  </p:nvSpPr>
                  <p:spPr>
                    <a:xfrm>
                      <a:off x="993375" y="3468310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91" name="Oval 590"/>
                    <p:cNvSpPr/>
                    <p:nvPr/>
                  </p:nvSpPr>
                  <p:spPr>
                    <a:xfrm>
                      <a:off x="992485" y="3420621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84" name="Group 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88" name="Oval 587"/>
                    <p:cNvSpPr/>
                    <p:nvPr/>
                  </p:nvSpPr>
                  <p:spPr>
                    <a:xfrm>
                      <a:off x="985015" y="3481992"/>
                      <a:ext cx="76216" cy="74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9" name="Oval 588"/>
                    <p:cNvSpPr/>
                    <p:nvPr/>
                  </p:nvSpPr>
                  <p:spPr>
                    <a:xfrm>
                      <a:off x="984227" y="3434066"/>
                      <a:ext cx="76216" cy="7565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85" name="Group 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86" name="Oval 585"/>
                    <p:cNvSpPr/>
                    <p:nvPr/>
                  </p:nvSpPr>
                  <p:spPr>
                    <a:xfrm>
                      <a:off x="993974" y="3480667"/>
                      <a:ext cx="70771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7" name="Oval 586"/>
                    <p:cNvSpPr/>
                    <p:nvPr/>
                  </p:nvSpPr>
                  <p:spPr>
                    <a:xfrm>
                      <a:off x="993974" y="3429369"/>
                      <a:ext cx="70771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3" name="Group 64"/>
                <p:cNvGrpSpPr>
                  <a:grpSpLocks/>
                </p:cNvGrpSpPr>
                <p:nvPr/>
              </p:nvGrpSpPr>
              <p:grpSpPr bwMode="auto">
                <a:xfrm rot="-808604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74" name="Group 6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81" name="Oval 580"/>
                    <p:cNvSpPr/>
                    <p:nvPr/>
                  </p:nvSpPr>
                  <p:spPr>
                    <a:xfrm>
                      <a:off x="1005633" y="3479078"/>
                      <a:ext cx="70163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2" name="Oval 581"/>
                    <p:cNvSpPr/>
                    <p:nvPr/>
                  </p:nvSpPr>
                  <p:spPr>
                    <a:xfrm>
                      <a:off x="1000336" y="3429272"/>
                      <a:ext cx="70163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75" name="Group 6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9" name="Oval 578"/>
                    <p:cNvSpPr/>
                    <p:nvPr/>
                  </p:nvSpPr>
                  <p:spPr>
                    <a:xfrm>
                      <a:off x="1005552" y="3481529"/>
                      <a:ext cx="70112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80" name="Oval 579"/>
                    <p:cNvSpPr/>
                    <p:nvPr/>
                  </p:nvSpPr>
                  <p:spPr>
                    <a:xfrm>
                      <a:off x="1005520" y="3436121"/>
                      <a:ext cx="70112" cy="7391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76" name="Group 6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77" name="Oval 576"/>
                    <p:cNvSpPr/>
                    <p:nvPr/>
                  </p:nvSpPr>
                  <p:spPr>
                    <a:xfrm>
                      <a:off x="988813" y="3495771"/>
                      <a:ext cx="76042" cy="741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8" name="Oval 577"/>
                    <p:cNvSpPr/>
                    <p:nvPr/>
                  </p:nvSpPr>
                  <p:spPr>
                    <a:xfrm>
                      <a:off x="993172" y="3453483"/>
                      <a:ext cx="74684" cy="7270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4" name="Group 74"/>
                <p:cNvGrpSpPr>
                  <a:grpSpLocks/>
                </p:cNvGrpSpPr>
                <p:nvPr/>
              </p:nvGrpSpPr>
              <p:grpSpPr bwMode="auto">
                <a:xfrm rot="-8086040">
                  <a:off x="2118156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65" name="Group 7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72" name="Oval 571"/>
                    <p:cNvSpPr/>
                    <p:nvPr/>
                  </p:nvSpPr>
                  <p:spPr>
                    <a:xfrm>
                      <a:off x="1004279" y="3470848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3" name="Oval 572"/>
                    <p:cNvSpPr/>
                    <p:nvPr/>
                  </p:nvSpPr>
                  <p:spPr>
                    <a:xfrm>
                      <a:off x="1000634" y="3422212"/>
                      <a:ext cx="76910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66" name="Group 7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70" name="Oval 569"/>
                    <p:cNvSpPr/>
                    <p:nvPr/>
                  </p:nvSpPr>
                  <p:spPr>
                    <a:xfrm>
                      <a:off x="997254" y="3485526"/>
                      <a:ext cx="74947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71" name="Oval 570"/>
                    <p:cNvSpPr/>
                    <p:nvPr/>
                  </p:nvSpPr>
                  <p:spPr>
                    <a:xfrm>
                      <a:off x="1000527" y="3438716"/>
                      <a:ext cx="76156" cy="724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67" name="Group 7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68" name="Oval 567"/>
                    <p:cNvSpPr/>
                    <p:nvPr/>
                  </p:nvSpPr>
                  <p:spPr>
                    <a:xfrm>
                      <a:off x="997769" y="3490185"/>
                      <a:ext cx="74683" cy="7863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9" name="Oval 568"/>
                    <p:cNvSpPr/>
                    <p:nvPr/>
                  </p:nvSpPr>
                  <p:spPr>
                    <a:xfrm>
                      <a:off x="994007" y="3434903"/>
                      <a:ext cx="76042" cy="8011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5" name="Group 84"/>
                <p:cNvGrpSpPr>
                  <a:grpSpLocks/>
                </p:cNvGrpSpPr>
                <p:nvPr/>
              </p:nvGrpSpPr>
              <p:grpSpPr bwMode="auto">
                <a:xfrm rot="8237938">
                  <a:off x="1737157" y="334771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56" name="Group 8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63" name="Oval 562"/>
                    <p:cNvSpPr/>
                    <p:nvPr/>
                  </p:nvSpPr>
                  <p:spPr>
                    <a:xfrm>
                      <a:off x="988420" y="3486142"/>
                      <a:ext cx="76839" cy="767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4" name="Oval 563"/>
                    <p:cNvSpPr/>
                    <p:nvPr/>
                  </p:nvSpPr>
                  <p:spPr>
                    <a:xfrm>
                      <a:off x="987201" y="3437067"/>
                      <a:ext cx="76839" cy="767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7" name="Group 8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61" name="Oval 560"/>
                    <p:cNvSpPr/>
                    <p:nvPr/>
                  </p:nvSpPr>
                  <p:spPr>
                    <a:xfrm>
                      <a:off x="990942" y="3462600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2" name="Oval 561"/>
                    <p:cNvSpPr/>
                    <p:nvPr/>
                  </p:nvSpPr>
                  <p:spPr>
                    <a:xfrm>
                      <a:off x="991188" y="3413498"/>
                      <a:ext cx="7744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58" name="Group 8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59" name="Oval 558"/>
                    <p:cNvSpPr/>
                    <p:nvPr/>
                  </p:nvSpPr>
                  <p:spPr>
                    <a:xfrm>
                      <a:off x="983515" y="3472690"/>
                      <a:ext cx="76112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60" name="Oval 559"/>
                    <p:cNvSpPr/>
                    <p:nvPr/>
                  </p:nvSpPr>
                  <p:spPr>
                    <a:xfrm>
                      <a:off x="983584" y="3421436"/>
                      <a:ext cx="76113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6" name="Group 94"/>
                <p:cNvGrpSpPr>
                  <a:grpSpLocks/>
                </p:cNvGrpSpPr>
                <p:nvPr/>
              </p:nvGrpSpPr>
              <p:grpSpPr bwMode="auto">
                <a:xfrm rot="8237938">
                  <a:off x="2111797" y="3502157"/>
                  <a:ext cx="328680" cy="288900"/>
                  <a:chOff x="1946180" y="3067179"/>
                  <a:chExt cx="328680" cy="288900"/>
                </a:xfrm>
              </p:grpSpPr>
              <p:grpSp>
                <p:nvGrpSpPr>
                  <p:cNvPr id="547" name="Group 9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54" name="Oval 553"/>
                    <p:cNvSpPr/>
                    <p:nvPr/>
                  </p:nvSpPr>
                  <p:spPr>
                    <a:xfrm>
                      <a:off x="983893" y="3490163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5" name="Oval 554"/>
                    <p:cNvSpPr/>
                    <p:nvPr/>
                  </p:nvSpPr>
                  <p:spPr>
                    <a:xfrm>
                      <a:off x="981362" y="3441567"/>
                      <a:ext cx="76839" cy="767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8" name="Group 9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52" name="Oval 551"/>
                    <p:cNvSpPr/>
                    <p:nvPr/>
                  </p:nvSpPr>
                  <p:spPr>
                    <a:xfrm>
                      <a:off x="985787" y="3459719"/>
                      <a:ext cx="76216" cy="756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3" name="Oval 552"/>
                    <p:cNvSpPr/>
                    <p:nvPr/>
                  </p:nvSpPr>
                  <p:spPr>
                    <a:xfrm>
                      <a:off x="986664" y="3407558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9" name="Group 9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07331" y="3061843"/>
                    <a:ext cx="199826" cy="210498"/>
                    <a:chOff x="957298" y="3440543"/>
                    <a:chExt cx="99913" cy="116943"/>
                  </a:xfrm>
                </p:grpSpPr>
                <p:sp>
                  <p:nvSpPr>
                    <p:cNvPr id="550" name="Oval 549"/>
                    <p:cNvSpPr/>
                    <p:nvPr/>
                  </p:nvSpPr>
                  <p:spPr>
                    <a:xfrm>
                      <a:off x="942807" y="3484554"/>
                      <a:ext cx="77447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51" name="Oval 550"/>
                    <p:cNvSpPr/>
                    <p:nvPr/>
                  </p:nvSpPr>
                  <p:spPr>
                    <a:xfrm>
                      <a:off x="969320" y="3439919"/>
                      <a:ext cx="76111" cy="739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7" name="Group 104"/>
                <p:cNvGrpSpPr>
                  <a:grpSpLocks/>
                </p:cNvGrpSpPr>
                <p:nvPr/>
              </p:nvGrpSpPr>
              <p:grpSpPr bwMode="auto">
                <a:xfrm rot="8237938">
                  <a:off x="1895111" y="3497499"/>
                  <a:ext cx="322441" cy="308079"/>
                  <a:chOff x="1946180" y="3048000"/>
                  <a:chExt cx="322441" cy="308079"/>
                </a:xfrm>
              </p:grpSpPr>
              <p:grpSp>
                <p:nvGrpSpPr>
                  <p:cNvPr id="538" name="Group 10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45" name="Oval 544"/>
                    <p:cNvSpPr/>
                    <p:nvPr/>
                  </p:nvSpPr>
                  <p:spPr>
                    <a:xfrm>
                      <a:off x="991692" y="3486939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6" name="Oval 545"/>
                    <p:cNvSpPr/>
                    <p:nvPr/>
                  </p:nvSpPr>
                  <p:spPr>
                    <a:xfrm>
                      <a:off x="986840" y="3435740"/>
                      <a:ext cx="76839" cy="750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9" name="Group 10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93597" y="3125682"/>
                    <a:ext cx="175024" cy="197014"/>
                    <a:chOff x="987576" y="3429000"/>
                    <a:chExt cx="79224" cy="109429"/>
                  </a:xfrm>
                </p:grpSpPr>
                <p:sp>
                  <p:nvSpPr>
                    <p:cNvPr id="543" name="Oval 542"/>
                    <p:cNvSpPr/>
                    <p:nvPr/>
                  </p:nvSpPr>
                  <p:spPr>
                    <a:xfrm>
                      <a:off x="989783" y="3454932"/>
                      <a:ext cx="79905" cy="7713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4" name="Oval 543"/>
                    <p:cNvSpPr/>
                    <p:nvPr/>
                  </p:nvSpPr>
                  <p:spPr>
                    <a:xfrm>
                      <a:off x="989350" y="3421295"/>
                      <a:ext cx="81134" cy="7713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40" name="Group 10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41" name="Oval 540"/>
                    <p:cNvSpPr/>
                    <p:nvPr/>
                  </p:nvSpPr>
                  <p:spPr>
                    <a:xfrm>
                      <a:off x="977607" y="3466875"/>
                      <a:ext cx="76113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42" name="Oval 541"/>
                    <p:cNvSpPr/>
                    <p:nvPr/>
                  </p:nvSpPr>
                  <p:spPr>
                    <a:xfrm>
                      <a:off x="977904" y="3423527"/>
                      <a:ext cx="76113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8" name="Group 114"/>
                <p:cNvGrpSpPr>
                  <a:grpSpLocks/>
                </p:cNvGrpSpPr>
                <p:nvPr/>
              </p:nvGrpSpPr>
              <p:grpSpPr bwMode="auto">
                <a:xfrm rot="8237938">
                  <a:off x="1738017" y="3194535"/>
                  <a:ext cx="327853" cy="308079"/>
                  <a:chOff x="1946180" y="3048000"/>
                  <a:chExt cx="327853" cy="308079"/>
                </a:xfrm>
              </p:grpSpPr>
              <p:grpSp>
                <p:nvGrpSpPr>
                  <p:cNvPr id="529" name="Group 11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36" name="Oval 535"/>
                    <p:cNvSpPr/>
                    <p:nvPr/>
                  </p:nvSpPr>
                  <p:spPr>
                    <a:xfrm>
                      <a:off x="991804" y="3486700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7" name="Oval 536"/>
                    <p:cNvSpPr/>
                    <p:nvPr/>
                  </p:nvSpPr>
                  <p:spPr>
                    <a:xfrm>
                      <a:off x="987558" y="3437025"/>
                      <a:ext cx="76839" cy="767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0" name="Group 11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73756" y="3093089"/>
                    <a:ext cx="200277" cy="236130"/>
                    <a:chOff x="976145" y="3422535"/>
                    <a:chExt cx="90655" cy="131156"/>
                  </a:xfrm>
                </p:grpSpPr>
                <p:sp>
                  <p:nvSpPr>
                    <p:cNvPr id="534" name="Oval 533"/>
                    <p:cNvSpPr/>
                    <p:nvPr/>
                  </p:nvSpPr>
                  <p:spPr>
                    <a:xfrm>
                      <a:off x="984617" y="3475444"/>
                      <a:ext cx="76216" cy="74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5" name="Oval 534"/>
                    <p:cNvSpPr/>
                    <p:nvPr/>
                  </p:nvSpPr>
                  <p:spPr>
                    <a:xfrm>
                      <a:off x="972548" y="3414711"/>
                      <a:ext cx="77445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31" name="Group 11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32" name="Oval 531"/>
                    <p:cNvSpPr/>
                    <p:nvPr/>
                  </p:nvSpPr>
                  <p:spPr>
                    <a:xfrm>
                      <a:off x="984952" y="3475653"/>
                      <a:ext cx="74777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33" name="Oval 532"/>
                    <p:cNvSpPr/>
                    <p:nvPr/>
                  </p:nvSpPr>
                  <p:spPr>
                    <a:xfrm>
                      <a:off x="985825" y="3427444"/>
                      <a:ext cx="76113" cy="724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89" name="Group 124"/>
                <p:cNvGrpSpPr>
                  <a:grpSpLocks/>
                </p:cNvGrpSpPr>
                <p:nvPr/>
              </p:nvGrpSpPr>
              <p:grpSpPr bwMode="auto"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20" name="Group 12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27" name="Oval 526"/>
                    <p:cNvSpPr/>
                    <p:nvPr/>
                  </p:nvSpPr>
                  <p:spPr>
                    <a:xfrm>
                      <a:off x="987674" y="3485255"/>
                      <a:ext cx="76839" cy="750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8" name="Oval 527"/>
                    <p:cNvSpPr/>
                    <p:nvPr/>
                  </p:nvSpPr>
                  <p:spPr>
                    <a:xfrm>
                      <a:off x="986051" y="3434620"/>
                      <a:ext cx="76839" cy="750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1" name="Group 12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25" name="Oval 524"/>
                    <p:cNvSpPr/>
                    <p:nvPr/>
                  </p:nvSpPr>
                  <p:spPr>
                    <a:xfrm>
                      <a:off x="993388" y="3460030"/>
                      <a:ext cx="76216" cy="756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6" name="Oval 525"/>
                    <p:cNvSpPr/>
                    <p:nvPr/>
                  </p:nvSpPr>
                  <p:spPr>
                    <a:xfrm>
                      <a:off x="992167" y="3410013"/>
                      <a:ext cx="76216" cy="756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22" name="Group 12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23" name="Oval 522"/>
                    <p:cNvSpPr/>
                    <p:nvPr/>
                  </p:nvSpPr>
                  <p:spPr>
                    <a:xfrm>
                      <a:off x="982343" y="3475581"/>
                      <a:ext cx="74777" cy="754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24" name="Oval 523"/>
                    <p:cNvSpPr/>
                    <p:nvPr/>
                  </p:nvSpPr>
                  <p:spPr>
                    <a:xfrm>
                      <a:off x="982412" y="3424327"/>
                      <a:ext cx="74777" cy="754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0" name="Group 134"/>
                <p:cNvGrpSpPr>
                  <a:grpSpLocks/>
                </p:cNvGrpSpPr>
                <p:nvPr/>
              </p:nvGrpSpPr>
              <p:grpSpPr bwMode="auto">
                <a:xfrm rot="-6651458">
                  <a:off x="1790717" y="3407176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11" name="Group 13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18" name="Oval 517"/>
                    <p:cNvSpPr/>
                    <p:nvPr/>
                  </p:nvSpPr>
                  <p:spPr>
                    <a:xfrm>
                      <a:off x="1002208" y="3478312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9" name="Oval 518"/>
                    <p:cNvSpPr/>
                    <p:nvPr/>
                  </p:nvSpPr>
                  <p:spPr>
                    <a:xfrm>
                      <a:off x="998835" y="3428307"/>
                      <a:ext cx="76910" cy="7634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2" name="Group 13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16" name="Oval 515"/>
                    <p:cNvSpPr/>
                    <p:nvPr/>
                  </p:nvSpPr>
                  <p:spPr>
                    <a:xfrm>
                      <a:off x="998206" y="3490969"/>
                      <a:ext cx="76156" cy="7844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7" name="Oval 516"/>
                    <p:cNvSpPr/>
                    <p:nvPr/>
                  </p:nvSpPr>
                  <p:spPr>
                    <a:xfrm>
                      <a:off x="996616" y="3440401"/>
                      <a:ext cx="76156" cy="7994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13" name="Group 13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14" name="Oval 513"/>
                    <p:cNvSpPr/>
                    <p:nvPr/>
                  </p:nvSpPr>
                  <p:spPr>
                    <a:xfrm>
                      <a:off x="994127" y="3491022"/>
                      <a:ext cx="76042" cy="7863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5" name="Oval 514"/>
                    <p:cNvSpPr/>
                    <p:nvPr/>
                  </p:nvSpPr>
                  <p:spPr>
                    <a:xfrm>
                      <a:off x="993828" y="3438452"/>
                      <a:ext cx="76042" cy="7715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1" name="Group 144"/>
                <p:cNvGrpSpPr>
                  <a:grpSpLocks/>
                </p:cNvGrpSpPr>
                <p:nvPr/>
              </p:nvGrpSpPr>
              <p:grpSpPr bwMode="auto">
                <a:xfrm rot="-6651458">
                  <a:off x="2171718" y="3330977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502" name="Group 14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509" name="Oval 508"/>
                    <p:cNvSpPr/>
                    <p:nvPr/>
                  </p:nvSpPr>
                  <p:spPr>
                    <a:xfrm>
                      <a:off x="1001615" y="3471362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10" name="Oval 509"/>
                    <p:cNvSpPr/>
                    <p:nvPr/>
                  </p:nvSpPr>
                  <p:spPr>
                    <a:xfrm>
                      <a:off x="1000140" y="3421605"/>
                      <a:ext cx="76909" cy="7634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3" name="Group 14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507" name="Oval 506"/>
                    <p:cNvSpPr/>
                    <p:nvPr/>
                  </p:nvSpPr>
                  <p:spPr>
                    <a:xfrm>
                      <a:off x="996502" y="3481932"/>
                      <a:ext cx="76156" cy="7240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8" name="Oval 507"/>
                    <p:cNvSpPr/>
                    <p:nvPr/>
                  </p:nvSpPr>
                  <p:spPr>
                    <a:xfrm>
                      <a:off x="990555" y="3436577"/>
                      <a:ext cx="74947" cy="754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504" name="Group 14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505" name="Oval 504"/>
                    <p:cNvSpPr/>
                    <p:nvPr/>
                  </p:nvSpPr>
                  <p:spPr>
                    <a:xfrm>
                      <a:off x="991552" y="3479527"/>
                      <a:ext cx="76042" cy="7715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6" name="Oval 505"/>
                    <p:cNvSpPr/>
                    <p:nvPr/>
                  </p:nvSpPr>
                  <p:spPr>
                    <a:xfrm>
                      <a:off x="993274" y="3435327"/>
                      <a:ext cx="73326" cy="8011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492" name="Group 154"/>
                <p:cNvGrpSpPr>
                  <a:grpSpLocks/>
                </p:cNvGrpSpPr>
                <p:nvPr/>
              </p:nvGrpSpPr>
              <p:grpSpPr bwMode="auto">
                <a:xfrm rot="-6651458">
                  <a:off x="1984020" y="3086720"/>
                  <a:ext cx="490499" cy="423181"/>
                  <a:chOff x="1935349" y="2902872"/>
                  <a:chExt cx="490499" cy="423181"/>
                </a:xfrm>
              </p:grpSpPr>
              <p:grpSp>
                <p:nvGrpSpPr>
                  <p:cNvPr id="493" name="Group 1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35349" y="3148009"/>
                    <a:ext cx="174937" cy="167908"/>
                    <a:chOff x="990600" y="3429000"/>
                    <a:chExt cx="88385" cy="102612"/>
                  </a:xfrm>
                </p:grpSpPr>
                <p:sp>
                  <p:nvSpPr>
                    <p:cNvPr id="500" name="Oval 499"/>
                    <p:cNvSpPr/>
                    <p:nvPr/>
                  </p:nvSpPr>
                  <p:spPr>
                    <a:xfrm>
                      <a:off x="1014592" y="3458944"/>
                      <a:ext cx="72862" cy="7800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501" name="Oval 500"/>
                    <p:cNvSpPr/>
                    <p:nvPr/>
                  </p:nvSpPr>
                  <p:spPr>
                    <a:xfrm>
                      <a:off x="1002520" y="3429728"/>
                      <a:ext cx="74210" cy="7800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4" name="Group 1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98" name="Oval 497"/>
                    <p:cNvSpPr/>
                    <p:nvPr/>
                  </p:nvSpPr>
                  <p:spPr>
                    <a:xfrm>
                      <a:off x="996024" y="3485156"/>
                      <a:ext cx="76157" cy="7693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99" name="Oval 498"/>
                    <p:cNvSpPr/>
                    <p:nvPr/>
                  </p:nvSpPr>
                  <p:spPr>
                    <a:xfrm>
                      <a:off x="995374" y="3436288"/>
                      <a:ext cx="76156" cy="7994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95" name="Group 1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100478" y="2875030"/>
                    <a:ext cx="297528" cy="353212"/>
                    <a:chOff x="990600" y="3479800"/>
                    <a:chExt cx="148764" cy="196229"/>
                  </a:xfrm>
                </p:grpSpPr>
                <p:sp>
                  <p:nvSpPr>
                    <p:cNvPr id="496" name="Oval 495"/>
                    <p:cNvSpPr/>
                    <p:nvPr/>
                  </p:nvSpPr>
                  <p:spPr>
                    <a:xfrm>
                      <a:off x="996839" y="3491638"/>
                      <a:ext cx="77400" cy="741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97" name="Oval 496"/>
                    <p:cNvSpPr/>
                    <p:nvPr/>
                  </p:nvSpPr>
                  <p:spPr>
                    <a:xfrm>
                      <a:off x="1069722" y="3611226"/>
                      <a:ext cx="78758" cy="7566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3" name="Group 830"/>
              <p:cNvGrpSpPr>
                <a:grpSpLocks/>
              </p:cNvGrpSpPr>
              <p:nvPr/>
            </p:nvGrpSpPr>
            <p:grpSpPr bwMode="auto">
              <a:xfrm>
                <a:off x="2941163" y="4998597"/>
                <a:ext cx="480767" cy="487804"/>
                <a:chOff x="1828800" y="4074769"/>
                <a:chExt cx="562331" cy="589403"/>
              </a:xfrm>
            </p:grpSpPr>
            <p:grpSp>
              <p:nvGrpSpPr>
                <p:cNvPr id="374" name="Group 166"/>
                <p:cNvGrpSpPr>
                  <a:grpSpLocks/>
                </p:cNvGrpSpPr>
                <p:nvPr/>
              </p:nvGrpSpPr>
              <p:grpSpPr bwMode="auto">
                <a:xfrm>
                  <a:off x="1952573" y="4074769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70" name="Group 29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77" name="Oval 476"/>
                    <p:cNvSpPr/>
                    <p:nvPr/>
                  </p:nvSpPr>
                  <p:spPr>
                    <a:xfrm>
                      <a:off x="997129" y="3470117"/>
                      <a:ext cx="7345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8" name="Oval 477"/>
                    <p:cNvSpPr/>
                    <p:nvPr/>
                  </p:nvSpPr>
                  <p:spPr>
                    <a:xfrm>
                      <a:off x="993554" y="3420136"/>
                      <a:ext cx="73459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1" name="Group 29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75" name="Oval 474"/>
                    <p:cNvSpPr/>
                    <p:nvPr/>
                  </p:nvSpPr>
                  <p:spPr>
                    <a:xfrm>
                      <a:off x="984196" y="3481081"/>
                      <a:ext cx="73125" cy="728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6" name="Oval 475"/>
                    <p:cNvSpPr/>
                    <p:nvPr/>
                  </p:nvSpPr>
                  <p:spPr>
                    <a:xfrm>
                      <a:off x="982823" y="3432332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72" name="Group 29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73" name="Oval 472"/>
                    <p:cNvSpPr/>
                    <p:nvPr/>
                  </p:nvSpPr>
                  <p:spPr>
                    <a:xfrm>
                      <a:off x="999841" y="3480309"/>
                      <a:ext cx="69800" cy="68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74" name="Oval 473"/>
                    <p:cNvSpPr/>
                    <p:nvPr/>
                  </p:nvSpPr>
                  <p:spPr>
                    <a:xfrm>
                      <a:off x="999841" y="3429451"/>
                      <a:ext cx="69800" cy="7479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5" name="Group 167"/>
                <p:cNvGrpSpPr>
                  <a:grpSpLocks/>
                </p:cNvGrpSpPr>
                <p:nvPr/>
              </p:nvGrpSpPr>
              <p:grpSpPr bwMode="auto">
                <a:xfrm>
                  <a:off x="2076195" y="4201887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61" name="Group 28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68" name="Oval 467"/>
                    <p:cNvSpPr/>
                    <p:nvPr/>
                  </p:nvSpPr>
                  <p:spPr>
                    <a:xfrm>
                      <a:off x="993193" y="3469544"/>
                      <a:ext cx="7209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9" name="Oval 468"/>
                    <p:cNvSpPr/>
                    <p:nvPr/>
                  </p:nvSpPr>
                  <p:spPr>
                    <a:xfrm>
                      <a:off x="989776" y="3418829"/>
                      <a:ext cx="74819" cy="784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2" name="Group 28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66" name="Oval 465"/>
                    <p:cNvSpPr/>
                    <p:nvPr/>
                  </p:nvSpPr>
                  <p:spPr>
                    <a:xfrm>
                      <a:off x="988323" y="3478911"/>
                      <a:ext cx="75562" cy="7443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7" name="Oval 466"/>
                    <p:cNvSpPr/>
                    <p:nvPr/>
                  </p:nvSpPr>
                  <p:spPr>
                    <a:xfrm>
                      <a:off x="986807" y="3430862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63" name="Group 290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64" name="Oval 463"/>
                    <p:cNvSpPr/>
                    <p:nvPr/>
                  </p:nvSpPr>
                  <p:spPr>
                    <a:xfrm>
                      <a:off x="990885" y="3479408"/>
                      <a:ext cx="75384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5" name="Oval 464"/>
                    <p:cNvSpPr/>
                    <p:nvPr/>
                  </p:nvSpPr>
                  <p:spPr>
                    <a:xfrm>
                      <a:off x="990885" y="3428550"/>
                      <a:ext cx="75384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6" name="Group 168"/>
                <p:cNvGrpSpPr>
                  <a:grpSpLocks/>
                </p:cNvGrpSpPr>
                <p:nvPr/>
              </p:nvGrpSpPr>
              <p:grpSpPr bwMode="auto">
                <a:xfrm>
                  <a:off x="1857358" y="4265446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52" name="Group 279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9" name="Oval 458"/>
                    <p:cNvSpPr/>
                    <p:nvPr/>
                  </p:nvSpPr>
                  <p:spPr>
                    <a:xfrm>
                      <a:off x="992950" y="3467808"/>
                      <a:ext cx="74819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60" name="Oval 459"/>
                    <p:cNvSpPr/>
                    <p:nvPr/>
                  </p:nvSpPr>
                  <p:spPr>
                    <a:xfrm>
                      <a:off x="991726" y="3419542"/>
                      <a:ext cx="74820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3" name="Group 28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57" name="Oval 456"/>
                    <p:cNvSpPr/>
                    <p:nvPr/>
                  </p:nvSpPr>
                  <p:spPr>
                    <a:xfrm>
                      <a:off x="987408" y="3481038"/>
                      <a:ext cx="71905" cy="7443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8" name="Oval 457"/>
                    <p:cNvSpPr/>
                    <p:nvPr/>
                  </p:nvSpPr>
                  <p:spPr>
                    <a:xfrm>
                      <a:off x="986727" y="3434871"/>
                      <a:ext cx="73125" cy="7443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54" name="Group 281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55" name="Oval 454"/>
                    <p:cNvSpPr/>
                    <p:nvPr/>
                  </p:nvSpPr>
                  <p:spPr>
                    <a:xfrm>
                      <a:off x="991293" y="3479704"/>
                      <a:ext cx="75384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6" name="Oval 455"/>
                    <p:cNvSpPr/>
                    <p:nvPr/>
                  </p:nvSpPr>
                  <p:spPr>
                    <a:xfrm>
                      <a:off x="991293" y="3428846"/>
                      <a:ext cx="75384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7" name="Group 169"/>
                <p:cNvGrpSpPr>
                  <a:grpSpLocks/>
                </p:cNvGrpSpPr>
                <p:nvPr/>
              </p:nvGrpSpPr>
              <p:grpSpPr bwMode="auto">
                <a:xfrm>
                  <a:off x="1980980" y="4392564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43" name="Group 27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50" name="Oval 449"/>
                    <p:cNvSpPr/>
                    <p:nvPr/>
                  </p:nvSpPr>
                  <p:spPr>
                    <a:xfrm>
                      <a:off x="993833" y="3477663"/>
                      <a:ext cx="76179" cy="767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51" name="Oval 450"/>
                    <p:cNvSpPr/>
                    <p:nvPr/>
                  </p:nvSpPr>
                  <p:spPr>
                    <a:xfrm>
                      <a:off x="992210" y="3426637"/>
                      <a:ext cx="74819" cy="7678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4" name="Group 27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48" name="Oval 447"/>
                    <p:cNvSpPr/>
                    <p:nvPr/>
                  </p:nvSpPr>
                  <p:spPr>
                    <a:xfrm>
                      <a:off x="984212" y="3478698"/>
                      <a:ext cx="73125" cy="7753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9" name="Oval 448"/>
                    <p:cNvSpPr/>
                    <p:nvPr/>
                  </p:nvSpPr>
                  <p:spPr>
                    <a:xfrm>
                      <a:off x="984200" y="3430798"/>
                      <a:ext cx="73125" cy="7753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45" name="Group 272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46" name="Oval 445"/>
                    <p:cNvSpPr/>
                    <p:nvPr/>
                  </p:nvSpPr>
                  <p:spPr>
                    <a:xfrm>
                      <a:off x="987921" y="3480300"/>
                      <a:ext cx="82364" cy="68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7" name="Oval 446"/>
                    <p:cNvSpPr/>
                    <p:nvPr/>
                  </p:nvSpPr>
                  <p:spPr>
                    <a:xfrm>
                      <a:off x="987921" y="3429442"/>
                      <a:ext cx="82364" cy="7479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8" name="Group 170"/>
                <p:cNvGrpSpPr>
                  <a:grpSpLocks/>
                </p:cNvGrpSpPr>
                <p:nvPr/>
              </p:nvGrpSpPr>
              <p:grpSpPr bwMode="auto">
                <a:xfrm rot="-8086040">
                  <a:off x="1855949" y="4143894"/>
                  <a:ext cx="256482" cy="249904"/>
                  <a:chOff x="1946180" y="3048000"/>
                  <a:chExt cx="307493" cy="308079"/>
                </a:xfrm>
              </p:grpSpPr>
              <p:grpSp>
                <p:nvGrpSpPr>
                  <p:cNvPr id="436" name="Group 26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41" name="Oval 440"/>
                    <p:cNvSpPr/>
                    <p:nvPr/>
                  </p:nvSpPr>
                  <p:spPr>
                    <a:xfrm>
                      <a:off x="1005101" y="3494666"/>
                      <a:ext cx="76174" cy="7404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2" name="Oval 441"/>
                    <p:cNvSpPr/>
                    <p:nvPr/>
                  </p:nvSpPr>
                  <p:spPr>
                    <a:xfrm>
                      <a:off x="1005768" y="3446971"/>
                      <a:ext cx="74763" cy="7404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37" name="Oval 436"/>
                  <p:cNvSpPr/>
                  <p:nvPr/>
                </p:nvSpPr>
                <p:spPr>
                  <a:xfrm rot="1742210" flipV="1">
                    <a:off x="2107274" y="3183868"/>
                    <a:ext cx="167521" cy="13731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438" name="Group 26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9" name="Oval 438"/>
                    <p:cNvSpPr/>
                    <p:nvPr/>
                  </p:nvSpPr>
                  <p:spPr>
                    <a:xfrm>
                      <a:off x="995924" y="3495099"/>
                      <a:ext cx="71351" cy="7290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40" name="Oval 439"/>
                    <p:cNvSpPr/>
                    <p:nvPr/>
                  </p:nvSpPr>
                  <p:spPr>
                    <a:xfrm>
                      <a:off x="992225" y="3446078"/>
                      <a:ext cx="72697" cy="744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79" name="Group 171"/>
                <p:cNvGrpSpPr>
                  <a:grpSpLocks/>
                </p:cNvGrpSpPr>
                <p:nvPr/>
              </p:nvGrpSpPr>
              <p:grpSpPr bwMode="auto">
                <a:xfrm rot="-8086040">
                  <a:off x="2088304" y="4328298"/>
                  <a:ext cx="274154" cy="249904"/>
                  <a:chOff x="1946180" y="3048000"/>
                  <a:chExt cx="328680" cy="308079"/>
                </a:xfrm>
              </p:grpSpPr>
              <p:grpSp>
                <p:nvGrpSpPr>
                  <p:cNvPr id="427" name="Group 25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34" name="Oval 433"/>
                    <p:cNvSpPr/>
                    <p:nvPr/>
                  </p:nvSpPr>
                  <p:spPr>
                    <a:xfrm>
                      <a:off x="1010203" y="3484559"/>
                      <a:ext cx="74763" cy="7404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5" name="Oval 434"/>
                    <p:cNvSpPr/>
                    <p:nvPr/>
                  </p:nvSpPr>
                  <p:spPr>
                    <a:xfrm>
                      <a:off x="998641" y="3435115"/>
                      <a:ext cx="76174" cy="7239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8" name="Group 25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32" name="Oval 431"/>
                    <p:cNvSpPr/>
                    <p:nvPr/>
                  </p:nvSpPr>
                  <p:spPr>
                    <a:xfrm>
                      <a:off x="997555" y="3486662"/>
                      <a:ext cx="75827" cy="7627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3" name="Oval 432"/>
                    <p:cNvSpPr/>
                    <p:nvPr/>
                  </p:nvSpPr>
                  <p:spPr>
                    <a:xfrm>
                      <a:off x="999293" y="3439654"/>
                      <a:ext cx="74564" cy="747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9" name="Group 25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30" name="Oval 429"/>
                    <p:cNvSpPr/>
                    <p:nvPr/>
                  </p:nvSpPr>
                  <p:spPr>
                    <a:xfrm>
                      <a:off x="996911" y="3497359"/>
                      <a:ext cx="72697" cy="7600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31" name="Oval 430"/>
                    <p:cNvSpPr/>
                    <p:nvPr/>
                  </p:nvSpPr>
                  <p:spPr>
                    <a:xfrm>
                      <a:off x="997876" y="3445259"/>
                      <a:ext cx="71351" cy="7600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0" name="Group 172"/>
                <p:cNvGrpSpPr>
                  <a:grpSpLocks/>
                </p:cNvGrpSpPr>
                <p:nvPr/>
              </p:nvGrpSpPr>
              <p:grpSpPr bwMode="auto">
                <a:xfrm rot="8237938">
                  <a:off x="1828800" y="4306363"/>
                  <a:ext cx="213840" cy="256971"/>
                  <a:chOff x="1946180" y="3048000"/>
                  <a:chExt cx="263620" cy="308079"/>
                </a:xfrm>
              </p:grpSpPr>
              <p:grpSp>
                <p:nvGrpSpPr>
                  <p:cNvPr id="421" name="Group 24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25" name="Oval 424"/>
                    <p:cNvSpPr/>
                    <p:nvPr/>
                  </p:nvSpPr>
                  <p:spPr>
                    <a:xfrm>
                      <a:off x="987763" y="3503607"/>
                      <a:ext cx="81621" cy="7678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6" name="Oval 425"/>
                    <p:cNvSpPr/>
                    <p:nvPr/>
                  </p:nvSpPr>
                  <p:spPr>
                    <a:xfrm>
                      <a:off x="987915" y="3452300"/>
                      <a:ext cx="78900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22" name="Group 24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23" name="Oval 422"/>
                    <p:cNvSpPr/>
                    <p:nvPr/>
                  </p:nvSpPr>
                  <p:spPr>
                    <a:xfrm>
                      <a:off x="976880" y="3487773"/>
                      <a:ext cx="78176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4" name="Oval 423"/>
                    <p:cNvSpPr/>
                    <p:nvPr/>
                  </p:nvSpPr>
                  <p:spPr>
                    <a:xfrm>
                      <a:off x="976952" y="3436958"/>
                      <a:ext cx="78176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1" name="Group 173"/>
                <p:cNvGrpSpPr>
                  <a:grpSpLocks/>
                </p:cNvGrpSpPr>
                <p:nvPr/>
              </p:nvGrpSpPr>
              <p:grpSpPr bwMode="auto">
                <a:xfrm rot="8237938">
                  <a:off x="2079099" y="4456727"/>
                  <a:ext cx="249428" cy="172057"/>
                  <a:chOff x="1946180" y="3149802"/>
                  <a:chExt cx="307493" cy="206277"/>
                </a:xfrm>
              </p:grpSpPr>
              <p:grpSp>
                <p:nvGrpSpPr>
                  <p:cNvPr id="417" name="Group 23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19" name="Oval 418"/>
                    <p:cNvSpPr/>
                    <p:nvPr/>
                  </p:nvSpPr>
                  <p:spPr>
                    <a:xfrm>
                      <a:off x="994555" y="3504002"/>
                      <a:ext cx="76179" cy="7678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20" name="Oval 419"/>
                    <p:cNvSpPr/>
                    <p:nvPr/>
                  </p:nvSpPr>
                  <p:spPr>
                    <a:xfrm>
                      <a:off x="993808" y="3454828"/>
                      <a:ext cx="73459" cy="7678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18" name="Oval 417"/>
                  <p:cNvSpPr/>
                  <p:nvPr/>
                </p:nvSpPr>
                <p:spPr>
                  <a:xfrm rot="1742210" flipV="1">
                    <a:off x="2090362" y="3211521"/>
                    <a:ext cx="166933" cy="13680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2" name="Group 174"/>
                <p:cNvGrpSpPr>
                  <a:grpSpLocks/>
                </p:cNvGrpSpPr>
                <p:nvPr/>
              </p:nvGrpSpPr>
              <p:grpSpPr bwMode="auto">
                <a:xfrm rot="8237938">
                  <a:off x="2016878" y="4407201"/>
                  <a:ext cx="139667" cy="256971"/>
                  <a:chOff x="1946180" y="3048000"/>
                  <a:chExt cx="172180" cy="308079"/>
                </a:xfrm>
              </p:grpSpPr>
              <p:grpSp>
                <p:nvGrpSpPr>
                  <p:cNvPr id="413" name="Group 22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15" name="Oval 414"/>
                    <p:cNvSpPr/>
                    <p:nvPr/>
                  </p:nvSpPr>
                  <p:spPr>
                    <a:xfrm>
                      <a:off x="989995" y="3493506"/>
                      <a:ext cx="80259" cy="784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6" name="Oval 415"/>
                    <p:cNvSpPr/>
                    <p:nvPr/>
                  </p:nvSpPr>
                  <p:spPr>
                    <a:xfrm>
                      <a:off x="988918" y="3449513"/>
                      <a:ext cx="78899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414" name="Oval 413"/>
                  <p:cNvSpPr/>
                  <p:nvPr/>
                </p:nvSpPr>
                <p:spPr>
                  <a:xfrm rot="16200000">
                    <a:off x="1987997" y="3067994"/>
                    <a:ext cx="150768" cy="13731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3" name="Group 175"/>
                <p:cNvGrpSpPr>
                  <a:grpSpLocks/>
                </p:cNvGrpSpPr>
                <p:nvPr/>
              </p:nvGrpSpPr>
              <p:grpSpPr bwMode="auto">
                <a:xfrm rot="8237938">
                  <a:off x="1847219" y="4226975"/>
                  <a:ext cx="230111" cy="194926"/>
                  <a:chOff x="1926121" y="3048000"/>
                  <a:chExt cx="283679" cy="233694"/>
                </a:xfrm>
              </p:grpSpPr>
              <p:sp>
                <p:nvSpPr>
                  <p:cNvPr id="409" name="Oval 408"/>
                  <p:cNvSpPr/>
                  <p:nvPr/>
                </p:nvSpPr>
                <p:spPr>
                  <a:xfrm rot="19788946">
                    <a:off x="1923966" y="3175248"/>
                    <a:ext cx="156163" cy="12843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410" name="Group 21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11" name="Oval 410"/>
                    <p:cNvSpPr/>
                    <p:nvPr/>
                  </p:nvSpPr>
                  <p:spPr>
                    <a:xfrm>
                      <a:off x="967262" y="3487193"/>
                      <a:ext cx="78177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12" name="Oval 411"/>
                    <p:cNvSpPr/>
                    <p:nvPr/>
                  </p:nvSpPr>
                  <p:spPr>
                    <a:xfrm>
                      <a:off x="968017" y="3433673"/>
                      <a:ext cx="79572" cy="762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4" name="Group 176"/>
                <p:cNvGrpSpPr>
                  <a:grpSpLocks/>
                </p:cNvGrpSpPr>
                <p:nvPr/>
              </p:nvGrpSpPr>
              <p:grpSpPr bwMode="auto">
                <a:xfrm rot="8237938">
                  <a:off x="2092190" y="4133670"/>
                  <a:ext cx="266614" cy="256971"/>
                  <a:chOff x="1946180" y="3048000"/>
                  <a:chExt cx="328680" cy="308079"/>
                </a:xfrm>
              </p:grpSpPr>
              <p:grpSp>
                <p:nvGrpSpPr>
                  <p:cNvPr id="400" name="Group 20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407" name="Oval 406"/>
                    <p:cNvSpPr/>
                    <p:nvPr/>
                  </p:nvSpPr>
                  <p:spPr>
                    <a:xfrm>
                      <a:off x="997420" y="3495310"/>
                      <a:ext cx="73459" cy="767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8" name="Oval 407"/>
                    <p:cNvSpPr/>
                    <p:nvPr/>
                  </p:nvSpPr>
                  <p:spPr>
                    <a:xfrm>
                      <a:off x="995311" y="3446136"/>
                      <a:ext cx="73459" cy="767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1" name="Group 20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405" name="Oval 404"/>
                    <p:cNvSpPr/>
                    <p:nvPr/>
                  </p:nvSpPr>
                  <p:spPr>
                    <a:xfrm>
                      <a:off x="1004652" y="3472095"/>
                      <a:ext cx="70687" cy="7909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6" name="Oval 405"/>
                    <p:cNvSpPr/>
                    <p:nvPr/>
                  </p:nvSpPr>
                  <p:spPr>
                    <a:xfrm>
                      <a:off x="999277" y="3419073"/>
                      <a:ext cx="73125" cy="7598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402" name="Group 20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403" name="Oval 402"/>
                    <p:cNvSpPr/>
                    <p:nvPr/>
                  </p:nvSpPr>
                  <p:spPr>
                    <a:xfrm>
                      <a:off x="976946" y="3495080"/>
                      <a:ext cx="78176" cy="7628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404" name="Oval 403"/>
                    <p:cNvSpPr/>
                    <p:nvPr/>
                  </p:nvSpPr>
                  <p:spPr>
                    <a:xfrm>
                      <a:off x="977018" y="3444266"/>
                      <a:ext cx="78176" cy="7628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5" name="Group 177"/>
                <p:cNvGrpSpPr>
                  <a:grpSpLocks/>
                </p:cNvGrpSpPr>
                <p:nvPr/>
              </p:nvGrpSpPr>
              <p:grpSpPr bwMode="auto">
                <a:xfrm rot="-6651458">
                  <a:off x="1842997" y="4391664"/>
                  <a:ext cx="274154" cy="206456"/>
                  <a:chOff x="1946180" y="3101562"/>
                  <a:chExt cx="328680" cy="254517"/>
                </a:xfrm>
              </p:grpSpPr>
              <p:grpSp>
                <p:nvGrpSpPr>
                  <p:cNvPr id="394" name="Group 19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98" name="Oval 397"/>
                    <p:cNvSpPr/>
                    <p:nvPr/>
                  </p:nvSpPr>
                  <p:spPr>
                    <a:xfrm>
                      <a:off x="1009624" y="3486606"/>
                      <a:ext cx="78996" cy="723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9" name="Oval 398"/>
                    <p:cNvSpPr/>
                    <p:nvPr/>
                  </p:nvSpPr>
                  <p:spPr>
                    <a:xfrm>
                      <a:off x="1002336" y="3436938"/>
                      <a:ext cx="83227" cy="7569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95" name="Group 19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96" name="Oval 395"/>
                    <p:cNvSpPr/>
                    <p:nvPr/>
                  </p:nvSpPr>
                  <p:spPr>
                    <a:xfrm>
                      <a:off x="1003146" y="3484539"/>
                      <a:ext cx="75827" cy="7477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97" name="Oval 396"/>
                    <p:cNvSpPr/>
                    <p:nvPr/>
                  </p:nvSpPr>
                  <p:spPr>
                    <a:xfrm>
                      <a:off x="1006140" y="3439500"/>
                      <a:ext cx="73300" cy="7327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386" name="Group 180"/>
                <p:cNvGrpSpPr>
                  <a:grpSpLocks/>
                </p:cNvGrpSpPr>
                <p:nvPr/>
              </p:nvGrpSpPr>
              <p:grpSpPr bwMode="auto">
                <a:xfrm rot="-8462512">
                  <a:off x="2259784" y="4271848"/>
                  <a:ext cx="131347" cy="167325"/>
                  <a:chOff x="990600" y="3429000"/>
                  <a:chExt cx="79560" cy="126060"/>
                </a:xfrm>
              </p:grpSpPr>
              <p:sp>
                <p:nvSpPr>
                  <p:cNvPr id="392" name="Oval 391"/>
                  <p:cNvSpPr/>
                  <p:nvPr/>
                </p:nvSpPr>
                <p:spPr>
                  <a:xfrm>
                    <a:off x="1005123" y="3470236"/>
                    <a:ext cx="75407" cy="7368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93" name="Oval 392"/>
                  <p:cNvSpPr/>
                  <p:nvPr/>
                </p:nvSpPr>
                <p:spPr>
                  <a:xfrm>
                    <a:off x="1001838" y="3425623"/>
                    <a:ext cx="75407" cy="6842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87" name="Group 181"/>
                <p:cNvGrpSpPr>
                  <a:grpSpLocks/>
                </p:cNvGrpSpPr>
                <p:nvPr/>
              </p:nvGrpSpPr>
              <p:grpSpPr bwMode="auto">
                <a:xfrm rot="16690752" flipV="1">
                  <a:off x="2176355" y="4146551"/>
                  <a:ext cx="140416" cy="182100"/>
                  <a:chOff x="990600" y="3429000"/>
                  <a:chExt cx="76200" cy="124691"/>
                </a:xfrm>
              </p:grpSpPr>
              <p:sp>
                <p:nvSpPr>
                  <p:cNvPr id="390" name="Oval 389"/>
                  <p:cNvSpPr/>
                  <p:nvPr/>
                </p:nvSpPr>
                <p:spPr>
                  <a:xfrm>
                    <a:off x="994599" y="3483566"/>
                    <a:ext cx="73300" cy="7776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91" name="Oval 390"/>
                  <p:cNvSpPr/>
                  <p:nvPr/>
                </p:nvSpPr>
                <p:spPr>
                  <a:xfrm>
                    <a:off x="992924" y="3435140"/>
                    <a:ext cx="75827" cy="7627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388" name="Oval 387"/>
                <p:cNvSpPr/>
                <p:nvPr/>
              </p:nvSpPr>
              <p:spPr>
                <a:xfrm rot="9548542">
                  <a:off x="2130154" y="4244691"/>
                  <a:ext cx="124491" cy="114114"/>
                </a:xfrm>
                <a:prstGeom prst="ellipse">
                  <a:avLst/>
                </a:prstGeom>
                <a:solidFill>
                  <a:srgbClr val="341AF2"/>
                </a:solidFill>
                <a:ln w="31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9" name="Oval 388"/>
                <p:cNvSpPr/>
                <p:nvPr/>
              </p:nvSpPr>
              <p:spPr>
                <a:xfrm rot="9548542">
                  <a:off x="2158548" y="4316886"/>
                  <a:ext cx="122307" cy="114112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44" name="Group 318"/>
              <p:cNvGrpSpPr>
                <a:grpSpLocks/>
              </p:cNvGrpSpPr>
              <p:nvPr/>
            </p:nvGrpSpPr>
            <p:grpSpPr bwMode="auto">
              <a:xfrm>
                <a:off x="2033710" y="5980635"/>
                <a:ext cx="511528" cy="467300"/>
                <a:chOff x="1793594" y="3132953"/>
                <a:chExt cx="624255" cy="667557"/>
              </a:xfrm>
            </p:grpSpPr>
            <p:grpSp>
              <p:nvGrpSpPr>
                <p:cNvPr id="281" name="Group 319"/>
                <p:cNvGrpSpPr>
                  <a:grpSpLocks/>
                </p:cNvGrpSpPr>
                <p:nvPr/>
              </p:nvGrpSpPr>
              <p:grpSpPr bwMode="auto">
                <a:xfrm>
                  <a:off x="1946180" y="3132953"/>
                  <a:ext cx="320557" cy="223126"/>
                  <a:chOff x="1946180" y="3132953"/>
                  <a:chExt cx="320557" cy="223126"/>
                </a:xfrm>
              </p:grpSpPr>
              <p:grpSp>
                <p:nvGrpSpPr>
                  <p:cNvPr id="368" name="Group 45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72" name="Oval 371"/>
                    <p:cNvSpPr/>
                    <p:nvPr/>
                  </p:nvSpPr>
                  <p:spPr>
                    <a:xfrm>
                      <a:off x="993634" y="3479315"/>
                      <a:ext cx="75987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987827" y="3429250"/>
                      <a:ext cx="74836" cy="7740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69" name="Group 45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58093" y="3132953"/>
                    <a:ext cx="208644" cy="180553"/>
                    <a:chOff x="972358" y="3429000"/>
                    <a:chExt cx="94442" cy="100286"/>
                  </a:xfrm>
                </p:grpSpPr>
                <p:sp>
                  <p:nvSpPr>
                    <p:cNvPr id="370" name="Oval 369"/>
                    <p:cNvSpPr/>
                    <p:nvPr/>
                  </p:nvSpPr>
                  <p:spPr>
                    <a:xfrm>
                      <a:off x="972231" y="3453181"/>
                      <a:ext cx="76329" cy="7646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71" name="Oval 370"/>
                    <p:cNvSpPr/>
                    <p:nvPr/>
                  </p:nvSpPr>
                  <p:spPr>
                    <a:xfrm>
                      <a:off x="988160" y="3423836"/>
                      <a:ext cx="79423" cy="764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2" name="Group 320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361" name="Group 44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66" name="Oval 365"/>
                    <p:cNvSpPr/>
                    <p:nvPr/>
                  </p:nvSpPr>
                  <p:spPr>
                    <a:xfrm>
                      <a:off x="993958" y="3478907"/>
                      <a:ext cx="75987" cy="7571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989761" y="3422293"/>
                      <a:ext cx="74836" cy="75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62" name="Oval 361"/>
                  <p:cNvSpPr/>
                  <p:nvPr/>
                </p:nvSpPr>
                <p:spPr>
                  <a:xfrm rot="1742210" flipV="1">
                    <a:off x="2085464" y="3182789"/>
                    <a:ext cx="168628" cy="13766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63" name="Group 44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64" name="Oval 363"/>
                    <p:cNvSpPr/>
                    <p:nvPr/>
                  </p:nvSpPr>
                  <p:spPr>
                    <a:xfrm>
                      <a:off x="991146" y="3479329"/>
                      <a:ext cx="75717" cy="7722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5" name="Oval 364"/>
                    <p:cNvSpPr/>
                    <p:nvPr/>
                  </p:nvSpPr>
                  <p:spPr>
                    <a:xfrm>
                      <a:off x="991146" y="3428690"/>
                      <a:ext cx="75717" cy="7722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3" name="Group 321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52" name="Group 43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59" name="Oval 358"/>
                    <p:cNvSpPr/>
                    <p:nvPr/>
                  </p:nvSpPr>
                  <p:spPr>
                    <a:xfrm>
                      <a:off x="988602" y="3476934"/>
                      <a:ext cx="75987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60" name="Oval 359"/>
                    <p:cNvSpPr/>
                    <p:nvPr/>
                  </p:nvSpPr>
                  <p:spPr>
                    <a:xfrm>
                      <a:off x="985160" y="3425344"/>
                      <a:ext cx="75987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53" name="Group 43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57" name="Oval 356"/>
                    <p:cNvSpPr/>
                    <p:nvPr/>
                  </p:nvSpPr>
                  <p:spPr>
                    <a:xfrm>
                      <a:off x="987692" y="3475801"/>
                      <a:ext cx="77360" cy="7952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8" name="Oval 357"/>
                    <p:cNvSpPr/>
                    <p:nvPr/>
                  </p:nvSpPr>
                  <p:spPr>
                    <a:xfrm>
                      <a:off x="986781" y="3427822"/>
                      <a:ext cx="77360" cy="7952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54" name="Group 43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55" name="Oval 354"/>
                    <p:cNvSpPr/>
                    <p:nvPr/>
                  </p:nvSpPr>
                  <p:spPr>
                    <a:xfrm>
                      <a:off x="990698" y="3473491"/>
                      <a:ext cx="75717" cy="8228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6" name="Oval 355"/>
                    <p:cNvSpPr/>
                    <p:nvPr/>
                  </p:nvSpPr>
                  <p:spPr>
                    <a:xfrm>
                      <a:off x="990698" y="3422852"/>
                      <a:ext cx="75717" cy="8228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4" name="Group 322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343" name="Group 42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50" name="Oval 349"/>
                    <p:cNvSpPr/>
                    <p:nvPr/>
                  </p:nvSpPr>
                  <p:spPr>
                    <a:xfrm>
                      <a:off x="990740" y="3471740"/>
                      <a:ext cx="74836" cy="7572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51" name="Oval 350"/>
                    <p:cNvSpPr/>
                    <p:nvPr/>
                  </p:nvSpPr>
                  <p:spPr>
                    <a:xfrm>
                      <a:off x="985483" y="3424936"/>
                      <a:ext cx="75987" cy="75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44" name="Group 42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48" name="Oval 347"/>
                    <p:cNvSpPr/>
                    <p:nvPr/>
                  </p:nvSpPr>
                  <p:spPr>
                    <a:xfrm>
                      <a:off x="987060" y="3478068"/>
                      <a:ext cx="78392" cy="7952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9" name="Oval 348"/>
                    <p:cNvSpPr/>
                    <p:nvPr/>
                  </p:nvSpPr>
                  <p:spPr>
                    <a:xfrm>
                      <a:off x="985899" y="3431522"/>
                      <a:ext cx="78392" cy="7799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45" name="Group 42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46" name="Oval 345"/>
                    <p:cNvSpPr/>
                    <p:nvPr/>
                  </p:nvSpPr>
                  <p:spPr>
                    <a:xfrm>
                      <a:off x="991180" y="3478709"/>
                      <a:ext cx="75718" cy="7722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991180" y="3423006"/>
                      <a:ext cx="75718" cy="8228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5" name="Group 323"/>
                <p:cNvGrpSpPr>
                  <a:grpSpLocks/>
                </p:cNvGrpSpPr>
                <p:nvPr/>
              </p:nvGrpSpPr>
              <p:grpSpPr bwMode="auto">
                <a:xfrm rot="-8086040">
                  <a:off x="1870181" y="3138887"/>
                  <a:ext cx="263620" cy="311980"/>
                  <a:chOff x="1946180" y="3048000"/>
                  <a:chExt cx="263620" cy="311980"/>
                </a:xfrm>
              </p:grpSpPr>
              <p:grpSp>
                <p:nvGrpSpPr>
                  <p:cNvPr id="336" name="Group 41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41" name="Oval 340"/>
                    <p:cNvSpPr/>
                    <p:nvPr/>
                  </p:nvSpPr>
                  <p:spPr>
                    <a:xfrm>
                      <a:off x="1003691" y="3483271"/>
                      <a:ext cx="73729" cy="738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2" name="Oval 341"/>
                    <p:cNvSpPr/>
                    <p:nvPr/>
                  </p:nvSpPr>
                  <p:spPr>
                    <a:xfrm>
                      <a:off x="997122" y="3437265"/>
                      <a:ext cx="75120" cy="7380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37" name="Oval 336"/>
                  <p:cNvSpPr/>
                  <p:nvPr/>
                </p:nvSpPr>
                <p:spPr>
                  <a:xfrm rot="1742210" flipV="1">
                    <a:off x="2014255" y="3223184"/>
                    <a:ext cx="156943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38" name="Group 41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39" name="Oval 338"/>
                    <p:cNvSpPr/>
                    <p:nvPr/>
                  </p:nvSpPr>
                  <p:spPr>
                    <a:xfrm>
                      <a:off x="994378" y="3491218"/>
                      <a:ext cx="76338" cy="6883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40" name="Oval 339"/>
                    <p:cNvSpPr/>
                    <p:nvPr/>
                  </p:nvSpPr>
                  <p:spPr>
                    <a:xfrm>
                      <a:off x="992043" y="3438096"/>
                      <a:ext cx="77478" cy="7342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6" name="Group 324"/>
                <p:cNvGrpSpPr>
                  <a:grpSpLocks/>
                </p:cNvGrpSpPr>
                <p:nvPr/>
              </p:nvGrpSpPr>
              <p:grpSpPr bwMode="auto">
                <a:xfrm rot="-8086040">
                  <a:off x="2112676" y="3360870"/>
                  <a:ext cx="293660" cy="278053"/>
                  <a:chOff x="1981200" y="3048000"/>
                  <a:chExt cx="293660" cy="278053"/>
                </a:xfrm>
              </p:grpSpPr>
              <p:grpSp>
                <p:nvGrpSpPr>
                  <p:cNvPr id="330" name="Group 40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34" name="Oval 333"/>
                    <p:cNvSpPr/>
                    <p:nvPr/>
                  </p:nvSpPr>
                  <p:spPr>
                    <a:xfrm>
                      <a:off x="999798" y="3480818"/>
                      <a:ext cx="76025" cy="784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5" name="Oval 334"/>
                    <p:cNvSpPr/>
                    <p:nvPr/>
                  </p:nvSpPr>
                  <p:spPr>
                    <a:xfrm>
                      <a:off x="1001016" y="3429186"/>
                      <a:ext cx="76025" cy="7847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31" name="Group 40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32" name="Oval 331"/>
                    <p:cNvSpPr/>
                    <p:nvPr/>
                  </p:nvSpPr>
                  <p:spPr>
                    <a:xfrm>
                      <a:off x="995584" y="3494649"/>
                      <a:ext cx="76339" cy="764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33" name="Oval 332"/>
                    <p:cNvSpPr/>
                    <p:nvPr/>
                  </p:nvSpPr>
                  <p:spPr>
                    <a:xfrm>
                      <a:off x="991231" y="3442210"/>
                      <a:ext cx="77478" cy="7648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7" name="Group 325"/>
                <p:cNvGrpSpPr>
                  <a:grpSpLocks/>
                </p:cNvGrpSpPr>
                <p:nvPr/>
              </p:nvGrpSpPr>
              <p:grpSpPr bwMode="auto">
                <a:xfrm rot="8237938">
                  <a:off x="1793594" y="3325655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324" name="Group 39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28" name="Oval 327"/>
                    <p:cNvSpPr/>
                    <p:nvPr/>
                  </p:nvSpPr>
                  <p:spPr>
                    <a:xfrm>
                      <a:off x="989413" y="3485668"/>
                      <a:ext cx="74836" cy="7740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9" name="Oval 328"/>
                    <p:cNvSpPr/>
                    <p:nvPr/>
                  </p:nvSpPr>
                  <p:spPr>
                    <a:xfrm>
                      <a:off x="987714" y="3444139"/>
                      <a:ext cx="74836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25" name="Group 39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26" name="Oval 325"/>
                    <p:cNvSpPr/>
                    <p:nvPr/>
                  </p:nvSpPr>
                  <p:spPr>
                    <a:xfrm>
                      <a:off x="983415" y="3480612"/>
                      <a:ext cx="75718" cy="7975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7" name="Oval 326"/>
                    <p:cNvSpPr/>
                    <p:nvPr/>
                  </p:nvSpPr>
                  <p:spPr>
                    <a:xfrm>
                      <a:off x="983616" y="3431380"/>
                      <a:ext cx="72964" cy="7975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88" name="Group 326"/>
                <p:cNvGrpSpPr>
                  <a:grpSpLocks/>
                </p:cNvGrpSpPr>
                <p:nvPr/>
              </p:nvGrpSpPr>
              <p:grpSpPr bwMode="auto"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322" name="Oval 321"/>
                  <p:cNvSpPr/>
                  <p:nvPr/>
                </p:nvSpPr>
                <p:spPr>
                  <a:xfrm rot="19788946">
                    <a:off x="1970153" y="3249217"/>
                    <a:ext cx="150398" cy="12390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23" name="Oval 322"/>
                  <p:cNvSpPr/>
                  <p:nvPr/>
                </p:nvSpPr>
                <p:spPr>
                  <a:xfrm rot="1742210" flipV="1">
                    <a:off x="2076375" y="3194846"/>
                    <a:ext cx="168628" cy="13766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9" name="Group 327"/>
                <p:cNvGrpSpPr>
                  <a:grpSpLocks/>
                </p:cNvGrpSpPr>
                <p:nvPr/>
              </p:nvGrpSpPr>
              <p:grpSpPr bwMode="auto">
                <a:xfrm rot="8237938">
                  <a:off x="1908078" y="3492431"/>
                  <a:ext cx="307493" cy="308079"/>
                  <a:chOff x="1946180" y="3048000"/>
                  <a:chExt cx="307493" cy="308079"/>
                </a:xfrm>
              </p:grpSpPr>
              <p:grpSp>
                <p:nvGrpSpPr>
                  <p:cNvPr id="317" name="Group 37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320" name="Oval 319"/>
                    <p:cNvSpPr/>
                    <p:nvPr/>
                  </p:nvSpPr>
                  <p:spPr>
                    <a:xfrm>
                      <a:off x="984667" y="3492685"/>
                      <a:ext cx="75987" cy="7571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21" name="Oval 320"/>
                    <p:cNvSpPr/>
                    <p:nvPr/>
                  </p:nvSpPr>
                  <p:spPr>
                    <a:xfrm>
                      <a:off x="981807" y="3444934"/>
                      <a:ext cx="74835" cy="7571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18" name="Oval 317"/>
                  <p:cNvSpPr/>
                  <p:nvPr/>
                </p:nvSpPr>
                <p:spPr>
                  <a:xfrm rot="1742210" flipV="1">
                    <a:off x="2072947" y="3197834"/>
                    <a:ext cx="168628" cy="14042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319" name="Oval 318"/>
                  <p:cNvSpPr/>
                  <p:nvPr/>
                </p:nvSpPr>
                <p:spPr>
                  <a:xfrm rot="16200000">
                    <a:off x="1970308" y="3078260"/>
                    <a:ext cx="151436" cy="13900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0" name="Group 328"/>
                <p:cNvGrpSpPr>
                  <a:grpSpLocks/>
                </p:cNvGrpSpPr>
                <p:nvPr/>
              </p:nvGrpSpPr>
              <p:grpSpPr bwMode="auto"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313" name="Oval 312"/>
                  <p:cNvSpPr/>
                  <p:nvPr/>
                </p:nvSpPr>
                <p:spPr>
                  <a:xfrm rot="19788946">
                    <a:off x="1942752" y="3172901"/>
                    <a:ext cx="148120" cy="12390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14" name="Group 371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15" name="Oval 314"/>
                    <p:cNvSpPr/>
                    <p:nvPr/>
                  </p:nvSpPr>
                  <p:spPr>
                    <a:xfrm>
                      <a:off x="985121" y="3482464"/>
                      <a:ext cx="74341" cy="7595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6" name="Oval 315"/>
                    <p:cNvSpPr/>
                    <p:nvPr/>
                  </p:nvSpPr>
                  <p:spPr>
                    <a:xfrm>
                      <a:off x="984103" y="3438076"/>
                      <a:ext cx="74341" cy="7342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1" name="Group 329"/>
                <p:cNvGrpSpPr>
                  <a:grpSpLocks/>
                </p:cNvGrpSpPr>
                <p:nvPr/>
              </p:nvGrpSpPr>
              <p:grpSpPr bwMode="auto"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309" name="Group 36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11" name="Oval 310"/>
                    <p:cNvSpPr/>
                    <p:nvPr/>
                  </p:nvSpPr>
                  <p:spPr>
                    <a:xfrm>
                      <a:off x="991272" y="3478426"/>
                      <a:ext cx="76329" cy="7799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2" name="Oval 311"/>
                    <p:cNvSpPr/>
                    <p:nvPr/>
                  </p:nvSpPr>
                  <p:spPr>
                    <a:xfrm>
                      <a:off x="993577" y="3434893"/>
                      <a:ext cx="77360" cy="764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10" name="Oval 309"/>
                  <p:cNvSpPr/>
                  <p:nvPr/>
                </p:nvSpPr>
                <p:spPr>
                  <a:xfrm rot="16200000">
                    <a:off x="2064279" y="3056182"/>
                    <a:ext cx="151436" cy="13672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2" name="Group 330"/>
                <p:cNvGrpSpPr>
                  <a:grpSpLocks/>
                </p:cNvGrpSpPr>
                <p:nvPr/>
              </p:nvGrpSpPr>
              <p:grpSpPr bwMode="auto">
                <a:xfrm rot="-6651458">
                  <a:off x="2015203" y="3134977"/>
                  <a:ext cx="207433" cy="597859"/>
                  <a:chOff x="2067427" y="3101562"/>
                  <a:chExt cx="207433" cy="597859"/>
                </a:xfrm>
              </p:grpSpPr>
              <p:grpSp>
                <p:nvGrpSpPr>
                  <p:cNvPr id="303" name="Group 35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2067427" y="3198505"/>
                    <a:ext cx="151495" cy="500916"/>
                    <a:chOff x="993960" y="3478860"/>
                    <a:chExt cx="76541" cy="306120"/>
                  </a:xfrm>
                </p:grpSpPr>
                <p:sp>
                  <p:nvSpPr>
                    <p:cNvPr id="307" name="Oval 306"/>
                    <p:cNvSpPr/>
                    <p:nvPr/>
                  </p:nvSpPr>
                  <p:spPr>
                    <a:xfrm>
                      <a:off x="1006210" y="3478545"/>
                      <a:ext cx="76511" cy="7659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8" name="Oval 307"/>
                    <p:cNvSpPr/>
                    <p:nvPr/>
                  </p:nvSpPr>
                  <p:spPr>
                    <a:xfrm>
                      <a:off x="1001754" y="3706410"/>
                      <a:ext cx="76511" cy="79378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304" name="Group 35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305" name="Oval 304"/>
                    <p:cNvSpPr/>
                    <p:nvPr/>
                  </p:nvSpPr>
                  <p:spPr>
                    <a:xfrm>
                      <a:off x="992512" y="3483973"/>
                      <a:ext cx="76024" cy="7594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6" name="Oval 305"/>
                    <p:cNvSpPr/>
                    <p:nvPr/>
                  </p:nvSpPr>
                  <p:spPr>
                    <a:xfrm>
                      <a:off x="992550" y="3440488"/>
                      <a:ext cx="76025" cy="73411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3" name="Group 331"/>
                <p:cNvGrpSpPr>
                  <a:grpSpLocks/>
                </p:cNvGrpSpPr>
                <p:nvPr/>
              </p:nvGrpSpPr>
              <p:grpSpPr bwMode="auto">
                <a:xfrm rot="-6651458">
                  <a:off x="2116372" y="3380546"/>
                  <a:ext cx="314847" cy="196238"/>
                  <a:chOff x="1981200" y="3048000"/>
                  <a:chExt cx="314847" cy="196238"/>
                </a:xfrm>
              </p:grpSpPr>
              <p:sp>
                <p:nvSpPr>
                  <p:cNvPr id="299" name="Oval 298"/>
                  <p:cNvSpPr/>
                  <p:nvPr/>
                </p:nvSpPr>
                <p:spPr>
                  <a:xfrm rot="1742210" flipV="1">
                    <a:off x="2140002" y="3107241"/>
                    <a:ext cx="165202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300" name="Group 34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301" name="Oval 300"/>
                    <p:cNvSpPr/>
                    <p:nvPr/>
                  </p:nvSpPr>
                  <p:spPr>
                    <a:xfrm>
                      <a:off x="993907" y="3489002"/>
                      <a:ext cx="76338" cy="764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2" name="Oval 301"/>
                    <p:cNvSpPr/>
                    <p:nvPr/>
                  </p:nvSpPr>
                  <p:spPr>
                    <a:xfrm>
                      <a:off x="992895" y="3441014"/>
                      <a:ext cx="76338" cy="7648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94" name="Group 332"/>
                <p:cNvGrpSpPr>
                  <a:grpSpLocks/>
                </p:cNvGrpSpPr>
                <p:nvPr/>
              </p:nvGrpSpPr>
              <p:grpSpPr bwMode="auto">
                <a:xfrm rot="-6651458">
                  <a:off x="2084949" y="3273746"/>
                  <a:ext cx="412445" cy="196237"/>
                  <a:chOff x="1883602" y="3048001"/>
                  <a:chExt cx="412445" cy="196237"/>
                </a:xfrm>
              </p:grpSpPr>
              <p:sp>
                <p:nvSpPr>
                  <p:cNvPr id="295" name="Oval 294"/>
                  <p:cNvSpPr/>
                  <p:nvPr/>
                </p:nvSpPr>
                <p:spPr>
                  <a:xfrm rot="1742210" flipV="1">
                    <a:off x="2125931" y="3097161"/>
                    <a:ext cx="165202" cy="136725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296" name="Group 33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1960768" y="2970835"/>
                    <a:ext cx="171882" cy="326213"/>
                    <a:chOff x="980859" y="3374771"/>
                    <a:chExt cx="85941" cy="181229"/>
                  </a:xfrm>
                </p:grpSpPr>
                <p:sp>
                  <p:nvSpPr>
                    <p:cNvPr id="297" name="Oval 296"/>
                    <p:cNvSpPr/>
                    <p:nvPr/>
                  </p:nvSpPr>
                  <p:spPr>
                    <a:xfrm>
                      <a:off x="991303" y="3487742"/>
                      <a:ext cx="72920" cy="7342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Oval 297"/>
                    <p:cNvSpPr/>
                    <p:nvPr/>
                  </p:nvSpPr>
                  <p:spPr>
                    <a:xfrm>
                      <a:off x="980991" y="3376758"/>
                      <a:ext cx="75199" cy="7648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5" name="Group 459"/>
              <p:cNvGrpSpPr>
                <a:grpSpLocks/>
              </p:cNvGrpSpPr>
              <p:nvPr/>
            </p:nvGrpSpPr>
            <p:grpSpPr bwMode="auto">
              <a:xfrm>
                <a:off x="2062272" y="4081807"/>
                <a:ext cx="473540" cy="433632"/>
                <a:chOff x="1739671" y="3048000"/>
                <a:chExt cx="725554" cy="689079"/>
              </a:xfrm>
            </p:grpSpPr>
            <p:grpSp>
              <p:nvGrpSpPr>
                <p:cNvPr id="157" name="Group 460"/>
                <p:cNvGrpSpPr>
                  <a:grpSpLocks/>
                </p:cNvGrpSpPr>
                <p:nvPr/>
              </p:nvGrpSpPr>
              <p:grpSpPr bwMode="auto">
                <a:xfrm>
                  <a:off x="1946180" y="3048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72" name="Group 59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9" name="Oval 278"/>
                    <p:cNvSpPr/>
                    <p:nvPr/>
                  </p:nvSpPr>
                  <p:spPr>
                    <a:xfrm>
                      <a:off x="990434" y="3468336"/>
                      <a:ext cx="76612" cy="8048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0" name="Oval 279"/>
                    <p:cNvSpPr/>
                    <p:nvPr/>
                  </p:nvSpPr>
                  <p:spPr>
                    <a:xfrm>
                      <a:off x="991110" y="3414711"/>
                      <a:ext cx="76612" cy="804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73" name="Group 59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77" name="Oval 276"/>
                    <p:cNvSpPr/>
                    <p:nvPr/>
                  </p:nvSpPr>
                  <p:spPr>
                    <a:xfrm>
                      <a:off x="981447" y="3480038"/>
                      <a:ext cx="77701" cy="765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8" name="Oval 277"/>
                    <p:cNvSpPr/>
                    <p:nvPr/>
                  </p:nvSpPr>
                  <p:spPr>
                    <a:xfrm>
                      <a:off x="983780" y="3428732"/>
                      <a:ext cx="76406" cy="765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74" name="Group 59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75" name="Oval 274"/>
                    <p:cNvSpPr/>
                    <p:nvPr/>
                  </p:nvSpPr>
                  <p:spPr>
                    <a:xfrm>
                      <a:off x="990802" y="3472302"/>
                      <a:ext cx="76570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6" name="Oval 275"/>
                    <p:cNvSpPr/>
                    <p:nvPr/>
                  </p:nvSpPr>
                  <p:spPr>
                    <a:xfrm>
                      <a:off x="990802" y="3421440"/>
                      <a:ext cx="76570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8" name="Group 461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63" name="Group 58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70" name="Oval 269"/>
                    <p:cNvSpPr/>
                    <p:nvPr/>
                  </p:nvSpPr>
                  <p:spPr>
                    <a:xfrm>
                      <a:off x="994338" y="3468649"/>
                      <a:ext cx="75166" cy="7487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1" name="Oval 270"/>
                    <p:cNvSpPr/>
                    <p:nvPr/>
                  </p:nvSpPr>
                  <p:spPr>
                    <a:xfrm>
                      <a:off x="991486" y="3419408"/>
                      <a:ext cx="76612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64" name="Group 58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68" name="Oval 267"/>
                    <p:cNvSpPr/>
                    <p:nvPr/>
                  </p:nvSpPr>
                  <p:spPr>
                    <a:xfrm>
                      <a:off x="985781" y="3486147"/>
                      <a:ext cx="76406" cy="765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9" name="Oval 268"/>
                    <p:cNvSpPr/>
                    <p:nvPr/>
                  </p:nvSpPr>
                  <p:spPr>
                    <a:xfrm>
                      <a:off x="985167" y="3439823"/>
                      <a:ext cx="78996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65" name="Group 58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66" name="Oval 265"/>
                    <p:cNvSpPr/>
                    <p:nvPr/>
                  </p:nvSpPr>
                  <p:spPr>
                    <a:xfrm>
                      <a:off x="995026" y="3479824"/>
                      <a:ext cx="68913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Oval 266"/>
                    <p:cNvSpPr/>
                    <p:nvPr/>
                  </p:nvSpPr>
                  <p:spPr>
                    <a:xfrm>
                      <a:off x="995026" y="3428961"/>
                      <a:ext cx="68913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59" name="Group 462"/>
                <p:cNvGrpSpPr>
                  <a:grpSpLocks/>
                </p:cNvGrpSpPr>
                <p:nvPr/>
              </p:nvGrpSpPr>
              <p:grpSpPr bwMode="auto">
                <a:xfrm>
                  <a:off x="1828800" y="32766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54" name="Group 573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61" name="Oval 260"/>
                    <p:cNvSpPr/>
                    <p:nvPr/>
                  </p:nvSpPr>
                  <p:spPr>
                    <a:xfrm>
                      <a:off x="990773" y="3468641"/>
                      <a:ext cx="76612" cy="7112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2" name="Oval 261"/>
                    <p:cNvSpPr/>
                    <p:nvPr/>
                  </p:nvSpPr>
                  <p:spPr>
                    <a:xfrm>
                      <a:off x="984794" y="3416794"/>
                      <a:ext cx="76611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55" name="Group 57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9" name="Oval 258"/>
                    <p:cNvSpPr/>
                    <p:nvPr/>
                  </p:nvSpPr>
                  <p:spPr>
                    <a:xfrm>
                      <a:off x="981977" y="3483016"/>
                      <a:ext cx="76406" cy="7485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0" name="Oval 259"/>
                    <p:cNvSpPr/>
                    <p:nvPr/>
                  </p:nvSpPr>
                  <p:spPr>
                    <a:xfrm>
                      <a:off x="982971" y="3435097"/>
                      <a:ext cx="76406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56" name="Group 575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57" name="Oval 256"/>
                    <p:cNvSpPr/>
                    <p:nvPr/>
                  </p:nvSpPr>
                  <p:spPr>
                    <a:xfrm>
                      <a:off x="994842" y="3472346"/>
                      <a:ext cx="68914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8" name="Oval 257"/>
                    <p:cNvSpPr/>
                    <p:nvPr/>
                  </p:nvSpPr>
                  <p:spPr>
                    <a:xfrm>
                      <a:off x="994842" y="3421484"/>
                      <a:ext cx="68914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0" name="Group 463"/>
                <p:cNvGrpSpPr>
                  <a:grpSpLocks/>
                </p:cNvGrpSpPr>
                <p:nvPr/>
              </p:nvGrpSpPr>
              <p:grpSpPr bwMode="auto">
                <a:xfrm>
                  <a:off x="1981200" y="3429000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45" name="Group 564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52" name="Oval 251"/>
                    <p:cNvSpPr/>
                    <p:nvPr/>
                  </p:nvSpPr>
                  <p:spPr>
                    <a:xfrm>
                      <a:off x="996873" y="3469869"/>
                      <a:ext cx="76612" cy="7674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3" name="Oval 252"/>
                    <p:cNvSpPr/>
                    <p:nvPr/>
                  </p:nvSpPr>
                  <p:spPr>
                    <a:xfrm>
                      <a:off x="992870" y="3419217"/>
                      <a:ext cx="76612" cy="767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46" name="Group 565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50" name="Oval 249"/>
                    <p:cNvSpPr/>
                    <p:nvPr/>
                  </p:nvSpPr>
                  <p:spPr>
                    <a:xfrm>
                      <a:off x="986901" y="3484663"/>
                      <a:ext cx="77701" cy="7485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1" name="Oval 250"/>
                    <p:cNvSpPr/>
                    <p:nvPr/>
                  </p:nvSpPr>
                  <p:spPr>
                    <a:xfrm>
                      <a:off x="988921" y="3434951"/>
                      <a:ext cx="76406" cy="731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47" name="Group 56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48" name="Oval 247"/>
                    <p:cNvSpPr/>
                    <p:nvPr/>
                  </p:nvSpPr>
                  <p:spPr>
                    <a:xfrm>
                      <a:off x="997534" y="3479867"/>
                      <a:ext cx="76570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9" name="Oval 248"/>
                    <p:cNvSpPr/>
                    <p:nvPr/>
                  </p:nvSpPr>
                  <p:spPr>
                    <a:xfrm>
                      <a:off x="997534" y="3429005"/>
                      <a:ext cx="76570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1" name="Group 464"/>
                <p:cNvGrpSpPr>
                  <a:grpSpLocks/>
                </p:cNvGrpSpPr>
                <p:nvPr/>
              </p:nvGrpSpPr>
              <p:grpSpPr bwMode="auto">
                <a:xfrm rot="-8086040">
                  <a:off x="1813357" y="31191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236" name="Group 555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43" name="Oval 242"/>
                    <p:cNvSpPr/>
                    <p:nvPr/>
                  </p:nvSpPr>
                  <p:spPr>
                    <a:xfrm>
                      <a:off x="1009955" y="3477585"/>
                      <a:ext cx="75825" cy="7693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4" name="Oval 243"/>
                    <p:cNvSpPr/>
                    <p:nvPr/>
                  </p:nvSpPr>
                  <p:spPr>
                    <a:xfrm>
                      <a:off x="1005022" y="3437645"/>
                      <a:ext cx="74278" cy="751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37" name="Group 556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41" name="Oval 240"/>
                    <p:cNvSpPr/>
                    <p:nvPr/>
                  </p:nvSpPr>
                  <p:spPr>
                    <a:xfrm>
                      <a:off x="1001019" y="3484536"/>
                      <a:ext cx="76251" cy="7627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2" name="Oval 241"/>
                    <p:cNvSpPr/>
                    <p:nvPr/>
                  </p:nvSpPr>
                  <p:spPr>
                    <a:xfrm>
                      <a:off x="1004216" y="3440518"/>
                      <a:ext cx="76251" cy="730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38" name="Group 557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39" name="Oval 238"/>
                    <p:cNvSpPr/>
                    <p:nvPr/>
                  </p:nvSpPr>
                  <p:spPr>
                    <a:xfrm>
                      <a:off x="987243" y="3497186"/>
                      <a:ext cx="74386" cy="7657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0" name="Oval 239"/>
                    <p:cNvSpPr/>
                    <p:nvPr/>
                  </p:nvSpPr>
                  <p:spPr>
                    <a:xfrm>
                      <a:off x="991413" y="3445777"/>
                      <a:ext cx="75816" cy="7827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2" name="Group 465"/>
                <p:cNvGrpSpPr>
                  <a:grpSpLocks/>
                </p:cNvGrpSpPr>
                <p:nvPr/>
              </p:nvGrpSpPr>
              <p:grpSpPr bwMode="auto">
                <a:xfrm rot="-8086040">
                  <a:off x="2114466" y="3356574"/>
                  <a:ext cx="328190" cy="297479"/>
                  <a:chOff x="1946670" y="3048000"/>
                  <a:chExt cx="328190" cy="297479"/>
                </a:xfrm>
              </p:grpSpPr>
              <p:grpSp>
                <p:nvGrpSpPr>
                  <p:cNvPr id="227" name="Group 54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670" y="3126965"/>
                    <a:ext cx="189686" cy="218514"/>
                    <a:chOff x="993960" y="3421522"/>
                    <a:chExt cx="95837" cy="133538"/>
                  </a:xfrm>
                </p:grpSpPr>
                <p:sp>
                  <p:nvSpPr>
                    <p:cNvPr id="234" name="Oval 233"/>
                    <p:cNvSpPr/>
                    <p:nvPr/>
                  </p:nvSpPr>
                  <p:spPr>
                    <a:xfrm>
                      <a:off x="1001419" y="3488595"/>
                      <a:ext cx="75826" cy="7343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5" name="Oval 234"/>
                    <p:cNvSpPr/>
                    <p:nvPr/>
                  </p:nvSpPr>
                  <p:spPr>
                    <a:xfrm>
                      <a:off x="1019139" y="3434124"/>
                      <a:ext cx="77373" cy="751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8" name="Group 547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32" name="Oval 231"/>
                    <p:cNvSpPr/>
                    <p:nvPr/>
                  </p:nvSpPr>
                  <p:spPr>
                    <a:xfrm>
                      <a:off x="998346" y="3482945"/>
                      <a:ext cx="76251" cy="746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3" name="Oval 232"/>
                    <p:cNvSpPr/>
                    <p:nvPr/>
                  </p:nvSpPr>
                  <p:spPr>
                    <a:xfrm>
                      <a:off x="1000396" y="3437738"/>
                      <a:ext cx="76250" cy="7627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9" name="Group 548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30" name="Oval 229"/>
                    <p:cNvSpPr/>
                    <p:nvPr/>
                  </p:nvSpPr>
                  <p:spPr>
                    <a:xfrm>
                      <a:off x="988204" y="3485955"/>
                      <a:ext cx="74386" cy="7997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1" name="Oval 230"/>
                    <p:cNvSpPr/>
                    <p:nvPr/>
                  </p:nvSpPr>
                  <p:spPr>
                    <a:xfrm>
                      <a:off x="991574" y="3436858"/>
                      <a:ext cx="74386" cy="7827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3" name="Group 466"/>
                <p:cNvGrpSpPr>
                  <a:grpSpLocks/>
                </p:cNvGrpSpPr>
                <p:nvPr/>
              </p:nvGrpSpPr>
              <p:grpSpPr bwMode="auto">
                <a:xfrm rot="8237938">
                  <a:off x="1739671" y="3346733"/>
                  <a:ext cx="325782" cy="308079"/>
                  <a:chOff x="1946180" y="3048000"/>
                  <a:chExt cx="325782" cy="308079"/>
                </a:xfrm>
              </p:grpSpPr>
              <p:grpSp>
                <p:nvGrpSpPr>
                  <p:cNvPr id="218" name="Group 537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25" name="Oval 224"/>
                    <p:cNvSpPr/>
                    <p:nvPr/>
                  </p:nvSpPr>
                  <p:spPr>
                    <a:xfrm>
                      <a:off x="985964" y="3503240"/>
                      <a:ext cx="76610" cy="72999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Oval 225"/>
                    <p:cNvSpPr/>
                    <p:nvPr/>
                  </p:nvSpPr>
                  <p:spPr>
                    <a:xfrm>
                      <a:off x="982161" y="3448292"/>
                      <a:ext cx="75165" cy="7487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19" name="Group 538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069460" y="3112756"/>
                    <a:ext cx="202502" cy="203695"/>
                    <a:chOff x="975138" y="3429000"/>
                    <a:chExt cx="91662" cy="113140"/>
                  </a:xfrm>
                </p:grpSpPr>
                <p:sp>
                  <p:nvSpPr>
                    <p:cNvPr id="223" name="Oval 222"/>
                    <p:cNvSpPr/>
                    <p:nvPr/>
                  </p:nvSpPr>
                  <p:spPr>
                    <a:xfrm>
                      <a:off x="981745" y="3450314"/>
                      <a:ext cx="77701" cy="7145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Oval 223"/>
                    <p:cNvSpPr/>
                    <p:nvPr/>
                  </p:nvSpPr>
                  <p:spPr>
                    <a:xfrm>
                      <a:off x="999061" y="3413502"/>
                      <a:ext cx="76406" cy="731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20" name="Group 539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21" name="Oval 220"/>
                    <p:cNvSpPr/>
                    <p:nvPr/>
                  </p:nvSpPr>
                  <p:spPr>
                    <a:xfrm>
                      <a:off x="968679" y="3476002"/>
                      <a:ext cx="70445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2" name="Oval 221"/>
                    <p:cNvSpPr/>
                    <p:nvPr/>
                  </p:nvSpPr>
                  <p:spPr>
                    <a:xfrm>
                      <a:off x="969827" y="3429073"/>
                      <a:ext cx="68914" cy="7788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4" name="Group 467"/>
                <p:cNvGrpSpPr>
                  <a:grpSpLocks/>
                </p:cNvGrpSpPr>
                <p:nvPr/>
              </p:nvGrpSpPr>
              <p:grpSpPr bwMode="auto">
                <a:xfrm rot="8237938">
                  <a:off x="2096758" y="3525680"/>
                  <a:ext cx="280783" cy="165498"/>
                  <a:chOff x="1972890" y="3183378"/>
                  <a:chExt cx="280783" cy="165498"/>
                </a:xfrm>
              </p:grpSpPr>
              <p:sp>
                <p:nvSpPr>
                  <p:cNvPr id="216" name="Oval 215"/>
                  <p:cNvSpPr/>
                  <p:nvPr/>
                </p:nvSpPr>
                <p:spPr>
                  <a:xfrm rot="19788946">
                    <a:off x="1974583" y="3261465"/>
                    <a:ext cx="151632" cy="12557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217" name="Oval 216"/>
                  <p:cNvSpPr/>
                  <p:nvPr/>
                </p:nvSpPr>
                <p:spPr>
                  <a:xfrm rot="1742210" flipV="1">
                    <a:off x="2090405" y="3214291"/>
                    <a:ext cx="165938" cy="13782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5" name="Group 468"/>
                <p:cNvGrpSpPr>
                  <a:grpSpLocks/>
                </p:cNvGrpSpPr>
                <p:nvPr/>
              </p:nvGrpSpPr>
              <p:grpSpPr bwMode="auto">
                <a:xfrm rot="8237938">
                  <a:off x="1857666" y="3296312"/>
                  <a:ext cx="598314" cy="381916"/>
                  <a:chOff x="1622990" y="3063652"/>
                  <a:chExt cx="598314" cy="381916"/>
                </a:xfrm>
              </p:grpSpPr>
              <p:grpSp>
                <p:nvGrpSpPr>
                  <p:cNvPr id="209" name="Group 519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214" name="Oval 213"/>
                    <p:cNvSpPr/>
                    <p:nvPr/>
                  </p:nvSpPr>
                  <p:spPr>
                    <a:xfrm>
                      <a:off x="989872" y="3485763"/>
                      <a:ext cx="83839" cy="8235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5" name="Oval 214"/>
                    <p:cNvSpPr/>
                    <p:nvPr/>
                  </p:nvSpPr>
                  <p:spPr>
                    <a:xfrm>
                      <a:off x="989015" y="3446805"/>
                      <a:ext cx="83839" cy="7674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10" name="Group 52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1622990" y="3063652"/>
                    <a:ext cx="598314" cy="381916"/>
                    <a:chOff x="795975" y="3293069"/>
                    <a:chExt cx="270825" cy="212131"/>
                  </a:xfrm>
                </p:grpSpPr>
                <p:sp>
                  <p:nvSpPr>
                    <p:cNvPr id="212" name="Oval 211"/>
                    <p:cNvSpPr/>
                    <p:nvPr/>
                  </p:nvSpPr>
                  <p:spPr>
                    <a:xfrm>
                      <a:off x="800160" y="3284615"/>
                      <a:ext cx="78996" cy="782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3" name="Oval 212"/>
                    <p:cNvSpPr/>
                    <p:nvPr/>
                  </p:nvSpPr>
                  <p:spPr>
                    <a:xfrm>
                      <a:off x="998776" y="3422497"/>
                      <a:ext cx="78996" cy="7655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1" name="Oval 210"/>
                  <p:cNvSpPr/>
                  <p:nvPr/>
                </p:nvSpPr>
                <p:spPr>
                  <a:xfrm rot="16200000">
                    <a:off x="1984449" y="3102135"/>
                    <a:ext cx="156204" cy="14305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6" name="Group 469"/>
                <p:cNvGrpSpPr>
                  <a:grpSpLocks/>
                </p:cNvGrpSpPr>
                <p:nvPr/>
              </p:nvGrpSpPr>
              <p:grpSpPr bwMode="auto">
                <a:xfrm rot="8237938">
                  <a:off x="1741190" y="3204767"/>
                  <a:ext cx="332140" cy="295254"/>
                  <a:chOff x="1942720" y="3048000"/>
                  <a:chExt cx="332140" cy="295254"/>
                </a:xfrm>
              </p:grpSpPr>
              <p:grpSp>
                <p:nvGrpSpPr>
                  <p:cNvPr id="200" name="Group 510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2720" y="3150729"/>
                    <a:ext cx="157470" cy="192525"/>
                    <a:chOff x="990600" y="3429000"/>
                    <a:chExt cx="79560" cy="117656"/>
                  </a:xfrm>
                </p:grpSpPr>
                <p:sp>
                  <p:nvSpPr>
                    <p:cNvPr id="207" name="Oval 206"/>
                    <p:cNvSpPr/>
                    <p:nvPr/>
                  </p:nvSpPr>
                  <p:spPr>
                    <a:xfrm>
                      <a:off x="1028543" y="3491504"/>
                      <a:ext cx="41919" cy="6738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8" name="Oval 207"/>
                    <p:cNvSpPr/>
                    <p:nvPr/>
                  </p:nvSpPr>
                  <p:spPr>
                    <a:xfrm>
                      <a:off x="989723" y="3445532"/>
                      <a:ext cx="76611" cy="80484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01" name="Group 511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205" name="Oval 204"/>
                    <p:cNvSpPr/>
                    <p:nvPr/>
                  </p:nvSpPr>
                  <p:spPr>
                    <a:xfrm>
                      <a:off x="1000804" y="3471945"/>
                      <a:ext cx="76406" cy="7315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6" name="Oval 205"/>
                    <p:cNvSpPr/>
                    <p:nvPr/>
                  </p:nvSpPr>
                  <p:spPr>
                    <a:xfrm>
                      <a:off x="997712" y="3425481"/>
                      <a:ext cx="77701" cy="748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202" name="Group 512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203" name="Oval 202"/>
                    <p:cNvSpPr/>
                    <p:nvPr/>
                  </p:nvSpPr>
                  <p:spPr>
                    <a:xfrm>
                      <a:off x="985940" y="3481384"/>
                      <a:ext cx="78101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4" name="Oval 203"/>
                    <p:cNvSpPr/>
                    <p:nvPr/>
                  </p:nvSpPr>
                  <p:spPr>
                    <a:xfrm>
                      <a:off x="986941" y="3429008"/>
                      <a:ext cx="79633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7" name="Group 470"/>
                <p:cNvGrpSpPr>
                  <a:grpSpLocks/>
                </p:cNvGrpSpPr>
                <p:nvPr/>
              </p:nvGrpSpPr>
              <p:grpSpPr bwMode="auto">
                <a:xfrm rot="8237938">
                  <a:off x="2118299" y="3118615"/>
                  <a:ext cx="328680" cy="308079"/>
                  <a:chOff x="1946180" y="3048000"/>
                  <a:chExt cx="328680" cy="308079"/>
                </a:xfrm>
              </p:grpSpPr>
              <p:grpSp>
                <p:nvGrpSpPr>
                  <p:cNvPr id="191" name="Group 50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98" name="Oval 197"/>
                    <p:cNvSpPr/>
                    <p:nvPr/>
                  </p:nvSpPr>
                  <p:spPr>
                    <a:xfrm>
                      <a:off x="985172" y="3484575"/>
                      <a:ext cx="76612" cy="8048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9" name="Oval 198"/>
                    <p:cNvSpPr/>
                    <p:nvPr/>
                  </p:nvSpPr>
                  <p:spPr>
                    <a:xfrm>
                      <a:off x="979775" y="3430218"/>
                      <a:ext cx="75166" cy="8048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2" name="Group 502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96" name="Oval 195"/>
                    <p:cNvSpPr/>
                    <p:nvPr/>
                  </p:nvSpPr>
                  <p:spPr>
                    <a:xfrm>
                      <a:off x="988602" y="3468517"/>
                      <a:ext cx="77701" cy="7655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7" name="Oval 196"/>
                    <p:cNvSpPr/>
                    <p:nvPr/>
                  </p:nvSpPr>
                  <p:spPr>
                    <a:xfrm>
                      <a:off x="994203" y="3419665"/>
                      <a:ext cx="76406" cy="7655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93" name="Group 50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94" name="Oval 193"/>
                    <p:cNvSpPr/>
                    <p:nvPr/>
                  </p:nvSpPr>
                  <p:spPr>
                    <a:xfrm>
                      <a:off x="996061" y="3467439"/>
                      <a:ext cx="78101" cy="76293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5" name="Oval 194"/>
                    <p:cNvSpPr/>
                    <p:nvPr/>
                  </p:nvSpPr>
                  <p:spPr>
                    <a:xfrm>
                      <a:off x="996400" y="3420183"/>
                      <a:ext cx="78101" cy="7629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8" name="Group 471"/>
                <p:cNvGrpSpPr>
                  <a:grpSpLocks/>
                </p:cNvGrpSpPr>
                <p:nvPr/>
              </p:nvGrpSpPr>
              <p:grpSpPr bwMode="auto">
                <a:xfrm rot="-6651458">
                  <a:off x="1794930" y="3410079"/>
                  <a:ext cx="328680" cy="299062"/>
                  <a:chOff x="1946180" y="3057017"/>
                  <a:chExt cx="328680" cy="299062"/>
                </a:xfrm>
              </p:grpSpPr>
              <p:grpSp>
                <p:nvGrpSpPr>
                  <p:cNvPr id="182" name="Group 492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89" name="Oval 188"/>
                    <p:cNvSpPr/>
                    <p:nvPr/>
                  </p:nvSpPr>
                  <p:spPr>
                    <a:xfrm>
                      <a:off x="1013848" y="3472548"/>
                      <a:ext cx="78920" cy="7693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0" name="Oval 189"/>
                    <p:cNvSpPr/>
                    <p:nvPr/>
                  </p:nvSpPr>
                  <p:spPr>
                    <a:xfrm>
                      <a:off x="1008715" y="3428607"/>
                      <a:ext cx="82015" cy="7693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3" name="Group 49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87" name="Oval 186"/>
                    <p:cNvSpPr/>
                    <p:nvPr/>
                  </p:nvSpPr>
                  <p:spPr>
                    <a:xfrm>
                      <a:off x="1011862" y="3489067"/>
                      <a:ext cx="76250" cy="794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8" name="Oval 187"/>
                    <p:cNvSpPr/>
                    <p:nvPr/>
                  </p:nvSpPr>
                  <p:spPr>
                    <a:xfrm>
                      <a:off x="1011015" y="3440757"/>
                      <a:ext cx="76251" cy="7786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84" name="Group 49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22556" y="3044186"/>
                    <a:ext cx="174426" cy="200088"/>
                    <a:chOff x="975079" y="3444847"/>
                    <a:chExt cx="87213" cy="111160"/>
                  </a:xfrm>
                </p:grpSpPr>
                <p:sp>
                  <p:nvSpPr>
                    <p:cNvPr id="185" name="Oval 184"/>
                    <p:cNvSpPr/>
                    <p:nvPr/>
                  </p:nvSpPr>
                  <p:spPr>
                    <a:xfrm>
                      <a:off x="983308" y="3540938"/>
                      <a:ext cx="71525" cy="39136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6" name="Oval 185"/>
                    <p:cNvSpPr/>
                    <p:nvPr/>
                  </p:nvSpPr>
                  <p:spPr>
                    <a:xfrm>
                      <a:off x="974704" y="3466608"/>
                      <a:ext cx="75817" cy="79974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69" name="Group 472"/>
                <p:cNvGrpSpPr>
                  <a:grpSpLocks/>
                </p:cNvGrpSpPr>
                <p:nvPr/>
              </p:nvGrpSpPr>
              <p:grpSpPr bwMode="auto">
                <a:xfrm rot="-6651458">
                  <a:off x="2198406" y="3292249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178" name="Group 484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80" name="Oval 179"/>
                    <p:cNvSpPr/>
                    <p:nvPr/>
                  </p:nvSpPr>
                  <p:spPr>
                    <a:xfrm>
                      <a:off x="1010801" y="3486721"/>
                      <a:ext cx="76250" cy="778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Oval 180"/>
                    <p:cNvSpPr/>
                    <p:nvPr/>
                  </p:nvSpPr>
                  <p:spPr>
                    <a:xfrm>
                      <a:off x="1010053" y="3436830"/>
                      <a:ext cx="76251" cy="7786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79" name="Oval 178"/>
                  <p:cNvSpPr/>
                  <p:nvPr/>
                </p:nvSpPr>
                <p:spPr>
                  <a:xfrm rot="16200000">
                    <a:off x="2094587" y="3055126"/>
                    <a:ext cx="157354" cy="13782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0" name="Group 473"/>
                <p:cNvGrpSpPr>
                  <a:grpSpLocks/>
                </p:cNvGrpSpPr>
                <p:nvPr/>
              </p:nvGrpSpPr>
              <p:grpSpPr bwMode="auto">
                <a:xfrm rot="-6651458">
                  <a:off x="2151519" y="3207887"/>
                  <a:ext cx="348740" cy="278672"/>
                  <a:chOff x="1926120" y="3048000"/>
                  <a:chExt cx="348740" cy="278672"/>
                </a:xfrm>
              </p:grpSpPr>
              <p:sp>
                <p:nvSpPr>
                  <p:cNvPr id="171" name="Oval 170"/>
                  <p:cNvSpPr/>
                  <p:nvPr/>
                </p:nvSpPr>
                <p:spPr>
                  <a:xfrm rot="19788946">
                    <a:off x="1950671" y="3144717"/>
                    <a:ext cx="150079" cy="13160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72" name="Group 475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76" name="Oval 175"/>
                    <p:cNvSpPr/>
                    <p:nvPr/>
                  </p:nvSpPr>
                  <p:spPr>
                    <a:xfrm>
                      <a:off x="1005035" y="3489953"/>
                      <a:ext cx="76250" cy="7945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7" name="Oval 176"/>
                    <p:cNvSpPr/>
                    <p:nvPr/>
                  </p:nvSpPr>
                  <p:spPr>
                    <a:xfrm>
                      <a:off x="1005660" y="3441877"/>
                      <a:ext cx="76250" cy="7627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73" name="Group 476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02741" y="3117917"/>
                    <a:ext cx="278672" cy="138838"/>
                    <a:chOff x="927464" y="3479800"/>
                    <a:chExt cx="139336" cy="77132"/>
                  </a:xfrm>
                </p:grpSpPr>
                <p:sp>
                  <p:nvSpPr>
                    <p:cNvPr id="174" name="Oval 173"/>
                    <p:cNvSpPr/>
                    <p:nvPr/>
                  </p:nvSpPr>
                  <p:spPr>
                    <a:xfrm>
                      <a:off x="996231" y="3500748"/>
                      <a:ext cx="78677" cy="71465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5" name="Oval 174"/>
                    <p:cNvSpPr/>
                    <p:nvPr/>
                  </p:nvSpPr>
                  <p:spPr>
                    <a:xfrm>
                      <a:off x="926290" y="3498568"/>
                      <a:ext cx="80108" cy="7316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46" name="Group 600"/>
              <p:cNvGrpSpPr>
                <a:grpSpLocks/>
              </p:cNvGrpSpPr>
              <p:nvPr/>
            </p:nvGrpSpPr>
            <p:grpSpPr bwMode="auto">
              <a:xfrm>
                <a:off x="2937946" y="6013205"/>
                <a:ext cx="408569" cy="368741"/>
                <a:chOff x="1816301" y="3086326"/>
                <a:chExt cx="550034" cy="581111"/>
              </a:xfrm>
            </p:grpSpPr>
            <p:grpSp>
              <p:nvGrpSpPr>
                <p:cNvPr id="96" name="Group 601"/>
                <p:cNvGrpSpPr>
                  <a:grpSpLocks/>
                </p:cNvGrpSpPr>
                <p:nvPr/>
              </p:nvGrpSpPr>
              <p:grpSpPr bwMode="auto">
                <a:xfrm>
                  <a:off x="1946180" y="3101562"/>
                  <a:ext cx="328680" cy="254517"/>
                  <a:chOff x="1946180" y="3101562"/>
                  <a:chExt cx="328680" cy="254517"/>
                </a:xfrm>
              </p:grpSpPr>
              <p:grpSp>
                <p:nvGrpSpPr>
                  <p:cNvPr id="151" name="Group 688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55" name="Oval 154"/>
                    <p:cNvSpPr/>
                    <p:nvPr/>
                  </p:nvSpPr>
                  <p:spPr>
                    <a:xfrm>
                      <a:off x="994422" y="3470190"/>
                      <a:ext cx="78744" cy="761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6" name="Oval 155"/>
                    <p:cNvSpPr/>
                    <p:nvPr/>
                  </p:nvSpPr>
                  <p:spPr>
                    <a:xfrm>
                      <a:off x="992953" y="3420764"/>
                      <a:ext cx="76204" cy="7796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52" name="Group 68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986132" y="3482958"/>
                      <a:ext cx="77375" cy="77608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4" name="Oval 153"/>
                    <p:cNvSpPr/>
                    <p:nvPr/>
                  </p:nvSpPr>
                  <p:spPr>
                    <a:xfrm>
                      <a:off x="985364" y="3433495"/>
                      <a:ext cx="76237" cy="759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7" name="Group 602"/>
                <p:cNvGrpSpPr>
                  <a:grpSpLocks/>
                </p:cNvGrpSpPr>
                <p:nvPr/>
              </p:nvGrpSpPr>
              <p:grpSpPr bwMode="auto">
                <a:xfrm>
                  <a:off x="2098580" y="3200400"/>
                  <a:ext cx="263620" cy="308079"/>
                  <a:chOff x="1946180" y="3048000"/>
                  <a:chExt cx="263620" cy="308079"/>
                </a:xfrm>
              </p:grpSpPr>
              <p:grpSp>
                <p:nvGrpSpPr>
                  <p:cNvPr id="145" name="Group 681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49" name="Oval 148"/>
                    <p:cNvSpPr/>
                    <p:nvPr/>
                  </p:nvSpPr>
                  <p:spPr>
                    <a:xfrm>
                      <a:off x="991650" y="3467461"/>
                      <a:ext cx="78744" cy="761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50" name="Oval 149"/>
                    <p:cNvSpPr/>
                    <p:nvPr/>
                  </p:nvSpPr>
                  <p:spPr>
                    <a:xfrm>
                      <a:off x="988678" y="3419299"/>
                      <a:ext cx="77474" cy="7610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46" name="Group 683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7" name="Oval 146"/>
                    <p:cNvSpPr/>
                    <p:nvPr/>
                  </p:nvSpPr>
                  <p:spPr>
                    <a:xfrm>
                      <a:off x="990870" y="3478548"/>
                      <a:ext cx="75936" cy="7681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8" name="Oval 147"/>
                    <p:cNvSpPr/>
                    <p:nvPr/>
                  </p:nvSpPr>
                  <p:spPr>
                    <a:xfrm>
                      <a:off x="990870" y="3422686"/>
                      <a:ext cx="75936" cy="8239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8" name="Group 603"/>
                <p:cNvGrpSpPr>
                  <a:grpSpLocks/>
                </p:cNvGrpSpPr>
                <p:nvPr/>
              </p:nvGrpSpPr>
              <p:grpSpPr bwMode="auto">
                <a:xfrm>
                  <a:off x="1863820" y="3276600"/>
                  <a:ext cx="293660" cy="348010"/>
                  <a:chOff x="1981200" y="3048000"/>
                  <a:chExt cx="293660" cy="348010"/>
                </a:xfrm>
              </p:grpSpPr>
              <p:sp>
                <p:nvSpPr>
                  <p:cNvPr id="138" name="Oval 137"/>
                  <p:cNvSpPr/>
                  <p:nvPr/>
                </p:nvSpPr>
                <p:spPr>
                  <a:xfrm rot="19788946">
                    <a:off x="2038513" y="3272495"/>
                    <a:ext cx="150828" cy="124536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39" name="Group 673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43" name="Oval 142"/>
                    <p:cNvSpPr/>
                    <p:nvPr/>
                  </p:nvSpPr>
                  <p:spPr>
                    <a:xfrm>
                      <a:off x="984981" y="3474327"/>
                      <a:ext cx="76237" cy="776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4" name="Oval 143"/>
                    <p:cNvSpPr/>
                    <p:nvPr/>
                  </p:nvSpPr>
                  <p:spPr>
                    <a:xfrm>
                      <a:off x="986683" y="3425436"/>
                      <a:ext cx="76237" cy="75919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grpSp>
                <p:nvGrpSpPr>
                  <p:cNvPr id="140" name="Group 67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41" name="Oval 140"/>
                    <p:cNvSpPr/>
                    <p:nvPr/>
                  </p:nvSpPr>
                  <p:spPr>
                    <a:xfrm>
                      <a:off x="991001" y="3478996"/>
                      <a:ext cx="75936" cy="7681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42" name="Oval 141"/>
                    <p:cNvSpPr/>
                    <p:nvPr/>
                  </p:nvSpPr>
                  <p:spPr>
                    <a:xfrm>
                      <a:off x="991001" y="3428720"/>
                      <a:ext cx="75936" cy="7681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99" name="Group 665"/>
                <p:cNvGrpSpPr>
                  <a:grpSpLocks/>
                </p:cNvGrpSpPr>
                <p:nvPr/>
              </p:nvGrpSpPr>
              <p:grpSpPr bwMode="auto">
                <a:xfrm rot="-5400000">
                  <a:off x="2054320" y="3390900"/>
                  <a:ext cx="152400" cy="228600"/>
                  <a:chOff x="990600" y="3429000"/>
                  <a:chExt cx="76200" cy="127000"/>
                </a:xfrm>
              </p:grpSpPr>
              <p:sp>
                <p:nvSpPr>
                  <p:cNvPr id="136" name="Oval 135"/>
                  <p:cNvSpPr/>
                  <p:nvPr/>
                </p:nvSpPr>
                <p:spPr>
                  <a:xfrm>
                    <a:off x="980634" y="3479518"/>
                    <a:ext cx="83530" cy="768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37" name="Oval 136"/>
                  <p:cNvSpPr/>
                  <p:nvPr/>
                </p:nvSpPr>
                <p:spPr>
                  <a:xfrm>
                    <a:off x="980634" y="3429243"/>
                    <a:ext cx="83530" cy="7681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0" name="Group 605"/>
                <p:cNvGrpSpPr>
                  <a:grpSpLocks/>
                </p:cNvGrpSpPr>
                <p:nvPr/>
              </p:nvGrpSpPr>
              <p:grpSpPr bwMode="auto">
                <a:xfrm rot="-8086040">
                  <a:off x="1899356" y="3151041"/>
                  <a:ext cx="229382" cy="311981"/>
                  <a:chOff x="1946180" y="3047999"/>
                  <a:chExt cx="229382" cy="311981"/>
                </a:xfrm>
              </p:grpSpPr>
              <p:grpSp>
                <p:nvGrpSpPr>
                  <p:cNvPr id="131" name="Group 656"/>
                  <p:cNvGrpSpPr>
                    <a:grpSpLocks/>
                  </p:cNvGrpSpPr>
                  <p:nvPr/>
                </p:nvGrpSpPr>
                <p:grpSpPr bwMode="auto">
                  <a:xfrm rot="-1811054">
                    <a:off x="1946180" y="3149802"/>
                    <a:ext cx="157470" cy="206277"/>
                    <a:chOff x="990600" y="3429000"/>
                    <a:chExt cx="79560" cy="126060"/>
                  </a:xfrm>
                </p:grpSpPr>
                <p:sp>
                  <p:nvSpPr>
                    <p:cNvPr id="134" name="Oval 133"/>
                    <p:cNvSpPr/>
                    <p:nvPr/>
                  </p:nvSpPr>
                  <p:spPr>
                    <a:xfrm>
                      <a:off x="1003338" y="3477302"/>
                      <a:ext cx="76731" cy="76812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1005693" y="3433484"/>
                      <a:ext cx="78266" cy="7527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32" name="Oval 131"/>
                  <p:cNvSpPr/>
                  <p:nvPr/>
                </p:nvSpPr>
                <p:spPr>
                  <a:xfrm rot="1742210" flipV="1">
                    <a:off x="2024310" y="3227386"/>
                    <a:ext cx="173135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33" name="Oval 132"/>
                  <p:cNvSpPr/>
                  <p:nvPr/>
                </p:nvSpPr>
                <p:spPr>
                  <a:xfrm rot="16200000">
                    <a:off x="2003353" y="3068297"/>
                    <a:ext cx="153341" cy="1366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1" name="Group 606"/>
                <p:cNvGrpSpPr>
                  <a:grpSpLocks/>
                </p:cNvGrpSpPr>
                <p:nvPr/>
              </p:nvGrpSpPr>
              <p:grpSpPr bwMode="auto">
                <a:xfrm rot="-8086040">
                  <a:off x="2126199" y="3328410"/>
                  <a:ext cx="202220" cy="278053"/>
                  <a:chOff x="2072640" y="3048000"/>
                  <a:chExt cx="202220" cy="278053"/>
                </a:xfrm>
              </p:grpSpPr>
              <p:grpSp>
                <p:nvGrpSpPr>
                  <p:cNvPr id="127" name="Group 650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1000899" y="3487958"/>
                      <a:ext cx="74244" cy="7958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30" name="Oval 129"/>
                    <p:cNvSpPr/>
                    <p:nvPr/>
                  </p:nvSpPr>
                  <p:spPr>
                    <a:xfrm>
                      <a:off x="1003945" y="3437936"/>
                      <a:ext cx="72870" cy="7819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28" name="Oval 127"/>
                  <p:cNvSpPr/>
                  <p:nvPr/>
                </p:nvSpPr>
                <p:spPr>
                  <a:xfrm rot="16200000">
                    <a:off x="2085232" y="3057090"/>
                    <a:ext cx="155855" cy="1306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2" name="Group 607"/>
                <p:cNvGrpSpPr>
                  <a:grpSpLocks/>
                </p:cNvGrpSpPr>
                <p:nvPr/>
              </p:nvGrpSpPr>
              <p:grpSpPr bwMode="auto">
                <a:xfrm rot="8237938">
                  <a:off x="1895478" y="3352372"/>
                  <a:ext cx="192240" cy="233695"/>
                  <a:chOff x="1926120" y="3047999"/>
                  <a:chExt cx="192240" cy="233695"/>
                </a:xfrm>
              </p:grpSpPr>
              <p:sp>
                <p:nvSpPr>
                  <p:cNvPr id="125" name="Oval 124"/>
                  <p:cNvSpPr/>
                  <p:nvPr/>
                </p:nvSpPr>
                <p:spPr>
                  <a:xfrm rot="19788946">
                    <a:off x="1939096" y="3167642"/>
                    <a:ext cx="145800" cy="12453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26" name="Oval 125"/>
                  <p:cNvSpPr/>
                  <p:nvPr/>
                </p:nvSpPr>
                <p:spPr>
                  <a:xfrm rot="16200000">
                    <a:off x="1974339" y="3055929"/>
                    <a:ext cx="151872" cy="1357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3" name="Group 637"/>
                <p:cNvGrpSpPr>
                  <a:grpSpLocks/>
                </p:cNvGrpSpPr>
                <p:nvPr/>
              </p:nvGrpSpPr>
              <p:grpSpPr bwMode="auto">
                <a:xfrm rot="6426884">
                  <a:off x="2009507" y="3384031"/>
                  <a:ext cx="341321" cy="225491"/>
                  <a:chOff x="899969" y="3377089"/>
                  <a:chExt cx="172449" cy="137802"/>
                </a:xfrm>
              </p:grpSpPr>
              <p:sp>
                <p:nvSpPr>
                  <p:cNvPr id="123" name="Oval 122"/>
                  <p:cNvSpPr/>
                  <p:nvPr/>
                </p:nvSpPr>
                <p:spPr>
                  <a:xfrm>
                    <a:off x="992184" y="3444949"/>
                    <a:ext cx="79801" cy="76811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894575" y="3381878"/>
                    <a:ext cx="79801" cy="798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4" name="Group 610"/>
                <p:cNvGrpSpPr>
                  <a:grpSpLocks/>
                </p:cNvGrpSpPr>
                <p:nvPr/>
              </p:nvGrpSpPr>
              <p:grpSpPr bwMode="auto">
                <a:xfrm rot="8237938">
                  <a:off x="1816301" y="3230477"/>
                  <a:ext cx="283679" cy="233694"/>
                  <a:chOff x="1926121" y="3048000"/>
                  <a:chExt cx="283679" cy="233694"/>
                </a:xfrm>
              </p:grpSpPr>
              <p:sp>
                <p:nvSpPr>
                  <p:cNvPr id="119" name="Oval 118"/>
                  <p:cNvSpPr/>
                  <p:nvPr/>
                </p:nvSpPr>
                <p:spPr>
                  <a:xfrm rot="19788946">
                    <a:off x="1926537" y="3158652"/>
                    <a:ext cx="150827" cy="124535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grpSp>
                <p:nvGrpSpPr>
                  <p:cNvPr id="120" name="Group 634"/>
                  <p:cNvGrpSpPr>
                    <a:grpSpLocks/>
                  </p:cNvGrpSpPr>
                  <p:nvPr/>
                </p:nvGrpSpPr>
                <p:grpSpPr bwMode="auto">
                  <a:xfrm rot="-5400000">
                    <a:off x="2019300" y="3009900"/>
                    <a:ext cx="152400" cy="228600"/>
                    <a:chOff x="990600" y="3429000"/>
                    <a:chExt cx="76200" cy="127000"/>
                  </a:xfrm>
                </p:grpSpPr>
                <p:sp>
                  <p:nvSpPr>
                    <p:cNvPr id="121" name="Oval 120"/>
                    <p:cNvSpPr/>
                    <p:nvPr/>
                  </p:nvSpPr>
                  <p:spPr>
                    <a:xfrm>
                      <a:off x="988285" y="3483503"/>
                      <a:ext cx="72899" cy="76810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22" name="Oval 121"/>
                    <p:cNvSpPr/>
                    <p:nvPr/>
                  </p:nvSpPr>
                  <p:spPr>
                    <a:xfrm>
                      <a:off x="988217" y="3429877"/>
                      <a:ext cx="75937" cy="78207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105" name="Group 611"/>
                <p:cNvGrpSpPr>
                  <a:grpSpLocks/>
                </p:cNvGrpSpPr>
                <p:nvPr/>
              </p:nvGrpSpPr>
              <p:grpSpPr bwMode="auto">
                <a:xfrm rot="8237938">
                  <a:off x="2145243" y="3187542"/>
                  <a:ext cx="202219" cy="278053"/>
                  <a:chOff x="2072641" y="3048000"/>
                  <a:chExt cx="202219" cy="278053"/>
                </a:xfrm>
              </p:grpSpPr>
              <p:grpSp>
                <p:nvGrpSpPr>
                  <p:cNvPr id="115" name="Group 629"/>
                  <p:cNvGrpSpPr>
                    <a:grpSpLocks/>
                  </p:cNvGrpSpPr>
                  <p:nvPr/>
                </p:nvGrpSpPr>
                <p:grpSpPr bwMode="auto">
                  <a:xfrm rot="1742210" flipV="1">
                    <a:off x="2106517" y="3101562"/>
                    <a:ext cx="168343" cy="224491"/>
                    <a:chOff x="990600" y="3429000"/>
                    <a:chExt cx="76200" cy="124691"/>
                  </a:xfrm>
                </p:grpSpPr>
                <p:sp>
                  <p:nvSpPr>
                    <p:cNvPr id="117" name="Oval 116"/>
                    <p:cNvSpPr/>
                    <p:nvPr/>
                  </p:nvSpPr>
                  <p:spPr>
                    <a:xfrm>
                      <a:off x="1001510" y="3456162"/>
                      <a:ext cx="76237" cy="75921"/>
                    </a:xfrm>
                    <a:prstGeom prst="ellipse">
                      <a:avLst/>
                    </a:prstGeom>
                    <a:solidFill>
                      <a:srgbClr val="341AF2"/>
                    </a:solid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1001454" y="3405831"/>
                      <a:ext cx="76236" cy="759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16" name="Oval 115"/>
                  <p:cNvSpPr/>
                  <p:nvPr/>
                </p:nvSpPr>
                <p:spPr>
                  <a:xfrm rot="16200000">
                    <a:off x="2061035" y="3085400"/>
                    <a:ext cx="154911" cy="133230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6" name="Group 612"/>
                <p:cNvGrpSpPr>
                  <a:grpSpLocks/>
                </p:cNvGrpSpPr>
                <p:nvPr/>
              </p:nvGrpSpPr>
              <p:grpSpPr bwMode="auto">
                <a:xfrm rot="-6651458">
                  <a:off x="2045789" y="3116118"/>
                  <a:ext cx="313770" cy="254185"/>
                  <a:chOff x="2162637" y="3419560"/>
                  <a:chExt cx="313770" cy="254185"/>
                </a:xfrm>
              </p:grpSpPr>
              <p:sp>
                <p:nvSpPr>
                  <p:cNvPr id="113" name="Oval 112"/>
                  <p:cNvSpPr/>
                  <p:nvPr/>
                </p:nvSpPr>
                <p:spPr>
                  <a:xfrm rot="19788946">
                    <a:off x="2169828" y="3535967"/>
                    <a:ext cx="160984" cy="12569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 rot="1742210" flipV="1">
                    <a:off x="2330792" y="3410668"/>
                    <a:ext cx="176173" cy="13825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7" name="Group 613"/>
                <p:cNvGrpSpPr>
                  <a:grpSpLocks/>
                </p:cNvGrpSpPr>
                <p:nvPr/>
              </p:nvGrpSpPr>
              <p:grpSpPr bwMode="auto">
                <a:xfrm rot="-6651458">
                  <a:off x="2145814" y="3337822"/>
                  <a:ext cx="223407" cy="196238"/>
                  <a:chOff x="2072640" y="3048000"/>
                  <a:chExt cx="223407" cy="196238"/>
                </a:xfrm>
              </p:grpSpPr>
              <p:sp>
                <p:nvSpPr>
                  <p:cNvPr id="111" name="Oval 110"/>
                  <p:cNvSpPr/>
                  <p:nvPr/>
                </p:nvSpPr>
                <p:spPr>
                  <a:xfrm rot="1742210" flipV="1">
                    <a:off x="2135618" y="3106720"/>
                    <a:ext cx="154911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 rot="16200000">
                    <a:off x="2074204" y="3052699"/>
                    <a:ext cx="150827" cy="133648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8" name="Group 614"/>
                <p:cNvGrpSpPr>
                  <a:grpSpLocks/>
                </p:cNvGrpSpPr>
                <p:nvPr/>
              </p:nvGrpSpPr>
              <p:grpSpPr bwMode="auto">
                <a:xfrm rot="-6651458">
                  <a:off x="2145817" y="3185418"/>
                  <a:ext cx="223400" cy="196238"/>
                  <a:chOff x="2072647" y="3048000"/>
                  <a:chExt cx="223400" cy="196238"/>
                </a:xfrm>
              </p:grpSpPr>
              <p:sp>
                <p:nvSpPr>
                  <p:cNvPr id="109" name="Oval 108"/>
                  <p:cNvSpPr/>
                  <p:nvPr/>
                </p:nvSpPr>
                <p:spPr>
                  <a:xfrm rot="1742210" flipV="1">
                    <a:off x="2145206" y="3107237"/>
                    <a:ext cx="173134" cy="138259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 rot="16200000">
                    <a:off x="2084685" y="3053191"/>
                    <a:ext cx="153341" cy="142760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47" name="Group 833"/>
              <p:cNvGrpSpPr>
                <a:grpSpLocks/>
              </p:cNvGrpSpPr>
              <p:nvPr/>
            </p:nvGrpSpPr>
            <p:grpSpPr bwMode="auto">
              <a:xfrm>
                <a:off x="2320912" y="5147093"/>
                <a:ext cx="201651" cy="193881"/>
                <a:chOff x="4281687" y="4939704"/>
                <a:chExt cx="201651" cy="193881"/>
              </a:xfrm>
            </p:grpSpPr>
            <p:sp>
              <p:nvSpPr>
                <p:cNvPr id="90" name="Oval 89"/>
                <p:cNvSpPr/>
                <p:nvPr/>
              </p:nvSpPr>
              <p:spPr>
                <a:xfrm rot="9548542">
                  <a:off x="4283839" y="4939549"/>
                  <a:ext cx="123239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 rot="9548542">
                  <a:off x="4358530" y="4939549"/>
                  <a:ext cx="125106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 rot="9548542">
                  <a:off x="4281972" y="5014718"/>
                  <a:ext cx="123239" cy="113716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 rot="9548542">
                  <a:off x="4360397" y="4970387"/>
                  <a:ext cx="123239" cy="11564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 rot="9548542">
                  <a:off x="4283839" y="4970387"/>
                  <a:ext cx="123239" cy="11564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 rot="9548542">
                  <a:off x="4341724" y="5018572"/>
                  <a:ext cx="123239" cy="115644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48" name="Group 835"/>
              <p:cNvGrpSpPr>
                <a:grpSpLocks/>
              </p:cNvGrpSpPr>
              <p:nvPr/>
            </p:nvGrpSpPr>
            <p:grpSpPr bwMode="auto">
              <a:xfrm>
                <a:off x="3041821" y="4106663"/>
                <a:ext cx="540364" cy="399349"/>
                <a:chOff x="5708035" y="4746115"/>
                <a:chExt cx="682496" cy="519192"/>
              </a:xfrm>
            </p:grpSpPr>
            <p:grpSp>
              <p:nvGrpSpPr>
                <p:cNvPr id="77" name="Group 836"/>
                <p:cNvGrpSpPr>
                  <a:grpSpLocks/>
                </p:cNvGrpSpPr>
                <p:nvPr/>
              </p:nvGrpSpPr>
              <p:grpSpPr bwMode="auto">
                <a:xfrm rot="4107098">
                  <a:off x="5792474" y="4706910"/>
                  <a:ext cx="519192" cy="597601"/>
                  <a:chOff x="3010794" y="4010257"/>
                  <a:chExt cx="519192" cy="597601"/>
                </a:xfrm>
              </p:grpSpPr>
              <p:sp>
                <p:nvSpPr>
                  <p:cNvPr id="86" name="Oval 85"/>
                  <p:cNvSpPr/>
                  <p:nvPr/>
                </p:nvSpPr>
                <p:spPr>
                  <a:xfrm rot="9548542">
                    <a:off x="3395550" y="4486106"/>
                    <a:ext cx="122784" cy="11320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7" name="Oval 86"/>
                  <p:cNvSpPr/>
                  <p:nvPr/>
                </p:nvSpPr>
                <p:spPr>
                  <a:xfrm rot="9548542">
                    <a:off x="3003281" y="4008616"/>
                    <a:ext cx="125290" cy="11320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>
                  <a:xfrm rot="9548542">
                    <a:off x="2999796" y="4336574"/>
                    <a:ext cx="122784" cy="11556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 rot="9548542">
                    <a:off x="3191367" y="4207458"/>
                    <a:ext cx="122785" cy="1155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78" name="Group 837"/>
                <p:cNvGrpSpPr>
                  <a:grpSpLocks/>
                </p:cNvGrpSpPr>
                <p:nvPr/>
              </p:nvGrpSpPr>
              <p:grpSpPr bwMode="auto">
                <a:xfrm>
                  <a:off x="5708035" y="4774013"/>
                  <a:ext cx="682496" cy="476065"/>
                  <a:chOff x="2889421" y="4010442"/>
                  <a:chExt cx="682496" cy="476065"/>
                </a:xfrm>
              </p:grpSpPr>
              <p:sp>
                <p:nvSpPr>
                  <p:cNvPr id="79" name="Oval 78"/>
                  <p:cNvSpPr/>
                  <p:nvPr/>
                </p:nvSpPr>
                <p:spPr>
                  <a:xfrm rot="9548542">
                    <a:off x="2889593" y="4142237"/>
                    <a:ext cx="122637" cy="112762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 rot="9548542">
                    <a:off x="2906103" y="4280057"/>
                    <a:ext cx="124995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 rot="9548542">
                    <a:off x="3384858" y="4009430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 rot="9548542">
                    <a:off x="3307032" y="4370266"/>
                    <a:ext cx="124995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 rot="9548542">
                    <a:off x="3139584" y="4332678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 rot="9548542">
                    <a:off x="3198545" y="4016947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 rot="9548542">
                    <a:off x="3448536" y="4209895"/>
                    <a:ext cx="122637" cy="115267"/>
                  </a:xfrm>
                  <a:prstGeom prst="ellipse">
                    <a:avLst/>
                  </a:prstGeom>
                  <a:solidFill>
                    <a:srgbClr val="341AF2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49" name="Group 854"/>
              <p:cNvGrpSpPr>
                <a:grpSpLocks/>
              </p:cNvGrpSpPr>
              <p:nvPr/>
            </p:nvGrpSpPr>
            <p:grpSpPr bwMode="auto">
              <a:xfrm>
                <a:off x="3784968" y="5006415"/>
                <a:ext cx="513655" cy="385717"/>
                <a:chOff x="4331722" y="5006415"/>
                <a:chExt cx="682496" cy="545319"/>
              </a:xfrm>
            </p:grpSpPr>
            <p:sp>
              <p:nvSpPr>
                <p:cNvPr id="65" name="Oval 64"/>
                <p:cNvSpPr/>
                <p:nvPr/>
              </p:nvSpPr>
              <p:spPr>
                <a:xfrm rot="13655640">
                  <a:off x="4444296" y="5427323"/>
                  <a:ext cx="122622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 rot="13655640">
                  <a:off x="4655183" y="5010411"/>
                  <a:ext cx="122621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 rot="13655640">
                  <a:off x="4503841" y="5209329"/>
                  <a:ext cx="122622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 rot="13655640">
                  <a:off x="4658782" y="5161644"/>
                  <a:ext cx="125346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 rot="9548542">
                  <a:off x="4331933" y="5142410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 rot="9548542">
                  <a:off x="4349301" y="5281381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 rot="9548542">
                  <a:off x="4825659" y="5008888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 rot="9548542">
                  <a:off x="4711532" y="5436702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 rot="9548542">
                  <a:off x="4582518" y="5333155"/>
                  <a:ext cx="121570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 rot="9548542">
                  <a:off x="4480795" y="5063387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 rot="9548542">
                  <a:off x="4890166" y="5210533"/>
                  <a:ext cx="124052" cy="11444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 rot="13655640">
                  <a:off x="4784197" y="5326502"/>
                  <a:ext cx="122621" cy="114128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50" name="Group 855"/>
              <p:cNvGrpSpPr>
                <a:grpSpLocks/>
              </p:cNvGrpSpPr>
              <p:nvPr/>
            </p:nvGrpSpPr>
            <p:grpSpPr bwMode="auto">
              <a:xfrm>
                <a:off x="3827946" y="6128627"/>
                <a:ext cx="216153" cy="187331"/>
                <a:chOff x="4742346" y="6147481"/>
                <a:chExt cx="276023" cy="261108"/>
              </a:xfrm>
            </p:grpSpPr>
            <p:sp>
              <p:nvSpPr>
                <p:cNvPr id="62" name="Oval 61"/>
                <p:cNvSpPr/>
                <p:nvPr/>
              </p:nvSpPr>
              <p:spPr>
                <a:xfrm rot="9548542">
                  <a:off x="4742510" y="6154646"/>
                  <a:ext cx="123992" cy="115519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 rot="9548542">
                  <a:off x="4895115" y="6146587"/>
                  <a:ext cx="123992" cy="115517"/>
                </a:xfrm>
                <a:prstGeom prst="ellipse">
                  <a:avLst/>
                </a:prstGeom>
                <a:solidFill>
                  <a:srgbClr val="341AF2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 rot="13655640">
                  <a:off x="4814250" y="6290847"/>
                  <a:ext cx="123578" cy="114454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51" name="Plus 50"/>
              <p:cNvSpPr/>
              <p:nvPr/>
            </p:nvSpPr>
            <p:spPr>
              <a:xfrm>
                <a:off x="2610622" y="4185165"/>
                <a:ext cx="225938" cy="227433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2" name="Plus 51"/>
              <p:cNvSpPr/>
              <p:nvPr/>
            </p:nvSpPr>
            <p:spPr>
              <a:xfrm>
                <a:off x="3471427" y="6081729"/>
                <a:ext cx="225939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3" name="Plus 52"/>
              <p:cNvSpPr/>
              <p:nvPr/>
            </p:nvSpPr>
            <p:spPr>
              <a:xfrm>
                <a:off x="2614356" y="6093293"/>
                <a:ext cx="225938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4" name="Plus 53"/>
              <p:cNvSpPr/>
              <p:nvPr/>
            </p:nvSpPr>
            <p:spPr>
              <a:xfrm>
                <a:off x="3491968" y="5123809"/>
                <a:ext cx="227805" cy="225507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5" name="Plus 54"/>
              <p:cNvSpPr/>
              <p:nvPr/>
            </p:nvSpPr>
            <p:spPr>
              <a:xfrm>
                <a:off x="2618091" y="5106463"/>
                <a:ext cx="225938" cy="225505"/>
              </a:xfrm>
              <a:prstGeom prst="mathPlus">
                <a:avLst/>
              </a:prstGeom>
              <a:solidFill>
                <a:schemeClr val="tx1"/>
              </a:solidFill>
              <a:ln w="31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400" dirty="0"/>
              </a:p>
            </p:txBody>
          </p:sp>
          <p:sp>
            <p:nvSpPr>
              <p:cNvPr id="56" name="Right Arrow 55"/>
              <p:cNvSpPr/>
              <p:nvPr/>
            </p:nvSpPr>
            <p:spPr>
              <a:xfrm rot="19663878">
                <a:off x="1281134" y="4628468"/>
                <a:ext cx="565779" cy="11371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7" name="Right Arrow 56"/>
              <p:cNvSpPr/>
              <p:nvPr/>
            </p:nvSpPr>
            <p:spPr>
              <a:xfrm rot="1870917">
                <a:off x="1322214" y="5752142"/>
                <a:ext cx="563912" cy="113717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8" name="Right Arrow 57"/>
              <p:cNvSpPr/>
              <p:nvPr/>
            </p:nvSpPr>
            <p:spPr>
              <a:xfrm>
                <a:off x="1436116" y="5206688"/>
                <a:ext cx="565780" cy="113716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9" name="TextBox 62"/>
              <p:cNvSpPr txBox="1">
                <a:spLocks noChangeArrowheads="1"/>
              </p:cNvSpPr>
              <p:nvPr/>
            </p:nvSpPr>
            <p:spPr bwMode="auto">
              <a:xfrm>
                <a:off x="942680" y="3948094"/>
                <a:ext cx="89633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 dirty="0">
                    <a:latin typeface="Arial" pitchFamily="34" charset="0"/>
                  </a:rPr>
                  <a:t>spallation</a:t>
                </a:r>
              </a:p>
            </p:txBody>
          </p:sp>
          <p:sp>
            <p:nvSpPr>
              <p:cNvPr id="60" name="TextBox 63"/>
              <p:cNvSpPr txBox="1">
                <a:spLocks noChangeArrowheads="1"/>
              </p:cNvSpPr>
              <p:nvPr/>
            </p:nvSpPr>
            <p:spPr bwMode="auto">
              <a:xfrm>
                <a:off x="1377884" y="5327717"/>
                <a:ext cx="123027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 dirty="0">
                    <a:latin typeface="Arial" pitchFamily="34" charset="0"/>
                  </a:rPr>
                  <a:t>fragmentation</a:t>
                </a:r>
              </a:p>
            </p:txBody>
          </p:sp>
          <p:sp>
            <p:nvSpPr>
              <p:cNvPr id="61" name="TextBox 64"/>
              <p:cNvSpPr txBox="1">
                <a:spLocks noChangeArrowheads="1"/>
              </p:cNvSpPr>
              <p:nvPr/>
            </p:nvSpPr>
            <p:spPr bwMode="auto">
              <a:xfrm>
                <a:off x="936396" y="5857189"/>
                <a:ext cx="65274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fr-FR" sz="1400">
                    <a:latin typeface="Arial" pitchFamily="34" charset="0"/>
                  </a:rPr>
                  <a:t>fission</a:t>
                </a:r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3093439" y="5033200"/>
              <a:ext cx="84026" cy="75169"/>
            </a:xfrm>
            <a:prstGeom prst="ellipse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TextBox 44"/>
            <p:cNvSpPr txBox="1">
              <a:spLocks noChangeArrowheads="1"/>
            </p:cNvSpPr>
            <p:nvPr/>
          </p:nvSpPr>
          <p:spPr bwMode="auto">
            <a:xfrm>
              <a:off x="2299854" y="5255491"/>
              <a:ext cx="13662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400" dirty="0">
                  <a:latin typeface="Arial" pitchFamily="34" charset="0"/>
                </a:rPr>
                <a:t>1.4 GeV protons</a:t>
              </a:r>
            </a:p>
          </p:txBody>
        </p:sp>
      </p:grpSp>
      <p:pic>
        <p:nvPicPr>
          <p:cNvPr id="621" name="Picture 7" descr="PICT0072"/>
          <p:cNvPicPr>
            <a:picLocks noChangeAspect="1" noChangeArrowheads="1"/>
          </p:cNvPicPr>
          <p:nvPr/>
        </p:nvPicPr>
        <p:blipFill>
          <a:blip r:embed="rId8" cstate="email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14" t="29578" r="50705" b="42253"/>
          <a:stretch>
            <a:fillRect/>
          </a:stretch>
        </p:blipFill>
        <p:spPr bwMode="auto">
          <a:xfrm>
            <a:off x="7694010" y="2555311"/>
            <a:ext cx="132873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868" y="281618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aseline="30000" dirty="0" smtClean="0"/>
              <a:t>99</a:t>
            </a:r>
            <a:r>
              <a:rPr lang="fr-FR" dirty="0" smtClean="0"/>
              <a:t>Mo*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60674" y="352062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2000C</a:t>
            </a:r>
            <a:endParaRPr lang="en-GB" dirty="0"/>
          </a:p>
        </p:txBody>
      </p:sp>
      <p:sp>
        <p:nvSpPr>
          <p:cNvPr id="626" name="TextBox 625"/>
          <p:cNvSpPr txBox="1"/>
          <p:nvPr/>
        </p:nvSpPr>
        <p:spPr>
          <a:xfrm>
            <a:off x="15934" y="3029761"/>
            <a:ext cx="3732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don’t</a:t>
            </a:r>
            <a:r>
              <a:rPr lang="fr-FR" dirty="0" smtClean="0"/>
              <a:t> </a:t>
            </a:r>
            <a:r>
              <a:rPr lang="fr-FR" dirty="0" err="1" smtClean="0"/>
              <a:t>mean</a:t>
            </a:r>
            <a:r>
              <a:rPr lang="fr-FR" dirty="0" smtClean="0"/>
              <a:t> </a:t>
            </a:r>
            <a:r>
              <a:rPr lang="fr-FR" dirty="0" err="1" smtClean="0"/>
              <a:t>it’s</a:t>
            </a:r>
            <a:r>
              <a:rPr lang="fr-FR" dirty="0" smtClean="0"/>
              <a:t> « </a:t>
            </a:r>
            <a:r>
              <a:rPr lang="fr-FR" dirty="0" err="1" smtClean="0"/>
              <a:t>competitive</a:t>
            </a:r>
            <a:r>
              <a:rPr lang="fr-FR" dirty="0" smtClean="0"/>
              <a:t> »</a:t>
            </a:r>
          </a:p>
          <a:p>
            <a:r>
              <a:rPr lang="fr-FR" dirty="0"/>
              <a:t>i</a:t>
            </a:r>
            <a:r>
              <a:rPr lang="fr-FR" dirty="0" smtClean="0"/>
              <a:t>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8337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89834" y="304800"/>
            <a:ext cx="5892577" cy="1391489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1000+ </a:t>
            </a:r>
            <a:r>
              <a:rPr lang="en-US" sz="3600" b="1" dirty="0" smtClean="0">
                <a:solidFill>
                  <a:srgbClr val="0070C0"/>
                </a:solidFill>
              </a:rPr>
              <a:t>isotopes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(for 70</a:t>
            </a:r>
            <a:r>
              <a:rPr lang="en-US" sz="3600" b="1" dirty="0">
                <a:solidFill>
                  <a:srgbClr val="0070C0"/>
                </a:solidFill>
              </a:rPr>
              <a:t>+ elements</a:t>
            </a:r>
            <a:r>
              <a:rPr lang="en-US" sz="3600" b="1" dirty="0" smtClean="0">
                <a:solidFill>
                  <a:srgbClr val="0070C0"/>
                </a:solidFill>
              </a:rPr>
              <a:t>) “online”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>
            <p:extLst/>
          </p:nvPr>
        </p:nvGraphicFramePr>
        <p:xfrm>
          <a:off x="1295400" y="2161381"/>
          <a:ext cx="6577013" cy="451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4" name="Worksheet" r:id="rId4" imgW="9258334" imgH="5896123" progId="Excel.Sheet.8">
                  <p:embed/>
                </p:oleObj>
              </mc:Choice>
              <mc:Fallback>
                <p:oleObj name="Worksheet" r:id="rId4" imgW="9258334" imgH="589612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161381"/>
                        <a:ext cx="6577013" cy="451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743200" y="2363912"/>
            <a:ext cx="4772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itchFamily="18" charset="0"/>
              </a:rPr>
              <a:t>Exotic isotopes  down to t</a:t>
            </a:r>
            <a:r>
              <a:rPr lang="en-US" sz="2400" baseline="-25000" dirty="0">
                <a:latin typeface="Times New Roman" pitchFamily="18" charset="0"/>
              </a:rPr>
              <a:t>1/2</a:t>
            </a:r>
            <a:r>
              <a:rPr lang="en-US" sz="2400" dirty="0">
                <a:latin typeface="Times New Roman" pitchFamily="18" charset="0"/>
              </a:rPr>
              <a:t> ~ 10 ms)</a:t>
            </a:r>
          </a:p>
          <a:p>
            <a:r>
              <a:rPr lang="en-US" sz="2400" dirty="0">
                <a:latin typeface="Times New Roman" pitchFamily="18" charset="0"/>
              </a:rPr>
              <a:t>Intensities up to 10</a:t>
            </a:r>
            <a:r>
              <a:rPr lang="en-US" sz="2400" baseline="30000" dirty="0">
                <a:latin typeface="Times New Roman" pitchFamily="18" charset="0"/>
              </a:rPr>
              <a:t>11</a:t>
            </a:r>
            <a:r>
              <a:rPr lang="en-US" sz="2400" dirty="0">
                <a:latin typeface="Times New Roman" pitchFamily="18" charset="0"/>
              </a:rPr>
              <a:t> ions/s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709" y="3166010"/>
            <a:ext cx="3556301" cy="110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148" y="4405744"/>
            <a:ext cx="200952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30+ types of </a:t>
            </a:r>
            <a:r>
              <a:rPr lang="fr-FR" dirty="0" err="1" smtClean="0"/>
              <a:t>targets</a:t>
            </a:r>
            <a:endParaRPr lang="fr-FR" dirty="0" smtClean="0"/>
          </a:p>
          <a:p>
            <a:r>
              <a:rPr lang="fr-FR" dirty="0" smtClean="0"/>
              <a:t>Transfer </a:t>
            </a:r>
            <a:r>
              <a:rPr lang="fr-FR" dirty="0" err="1" smtClean="0"/>
              <a:t>lines</a:t>
            </a:r>
            <a:endParaRPr lang="fr-FR" dirty="0" smtClean="0"/>
          </a:p>
          <a:p>
            <a:r>
              <a:rPr lang="fr-FR" dirty="0" smtClean="0"/>
              <a:t>10+ ion sources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67987" y="3832258"/>
            <a:ext cx="3671455" cy="116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14th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4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fr-FR" b="1" dirty="0">
                <a:solidFill>
                  <a:srgbClr val="0070C0"/>
                </a:solidFill>
              </a:rPr>
              <a:t>P</a:t>
            </a:r>
            <a:r>
              <a:rPr lang="en-GB" altLang="fr-FR" b="1" dirty="0" smtClean="0">
                <a:solidFill>
                  <a:srgbClr val="0070C0"/>
                </a:solidFill>
              </a:rPr>
              <a:t>rinciples </a:t>
            </a:r>
            <a:r>
              <a:rPr lang="en-GB" altLang="fr-FR" b="1" dirty="0">
                <a:solidFill>
                  <a:srgbClr val="0070C0"/>
                </a:solidFill>
              </a:rPr>
              <a:t>of </a:t>
            </a:r>
            <a:r>
              <a:rPr lang="en-GB" altLang="fr-FR" b="1" dirty="0" smtClean="0">
                <a:solidFill>
                  <a:srgbClr val="0070C0"/>
                </a:solidFill>
              </a:rPr>
              <a:t>radioactive beam production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 flipV="1">
            <a:off x="-20638" y="2192338"/>
            <a:ext cx="1073151" cy="533400"/>
          </a:xfrm>
          <a:prstGeom prst="line">
            <a:avLst/>
          </a:prstGeom>
          <a:noFill/>
          <a:ln w="15228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-57150" y="1323975"/>
            <a:ext cx="17335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altLang="fr-FR">
                <a:solidFill>
                  <a:schemeClr val="tx1"/>
                </a:solidFill>
                <a:ea typeface="DejaVu Sans"/>
                <a:cs typeface="DejaVu Sans"/>
              </a:rPr>
              <a:t>Primary beam</a:t>
            </a:r>
          </a:p>
          <a:p>
            <a:pPr eaLnBrk="1" hangingPunct="1"/>
            <a:r>
              <a:rPr lang="en-GB" altLang="fr-FR">
                <a:solidFill>
                  <a:schemeClr val="tx1"/>
                </a:solidFill>
                <a:ea typeface="DejaVu Sans"/>
                <a:cs typeface="DejaVu Sans"/>
              </a:rPr>
              <a:t>(MeV/u-GeV/u)</a:t>
            </a:r>
            <a:r>
              <a:rPr lang="ar-SA" altLang="fr-FR">
                <a:solidFill>
                  <a:schemeClr val="tx1"/>
                </a:solidFill>
                <a:ea typeface="DejaVu Sans"/>
                <a:cs typeface="DejaVu Sans"/>
              </a:rPr>
              <a:t>‏</a:t>
            </a:r>
            <a:endParaRPr lang="en-GB" altLang="fr-FR">
              <a:solidFill>
                <a:schemeClr val="tx1"/>
              </a:solidFill>
              <a:ea typeface="DejaVu Sans"/>
              <a:cs typeface="DejaVu Sans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377" y="3296130"/>
            <a:ext cx="2975608" cy="262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497" y="4196488"/>
            <a:ext cx="226695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075" y="1370010"/>
            <a:ext cx="2162175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94380" y="3315337"/>
            <a:ext cx="66302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fr-FR" altLang="fr-FR" dirty="0" smtClean="0">
                <a:solidFill>
                  <a:schemeClr val="tx1"/>
                </a:solidFill>
              </a:rPr>
              <a:t>Ion </a:t>
            </a:r>
            <a:r>
              <a:rPr lang="fr-FR" altLang="fr-FR" dirty="0">
                <a:solidFill>
                  <a:schemeClr val="tx1"/>
                </a:solidFill>
              </a:rPr>
              <a:t>sources: compact, simple and </a:t>
            </a:r>
            <a:r>
              <a:rPr lang="fr-FR" altLang="fr-FR" dirty="0" err="1">
                <a:solidFill>
                  <a:schemeClr val="tx1"/>
                </a:solidFill>
              </a:rPr>
              <a:t>withstand</a:t>
            </a:r>
            <a:r>
              <a:rPr lang="fr-FR" altLang="fr-FR" dirty="0">
                <a:solidFill>
                  <a:schemeClr val="tx1"/>
                </a:solidFill>
              </a:rPr>
              <a:t> 1 </a:t>
            </a:r>
            <a:r>
              <a:rPr lang="fr-FR" altLang="fr-FR" dirty="0" err="1" smtClean="0">
                <a:solidFill>
                  <a:schemeClr val="tx1"/>
                </a:solidFill>
              </a:rPr>
              <a:t>MGy</a:t>
            </a:r>
            <a:endParaRPr lang="en-US" altLang="fr-FR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Ionize trace radioelements in larger impurities loads</a:t>
            </a: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Used to measure Ion. Pot. </a:t>
            </a:r>
            <a:r>
              <a:rPr lang="en-US" altLang="fr-FR" dirty="0" err="1" smtClean="0">
                <a:solidFill>
                  <a:schemeClr val="tx1"/>
                </a:solidFill>
              </a:rPr>
              <a:t>Lr</a:t>
            </a:r>
            <a:r>
              <a:rPr lang="en-US" altLang="fr-FR" dirty="0" smtClean="0">
                <a:solidFill>
                  <a:schemeClr val="tx1"/>
                </a:solidFill>
              </a:rPr>
              <a:t> (Z=103)</a:t>
            </a:r>
          </a:p>
          <a:p>
            <a:pPr eaLnBrk="1" hangingPunct="1"/>
            <a:r>
              <a:rPr lang="en-US" altLang="fr-FR" dirty="0" smtClean="0">
                <a:solidFill>
                  <a:schemeClr val="tx1"/>
                </a:solidFill>
              </a:rPr>
              <a:t>at “1 atom at a time” rate</a:t>
            </a:r>
          </a:p>
        </p:txBody>
      </p:sp>
      <p:grpSp>
        <p:nvGrpSpPr>
          <p:cNvPr id="12" name="Group 89"/>
          <p:cNvGrpSpPr>
            <a:grpSpLocks/>
          </p:cNvGrpSpPr>
          <p:nvPr/>
        </p:nvGrpSpPr>
        <p:grpSpPr bwMode="auto">
          <a:xfrm>
            <a:off x="501650" y="1130300"/>
            <a:ext cx="5372100" cy="2189163"/>
            <a:chOff x="1206" y="912"/>
            <a:chExt cx="4354" cy="1922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206" y="912"/>
              <a:ext cx="4354" cy="192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>
              <a:off x="1307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2324" y="1946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3350" y="1952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4524" y="1958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5493" y="1964"/>
              <a:ext cx="0" cy="2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306" y="2236"/>
              <a:ext cx="4182" cy="102"/>
            </a:xfrm>
            <a:custGeom>
              <a:avLst/>
              <a:gdLst>
                <a:gd name="T0" fmla="*/ 0 w 5431"/>
                <a:gd name="T1" fmla="*/ 0 h 201"/>
                <a:gd name="T2" fmla="*/ 2 w 5431"/>
                <a:gd name="T3" fmla="*/ 0 h 201"/>
                <a:gd name="T4" fmla="*/ 2 w 5431"/>
                <a:gd name="T5" fmla="*/ 1 h 201"/>
                <a:gd name="T6" fmla="*/ 0 w 5431"/>
                <a:gd name="T7" fmla="*/ 1 h 201"/>
                <a:gd name="T8" fmla="*/ 0 w 5431"/>
                <a:gd name="T9" fmla="*/ 0 h 2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1"/>
                <a:gd name="T16" fmla="*/ 0 h 201"/>
                <a:gd name="T17" fmla="*/ 5431 w 5431"/>
                <a:gd name="T18" fmla="*/ 201 h 2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1" h="201">
                  <a:moveTo>
                    <a:pt x="0" y="0"/>
                  </a:moveTo>
                  <a:lnTo>
                    <a:pt x="5431" y="0"/>
                  </a:lnTo>
                  <a:lnTo>
                    <a:pt x="5431" y="46"/>
                  </a:lnTo>
                  <a:lnTo>
                    <a:pt x="0" y="20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319" y="2330"/>
              <a:ext cx="121" cy="6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557" y="2328"/>
              <a:ext cx="204" cy="1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935" y="2316"/>
              <a:ext cx="160" cy="30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1213" y="2376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1305" y="2502"/>
              <a:ext cx="617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Release loss</a:t>
              </a: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1669" y="2628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386" y="2314"/>
              <a:ext cx="191" cy="64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2929" y="2300"/>
              <a:ext cx="210" cy="300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3418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29" name="Text Box 24"/>
            <p:cNvSpPr txBox="1">
              <a:spLocks noChangeArrowheads="1"/>
            </p:cNvSpPr>
            <p:nvPr/>
          </p:nvSpPr>
          <p:spPr bwMode="auto">
            <a:xfrm>
              <a:off x="2652" y="2627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725" y="2296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2369" y="2493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3446" y="2293"/>
              <a:ext cx="190" cy="87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4080" y="2274"/>
              <a:ext cx="269" cy="341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4" name="Text Box 29"/>
            <p:cNvSpPr txBox="1">
              <a:spLocks noChangeArrowheads="1"/>
            </p:cNvSpPr>
            <p:nvPr/>
          </p:nvSpPr>
          <p:spPr bwMode="auto">
            <a:xfrm>
              <a:off x="3884" y="2619"/>
              <a:ext cx="54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990033"/>
                  </a:solidFill>
                  <a:latin typeface="Arial" pitchFamily="34" charset="0"/>
                </a:rPr>
                <a:t>Decay loss</a:t>
              </a: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3859" y="2281"/>
              <a:ext cx="204" cy="202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6" name="Text Box 31"/>
            <p:cNvSpPr txBox="1">
              <a:spLocks noChangeArrowheads="1"/>
            </p:cNvSpPr>
            <p:nvPr/>
          </p:nvSpPr>
          <p:spPr bwMode="auto">
            <a:xfrm>
              <a:off x="3523" y="2484"/>
              <a:ext cx="6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Condensation</a:t>
              </a:r>
            </a:p>
          </p:txBody>
        </p: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2300" y="2358"/>
              <a:ext cx="3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Leaks</a:t>
              </a: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4377" y="2270"/>
              <a:ext cx="203" cy="11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 Box 34"/>
            <p:cNvSpPr txBox="1">
              <a:spLocks noChangeArrowheads="1"/>
            </p:cNvSpPr>
            <p:nvPr/>
          </p:nvSpPr>
          <p:spPr bwMode="auto">
            <a:xfrm>
              <a:off x="4366" y="2346"/>
              <a:ext cx="692" cy="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rgbClr val="0000FF"/>
                  </a:solidFill>
                  <a:latin typeface="Arial" pitchFamily="34" charset="0"/>
                </a:rPr>
                <a:t>Neutrals</a:t>
              </a: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4774" y="2268"/>
              <a:ext cx="189" cy="238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1" name="Text Box 36"/>
            <p:cNvSpPr txBox="1">
              <a:spLocks noChangeArrowheads="1"/>
            </p:cNvSpPr>
            <p:nvPr/>
          </p:nvSpPr>
          <p:spPr bwMode="auto">
            <a:xfrm>
              <a:off x="4532" y="2511"/>
              <a:ext cx="52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Sidebands</a:t>
              </a:r>
            </a:p>
          </p:txBody>
        </p:sp>
        <p:sp>
          <p:nvSpPr>
            <p:cNvPr id="42" name="Text Box 37"/>
            <p:cNvSpPr txBox="1">
              <a:spLocks noChangeArrowheads="1"/>
            </p:cNvSpPr>
            <p:nvPr/>
          </p:nvSpPr>
          <p:spPr bwMode="auto">
            <a:xfrm>
              <a:off x="4680" y="2633"/>
              <a:ext cx="756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r>
                <a:rPr lang="en-US" altLang="fr-FR" sz="1200">
                  <a:solidFill>
                    <a:schemeClr val="tx1"/>
                  </a:solidFill>
                  <a:latin typeface="Arial" pitchFamily="34" charset="0"/>
                </a:rPr>
                <a:t>Multiply charged</a:t>
              </a: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5193" y="2256"/>
              <a:ext cx="190" cy="373"/>
            </a:xfrm>
            <a:custGeom>
              <a:avLst/>
              <a:gdLst>
                <a:gd name="T0" fmla="*/ 0 w 613"/>
                <a:gd name="T1" fmla="*/ 0 h 784"/>
                <a:gd name="T2" fmla="*/ 0 w 613"/>
                <a:gd name="T3" fmla="*/ 0 h 784"/>
                <a:gd name="T4" fmla="*/ 0 w 613"/>
                <a:gd name="T5" fmla="*/ 0 h 784"/>
                <a:gd name="T6" fmla="*/ 0 w 613"/>
                <a:gd name="T7" fmla="*/ 0 h 78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3"/>
                <a:gd name="T13" fmla="*/ 0 h 784"/>
                <a:gd name="T14" fmla="*/ 613 w 613"/>
                <a:gd name="T15" fmla="*/ 784 h 78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3" h="784">
                  <a:moveTo>
                    <a:pt x="0" y="25"/>
                  </a:moveTo>
                  <a:lnTo>
                    <a:pt x="503" y="25"/>
                  </a:lnTo>
                  <a:cubicBezTo>
                    <a:pt x="605" y="42"/>
                    <a:pt x="595" y="0"/>
                    <a:pt x="613" y="126"/>
                  </a:cubicBezTo>
                  <a:lnTo>
                    <a:pt x="613" y="78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WordArt 39"/>
            <p:cNvSpPr>
              <a:spLocks noChangeArrowheads="1" noChangeShapeType="1" noTextEdit="1"/>
            </p:cNvSpPr>
            <p:nvPr/>
          </p:nvSpPr>
          <p:spPr bwMode="auto">
            <a:xfrm>
              <a:off x="2350" y="2002"/>
              <a:ext cx="928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Transfer line</a:t>
              </a:r>
            </a:p>
          </p:txBody>
        </p:sp>
        <p:sp>
          <p:nvSpPr>
            <p:cNvPr id="45" name="WordArt 40"/>
            <p:cNvSpPr>
              <a:spLocks noChangeArrowheads="1" noChangeShapeType="1" noTextEdit="1"/>
            </p:cNvSpPr>
            <p:nvPr/>
          </p:nvSpPr>
          <p:spPr bwMode="auto">
            <a:xfrm>
              <a:off x="3485" y="1992"/>
              <a:ext cx="775" cy="158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Ion source</a:t>
              </a:r>
            </a:p>
          </p:txBody>
        </p:sp>
        <p:sp>
          <p:nvSpPr>
            <p:cNvPr id="46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4576" y="1997"/>
              <a:ext cx="766" cy="159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Extraction</a:t>
              </a:r>
            </a:p>
          </p:txBody>
        </p:sp>
        <p:sp>
          <p:nvSpPr>
            <p:cNvPr id="47" name="WordArt 42"/>
            <p:cNvSpPr>
              <a:spLocks noChangeArrowheads="1" noChangeShapeType="1" noTextEdit="1"/>
            </p:cNvSpPr>
            <p:nvPr/>
          </p:nvSpPr>
          <p:spPr bwMode="auto">
            <a:xfrm>
              <a:off x="1414" y="2002"/>
              <a:ext cx="784" cy="196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fr-FR" sz="32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noFill/>
                  <a:latin typeface="Arial Black"/>
                </a:rPr>
                <a:t>Target oven</a:t>
              </a:r>
            </a:p>
          </p:txBody>
        </p:sp>
        <p:grpSp>
          <p:nvGrpSpPr>
            <p:cNvPr id="48" name="Group 43"/>
            <p:cNvGrpSpPr>
              <a:grpSpLocks/>
            </p:cNvGrpSpPr>
            <p:nvPr/>
          </p:nvGrpSpPr>
          <p:grpSpPr bwMode="auto">
            <a:xfrm>
              <a:off x="4683" y="990"/>
              <a:ext cx="829" cy="971"/>
              <a:chOff x="4599" y="2615"/>
              <a:chExt cx="579" cy="834"/>
            </a:xfrm>
          </p:grpSpPr>
          <p:sp>
            <p:nvSpPr>
              <p:cNvPr id="83" name="Freeform 44"/>
              <p:cNvSpPr>
                <a:spLocks/>
              </p:cNvSpPr>
              <p:nvPr/>
            </p:nvSpPr>
            <p:spPr bwMode="auto">
              <a:xfrm>
                <a:off x="4599" y="2615"/>
                <a:ext cx="579" cy="390"/>
              </a:xfrm>
              <a:custGeom>
                <a:avLst/>
                <a:gdLst>
                  <a:gd name="T0" fmla="*/ 1 w 549"/>
                  <a:gd name="T1" fmla="*/ 871408 h 331"/>
                  <a:gd name="T2" fmla="*/ 543 w 549"/>
                  <a:gd name="T3" fmla="*/ 915987 h 331"/>
                  <a:gd name="T4" fmla="*/ 1745 w 549"/>
                  <a:gd name="T5" fmla="*/ 308697 h 331"/>
                  <a:gd name="T6" fmla="*/ 7433 w 549"/>
                  <a:gd name="T7" fmla="*/ 308697 h 331"/>
                  <a:gd name="T8" fmla="*/ 7433 w 549"/>
                  <a:gd name="T9" fmla="*/ 0 h 331"/>
                  <a:gd name="T10" fmla="*/ 665 w 549"/>
                  <a:gd name="T11" fmla="*/ 0 h 331"/>
                  <a:gd name="T12" fmla="*/ 1 w 549"/>
                  <a:gd name="T13" fmla="*/ 871408 h 3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9"/>
                  <a:gd name="T22" fmla="*/ 0 h 331"/>
                  <a:gd name="T23" fmla="*/ 549 w 549"/>
                  <a:gd name="T24" fmla="*/ 331 h 3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9" h="331">
                    <a:moveTo>
                      <a:pt x="1" y="282"/>
                    </a:moveTo>
                    <a:cubicBezTo>
                      <a:pt x="0" y="331"/>
                      <a:pt x="20" y="326"/>
                      <a:pt x="41" y="296"/>
                    </a:cubicBezTo>
                    <a:lnTo>
                      <a:pt x="129" y="100"/>
                    </a:lnTo>
                    <a:lnTo>
                      <a:pt x="549" y="100"/>
                    </a:lnTo>
                    <a:lnTo>
                      <a:pt x="549" y="0"/>
                    </a:lnTo>
                    <a:lnTo>
                      <a:pt x="49" y="0"/>
                    </a:lnTo>
                    <a:lnTo>
                      <a:pt x="1" y="28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84" name="Freeform 45"/>
              <p:cNvSpPr>
                <a:spLocks/>
              </p:cNvSpPr>
              <p:nvPr/>
            </p:nvSpPr>
            <p:spPr bwMode="auto">
              <a:xfrm>
                <a:off x="4599" y="3032"/>
                <a:ext cx="578" cy="417"/>
              </a:xfrm>
              <a:custGeom>
                <a:avLst/>
                <a:gdLst>
                  <a:gd name="T0" fmla="*/ 7459 w 548"/>
                  <a:gd name="T1" fmla="*/ 2147483647 h 265"/>
                  <a:gd name="T2" fmla="*/ 681 w 548"/>
                  <a:gd name="T3" fmla="*/ 2147483647 h 265"/>
                  <a:gd name="T4" fmla="*/ 0 w 548"/>
                  <a:gd name="T5" fmla="*/ 2147483647 h 265"/>
                  <a:gd name="T6" fmla="*/ 646 w 548"/>
                  <a:gd name="T7" fmla="*/ 2147483647 h 265"/>
                  <a:gd name="T8" fmla="*/ 1694 w 548"/>
                  <a:gd name="T9" fmla="*/ 2147483647 h 265"/>
                  <a:gd name="T10" fmla="*/ 7459 w 548"/>
                  <a:gd name="T11" fmla="*/ 2147483647 h 265"/>
                  <a:gd name="T12" fmla="*/ 7459 w 548"/>
                  <a:gd name="T13" fmla="*/ 2147483647 h 2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8"/>
                  <a:gd name="T22" fmla="*/ 0 h 265"/>
                  <a:gd name="T23" fmla="*/ 548 w 548"/>
                  <a:gd name="T24" fmla="*/ 265 h 2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8" h="265">
                    <a:moveTo>
                      <a:pt x="548" y="265"/>
                    </a:moveTo>
                    <a:lnTo>
                      <a:pt x="50" y="265"/>
                    </a:lnTo>
                    <a:lnTo>
                      <a:pt x="0" y="38"/>
                    </a:lnTo>
                    <a:cubicBezTo>
                      <a:pt x="0" y="0"/>
                      <a:pt x="26" y="13"/>
                      <a:pt x="47" y="38"/>
                    </a:cubicBezTo>
                    <a:lnTo>
                      <a:pt x="124" y="185"/>
                    </a:lnTo>
                    <a:lnTo>
                      <a:pt x="548" y="185"/>
                    </a:lnTo>
                    <a:lnTo>
                      <a:pt x="548" y="265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3345" y="982"/>
              <a:ext cx="1173" cy="429"/>
            </a:xfrm>
            <a:custGeom>
              <a:avLst/>
              <a:gdLst>
                <a:gd name="T0" fmla="*/ 1 w 2269"/>
                <a:gd name="T1" fmla="*/ 0 h 973"/>
                <a:gd name="T2" fmla="*/ 1 w 2269"/>
                <a:gd name="T3" fmla="*/ 0 h 973"/>
                <a:gd name="T4" fmla="*/ 1 w 2269"/>
                <a:gd name="T5" fmla="*/ 0 h 973"/>
                <a:gd name="T6" fmla="*/ 1 w 2269"/>
                <a:gd name="T7" fmla="*/ 0 h 973"/>
                <a:gd name="T8" fmla="*/ 1 w 2269"/>
                <a:gd name="T9" fmla="*/ 0 h 973"/>
                <a:gd name="T10" fmla="*/ 1 w 2269"/>
                <a:gd name="T11" fmla="*/ 0 h 973"/>
                <a:gd name="T12" fmla="*/ 0 w 2269"/>
                <a:gd name="T13" fmla="*/ 0 h 973"/>
                <a:gd name="T14" fmla="*/ 1 w 2269"/>
                <a:gd name="T15" fmla="*/ 0 h 9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69"/>
                <a:gd name="T25" fmla="*/ 0 h 973"/>
                <a:gd name="T26" fmla="*/ 2269 w 2269"/>
                <a:gd name="T27" fmla="*/ 973 h 9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69" h="973">
                  <a:moveTo>
                    <a:pt x="3" y="973"/>
                  </a:moveTo>
                  <a:lnTo>
                    <a:pt x="169" y="973"/>
                  </a:lnTo>
                  <a:lnTo>
                    <a:pt x="169" y="174"/>
                  </a:lnTo>
                  <a:lnTo>
                    <a:pt x="1964" y="174"/>
                  </a:lnTo>
                  <a:lnTo>
                    <a:pt x="1974" y="934"/>
                  </a:lnTo>
                  <a:lnTo>
                    <a:pt x="2269" y="0"/>
                  </a:lnTo>
                  <a:lnTo>
                    <a:pt x="0" y="0"/>
                  </a:lnTo>
                  <a:lnTo>
                    <a:pt x="3" y="97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3350" y="1521"/>
              <a:ext cx="1177" cy="436"/>
            </a:xfrm>
            <a:custGeom>
              <a:avLst/>
              <a:gdLst>
                <a:gd name="T0" fmla="*/ 0 w 2278"/>
                <a:gd name="T1" fmla="*/ 0 h 989"/>
                <a:gd name="T2" fmla="*/ 1 w 2278"/>
                <a:gd name="T3" fmla="*/ 0 h 989"/>
                <a:gd name="T4" fmla="*/ 1 w 2278"/>
                <a:gd name="T5" fmla="*/ 0 h 989"/>
                <a:gd name="T6" fmla="*/ 1 w 2278"/>
                <a:gd name="T7" fmla="*/ 0 h 989"/>
                <a:gd name="T8" fmla="*/ 1 w 2278"/>
                <a:gd name="T9" fmla="*/ 0 h 989"/>
                <a:gd name="T10" fmla="*/ 1 w 2278"/>
                <a:gd name="T11" fmla="*/ 0 h 989"/>
                <a:gd name="T12" fmla="*/ 0 w 2278"/>
                <a:gd name="T13" fmla="*/ 0 h 989"/>
                <a:gd name="T14" fmla="*/ 0 w 2278"/>
                <a:gd name="T15" fmla="*/ 0 h 9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8"/>
                <a:gd name="T25" fmla="*/ 0 h 989"/>
                <a:gd name="T26" fmla="*/ 2278 w 2278"/>
                <a:gd name="T27" fmla="*/ 989 h 98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8" h="989">
                  <a:moveTo>
                    <a:pt x="0" y="0"/>
                  </a:moveTo>
                  <a:lnTo>
                    <a:pt x="152" y="0"/>
                  </a:lnTo>
                  <a:lnTo>
                    <a:pt x="152" y="818"/>
                  </a:lnTo>
                  <a:lnTo>
                    <a:pt x="1973" y="818"/>
                  </a:lnTo>
                  <a:lnTo>
                    <a:pt x="1942" y="23"/>
                  </a:lnTo>
                  <a:lnTo>
                    <a:pt x="2278" y="989"/>
                  </a:lnTo>
                  <a:lnTo>
                    <a:pt x="0" y="98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51" name="Group 48"/>
            <p:cNvGrpSpPr>
              <a:grpSpLocks/>
            </p:cNvGrpSpPr>
            <p:nvPr/>
          </p:nvGrpSpPr>
          <p:grpSpPr bwMode="auto">
            <a:xfrm>
              <a:off x="2333" y="1345"/>
              <a:ext cx="1015" cy="246"/>
              <a:chOff x="3042" y="735"/>
              <a:chExt cx="708" cy="212"/>
            </a:xfrm>
          </p:grpSpPr>
          <p:sp>
            <p:nvSpPr>
              <p:cNvPr id="81" name="Rectangle 49" descr="70%"/>
              <p:cNvSpPr>
                <a:spLocks noChangeArrowheads="1"/>
              </p:cNvSpPr>
              <p:nvPr/>
            </p:nvSpPr>
            <p:spPr bwMode="auto">
              <a:xfrm>
                <a:off x="3042" y="735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" name="Rectangle 50" descr="70%"/>
              <p:cNvSpPr>
                <a:spLocks noChangeArrowheads="1"/>
              </p:cNvSpPr>
              <p:nvPr/>
            </p:nvSpPr>
            <p:spPr bwMode="auto">
              <a:xfrm>
                <a:off x="3042" y="891"/>
                <a:ext cx="708" cy="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1pPr>
                <a:lvl2pPr marL="742950" indent="-28575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2pPr>
                <a:lvl3pPr marL="11430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3pPr>
                <a:lvl4pPr marL="16002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4pPr>
                <a:lvl5pPr marL="2057400" indent="-228600" eaLnBrk="0" hangingPunct="0">
                  <a:defRPr>
                    <a:solidFill>
                      <a:schemeClr val="bg1"/>
                    </a:solidFill>
                    <a:latin typeface="Optima Medium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Optima Medium" charset="0"/>
                  <a:defRPr>
                    <a:solidFill>
                      <a:schemeClr val="bg1"/>
                    </a:solidFill>
                    <a:latin typeface="Optima Medium" charset="0"/>
                  </a:defRPr>
                </a:lvl9pPr>
              </a:lstStyle>
              <a:p>
                <a:pPr defTabSz="914400" eaLnBrk="1" hangingPunct="1">
                  <a:buClrTx/>
                  <a:buSzTx/>
                  <a:buFontTx/>
                  <a:buNone/>
                </a:pPr>
                <a:endParaRPr lang="en-US" altLang="fr-FR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52" name="Group 51"/>
            <p:cNvGrpSpPr>
              <a:grpSpLocks/>
            </p:cNvGrpSpPr>
            <p:nvPr/>
          </p:nvGrpSpPr>
          <p:grpSpPr bwMode="auto">
            <a:xfrm>
              <a:off x="1298" y="982"/>
              <a:ext cx="1031" cy="970"/>
              <a:chOff x="3243" y="564"/>
              <a:chExt cx="720" cy="834"/>
            </a:xfrm>
          </p:grpSpPr>
          <p:grpSp>
            <p:nvGrpSpPr>
              <p:cNvPr id="73" name="Group 52"/>
              <p:cNvGrpSpPr>
                <a:grpSpLocks/>
              </p:cNvGrpSpPr>
              <p:nvPr/>
            </p:nvGrpSpPr>
            <p:grpSpPr bwMode="auto">
              <a:xfrm>
                <a:off x="3243" y="564"/>
                <a:ext cx="720" cy="834"/>
                <a:chOff x="2319" y="426"/>
                <a:chExt cx="720" cy="834"/>
              </a:xfrm>
            </p:grpSpPr>
            <p:sp>
              <p:nvSpPr>
                <p:cNvPr id="79" name="Rectangle 53"/>
                <p:cNvSpPr>
                  <a:spLocks noChangeArrowheads="1"/>
                </p:cNvSpPr>
                <p:nvPr/>
              </p:nvSpPr>
              <p:spPr bwMode="auto">
                <a:xfrm>
                  <a:off x="2319" y="426"/>
                  <a:ext cx="720" cy="83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0" name="Rectangle 54"/>
                <p:cNvSpPr>
                  <a:spLocks noChangeArrowheads="1"/>
                </p:cNvSpPr>
                <p:nvPr/>
              </p:nvSpPr>
              <p:spPr bwMode="auto">
                <a:xfrm>
                  <a:off x="2376" y="483"/>
                  <a:ext cx="603" cy="71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4" name="Group 55"/>
              <p:cNvGrpSpPr>
                <a:grpSpLocks/>
              </p:cNvGrpSpPr>
              <p:nvPr/>
            </p:nvGrpSpPr>
            <p:grpSpPr bwMode="auto">
              <a:xfrm>
                <a:off x="3342" y="848"/>
                <a:ext cx="500" cy="426"/>
                <a:chOff x="2406" y="719"/>
                <a:chExt cx="500" cy="426"/>
              </a:xfrm>
            </p:grpSpPr>
            <p:sp>
              <p:nvSpPr>
                <p:cNvPr id="75" name="Oval 56" descr="Sphere"/>
                <p:cNvSpPr>
                  <a:spLocks noChangeArrowheads="1"/>
                </p:cNvSpPr>
                <p:nvPr/>
              </p:nvSpPr>
              <p:spPr bwMode="auto">
                <a:xfrm>
                  <a:off x="240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6" name="Oval 57" descr="Sphere"/>
                <p:cNvSpPr>
                  <a:spLocks noChangeArrowheads="1"/>
                </p:cNvSpPr>
                <p:nvPr/>
              </p:nvSpPr>
              <p:spPr bwMode="auto">
                <a:xfrm>
                  <a:off x="254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7" name="Oval 58" descr="Sphere"/>
                <p:cNvSpPr>
                  <a:spLocks noChangeArrowheads="1"/>
                </p:cNvSpPr>
                <p:nvPr/>
              </p:nvSpPr>
              <p:spPr bwMode="auto">
                <a:xfrm>
                  <a:off x="2676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8" name="Oval 59" descr="Sphere"/>
                <p:cNvSpPr>
                  <a:spLocks noChangeArrowheads="1"/>
                </p:cNvSpPr>
                <p:nvPr/>
              </p:nvSpPr>
              <p:spPr bwMode="auto">
                <a:xfrm>
                  <a:off x="2811" y="719"/>
                  <a:ext cx="95" cy="42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1pPr>
                  <a:lvl2pPr marL="742950" indent="-28575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2pPr>
                  <a:lvl3pPr marL="11430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3pPr>
                  <a:lvl4pPr marL="16002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4pPr>
                  <a:lvl5pPr marL="2057400" indent="-228600" eaLnBrk="0" hangingPunct="0"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Optima Medium" charset="0"/>
                    <a:defRPr>
                      <a:solidFill>
                        <a:schemeClr val="bg1"/>
                      </a:solidFill>
                      <a:latin typeface="Optima Medium" charset="0"/>
                    </a:defRPr>
                  </a:lvl9pPr>
                </a:lstStyle>
                <a:p>
                  <a:pPr defTabSz="914400" eaLnBrk="1" hangingPunct="1">
                    <a:buClrTx/>
                    <a:buSzTx/>
                    <a:buFontTx/>
                    <a:buNone/>
                  </a:pPr>
                  <a:endParaRPr lang="en-US" altLang="fr-FR" sz="2400">
                    <a:solidFill>
                      <a:schemeClr val="tx1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53" name="Rectangle 60"/>
            <p:cNvSpPr>
              <a:spLocks noChangeArrowheads="1"/>
            </p:cNvSpPr>
            <p:nvPr/>
          </p:nvSpPr>
          <p:spPr bwMode="auto">
            <a:xfrm>
              <a:off x="2236" y="1415"/>
              <a:ext cx="100" cy="103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4" name="Rectangle 61" descr="Small confetti"/>
            <p:cNvSpPr>
              <a:spLocks noChangeArrowheads="1"/>
            </p:cNvSpPr>
            <p:nvPr/>
          </p:nvSpPr>
          <p:spPr bwMode="auto">
            <a:xfrm>
              <a:off x="3428" y="1063"/>
              <a:ext cx="931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5" name="AutoShape 62" descr="Large confetti"/>
            <p:cNvSpPr>
              <a:spLocks noChangeArrowheads="1"/>
            </p:cNvSpPr>
            <p:nvPr/>
          </p:nvSpPr>
          <p:spPr bwMode="auto">
            <a:xfrm>
              <a:off x="3569" y="1178"/>
              <a:ext cx="652" cy="587"/>
            </a:xfrm>
            <a:prstGeom prst="flowChartAlternateProcess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defTabSz="914400" eaLnBrk="1" hangingPunct="1">
                <a:buClrTx/>
                <a:buSzTx/>
                <a:buFontTx/>
                <a:buNone/>
              </a:pPr>
              <a:endParaRPr lang="en-US" altLang="fr-FR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6" name="Text Box 63"/>
            <p:cNvSpPr txBox="1">
              <a:spLocks noChangeArrowheads="1"/>
            </p:cNvSpPr>
            <p:nvPr/>
          </p:nvSpPr>
          <p:spPr bwMode="auto">
            <a:xfrm>
              <a:off x="3549" y="1142"/>
              <a:ext cx="62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2000" b="1">
                  <a:solidFill>
                    <a:srgbClr val="CC0000"/>
                  </a:solidFill>
                  <a:latin typeface="Arial" pitchFamily="34" charset="0"/>
                </a:rPr>
                <a:t>Plasma</a:t>
              </a:r>
            </a:p>
          </p:txBody>
        </p:sp>
        <p:sp>
          <p:nvSpPr>
            <p:cNvPr id="57" name="PubChord"/>
            <p:cNvSpPr>
              <a:spLocks noEditPoints="1" noChangeArrowheads="1"/>
            </p:cNvSpPr>
            <p:nvPr/>
          </p:nvSpPr>
          <p:spPr bwMode="auto">
            <a:xfrm rot="5934171">
              <a:off x="4344" y="1351"/>
              <a:ext cx="201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16 w 21600"/>
                <a:gd name="T10" fmla="*/ 3184 h 21600"/>
                <a:gd name="T11" fmla="*/ 18484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4136" y="19298"/>
                  </a:moveTo>
                  <a:cubicBezTo>
                    <a:pt x="6037" y="20789"/>
                    <a:pt x="8383" y="21600"/>
                    <a:pt x="10800" y="21600"/>
                  </a:cubicBezTo>
                  <a:cubicBezTo>
                    <a:pt x="14708" y="21599"/>
                    <a:pt x="18311" y="19488"/>
                    <a:pt x="20221" y="16079"/>
                  </a:cubicBezTo>
                  <a:lnTo>
                    <a:pt x="4136" y="19298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8" name="PubChord" descr="20%"/>
            <p:cNvSpPr>
              <a:spLocks noEditPoints="1" noChangeArrowheads="1"/>
            </p:cNvSpPr>
            <p:nvPr/>
          </p:nvSpPr>
          <p:spPr bwMode="auto">
            <a:xfrm rot="5400000">
              <a:off x="3438" y="1342"/>
              <a:ext cx="149" cy="25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3189 w 21600"/>
                <a:gd name="T10" fmla="*/ 3184 h 21600"/>
                <a:gd name="T11" fmla="*/ 18411 w 21600"/>
                <a:gd name="T12" fmla="*/ 18416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>
                  <a:moveTo>
                    <a:pt x="2420" y="17612"/>
                  </a:moveTo>
                  <a:cubicBezTo>
                    <a:pt x="4470" y="20135"/>
                    <a:pt x="7548" y="21600"/>
                    <a:pt x="10800" y="21600"/>
                  </a:cubicBezTo>
                  <a:cubicBezTo>
                    <a:pt x="13951" y="21599"/>
                    <a:pt x="16945" y="20223"/>
                    <a:pt x="18997" y="17831"/>
                  </a:cubicBezTo>
                  <a:lnTo>
                    <a:pt x="2420" y="17612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" name="Line 68"/>
            <p:cNvSpPr>
              <a:spLocks noChangeShapeType="1"/>
            </p:cNvSpPr>
            <p:nvPr/>
          </p:nvSpPr>
          <p:spPr bwMode="auto">
            <a:xfrm flipV="1">
              <a:off x="1724" y="1050"/>
              <a:ext cx="291" cy="27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Line 69"/>
            <p:cNvSpPr>
              <a:spLocks noChangeShapeType="1"/>
            </p:cNvSpPr>
            <p:nvPr/>
          </p:nvSpPr>
          <p:spPr bwMode="auto">
            <a:xfrm>
              <a:off x="2015" y="1050"/>
              <a:ext cx="236" cy="46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1" name="Line 70"/>
            <p:cNvSpPr>
              <a:spLocks noChangeShapeType="1"/>
            </p:cNvSpPr>
            <p:nvPr/>
          </p:nvSpPr>
          <p:spPr bwMode="auto">
            <a:xfrm flipV="1">
              <a:off x="2257" y="1415"/>
              <a:ext cx="230" cy="9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2" name="Line 71"/>
            <p:cNvSpPr>
              <a:spLocks noChangeShapeType="1"/>
            </p:cNvSpPr>
            <p:nvPr/>
          </p:nvSpPr>
          <p:spPr bwMode="auto">
            <a:xfrm>
              <a:off x="2499" y="1420"/>
              <a:ext cx="62" cy="10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3" name="Line 72"/>
            <p:cNvSpPr>
              <a:spLocks noChangeShapeType="1"/>
            </p:cNvSpPr>
            <p:nvPr/>
          </p:nvSpPr>
          <p:spPr bwMode="auto">
            <a:xfrm flipV="1">
              <a:off x="2573" y="1410"/>
              <a:ext cx="472" cy="116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Line 73"/>
            <p:cNvSpPr>
              <a:spLocks noChangeShapeType="1"/>
            </p:cNvSpPr>
            <p:nvPr/>
          </p:nvSpPr>
          <p:spPr bwMode="auto">
            <a:xfrm>
              <a:off x="3050" y="1415"/>
              <a:ext cx="268" cy="11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5" name="Line 74"/>
            <p:cNvSpPr>
              <a:spLocks noChangeShapeType="1"/>
            </p:cNvSpPr>
            <p:nvPr/>
          </p:nvSpPr>
          <p:spPr bwMode="auto">
            <a:xfrm flipV="1">
              <a:off x="3324" y="1410"/>
              <a:ext cx="43" cy="1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6" name="Line 75"/>
            <p:cNvSpPr>
              <a:spLocks noChangeShapeType="1"/>
            </p:cNvSpPr>
            <p:nvPr/>
          </p:nvSpPr>
          <p:spPr bwMode="auto">
            <a:xfrm>
              <a:off x="3380" y="1415"/>
              <a:ext cx="576" cy="46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7" name="Line 76"/>
            <p:cNvSpPr>
              <a:spLocks noChangeShapeType="1"/>
            </p:cNvSpPr>
            <p:nvPr/>
          </p:nvSpPr>
          <p:spPr bwMode="auto">
            <a:xfrm flipV="1">
              <a:off x="3962" y="1097"/>
              <a:ext cx="763" cy="778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Freeform 77"/>
            <p:cNvSpPr>
              <a:spLocks/>
            </p:cNvSpPr>
            <p:nvPr/>
          </p:nvSpPr>
          <p:spPr bwMode="auto">
            <a:xfrm>
              <a:off x="3750" y="1453"/>
              <a:ext cx="1601" cy="252"/>
            </a:xfrm>
            <a:custGeom>
              <a:avLst/>
              <a:gdLst>
                <a:gd name="T0" fmla="*/ 0 w 2304"/>
                <a:gd name="T1" fmla="*/ 0 h 558"/>
                <a:gd name="T2" fmla="*/ 1 w 2304"/>
                <a:gd name="T3" fmla="*/ 0 h 558"/>
                <a:gd name="T4" fmla="*/ 1 w 2304"/>
                <a:gd name="T5" fmla="*/ 0 h 558"/>
                <a:gd name="T6" fmla="*/ 1 w 2304"/>
                <a:gd name="T7" fmla="*/ 0 h 55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04"/>
                <a:gd name="T13" fmla="*/ 0 h 558"/>
                <a:gd name="T14" fmla="*/ 2304 w 2304"/>
                <a:gd name="T15" fmla="*/ 558 h 5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04" h="558">
                  <a:moveTo>
                    <a:pt x="0" y="558"/>
                  </a:moveTo>
                  <a:cubicBezTo>
                    <a:pt x="86" y="452"/>
                    <a:pt x="172" y="347"/>
                    <a:pt x="338" y="265"/>
                  </a:cubicBezTo>
                  <a:cubicBezTo>
                    <a:pt x="504" y="183"/>
                    <a:pt x="668" y="108"/>
                    <a:pt x="996" y="64"/>
                  </a:cubicBezTo>
                  <a:cubicBezTo>
                    <a:pt x="1324" y="20"/>
                    <a:pt x="2079" y="1"/>
                    <a:pt x="2304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oval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4364" y="1473"/>
              <a:ext cx="996" cy="78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 flipV="1">
              <a:off x="4363" y="1396"/>
              <a:ext cx="995" cy="40"/>
            </a:xfrm>
            <a:custGeom>
              <a:avLst/>
              <a:gdLst>
                <a:gd name="T0" fmla="*/ 0 w 1244"/>
                <a:gd name="T1" fmla="*/ 0 h 164"/>
                <a:gd name="T2" fmla="*/ 2 w 1244"/>
                <a:gd name="T3" fmla="*/ 0 h 164"/>
                <a:gd name="T4" fmla="*/ 2 w 1244"/>
                <a:gd name="T5" fmla="*/ 0 h 164"/>
                <a:gd name="T6" fmla="*/ 2 w 1244"/>
                <a:gd name="T7" fmla="*/ 0 h 1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4"/>
                <a:gd name="T13" fmla="*/ 0 h 164"/>
                <a:gd name="T14" fmla="*/ 1244 w 1244"/>
                <a:gd name="T15" fmla="*/ 164 h 1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4" h="164">
                  <a:moveTo>
                    <a:pt x="0" y="164"/>
                  </a:moveTo>
                  <a:cubicBezTo>
                    <a:pt x="48" y="129"/>
                    <a:pt x="96" y="94"/>
                    <a:pt x="165" y="73"/>
                  </a:cubicBezTo>
                  <a:cubicBezTo>
                    <a:pt x="234" y="52"/>
                    <a:pt x="232" y="48"/>
                    <a:pt x="412" y="36"/>
                  </a:cubicBezTo>
                  <a:cubicBezTo>
                    <a:pt x="592" y="24"/>
                    <a:pt x="1071" y="7"/>
                    <a:pt x="1244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71" name="Text Box 80"/>
            <p:cNvSpPr txBox="1">
              <a:spLocks noChangeArrowheads="1"/>
            </p:cNvSpPr>
            <p:nvPr/>
          </p:nvSpPr>
          <p:spPr bwMode="auto">
            <a:xfrm>
              <a:off x="4910" y="1125"/>
              <a:ext cx="51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Extracted</a:t>
              </a:r>
            </a:p>
            <a:p>
              <a:pPr algn="ctr" eaLnBrk="1" hangingPunct="1">
                <a:buClrTx/>
                <a:buSzTx/>
                <a:buFontTx/>
                <a:buNone/>
              </a:pPr>
              <a:r>
                <a:rPr lang="en-US" altLang="fr-FR" sz="1200" b="1">
                  <a:solidFill>
                    <a:schemeClr val="tx1"/>
                  </a:solidFill>
                  <a:latin typeface="Arial" pitchFamily="34" charset="0"/>
                </a:rPr>
                <a:t>ion beam</a:t>
              </a:r>
            </a:p>
          </p:txBody>
        </p:sp>
        <p:sp>
          <p:nvSpPr>
            <p:cNvPr id="72" name="Text Box 81"/>
            <p:cNvSpPr txBox="1">
              <a:spLocks noChangeArrowheads="1"/>
            </p:cNvSpPr>
            <p:nvPr/>
          </p:nvSpPr>
          <p:spPr bwMode="auto">
            <a:xfrm>
              <a:off x="4848" y="1476"/>
              <a:ext cx="68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1pPr>
              <a:lvl2pPr marL="742950" indent="-28575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2pPr>
              <a:lvl3pPr marL="11430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3pPr>
              <a:lvl4pPr marL="16002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4pPr>
              <a:lvl5pPr marL="2057400" indent="-228600" defTabSz="4173538" eaLnBrk="0" hangingPunct="0">
                <a:defRPr>
                  <a:solidFill>
                    <a:schemeClr val="bg1"/>
                  </a:solidFill>
                  <a:latin typeface="Optima Medium" charset="0"/>
                </a:defRPr>
              </a:lvl5pPr>
              <a:lvl6pPr marL="25146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6pPr>
              <a:lvl7pPr marL="29718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7pPr>
              <a:lvl8pPr marL="34290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8pPr>
              <a:lvl9pPr marL="3886200" indent="-228600" defTabSz="4173538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Optima Medium" charset="0"/>
                <a:defRPr>
                  <a:solidFill>
                    <a:schemeClr val="bg1"/>
                  </a:solidFill>
                  <a:latin typeface="Optima Medium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~nA   for Surface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</a:rPr>
                <a:t>~</a:t>
              </a: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A   for FEBIAD</a:t>
              </a:r>
            </a:p>
            <a:p>
              <a:pPr eaLnBrk="1" hangingPunct="1">
                <a:buClrTx/>
                <a:buSzTx/>
                <a:buFontTx/>
                <a:buNone/>
              </a:pPr>
              <a:r>
                <a:rPr lang="en-US" altLang="fr-FR" sz="1000">
                  <a:solidFill>
                    <a:schemeClr val="tx1"/>
                  </a:solidFill>
                  <a:latin typeface="Arial" pitchFamily="34" charset="0"/>
                  <a:sym typeface="Symbol" pitchFamily="18" charset="2"/>
                </a:rPr>
                <a:t>~mA   for ECR</a:t>
              </a:r>
            </a:p>
          </p:txBody>
        </p:sp>
      </p:grpSp>
      <p:pic>
        <p:nvPicPr>
          <p:cNvPr id="88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76" y="4582161"/>
            <a:ext cx="2791197" cy="1350931"/>
          </a:xfrm>
          <a:prstGeom prst="rect">
            <a:avLst/>
          </a:prstGeom>
          <a:noFill/>
          <a:ln>
            <a:noFill/>
          </a:ln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353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30120"/>
            <a:ext cx="14382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88808"/>
            <a:ext cx="4864100" cy="377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203950" y="4287520"/>
            <a:ext cx="2540000" cy="1503363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>
                <a:solidFill>
                  <a:srgbClr val="000000"/>
                </a:solidFill>
              </a:rPr>
              <a:t>10 MeV deuterons</a:t>
            </a:r>
          </a:p>
          <a:p>
            <a:pPr eaLnBrk="1" hangingPunct="1"/>
            <a:r>
              <a:rPr lang="en-GB">
                <a:solidFill>
                  <a:srgbClr val="000000"/>
                </a:solidFill>
              </a:rPr>
              <a:t>d-to-n converter (Be)</a:t>
            </a:r>
            <a:r>
              <a:rPr lang="ar-SA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>
              <a:solidFill>
                <a:srgbClr val="000000"/>
              </a:solidFill>
            </a:endParaRPr>
          </a:p>
          <a:p>
            <a:pPr eaLnBrk="1" hangingPunct="1"/>
            <a:r>
              <a:rPr lang="en-GB">
                <a:solidFill>
                  <a:srgbClr val="000000"/>
                </a:solidFill>
              </a:rPr>
              <a:t>n moderator (wax)</a:t>
            </a:r>
            <a:r>
              <a:rPr lang="ar-SA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>
              <a:solidFill>
                <a:srgbClr val="000000"/>
              </a:solidFill>
            </a:endParaRPr>
          </a:p>
          <a:p>
            <a:pPr eaLnBrk="1" hangingPunct="1"/>
            <a:r>
              <a:rPr lang="en-GB">
                <a:solidFill>
                  <a:srgbClr val="000000"/>
                </a:solidFill>
              </a:rPr>
              <a:t>UO</a:t>
            </a:r>
            <a:r>
              <a:rPr lang="en-GB" baseline="-25000">
                <a:solidFill>
                  <a:srgbClr val="000000"/>
                </a:solidFill>
              </a:rPr>
              <a:t>2</a:t>
            </a:r>
            <a:r>
              <a:rPr lang="en-GB">
                <a:solidFill>
                  <a:srgbClr val="000000"/>
                </a:solidFill>
              </a:rPr>
              <a:t> (10 kg) </a:t>
            </a:r>
          </a:p>
          <a:p>
            <a:pPr eaLnBrk="1" hangingPunct="1"/>
            <a:r>
              <a:rPr lang="en-GB">
                <a:solidFill>
                  <a:srgbClr val="000000"/>
                </a:solidFill>
              </a:rPr>
              <a:t>Baking powder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28925" y="949008"/>
            <a:ext cx="2765799" cy="83317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 err="1">
                <a:solidFill>
                  <a:srgbClr val="002060"/>
                </a:solidFill>
              </a:rPr>
              <a:t>O.Kofoed</a:t>
            </a:r>
            <a:r>
              <a:rPr lang="en-GB" b="1" i="1" dirty="0">
                <a:solidFill>
                  <a:srgbClr val="002060"/>
                </a:solidFill>
              </a:rPr>
              <a:t>-Hansen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i="1" dirty="0">
                <a:solidFill>
                  <a:srgbClr val="002060"/>
                </a:solidFill>
              </a:rPr>
              <a:t>K.O. Nielsen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 i="1" dirty="0">
                <a:solidFill>
                  <a:srgbClr val="002060"/>
                </a:solidFill>
              </a:rPr>
              <a:t>Dan. </a:t>
            </a:r>
            <a:r>
              <a:rPr lang="en-GB" sz="1200" b="1" i="1" dirty="0" err="1">
                <a:solidFill>
                  <a:srgbClr val="002060"/>
                </a:solidFill>
              </a:rPr>
              <a:t>Mat.Fys.Medd</a:t>
            </a:r>
            <a:r>
              <a:rPr lang="en-GB" sz="1200" b="1" i="1" dirty="0">
                <a:solidFill>
                  <a:srgbClr val="002060"/>
                </a:solidFill>
              </a:rPr>
              <a:t>. 26, no. 7 (1951</a:t>
            </a:r>
            <a:r>
              <a:rPr lang="en-GB" sz="1200" b="1" i="1" dirty="0">
                <a:solidFill>
                  <a:srgbClr val="000000"/>
                </a:solidFill>
              </a:rPr>
              <a:t>)</a:t>
            </a:r>
            <a:r>
              <a:rPr lang="ar-SA" sz="1200" b="1" i="1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1200" b="1" i="1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29000" y="553720"/>
            <a:ext cx="2114550" cy="460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000000"/>
                </a:solidFill>
              </a:rPr>
              <a:t>ISOLDE “0”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7" b="25368"/>
          <a:stretch>
            <a:fillRect/>
          </a:stretch>
        </p:blipFill>
        <p:spPr bwMode="auto">
          <a:xfrm>
            <a:off x="228600" y="20320"/>
            <a:ext cx="85344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81000" y="5089208"/>
            <a:ext cx="2032000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sz="1400" baseline="30000" dirty="0">
                <a:solidFill>
                  <a:srgbClr val="000000"/>
                </a:solidFill>
              </a:rPr>
              <a:t>89</a:t>
            </a:r>
            <a:r>
              <a:rPr lang="en-GB" sz="1400" dirty="0">
                <a:solidFill>
                  <a:srgbClr val="000000"/>
                </a:solidFill>
              </a:rPr>
              <a:t>Kr (CO</a:t>
            </a:r>
            <a:r>
              <a:rPr lang="en-GB" sz="1400" baseline="-25000" dirty="0">
                <a:solidFill>
                  <a:srgbClr val="000000"/>
                </a:solidFill>
              </a:rPr>
              <a:t>2</a:t>
            </a:r>
            <a:r>
              <a:rPr lang="en-GB" sz="1400" dirty="0">
                <a:solidFill>
                  <a:srgbClr val="000000"/>
                </a:solidFill>
              </a:rPr>
              <a:t>, H</a:t>
            </a:r>
            <a:r>
              <a:rPr lang="en-GB" sz="1400" baseline="-25000" dirty="0">
                <a:solidFill>
                  <a:srgbClr val="000000"/>
                </a:solidFill>
              </a:rPr>
              <a:t>2</a:t>
            </a:r>
            <a:r>
              <a:rPr lang="en-GB" sz="1400" dirty="0">
                <a:solidFill>
                  <a:srgbClr val="000000"/>
                </a:solidFill>
              </a:rPr>
              <a:t>O, NH</a:t>
            </a:r>
            <a:r>
              <a:rPr lang="en-GB" sz="1400" baseline="-25000" dirty="0">
                <a:solidFill>
                  <a:srgbClr val="000000"/>
                </a:solidFill>
              </a:rPr>
              <a:t>3</a:t>
            </a:r>
            <a:r>
              <a:rPr lang="en-GB" sz="1400" dirty="0">
                <a:solidFill>
                  <a:srgbClr val="000000"/>
                </a:solidFill>
              </a:rPr>
              <a:t>)</a:t>
            </a:r>
            <a:r>
              <a:rPr lang="ar-SA" sz="1400" dirty="0">
                <a:solidFill>
                  <a:srgbClr val="000000"/>
                </a:solidFill>
                <a:cs typeface="Arial" pitchFamily="34" charset="0"/>
              </a:rPr>
              <a:t>‏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46100" y="5874113"/>
            <a:ext cx="3822178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Optima Medium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Optima Medium" charset="0"/>
              </a:defRPr>
            </a:lvl9pPr>
          </a:lstStyle>
          <a:p>
            <a:pPr eaLnBrk="1" hangingPunct="1"/>
            <a:r>
              <a:rPr lang="en-GB" sz="1400" i="1" dirty="0" smtClean="0">
                <a:solidFill>
                  <a:srgbClr val="002060"/>
                </a:solidFill>
              </a:rPr>
              <a:t>CERN </a:t>
            </a:r>
            <a:r>
              <a:rPr lang="en-GB" sz="1400" i="1" dirty="0">
                <a:solidFill>
                  <a:srgbClr val="002060"/>
                </a:solidFill>
              </a:rPr>
              <a:t>76-13, 3</a:t>
            </a:r>
            <a:r>
              <a:rPr lang="en-GB" sz="1400" i="1" baseline="30000" dirty="0">
                <a:solidFill>
                  <a:srgbClr val="002060"/>
                </a:solidFill>
              </a:rPr>
              <a:t>rd</a:t>
            </a:r>
            <a:r>
              <a:rPr lang="en-GB" sz="1400" i="1" dirty="0">
                <a:solidFill>
                  <a:srgbClr val="002060"/>
                </a:solidFill>
              </a:rPr>
              <a:t> conf. nuclei far from stability </a:t>
            </a:r>
          </a:p>
        </p:txBody>
      </p:sp>
    </p:spTree>
    <p:extLst>
      <p:ext uri="{BB962C8B-B14F-4D97-AF65-F5344CB8AC3E}">
        <p14:creationId xmlns:p14="http://schemas.microsoft.com/office/powerpoint/2010/main" val="16642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81236" y="2324988"/>
            <a:ext cx="3229280" cy="396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0" y="240164"/>
            <a:ext cx="9069573" cy="6560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sz="2000" b="1" baseline="30000" dirty="0" smtClean="0">
                <a:solidFill>
                  <a:srgbClr val="0070C0"/>
                </a:solidFill>
              </a:rPr>
              <a:t>40</a:t>
            </a:r>
            <a:r>
              <a:rPr lang="en-GB" sz="2000" b="1" dirty="0" smtClean="0">
                <a:solidFill>
                  <a:srgbClr val="0070C0"/>
                </a:solidFill>
              </a:rPr>
              <a:t>K, a natural or </a:t>
            </a:r>
            <a:r>
              <a:rPr lang="en-GB" sz="2000" b="1" dirty="0" err="1" smtClean="0">
                <a:solidFill>
                  <a:srgbClr val="0070C0"/>
                </a:solidFill>
              </a:rPr>
              <a:t>artifical</a:t>
            </a:r>
            <a:r>
              <a:rPr lang="en-GB" sz="2000" b="1" dirty="0" smtClean="0">
                <a:solidFill>
                  <a:srgbClr val="0070C0"/>
                </a:solidFill>
              </a:rPr>
              <a:t> radioisotope ?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645" y="749301"/>
            <a:ext cx="3976575" cy="114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97893" y="967566"/>
            <a:ext cx="33393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Our whole body natural activity</a:t>
            </a:r>
          </a:p>
          <a:p>
            <a:r>
              <a:rPr lang="en-GB" dirty="0" smtClean="0"/>
              <a:t>is of ca 4 </a:t>
            </a:r>
            <a:r>
              <a:rPr lang="en-GB" dirty="0" err="1" smtClean="0"/>
              <a:t>kBq</a:t>
            </a:r>
            <a:r>
              <a:rPr lang="en-GB" dirty="0"/>
              <a:t> </a:t>
            </a:r>
            <a:r>
              <a:rPr lang="en-GB" dirty="0" smtClean="0"/>
              <a:t>(0.2 </a:t>
            </a:r>
            <a:r>
              <a:rPr lang="en-GB" dirty="0" err="1" smtClean="0"/>
              <a:t>mSv</a:t>
            </a:r>
            <a:r>
              <a:rPr lang="en-GB" dirty="0" smtClean="0"/>
              <a:t>/year)</a:t>
            </a:r>
          </a:p>
          <a:p>
            <a:endParaRPr lang="en-GB" dirty="0"/>
          </a:p>
          <a:p>
            <a:r>
              <a:rPr lang="en-GB" u="sng" baseline="30000" dirty="0" smtClean="0"/>
              <a:t>40</a:t>
            </a:r>
            <a:r>
              <a:rPr lang="en-GB" u="sng" dirty="0" smtClean="0"/>
              <a:t>K Method of production </a:t>
            </a:r>
            <a:r>
              <a:rPr lang="en-GB" dirty="0" smtClean="0"/>
              <a:t>: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094" y="4168136"/>
            <a:ext cx="1725982" cy="1381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297570" y="5905867"/>
            <a:ext cx="18291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S. </a:t>
            </a:r>
            <a:r>
              <a:rPr lang="en-GB" sz="1200" dirty="0" err="1" smtClean="0"/>
              <a:t>Woosley</a:t>
            </a:r>
            <a:r>
              <a:rPr lang="en-GB" sz="1200" dirty="0" smtClean="0"/>
              <a:t>, </a:t>
            </a:r>
            <a:r>
              <a:rPr lang="en-GB" sz="1200" dirty="0" err="1" smtClean="0"/>
              <a:t>Astrophys</a:t>
            </a:r>
            <a:r>
              <a:rPr lang="en-GB" sz="1200" dirty="0" smtClean="0"/>
              <a:t> j </a:t>
            </a:r>
            <a:endParaRPr lang="en-GB" sz="1200" dirty="0"/>
          </a:p>
        </p:txBody>
      </p:sp>
      <p:pic>
        <p:nvPicPr>
          <p:cNvPr id="21" name="Picture 13" descr="http://www.google.fr/url?source=imglanding&amp;ct=img&amp;q=https://www.le.ac.uk/ph/faulkes/web/images/stars.jpg&amp;sa=X&amp;ei=o4NpVZnXMYf6ywPW-4H4Dw&amp;ved=0CAkQ8wc4Yg&amp;usg=AFQjCNFqOBHo9y6vEwVf3-Xusr5MNtu4-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84" y="3656485"/>
            <a:ext cx="1895666" cy="179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7112" y="5875083"/>
            <a:ext cx="6865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But none </a:t>
            </a:r>
            <a:r>
              <a:rPr lang="en-GB" b="1" dirty="0" smtClean="0"/>
              <a:t>of these facilities is cheap and easy to implement ! </a:t>
            </a:r>
            <a:endParaRPr lang="en-GB" b="1" dirty="0"/>
          </a:p>
        </p:txBody>
      </p:sp>
      <p:sp>
        <p:nvSpPr>
          <p:cNvPr id="23" name="Rectangle 22"/>
          <p:cNvSpPr/>
          <p:nvPr/>
        </p:nvSpPr>
        <p:spPr>
          <a:xfrm>
            <a:off x="4558933" y="21003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err="1" smtClean="0"/>
              <a:t>Nucleosynthesis</a:t>
            </a:r>
            <a:r>
              <a:rPr lang="en-GB" dirty="0" smtClean="0"/>
              <a:t> in </a:t>
            </a:r>
            <a:r>
              <a:rPr lang="en-GB" dirty="0"/>
              <a:t>supernovae explosion</a:t>
            </a:r>
          </a:p>
          <a:p>
            <a:r>
              <a:rPr lang="en-GB" dirty="0"/>
              <a:t>12C+16O</a:t>
            </a:r>
            <a:r>
              <a:rPr lang="en-GB" dirty="0">
                <a:sym typeface="Wingdings" panose="05000000000000000000" pitchFamily="2" charset="2"/>
              </a:rPr>
              <a:t>X, </a:t>
            </a:r>
            <a:r>
              <a:rPr lang="en-GB" dirty="0" err="1">
                <a:sym typeface="Wingdings" panose="05000000000000000000" pitchFamily="2" charset="2"/>
              </a:rPr>
              <a:t>etc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54547" y="2404806"/>
            <a:ext cx="3339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Neutron capture </a:t>
            </a:r>
            <a:r>
              <a:rPr lang="en-GB" dirty="0" smtClean="0"/>
              <a:t>s-process</a:t>
            </a:r>
          </a:p>
          <a:p>
            <a:r>
              <a:rPr lang="en-GB" dirty="0" smtClean="0"/>
              <a:t>in stars </a:t>
            </a:r>
            <a:r>
              <a:rPr lang="en-GB" baseline="30000" dirty="0" smtClean="0"/>
              <a:t>39</a:t>
            </a:r>
            <a:r>
              <a:rPr lang="en-GB" dirty="0" smtClean="0"/>
              <a:t>K(</a:t>
            </a:r>
            <a:r>
              <a:rPr lang="en-GB" dirty="0" err="1" smtClean="0"/>
              <a:t>n,</a:t>
            </a:r>
            <a:r>
              <a:rPr lang="en-GB" dirty="0" err="1" smtClean="0">
                <a:latin typeface="Symbol" panose="05050102010706020507" pitchFamily="18" charset="2"/>
              </a:rPr>
              <a:t>g</a:t>
            </a:r>
            <a:r>
              <a:rPr lang="en-GB" dirty="0" smtClean="0"/>
              <a:t>)</a:t>
            </a:r>
            <a:r>
              <a:rPr lang="en-GB" baseline="30000" dirty="0" smtClean="0"/>
              <a:t>40</a:t>
            </a:r>
            <a:r>
              <a:rPr lang="en-GB" dirty="0" smtClean="0"/>
              <a:t>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366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Radioisotope decay scheme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Radioactivity, decay chain, </a:t>
            </a:r>
            <a:r>
              <a:rPr lang="en-US" sz="2400" dirty="0" err="1" smtClean="0"/>
              <a:t>etc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21" y="1854357"/>
            <a:ext cx="3189923" cy="2404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94" y="4259288"/>
            <a:ext cx="3028950" cy="21105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2295" y="3250418"/>
            <a:ext cx="2425755" cy="242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6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17495" y="1242171"/>
            <a:ext cx="8684312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2800" b="1" dirty="0" err="1">
                <a:solidFill>
                  <a:srgbClr val="0070C0"/>
                </a:solidFill>
              </a:rPr>
              <a:t>Nuclear</a:t>
            </a:r>
            <a:r>
              <a:rPr lang="fr-FR" sz="2800" b="1" dirty="0">
                <a:solidFill>
                  <a:srgbClr val="0070C0"/>
                </a:solidFill>
              </a:rPr>
              <a:t> </a:t>
            </a:r>
            <a:r>
              <a:rPr lang="fr-FR" sz="2800" b="1" dirty="0" err="1">
                <a:solidFill>
                  <a:srgbClr val="0070C0"/>
                </a:solidFill>
              </a:rPr>
              <a:t>Physics</a:t>
            </a:r>
            <a:endParaRPr lang="fr-FR" sz="2800" b="1" dirty="0">
              <a:solidFill>
                <a:srgbClr val="0070C0"/>
              </a:solidFill>
            </a:endParaRPr>
          </a:p>
          <a:p>
            <a:pPr algn="l"/>
            <a:r>
              <a:rPr lang="fr-FR" sz="2800" b="1" dirty="0">
                <a:solidFill>
                  <a:srgbClr val="0070C0"/>
                </a:solidFill>
              </a:rPr>
              <a:t>ISOLDE and MEDICIS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10" name="Picture 9" descr="vm_53151--91_sol_front_ax100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2" r="3666" b="4995"/>
          <a:stretch/>
        </p:blipFill>
        <p:spPr>
          <a:xfrm>
            <a:off x="4250902" y="928031"/>
            <a:ext cx="4540250" cy="42154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8212" y="2168963"/>
            <a:ext cx="2674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years ago – now : </a:t>
            </a:r>
          </a:p>
          <a:p>
            <a:r>
              <a:rPr lang="en-GB" dirty="0"/>
              <a:t>Innovative radioisotopes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837623">
            <a:off x="6072677" y="1719784"/>
            <a:ext cx="1164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Auger therapy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657689">
            <a:off x="6940697" y="3633964"/>
            <a:ext cx="8646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Symbol" charset="2"/>
                <a:cs typeface="Symbol" charset="2"/>
              </a:rPr>
              <a:t>a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-therapy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7061527">
            <a:off x="5446113" y="2655628"/>
            <a:ext cx="833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  <a:latin typeface="Symbol" charset="2"/>
                <a:cs typeface="Symbol" charset="2"/>
              </a:rPr>
              <a:t>b</a:t>
            </a:r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-therapy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3987708">
            <a:off x="4987204" y="3401099"/>
            <a:ext cx="481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PET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3174826">
            <a:off x="7705710" y="1667302"/>
            <a:ext cx="6524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SPECT</a:t>
            </a:r>
            <a:endParaRPr lang="en-GB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Picture 2" descr="Terbium 4 iso_image (1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48" y="2815294"/>
            <a:ext cx="2305634" cy="238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02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Nuclide Chart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64503"/>
            <a:ext cx="8226425" cy="5006856"/>
          </a:xfrm>
        </p:spPr>
      </p:pic>
    </p:spTree>
    <p:extLst>
      <p:ext uri="{BB962C8B-B14F-4D97-AF65-F5344CB8AC3E}">
        <p14:creationId xmlns:p14="http://schemas.microsoft.com/office/powerpoint/2010/main" val="1977850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563" y="2380984"/>
            <a:ext cx="3787722" cy="29860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000" b="1" dirty="0" smtClean="0">
                <a:solidFill>
                  <a:srgbClr val="0070C0"/>
                </a:solidFill>
              </a:rPr>
              <a:t>Stopping range of particles in matter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329" y="1837238"/>
            <a:ext cx="2755854" cy="193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0668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7585" y="411076"/>
            <a:ext cx="7450577" cy="394833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</a:rPr>
              <a:t>Neutron </a:t>
            </a:r>
            <a:r>
              <a:rPr lang="en-GB" sz="2000" b="1" smtClean="0">
                <a:solidFill>
                  <a:srgbClr val="0070C0"/>
                </a:solidFill>
              </a:rPr>
              <a:t>capture in Boron and emission of alpha particle</a:t>
            </a:r>
            <a:endParaRPr lang="en-GB" sz="2000" b="1" dirty="0">
              <a:solidFill>
                <a:srgbClr val="0070C0"/>
              </a:solidFill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4688068" y="3079394"/>
            <a:ext cx="4409022" cy="537654"/>
            <a:chOff x="1498428" y="1861907"/>
            <a:chExt cx="4409022" cy="537654"/>
          </a:xfrm>
        </p:grpSpPr>
        <p:sp>
          <p:nvSpPr>
            <p:cNvPr id="9" name="TextBox 19"/>
            <p:cNvSpPr txBox="1"/>
            <p:nvPr/>
          </p:nvSpPr>
          <p:spPr>
            <a:xfrm>
              <a:off x="2180871" y="1876341"/>
              <a:ext cx="37265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94%: </a:t>
              </a:r>
              <a:r>
                <a:rPr lang="en-GB" sz="1200" baseline="300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 (0.840MeV + </a:t>
              </a:r>
              <a:r>
                <a:rPr lang="el-GR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(1.470MeV) +</a:t>
              </a:r>
              <a:r>
                <a:rPr lang="el-GR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γ</a:t>
              </a:r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(0.478MeV)</a:t>
              </a:r>
            </a:p>
            <a:p>
              <a:endParaRPr lang="en-GB" sz="400" dirty="0" smtClean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GB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%:  </a:t>
              </a:r>
              <a:r>
                <a:rPr lang="en-GB" sz="1200" baseline="300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en-GB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 (1.015MeV + </a:t>
              </a:r>
              <a:r>
                <a:rPr lang="el-GR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GB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(1.777MeV</a:t>
              </a:r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GB" sz="12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498428" y="1861907"/>
              <a:ext cx="12410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16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B+n</a:t>
              </a:r>
              <a:endParaRPr lang="de-DE" sz="1600" baseline="300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65"/>
          <p:cNvGrpSpPr/>
          <p:nvPr/>
        </p:nvGrpSpPr>
        <p:grpSpPr>
          <a:xfrm>
            <a:off x="3255043" y="3740734"/>
            <a:ext cx="2355237" cy="2311065"/>
            <a:chOff x="3452640" y="4010062"/>
            <a:chExt cx="2665485" cy="2665484"/>
          </a:xfrm>
        </p:grpSpPr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0399" y="4550589"/>
              <a:ext cx="2450822" cy="1957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Oval 71"/>
            <p:cNvSpPr/>
            <p:nvPr/>
          </p:nvSpPr>
          <p:spPr>
            <a:xfrm>
              <a:off x="3452640" y="4010062"/>
              <a:ext cx="2665485" cy="2665484"/>
            </a:xfrm>
            <a:prstGeom prst="ellipse">
              <a:avLst/>
            </a:prstGeom>
            <a:noFill/>
            <a:ln>
              <a:solidFill>
                <a:srgbClr val="29348C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29348C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561" y="1334942"/>
            <a:ext cx="3507145" cy="1519763"/>
          </a:xfrm>
          <a:prstGeom prst="rect">
            <a:avLst/>
          </a:prstGeom>
          <a:ln>
            <a:solidFill>
              <a:srgbClr val="29348C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grpSp>
        <p:nvGrpSpPr>
          <p:cNvPr id="116" name="Group 115"/>
          <p:cNvGrpSpPr/>
          <p:nvPr/>
        </p:nvGrpSpPr>
        <p:grpSpPr>
          <a:xfrm>
            <a:off x="707586" y="3881539"/>
            <a:ext cx="3177957" cy="2041236"/>
            <a:chOff x="707586" y="3881539"/>
            <a:chExt cx="3177957" cy="2041236"/>
          </a:xfrm>
        </p:grpSpPr>
        <p:sp>
          <p:nvSpPr>
            <p:cNvPr id="11" name="Rounded Rectangle 46"/>
            <p:cNvSpPr/>
            <p:nvPr/>
          </p:nvSpPr>
          <p:spPr>
            <a:xfrm>
              <a:off x="1767605" y="4958762"/>
              <a:ext cx="1288360" cy="14310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Rounded Rectangle 47"/>
            <p:cNvSpPr/>
            <p:nvPr/>
          </p:nvSpPr>
          <p:spPr>
            <a:xfrm>
              <a:off x="2125483" y="4958762"/>
              <a:ext cx="572605" cy="45429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Right Arrow 49"/>
            <p:cNvSpPr/>
            <p:nvPr/>
          </p:nvSpPr>
          <p:spPr>
            <a:xfrm rot="1140487">
              <a:off x="1130950" y="4784237"/>
              <a:ext cx="630817" cy="187019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5" name="Oval 50"/>
            <p:cNvSpPr/>
            <p:nvPr/>
          </p:nvSpPr>
          <p:spPr>
            <a:xfrm>
              <a:off x="921543" y="4498181"/>
              <a:ext cx="101137" cy="9429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Oval 51"/>
            <p:cNvSpPr/>
            <p:nvPr/>
          </p:nvSpPr>
          <p:spPr>
            <a:xfrm>
              <a:off x="843515" y="4629530"/>
              <a:ext cx="94698" cy="92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Oval 52"/>
            <p:cNvSpPr/>
            <p:nvPr/>
          </p:nvSpPr>
          <p:spPr>
            <a:xfrm>
              <a:off x="1025425" y="4592479"/>
              <a:ext cx="100906" cy="9858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Oval 53"/>
            <p:cNvSpPr/>
            <p:nvPr/>
          </p:nvSpPr>
          <p:spPr>
            <a:xfrm>
              <a:off x="2198256" y="4779904"/>
              <a:ext cx="364696" cy="357718"/>
            </a:xfrm>
            <a:prstGeom prst="ellipse">
              <a:avLst/>
            </a:prstGeom>
            <a:noFill/>
            <a:ln>
              <a:solidFill>
                <a:srgbClr val="29348C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rgbClr val="29348C"/>
                </a:solidFill>
              </a:endParaRPr>
            </a:p>
          </p:txBody>
        </p:sp>
        <p:sp>
          <p:nvSpPr>
            <p:cNvPr id="19" name="Oval 54"/>
            <p:cNvSpPr/>
            <p:nvPr/>
          </p:nvSpPr>
          <p:spPr>
            <a:xfrm>
              <a:off x="1002089" y="4732252"/>
              <a:ext cx="99911" cy="982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Oval 55"/>
            <p:cNvSpPr/>
            <p:nvPr/>
          </p:nvSpPr>
          <p:spPr>
            <a:xfrm>
              <a:off x="2101110" y="3986593"/>
              <a:ext cx="119444" cy="1027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1" name="Oval 56"/>
            <p:cNvSpPr/>
            <p:nvPr/>
          </p:nvSpPr>
          <p:spPr>
            <a:xfrm>
              <a:off x="2160832" y="4064826"/>
              <a:ext cx="119444" cy="1027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2" name="Oval 57"/>
            <p:cNvSpPr/>
            <p:nvPr/>
          </p:nvSpPr>
          <p:spPr>
            <a:xfrm>
              <a:off x="2160832" y="3986593"/>
              <a:ext cx="119444" cy="1027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3" name="Oval 58"/>
            <p:cNvSpPr/>
            <p:nvPr/>
          </p:nvSpPr>
          <p:spPr>
            <a:xfrm>
              <a:off x="2101110" y="4086641"/>
              <a:ext cx="119444" cy="1027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Oval 59"/>
            <p:cNvSpPr/>
            <p:nvPr/>
          </p:nvSpPr>
          <p:spPr>
            <a:xfrm>
              <a:off x="2518922" y="4345434"/>
              <a:ext cx="119444" cy="1027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5" name="Oval 60"/>
            <p:cNvSpPr/>
            <p:nvPr/>
          </p:nvSpPr>
          <p:spPr>
            <a:xfrm>
              <a:off x="2578644" y="4423666"/>
              <a:ext cx="119444" cy="1027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6" name="Oval 61"/>
            <p:cNvSpPr/>
            <p:nvPr/>
          </p:nvSpPr>
          <p:spPr>
            <a:xfrm>
              <a:off x="2578644" y="4345434"/>
              <a:ext cx="119444" cy="1027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7" name="Oval 62"/>
            <p:cNvSpPr/>
            <p:nvPr/>
          </p:nvSpPr>
          <p:spPr>
            <a:xfrm>
              <a:off x="2518922" y="4445481"/>
              <a:ext cx="119444" cy="10277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28" name="Straight Arrow Connector 63"/>
            <p:cNvCxnSpPr/>
            <p:nvPr/>
          </p:nvCxnSpPr>
          <p:spPr>
            <a:xfrm flipH="1" flipV="1">
              <a:off x="2198258" y="4263976"/>
              <a:ext cx="82019" cy="6137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64"/>
            <p:cNvCxnSpPr>
              <a:endCxn id="27" idx="4"/>
            </p:cNvCxnSpPr>
            <p:nvPr/>
          </p:nvCxnSpPr>
          <p:spPr>
            <a:xfrm flipV="1">
              <a:off x="2464006" y="4548254"/>
              <a:ext cx="114639" cy="32949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66"/>
            <p:cNvCxnSpPr>
              <a:stCxn id="18" idx="1"/>
            </p:cNvCxnSpPr>
            <p:nvPr/>
          </p:nvCxnSpPr>
          <p:spPr>
            <a:xfrm flipV="1">
              <a:off x="2251664" y="3905856"/>
              <a:ext cx="1560060" cy="926435"/>
            </a:xfrm>
            <a:prstGeom prst="line">
              <a:avLst/>
            </a:prstGeom>
            <a:ln>
              <a:solidFill>
                <a:srgbClr val="29348C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67"/>
            <p:cNvCxnSpPr>
              <a:stCxn id="18" idx="3"/>
            </p:cNvCxnSpPr>
            <p:nvPr/>
          </p:nvCxnSpPr>
          <p:spPr>
            <a:xfrm>
              <a:off x="2251665" y="5085235"/>
              <a:ext cx="1633878" cy="837540"/>
            </a:xfrm>
            <a:prstGeom prst="line">
              <a:avLst/>
            </a:prstGeom>
            <a:ln>
              <a:solidFill>
                <a:srgbClr val="29348C"/>
              </a:solidFill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>
              <a:off x="707586" y="5482959"/>
              <a:ext cx="22108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Pu-Be source: 1*10</a:t>
              </a:r>
              <a:r>
                <a:rPr lang="en-US" sz="1200" baseline="300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US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n/s @4</a:t>
              </a:r>
              <a:r>
                <a:rPr lang="el-GR" sz="1200" dirty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π</a:t>
              </a:r>
              <a:endParaRPr lang="de-DE" sz="12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349313" y="3881539"/>
              <a:ext cx="3048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800" dirty="0" smtClean="0">
                  <a:solidFill>
                    <a:srgbClr val="29348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de-DE" sz="18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87257" y="4092258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800" dirty="0">
                  <a:solidFill>
                    <a:srgbClr val="29348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de-DE" sz="18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616547" y="5060121"/>
              <a:ext cx="7040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  <a:endParaRPr lang="de-DE" sz="1200" dirty="0">
                <a:solidFill>
                  <a:srgbClr val="29348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/>
        </p:nvSpPr>
        <p:spPr>
          <a:xfrm>
            <a:off x="7615298" y="3983233"/>
            <a:ext cx="1280343" cy="847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7" name="Group 116"/>
          <p:cNvGrpSpPr/>
          <p:nvPr/>
        </p:nvGrpSpPr>
        <p:grpSpPr>
          <a:xfrm>
            <a:off x="1390191" y="3275466"/>
            <a:ext cx="7548366" cy="2677460"/>
            <a:chOff x="1390191" y="3275466"/>
            <a:chExt cx="7548366" cy="2677460"/>
          </a:xfrm>
        </p:grpSpPr>
        <p:grpSp>
          <p:nvGrpSpPr>
            <p:cNvPr id="13" name="Group 48"/>
            <p:cNvGrpSpPr/>
            <p:nvPr/>
          </p:nvGrpSpPr>
          <p:grpSpPr>
            <a:xfrm>
              <a:off x="1390191" y="3275466"/>
              <a:ext cx="1948667" cy="439803"/>
              <a:chOff x="2223760" y="4137129"/>
              <a:chExt cx="1923575" cy="442609"/>
            </a:xfrm>
          </p:grpSpPr>
          <p:sp>
            <p:nvSpPr>
              <p:cNvPr id="37" name="Rectangle 72"/>
              <p:cNvSpPr/>
              <p:nvPr/>
            </p:nvSpPr>
            <p:spPr>
              <a:xfrm>
                <a:off x="2223760" y="4147619"/>
                <a:ext cx="1923575" cy="36715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8" name="TextBox 73"/>
              <p:cNvSpPr txBox="1"/>
              <p:nvPr/>
            </p:nvSpPr>
            <p:spPr>
              <a:xfrm>
                <a:off x="2414622" y="4137129"/>
                <a:ext cx="1511820" cy="442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 smtClean="0"/>
                  <a:t>Si </a:t>
                </a:r>
                <a:r>
                  <a:rPr lang="en-GB" dirty="0" smtClean="0"/>
                  <a:t>detector</a:t>
                </a:r>
                <a:endParaRPr lang="en-GB" dirty="0"/>
              </a:p>
            </p:txBody>
          </p:sp>
        </p:grpSp>
        <p:cxnSp>
          <p:nvCxnSpPr>
            <p:cNvPr id="34" name="Straight Arrow Connector 69"/>
            <p:cNvCxnSpPr/>
            <p:nvPr/>
          </p:nvCxnSpPr>
          <p:spPr>
            <a:xfrm>
              <a:off x="3331204" y="3582051"/>
              <a:ext cx="2483897" cy="681923"/>
            </a:xfrm>
            <a:prstGeom prst="straightConnector1">
              <a:avLst/>
            </a:prstGeom>
            <a:ln>
              <a:solidFill>
                <a:srgbClr val="29348C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40" name="Grafik 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24086" y="3961894"/>
              <a:ext cx="3014471" cy="1991032"/>
            </a:xfrm>
            <a:prstGeom prst="rect">
              <a:avLst/>
            </a:prstGeom>
            <a:ln>
              <a:solidFill>
                <a:srgbClr val="29348C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39" name="Inhaltsplatzhalter 2"/>
            <p:cNvSpPr txBox="1">
              <a:spLocks/>
            </p:cNvSpPr>
            <p:nvPr/>
          </p:nvSpPr>
          <p:spPr>
            <a:xfrm>
              <a:off x="6685756" y="3992694"/>
              <a:ext cx="2028654" cy="290665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l-GR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sz="1200" baseline="-25000" dirty="0" err="1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</a:t>
              </a:r>
              <a:r>
                <a:rPr lang="en-US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baseline="300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B(n,</a:t>
              </a:r>
              <a:r>
                <a:rPr lang="el-GR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r>
                <a:rPr lang="en-US" sz="1200" baseline="300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en-US" sz="1200" dirty="0" smtClean="0">
                  <a:solidFill>
                    <a:srgbClr val="29348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Li)=3840 barn</a:t>
              </a: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6921283" y="3079394"/>
            <a:ext cx="1083906" cy="1910363"/>
            <a:chOff x="6921283" y="3079394"/>
            <a:chExt cx="1083906" cy="1910363"/>
          </a:xfrm>
        </p:grpSpPr>
        <p:sp>
          <p:nvSpPr>
            <p:cNvPr id="42" name="Ellipse 44"/>
            <p:cNvSpPr/>
            <p:nvPr/>
          </p:nvSpPr>
          <p:spPr>
            <a:xfrm>
              <a:off x="6921283" y="3079394"/>
              <a:ext cx="1083906" cy="29913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3" name="Gerade Verbindung mit Pfeil 46"/>
            <p:cNvCxnSpPr>
              <a:stCxn id="42" idx="5"/>
            </p:cNvCxnSpPr>
            <p:nvPr/>
          </p:nvCxnSpPr>
          <p:spPr>
            <a:xfrm>
              <a:off x="7846455" y="3334724"/>
              <a:ext cx="6979" cy="16550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8" name="Rectangle 77"/>
          <p:cNvSpPr/>
          <p:nvPr/>
        </p:nvSpPr>
        <p:spPr>
          <a:xfrm>
            <a:off x="866004" y="6298354"/>
            <a:ext cx="82985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 smtClean="0">
                <a:solidFill>
                  <a:srgbClr val="29348C"/>
                </a:solidFill>
              </a:rPr>
              <a:t>C</a:t>
            </a:r>
            <a:r>
              <a:rPr lang="en-GB" sz="800" dirty="0" smtClean="0">
                <a:solidFill>
                  <a:srgbClr val="29348C"/>
                </a:solidFill>
              </a:rPr>
              <a:t>. </a:t>
            </a:r>
            <a:r>
              <a:rPr lang="en-GB" sz="800" dirty="0" err="1" smtClean="0">
                <a:solidFill>
                  <a:srgbClr val="29348C"/>
                </a:solidFill>
              </a:rPr>
              <a:t>Seiffert</a:t>
            </a:r>
            <a:r>
              <a:rPr lang="en-GB" sz="800" dirty="0" smtClean="0">
                <a:solidFill>
                  <a:srgbClr val="29348C"/>
                </a:solidFill>
              </a:rPr>
              <a:t>, PhD Thesis, CERN-THESIS-2014-332.</a:t>
            </a:r>
            <a:endParaRPr lang="en-GB" sz="800" dirty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7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4141</TotalTime>
  <Words>1242</Words>
  <Application>Microsoft Macintosh PowerPoint</Application>
  <PresentationFormat>On-screen Show (4:3)</PresentationFormat>
  <Paragraphs>331</Paragraphs>
  <Slides>36</Slides>
  <Notes>2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52" baseType="lpstr">
      <vt:lpstr>Arial Black</vt:lpstr>
      <vt:lpstr>Book Antiqua</vt:lpstr>
      <vt:lpstr>Calibri</vt:lpstr>
      <vt:lpstr>DejaVu Sans</vt:lpstr>
      <vt:lpstr>MS PGothic</vt:lpstr>
      <vt:lpstr>ＭＳ Ｐゴシック</vt:lpstr>
      <vt:lpstr>Optima Medium</vt:lpstr>
      <vt:lpstr>Symbol</vt:lpstr>
      <vt:lpstr>Times New Roman</vt:lpstr>
      <vt:lpstr>Ubuntu</vt:lpstr>
      <vt:lpstr>Ubuntu Light</vt:lpstr>
      <vt:lpstr>Wingdings</vt:lpstr>
      <vt:lpstr>Arial</vt:lpstr>
      <vt:lpstr>CERN_ENdept_Presentation_ArialFont</vt:lpstr>
      <vt:lpstr>Bitmap Image</vt:lpstr>
      <vt:lpstr>Worksheet</vt:lpstr>
      <vt:lpstr>Radioactive Ion Beams for Medical Applications I :  Production by the Isotope mass Separation OnLine (ISOL) method </vt:lpstr>
      <vt:lpstr>Structure of the presentation</vt:lpstr>
      <vt:lpstr>PowerPoint Presentation</vt:lpstr>
      <vt:lpstr>PowerPoint Presentation</vt:lpstr>
      <vt:lpstr>Radioisotope decay scheme</vt:lpstr>
      <vt:lpstr>PowerPoint Presentation</vt:lpstr>
      <vt:lpstr>Nuclide Chart</vt:lpstr>
      <vt:lpstr>PowerPoint Presentation</vt:lpstr>
      <vt:lpstr>Neutron capture in Boron and emission of alpha particle</vt:lpstr>
      <vt:lpstr>Where can we study fundamental properties of these isotopes (aka nuclear physics) ?</vt:lpstr>
      <vt:lpstr>World map of radioisotope ion beam facilities* </vt:lpstr>
      <vt:lpstr>The main ingredients :An accelerator for isotope production + mass purification</vt:lpstr>
      <vt:lpstr>An example : FRIB under construction at MSU (USA) </vt:lpstr>
      <vt:lpstr>Principle of isotope production, release and acceleration</vt:lpstr>
      <vt:lpstr>1st Targets used at CERN-PS for alkali metals (p 10-24 GeV)‏</vt:lpstr>
      <vt:lpstr>PowerPoint Presentation</vt:lpstr>
      <vt:lpstr>Isotope mass separation with long-lived isotopes</vt:lpstr>
      <vt:lpstr>New isotope beams by mass separatio (ISOL)</vt:lpstr>
      <vt:lpstr>Principles of ISOL radioactive beam production</vt:lpstr>
      <vt:lpstr>PowerPoint Presentation</vt:lpstr>
      <vt:lpstr>PowerPoint Presentation</vt:lpstr>
      <vt:lpstr>PowerPoint Presentation</vt:lpstr>
      <vt:lpstr>Beam – target interaction : use of the lost proton beam fraction</vt:lpstr>
      <vt:lpstr>Isotope release : an analytical function</vt:lpstr>
      <vt:lpstr>Release 35Ar + from cold nanostructured targets !!</vt:lpstr>
      <vt:lpstr>1st Boron ISOL beams: 8BF2+ from carbon nanotubes</vt:lpstr>
      <vt:lpstr>Ionization of radioisotopes</vt:lpstr>
      <vt:lpstr>Surface Ion Sources</vt:lpstr>
      <vt:lpstr>PowerPoint Presentation</vt:lpstr>
      <vt:lpstr>Isotope mass separation and post acceleration</vt:lpstr>
      <vt:lpstr>PowerPoint Presentation</vt:lpstr>
      <vt:lpstr>Spare</vt:lpstr>
      <vt:lpstr>From production to beam formation</vt:lpstr>
      <vt:lpstr>1000+ isotopes (for 70+ elements) “online”</vt:lpstr>
      <vt:lpstr>Principles of radioactive beam production</vt:lpstr>
      <vt:lpstr>PowerPoint Presentation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Thierry Stora</cp:lastModifiedBy>
  <cp:revision>366</cp:revision>
  <cp:lastPrinted>2018-04-09T10:45:59Z</cp:lastPrinted>
  <dcterms:created xsi:type="dcterms:W3CDTF">2015-02-18T15:58:36Z</dcterms:created>
  <dcterms:modified xsi:type="dcterms:W3CDTF">2018-04-10T06:22:28Z</dcterms:modified>
</cp:coreProperties>
</file>