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3" r:id="rId2"/>
    <p:sldId id="374" r:id="rId3"/>
    <p:sldId id="396" r:id="rId4"/>
    <p:sldId id="400" r:id="rId5"/>
    <p:sldId id="402" r:id="rId6"/>
    <p:sldId id="421" r:id="rId7"/>
    <p:sldId id="426" r:id="rId8"/>
    <p:sldId id="403" r:id="rId9"/>
    <p:sldId id="401" r:id="rId10"/>
    <p:sldId id="405" r:id="rId11"/>
    <p:sldId id="422" r:id="rId12"/>
    <p:sldId id="404" r:id="rId13"/>
    <p:sldId id="406" r:id="rId14"/>
    <p:sldId id="423" r:id="rId15"/>
    <p:sldId id="407" r:id="rId16"/>
    <p:sldId id="424" r:id="rId17"/>
    <p:sldId id="408" r:id="rId18"/>
    <p:sldId id="409" r:id="rId19"/>
    <p:sldId id="410" r:id="rId20"/>
    <p:sldId id="427" r:id="rId21"/>
    <p:sldId id="428" r:id="rId22"/>
    <p:sldId id="412" r:id="rId23"/>
    <p:sldId id="411" r:id="rId24"/>
    <p:sldId id="415" r:id="rId25"/>
    <p:sldId id="416" r:id="rId26"/>
    <p:sldId id="418" r:id="rId27"/>
    <p:sldId id="433" r:id="rId28"/>
    <p:sldId id="429" r:id="rId29"/>
    <p:sldId id="430" r:id="rId30"/>
    <p:sldId id="431" r:id="rId31"/>
    <p:sldId id="432" r:id="rId32"/>
    <p:sldId id="434" r:id="rId33"/>
    <p:sldId id="419" r:id="rId34"/>
    <p:sldId id="420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01" d="100"/>
          <a:sy n="101" d="100"/>
        </p:scale>
        <p:origin x="-1088" y="-12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14.03.19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14.03.19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0" kern="1200">
          <a:solidFill>
            <a:schemeClr val="bg2"/>
          </a:solidFill>
          <a:latin typeface="Book Antiqua"/>
          <a:ea typeface="+mj-ea"/>
          <a:cs typeface="Book Antiqu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Book Antiqua"/>
          <a:ea typeface="+mn-ea"/>
          <a:cs typeface="Book Antiqua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Book Antiqua"/>
          <a:ea typeface="+mn-ea"/>
          <a:cs typeface="Book Antiqua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Book Antiqua"/>
          <a:ea typeface="+mn-ea"/>
          <a:cs typeface="Book Antiqua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Book Antiqua"/>
          <a:ea typeface="+mn-ea"/>
          <a:cs typeface="Book Antiqua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Book Antiqua"/>
          <a:ea typeface="+mn-ea"/>
          <a:cs typeface="Book Antiqu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oleObject" Target="../embeddings/oleObject2.bin"/><Relationship Id="rId5" Type="http://schemas.openxmlformats.org/officeDocument/2006/relationships/image" Target="../media/image12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oleObject" Target="../embeddings/oleObject3.bin"/><Relationship Id="rId5" Type="http://schemas.openxmlformats.org/officeDocument/2006/relationships/image" Target="../media/image13.w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14.wmf"/><Relationship Id="rId8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oleObject" Target="../embeddings/oleObject5.bin"/><Relationship Id="rId5" Type="http://schemas.openxmlformats.org/officeDocument/2006/relationships/image" Target="../media/image16.wmf"/><Relationship Id="rId6" Type="http://schemas.openxmlformats.org/officeDocument/2006/relationships/image" Target="../media/image17.jpg"/><Relationship Id="rId7" Type="http://schemas.openxmlformats.org/officeDocument/2006/relationships/image" Target="../media/image18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oleObject" Target="../embeddings/oleObject6.bin"/><Relationship Id="rId5" Type="http://schemas.openxmlformats.org/officeDocument/2006/relationships/image" Target="../media/image16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20.wmf"/><Relationship Id="rId8" Type="http://schemas.openxmlformats.org/officeDocument/2006/relationships/oleObject" Target="../embeddings/oleObject8.bin"/><Relationship Id="rId9" Type="http://schemas.openxmlformats.org/officeDocument/2006/relationships/image" Target="../media/image21.wmf"/><Relationship Id="rId10" Type="http://schemas.openxmlformats.org/officeDocument/2006/relationships/image" Target="../media/image2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oleObject" Target="../embeddings/oleObject9.bin"/><Relationship Id="rId5" Type="http://schemas.openxmlformats.org/officeDocument/2006/relationships/image" Target="../media/image16.wm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20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1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oleObject" Target="../embeddings/oleObject11.bin"/><Relationship Id="rId5" Type="http://schemas.openxmlformats.org/officeDocument/2006/relationships/image" Target="../media/image33.wmf"/><Relationship Id="rId6" Type="http://schemas.openxmlformats.org/officeDocument/2006/relationships/image" Target="../media/image34.jpeg"/><Relationship Id="rId7" Type="http://schemas.openxmlformats.org/officeDocument/2006/relationships/image" Target="../media/image35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897632"/>
          </a:xfrm>
        </p:spPr>
        <p:txBody>
          <a:bodyPr/>
          <a:lstStyle/>
          <a:p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LHC: past, </a:t>
            </a:r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present </a:t>
            </a:r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and future</a:t>
            </a:r>
            <a:endParaRPr lang="en-GB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80000" cy="1858144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E. Todesco </a:t>
            </a:r>
          </a:p>
          <a:p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CERN, Technology Department</a:t>
            </a:r>
          </a:p>
          <a:p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Magnet Superconductors and Cryostat Group</a:t>
            </a:r>
          </a:p>
          <a:p>
            <a:endParaRPr lang="en-GB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1640" y="5899150"/>
            <a:ext cx="6480000" cy="34925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Italian teacher program, CERN 18 March 2019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LUMINOSITY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39401" y="1196752"/>
            <a:ext cx="8677275" cy="524033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  <a:sym typeface="Symbol" pitchFamily="18" charset="2"/>
              </a:rPr>
              <a:t>Equation for the luminosity</a:t>
            </a:r>
          </a:p>
          <a:p>
            <a:pPr lvl="1"/>
            <a:endParaRPr lang="en-US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endParaRPr lang="en-US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endParaRPr lang="en-US" dirty="0" smtClean="0">
              <a:solidFill>
                <a:schemeClr val="tx1"/>
              </a:solidFill>
              <a:sym typeface="Symbol" pitchFamily="18" charset="2"/>
            </a:endParaRPr>
          </a:p>
          <a:p>
            <a:pPr>
              <a:buFont typeface="Wingdings" charset="2"/>
              <a:buNone/>
            </a:pPr>
            <a:r>
              <a:rPr lang="en-US" sz="2000" dirty="0" smtClean="0">
                <a:solidFill>
                  <a:schemeClr val="tx1"/>
                </a:solidFill>
                <a:sym typeface="Symbol" pitchFamily="18" charset="2"/>
              </a:rPr>
              <a:t>Accelerator features</a:t>
            </a:r>
          </a:p>
          <a:p>
            <a:pPr lvl="1">
              <a:buFont typeface="Wingdings" charset="2"/>
              <a:buNone/>
            </a:pPr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Energy of the machine 7 </a:t>
            </a:r>
            <a:r>
              <a:rPr lang="en-US" sz="1600" dirty="0" err="1" smtClean="0">
                <a:solidFill>
                  <a:schemeClr val="tx1"/>
                </a:solidFill>
                <a:sym typeface="Symbol" pitchFamily="18" charset="2"/>
              </a:rPr>
              <a:t>TeV</a:t>
            </a:r>
            <a:endParaRPr lang="en-US" sz="1600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>
              <a:buFont typeface="Wingdings" charset="2"/>
              <a:buNone/>
            </a:pPr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Length of the machine 27 km</a:t>
            </a:r>
          </a:p>
          <a:p>
            <a:pPr lvl="1">
              <a:buFont typeface="Wingdings" charset="2"/>
              <a:buNone/>
            </a:pPr>
            <a:endParaRPr lang="en-US" sz="1600" dirty="0" smtClean="0">
              <a:solidFill>
                <a:schemeClr val="tx1"/>
              </a:solidFill>
              <a:sym typeface="Symbol" pitchFamily="18" charset="2"/>
            </a:endParaRPr>
          </a:p>
          <a:p>
            <a:pPr algn="ctr">
              <a:buFont typeface="Wingdings" charset="2"/>
              <a:buNone/>
            </a:pPr>
            <a:r>
              <a:rPr lang="en-US" sz="2000" dirty="0" smtClean="0">
                <a:solidFill>
                  <a:schemeClr val="tx1"/>
                </a:solidFill>
                <a:sym typeface="Symbol" pitchFamily="18" charset="2"/>
              </a:rPr>
              <a:t>Beam intensity features</a:t>
            </a:r>
          </a:p>
          <a:p>
            <a:pPr lvl="1" algn="ctr">
              <a:buFont typeface="Wingdings" charset="2"/>
              <a:buNone/>
            </a:pPr>
            <a:r>
              <a:rPr lang="en-US" sz="1600" dirty="0" err="1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sz="1600" baseline="-25000" dirty="0" err="1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 Number of particles per bunch 1.15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</a:t>
            </a:r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10</a:t>
            </a:r>
            <a:r>
              <a:rPr lang="en-US" sz="1600" baseline="30000" dirty="0" smtClean="0">
                <a:solidFill>
                  <a:schemeClr val="tx1"/>
                </a:solidFill>
                <a:sym typeface="Symbol" pitchFamily="18" charset="2"/>
              </a:rPr>
              <a:t>11</a:t>
            </a:r>
          </a:p>
          <a:p>
            <a:pPr lvl="1" algn="ctr">
              <a:buFont typeface="Wingdings" charset="2"/>
              <a:buNone/>
            </a:pPr>
            <a:r>
              <a:rPr lang="en-US" sz="1600" dirty="0" err="1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sz="1600" baseline="-25000" dirty="0" err="1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 Number of bunches ~2808</a:t>
            </a:r>
          </a:p>
          <a:p>
            <a:pPr lvl="1" algn="ctr">
              <a:buFont typeface="Wingdings" charset="2"/>
              <a:buNone/>
            </a:pPr>
            <a:endParaRPr lang="en-US" sz="1600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 algn="r">
              <a:buFont typeface="Wingdings" charset="2"/>
              <a:buNone/>
            </a:pPr>
            <a:r>
              <a:rPr lang="en-US" sz="2000" dirty="0" smtClean="0">
                <a:solidFill>
                  <a:schemeClr val="tx1"/>
                </a:solidFill>
                <a:sym typeface="Symbol" pitchFamily="18" charset="2"/>
              </a:rPr>
              <a:t>Beam geometry features</a:t>
            </a:r>
          </a:p>
          <a:p>
            <a:pPr lvl="1" algn="r">
              <a:buFont typeface="Wingdings" charset="2"/>
              <a:buNone/>
            </a:pPr>
            <a:r>
              <a:rPr lang="en-US" sz="1400" dirty="0" smtClean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US" sz="1400" baseline="-25000" dirty="0" err="1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sz="1400" baseline="-250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sym typeface="Symbol" pitchFamily="18" charset="2"/>
              </a:rPr>
              <a:t>Size of the beam from injectors: 3.75 mm </a:t>
            </a:r>
            <a:r>
              <a:rPr lang="en-US" sz="1400" dirty="0" err="1" smtClean="0">
                <a:solidFill>
                  <a:schemeClr val="tx1"/>
                </a:solidFill>
                <a:sym typeface="Symbol" pitchFamily="18" charset="2"/>
              </a:rPr>
              <a:t>mrad</a:t>
            </a:r>
            <a:endParaRPr lang="en-US" sz="1400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 algn="r">
              <a:buFont typeface="Wingdings" charset="2"/>
              <a:buNone/>
            </a:pPr>
            <a:r>
              <a:rPr lang="en-US" sz="14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sz="1400" baseline="30000" dirty="0" smtClean="0">
                <a:solidFill>
                  <a:schemeClr val="tx1"/>
                </a:solidFill>
                <a:sym typeface="Symbol" pitchFamily="18" charset="2"/>
              </a:rPr>
              <a:t>* </a:t>
            </a:r>
            <a:r>
              <a:rPr lang="en-US" sz="1400" dirty="0" smtClean="0">
                <a:solidFill>
                  <a:schemeClr val="tx1"/>
                </a:solidFill>
                <a:sym typeface="Symbol" pitchFamily="18" charset="2"/>
              </a:rPr>
              <a:t> Squeeze of the beam in IP (LHC optics): 55 cm</a:t>
            </a:r>
          </a:p>
          <a:p>
            <a:pPr lvl="1" algn="r">
              <a:buFont typeface="Wingdings" charset="2"/>
              <a:buNone/>
            </a:pPr>
            <a:r>
              <a:rPr lang="en-US" sz="1400" dirty="0" smtClean="0">
                <a:solidFill>
                  <a:schemeClr val="tx1"/>
                </a:solidFill>
                <a:sym typeface="Symbol" pitchFamily="18" charset="2"/>
              </a:rPr>
              <a:t>F: geometry reduction factor: 0.84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5095651" y="1728267"/>
            <a:ext cx="574793" cy="856735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3318396" y="2520584"/>
            <a:ext cx="1458097" cy="5848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rot="5400000" flipH="1" flipV="1">
            <a:off x="4287428" y="3129704"/>
            <a:ext cx="1345302" cy="4094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6200000" flipV="1">
            <a:off x="5556740" y="3346104"/>
            <a:ext cx="2543909" cy="15390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5653728" y="1730849"/>
            <a:ext cx="934496" cy="909331"/>
          </a:xfrm>
          <a:prstGeom prst="ellipse">
            <a:avLst/>
          </a:prstGeom>
          <a:solidFill>
            <a:srgbClr val="009900">
              <a:alpha val="0"/>
            </a:srgbClr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825193" y="1723317"/>
            <a:ext cx="394879" cy="829789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9536444"/>
              </p:ext>
            </p:extLst>
          </p:nvPr>
        </p:nvGraphicFramePr>
        <p:xfrm>
          <a:off x="2704306" y="1764614"/>
          <a:ext cx="373538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4" imgW="2336760" imgH="457200" progId="Equation.3">
                  <p:embed/>
                </p:oleObj>
              </mc:Choice>
              <mc:Fallback>
                <p:oleObj name="Equation" r:id="rId4" imgW="2336760" imgH="457200" progId="Equation.3">
                  <p:embed/>
                  <p:pic>
                    <p:nvPicPr>
                      <p:cNvPr id="1044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4306" y="1764614"/>
                        <a:ext cx="3735388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859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LUMINOSITY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4" name="Object 5"/>
          <p:cNvGraphicFramePr>
            <a:graphicFrameLocks noChangeAspect="1"/>
          </p:cNvGraphicFramePr>
          <p:nvPr>
            <p:extLst/>
          </p:nvPr>
        </p:nvGraphicFramePr>
        <p:xfrm>
          <a:off x="2704306" y="1764614"/>
          <a:ext cx="373538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4" imgW="2336760" imgH="457200" progId="Equation.3">
                  <p:embed/>
                </p:oleObj>
              </mc:Choice>
              <mc:Fallback>
                <p:oleObj name="Equation" r:id="rId4" imgW="2336760" imgH="457200" progId="Equation.3">
                  <p:embed/>
                  <p:pic>
                    <p:nvPicPr>
                      <p:cNvPr id="1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4306" y="1764614"/>
                        <a:ext cx="3735388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266700" y="1206874"/>
            <a:ext cx="8677275" cy="5240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Equation for the </a:t>
            </a:r>
            <a:r>
              <a:rPr lang="en-US" sz="24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luminosity</a:t>
            </a:r>
          </a:p>
          <a:p>
            <a:endParaRPr lang="en-US" sz="2400" dirty="0" smtClean="0">
              <a:solidFill>
                <a:srgbClr val="C00000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endParaRPr lang="en-US" sz="2400" dirty="0" smtClean="0">
              <a:solidFill>
                <a:srgbClr val="C00000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endParaRPr lang="en-US" sz="2400" dirty="0" smtClean="0">
              <a:solidFill>
                <a:srgbClr val="C00000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We will outline some of the luminosity limits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Beam </a:t>
            </a:r>
            <a:r>
              <a:rPr lang="en-US" sz="2000" dirty="0" err="1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beam</a:t>
            </a:r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(limit on </a:t>
            </a:r>
            <a:r>
              <a:rPr lang="en-US" sz="2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N</a:t>
            </a:r>
            <a:r>
              <a:rPr lang="en-US" sz="2000" baseline="-25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b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e</a:t>
            </a:r>
            <a:r>
              <a:rPr lang="en-US" sz="2000" baseline="-25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n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)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Electron cloud 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(limit on </a:t>
            </a:r>
            <a:r>
              <a:rPr lang="en-US" sz="2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n</a:t>
            </a:r>
            <a:r>
              <a:rPr lang="en-US" sz="2000" baseline="-25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b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)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Squeeze 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(limit on b</a:t>
            </a:r>
            <a:r>
              <a:rPr lang="en-US" sz="2000" baseline="30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*</a:t>
            </a:r>
            <a:r>
              <a:rPr lang="en-US" sz="2000" baseline="-25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e</a:t>
            </a:r>
            <a:r>
              <a:rPr lang="en-US" sz="2000" baseline="-25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n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)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Injectors 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(limit on </a:t>
            </a:r>
            <a:r>
              <a:rPr lang="en-US" sz="2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N</a:t>
            </a:r>
            <a:r>
              <a:rPr lang="en-US" sz="2000" baseline="-25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b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n</a:t>
            </a:r>
            <a:r>
              <a:rPr lang="en-US" sz="2000" baseline="-25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b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e</a:t>
            </a:r>
            <a:r>
              <a:rPr lang="en-US" sz="2000" baseline="-250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n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)</a:t>
            </a:r>
          </a:p>
          <a:p>
            <a:pPr lvl="1"/>
            <a:endParaRPr lang="en-US" sz="2000" dirty="0" smtClean="0">
              <a:latin typeface="Book Antiqua" panose="02040602050305030304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50360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Book Antiqua" panose="02040602050305030304" pitchFamily="18" charset="0"/>
              </a:rPr>
              <a:t>THE BEAM-BEAM LIMIT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33362" y="1217921"/>
            <a:ext cx="8677275" cy="5240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sym typeface="Symbol" pitchFamily="18" charset="2"/>
              </a:rPr>
              <a:t>The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sym typeface="Symbol" pitchFamily="18" charset="2"/>
              </a:rPr>
              <a:t>beam-beam </a:t>
            </a:r>
            <a:r>
              <a:rPr lang="en-US" sz="2000" dirty="0" smtClean="0">
                <a:solidFill>
                  <a:schemeClr val="tx1"/>
                </a:solidFill>
                <a:sym typeface="Symbol" pitchFamily="18" charset="2"/>
              </a:rPr>
              <a:t>limit (Coulomb)</a:t>
            </a: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endParaRPr lang="en-US" sz="1800" i="1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r>
              <a:rPr lang="en-US" sz="1800" i="1" dirty="0" err="1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sz="1800" i="1" baseline="-25000" dirty="0" err="1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 Number of particles per bunch         </a:t>
            </a:r>
            <a:r>
              <a:rPr lang="en-US" sz="1800" i="1" dirty="0" smtClean="0">
                <a:solidFill>
                  <a:schemeClr val="tx1"/>
                </a:solidFill>
                <a:sym typeface="Symbol"/>
              </a:rPr>
              <a:t></a:t>
            </a:r>
            <a:r>
              <a:rPr lang="en-US" sz="1800" i="1" baseline="-25000" dirty="0" smtClean="0">
                <a:solidFill>
                  <a:schemeClr val="tx1"/>
                </a:solidFill>
                <a:sym typeface="Symbol"/>
              </a:rPr>
              <a:t>n</a:t>
            </a:r>
            <a:r>
              <a:rPr lang="en-US" sz="1800" dirty="0" smtClean="0">
                <a:solidFill>
                  <a:schemeClr val="tx1"/>
                </a:solidFill>
                <a:sym typeface="Symbol"/>
              </a:rPr>
              <a:t> transverse size of beam</a:t>
            </a:r>
            <a:endParaRPr lang="en-US" sz="1800" i="1" baseline="-25000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One cannot put too many particles in a “small space” (brightness)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Otherwise the </a:t>
            </a:r>
            <a:r>
              <a:rPr lang="en-US" sz="1600" dirty="0" smtClean="0">
                <a:solidFill>
                  <a:srgbClr val="C00000"/>
                </a:solidFill>
                <a:sym typeface="Symbol" pitchFamily="18" charset="2"/>
              </a:rPr>
              <a:t>Coulomb interaction </a:t>
            </a:r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seen by a single particle when collides against the other bunch creates instabilities (tune-shift)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This is an </a:t>
            </a:r>
            <a:r>
              <a:rPr lang="en-US" sz="1800" dirty="0" smtClean="0">
                <a:solidFill>
                  <a:srgbClr val="C00000"/>
                </a:solidFill>
                <a:sym typeface="Symbol" pitchFamily="18" charset="2"/>
              </a:rPr>
              <a:t>empirical limit</a:t>
            </a:r>
            <a:r>
              <a:rPr lang="en-US" sz="1800" dirty="0" smtClean="0">
                <a:sym typeface="Symbol" pitchFamily="18" charset="2"/>
              </a:rPr>
              <a:t>, 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also related to nonlinearities in the lattice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LHC has very low nonlinearities 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 larger limits</a:t>
            </a:r>
            <a:endParaRPr lang="en-US" sz="1600" dirty="0" smtClean="0">
              <a:solidFill>
                <a:schemeClr val="tx1"/>
              </a:solidFill>
              <a:sym typeface="Symbol" pitchFamily="18" charset="2"/>
            </a:endParaRPr>
          </a:p>
          <a:p>
            <a:pPr lvl="2"/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LHC behaves</a:t>
            </a:r>
            <a:r>
              <a:rPr lang="en-US" sz="1600" dirty="0" smtClean="0"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sym typeface="Symbol" pitchFamily="18" charset="2"/>
              </a:rPr>
              <a:t>better than expected:</a:t>
            </a:r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 beam-beam up to 0.03 tolerable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LHC in 2018 has run with 0.015 beam-beam parameter</a:t>
            </a:r>
          </a:p>
        </p:txBody>
      </p:sp>
      <p:graphicFrame>
        <p:nvGraphicFramePr>
          <p:cNvPr id="9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897925"/>
              </p:ext>
            </p:extLst>
          </p:nvPr>
        </p:nvGraphicFramePr>
        <p:xfrm>
          <a:off x="2088137" y="1705971"/>
          <a:ext cx="1859933" cy="60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Équation" r:id="rId4" imgW="1397000" imgH="457200" progId="Equation.3">
                  <p:embed/>
                </p:oleObj>
              </mc:Choice>
              <mc:Fallback>
                <p:oleObj name="Équation" r:id="rId4" imgW="1397000" imgH="457200" progId="Equation.3">
                  <p:embed/>
                  <p:pic>
                    <p:nvPicPr>
                      <p:cNvPr id="3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8137" y="1705971"/>
                        <a:ext cx="1859933" cy="607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361983"/>
              </p:ext>
            </p:extLst>
          </p:nvPr>
        </p:nvGraphicFramePr>
        <p:xfrm>
          <a:off x="4967785" y="1560347"/>
          <a:ext cx="3391076" cy="668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Équation" r:id="rId6" imgW="2324100" imgH="457200" progId="Equation.3">
                  <p:embed/>
                </p:oleObj>
              </mc:Choice>
              <mc:Fallback>
                <p:oleObj name="Équation" r:id="rId6" imgW="2324100" imgH="457200" progId="Equation.3">
                  <p:embed/>
                  <p:pic>
                    <p:nvPicPr>
                      <p:cNvPr id="6" name="Obje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785" y="1560347"/>
                        <a:ext cx="3391076" cy="6688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7"/>
          <p:cNvSpPr/>
          <p:nvPr/>
        </p:nvSpPr>
        <p:spPr bwMode="auto">
          <a:xfrm>
            <a:off x="6717819" y="1468715"/>
            <a:ext cx="394879" cy="829789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cxnSp>
        <p:nvCxnSpPr>
          <p:cNvPr id="12" name="Connecteur droit avec flèche 6"/>
          <p:cNvCxnSpPr/>
          <p:nvPr/>
        </p:nvCxnSpPr>
        <p:spPr bwMode="auto">
          <a:xfrm flipH="1" flipV="1">
            <a:off x="6970610" y="2396086"/>
            <a:ext cx="296149" cy="5503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5815" y="4975583"/>
            <a:ext cx="5106296" cy="146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0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ELECTRON CLOUD LIMIT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66700" y="1171015"/>
            <a:ext cx="8677275" cy="5240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sym typeface="Symbol" pitchFamily="18" charset="2"/>
              </a:rPr>
              <a:t>The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sym typeface="Symbol" pitchFamily="18" charset="2"/>
              </a:rPr>
              <a:t>electron cloud</a:t>
            </a: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endParaRPr lang="en-US" sz="1800" dirty="0" smtClean="0">
              <a:sym typeface="Symbol" pitchFamily="18" charset="2"/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This  is related to the extraction of electrons in the vacuum chamber from the beam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A critical parameter is the </a:t>
            </a:r>
            <a:r>
              <a:rPr lang="en-US" sz="1800" dirty="0" smtClean="0">
                <a:solidFill>
                  <a:srgbClr val="C00000"/>
                </a:solidFill>
                <a:sym typeface="Symbol" pitchFamily="18" charset="2"/>
              </a:rPr>
              <a:t>spacing of the bunches: 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smaller spacing larger electron cloud – threshold effect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sym typeface="Symbol" pitchFamily="18" charset="2"/>
              </a:rPr>
              <a:t>So this effect pushes for 50 ns w.r.t. 25 ns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Spacing (length) </a:t>
            </a:r>
            <a:r>
              <a:rPr lang="en-US" sz="1800" dirty="0" smtClean="0">
                <a:solidFill>
                  <a:schemeClr val="tx1"/>
                </a:solidFill>
                <a:sym typeface="Symbol"/>
              </a:rPr>
              <a:t>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 spacing (time) </a:t>
            </a:r>
            <a:r>
              <a:rPr lang="en-US" sz="1800" dirty="0" smtClean="0">
                <a:solidFill>
                  <a:schemeClr val="tx1"/>
                </a:solidFill>
                <a:sym typeface="Symbol"/>
              </a:rPr>
              <a:t>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 number of bunches </a:t>
            </a:r>
            <a:r>
              <a:rPr lang="en-US" sz="1800" i="1" dirty="0" err="1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sz="1800" i="1" baseline="-25000" dirty="0" err="1" smtClean="0">
                <a:solidFill>
                  <a:schemeClr val="tx1"/>
                </a:solidFill>
                <a:sym typeface="Symbol" pitchFamily="18" charset="2"/>
              </a:rPr>
              <a:t>b</a:t>
            </a:r>
            <a:endParaRPr lang="en-US" sz="1800" i="1" baseline="-25000" dirty="0" smtClean="0">
              <a:solidFill>
                <a:schemeClr val="tx1"/>
              </a:solidFill>
              <a:sym typeface="Symbol" pitchFamily="18" charset="2"/>
            </a:endParaRPr>
          </a:p>
          <a:p>
            <a:pPr marL="457200" lvl="1" indent="0">
              <a:buFont typeface="Wingdings" charset="2"/>
              <a:buNone/>
            </a:pP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	      7.5 m            </a:t>
            </a:r>
            <a:r>
              <a:rPr lang="en-US" sz="1800" dirty="0" smtClean="0">
                <a:solidFill>
                  <a:schemeClr val="tx1"/>
                </a:solidFill>
                <a:sym typeface="Symbol"/>
              </a:rPr>
              <a:t>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         25 ns         </a:t>
            </a:r>
            <a:r>
              <a:rPr lang="en-US" sz="1800" dirty="0" smtClean="0">
                <a:solidFill>
                  <a:schemeClr val="tx1"/>
                </a:solidFill>
                <a:sym typeface="Symbol"/>
              </a:rPr>
              <a:t>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  3560 free bunches (2808 used)</a:t>
            </a:r>
          </a:p>
        </p:txBody>
      </p:sp>
      <p:graphicFrame>
        <p:nvGraphicFramePr>
          <p:cNvPr id="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436901"/>
              </p:ext>
            </p:extLst>
          </p:nvPr>
        </p:nvGraphicFramePr>
        <p:xfrm>
          <a:off x="4602350" y="872497"/>
          <a:ext cx="4160302" cy="733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4" imgW="2603500" imgH="457200" progId="Equation.3">
                  <p:embed/>
                </p:oleObj>
              </mc:Choice>
              <mc:Fallback>
                <p:oleObj name="Equation" r:id="rId4" imgW="2603500" imgH="457200" progId="Equation.3">
                  <p:embed/>
                  <p:pic>
                    <p:nvPicPr>
                      <p:cNvPr id="1044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2350" y="872497"/>
                        <a:ext cx="4160302" cy="733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oneTexte 1"/>
          <p:cNvSpPr txBox="1"/>
          <p:nvPr/>
        </p:nvSpPr>
        <p:spPr>
          <a:xfrm>
            <a:off x="3328348" y="3345653"/>
            <a:ext cx="3911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latin typeface="Book Antiqua" panose="02040602050305030304" pitchFamily="18" charset="0"/>
              </a:rPr>
              <a:t>Mechanism</a:t>
            </a:r>
            <a:r>
              <a:rPr lang="fr-CH" sz="1200" dirty="0" smtClean="0">
                <a:latin typeface="Book Antiqua" panose="02040602050305030304" pitchFamily="18" charset="0"/>
              </a:rPr>
              <a:t> of </a:t>
            </a:r>
            <a:r>
              <a:rPr lang="fr-CH" sz="1200" dirty="0" err="1" smtClean="0">
                <a:latin typeface="Book Antiqua" panose="02040602050305030304" pitchFamily="18" charset="0"/>
              </a:rPr>
              <a:t>electron</a:t>
            </a:r>
            <a:r>
              <a:rPr lang="fr-CH" sz="1200" dirty="0" smtClean="0">
                <a:latin typeface="Book Antiqua" panose="02040602050305030304" pitchFamily="18" charset="0"/>
              </a:rPr>
              <a:t> </a:t>
            </a:r>
            <a:r>
              <a:rPr lang="fr-CH" sz="1200" dirty="0" err="1" smtClean="0">
                <a:latin typeface="Book Antiqua" panose="02040602050305030304" pitchFamily="18" charset="0"/>
              </a:rPr>
              <a:t>cloud</a:t>
            </a:r>
            <a:r>
              <a:rPr lang="fr-CH" sz="1200" dirty="0" smtClean="0">
                <a:latin typeface="Book Antiqua" panose="02040602050305030304" pitchFamily="18" charset="0"/>
              </a:rPr>
              <a:t> formation </a:t>
            </a:r>
            <a:r>
              <a:rPr lang="fr-CH" sz="1200" dirty="0" smtClean="0">
                <a:solidFill>
                  <a:srgbClr val="009900"/>
                </a:solidFill>
                <a:latin typeface="Book Antiqua" panose="02040602050305030304" pitchFamily="18" charset="0"/>
              </a:rPr>
              <a:t>[F. Ruggiero]</a:t>
            </a:r>
            <a:endParaRPr lang="en-GB" sz="1200" dirty="0">
              <a:solidFill>
                <a:srgbClr val="009900"/>
              </a:solidFill>
              <a:latin typeface="Book Antiqua" panose="02040602050305030304" pitchFamily="18" charset="0"/>
            </a:endParaRPr>
          </a:p>
        </p:txBody>
      </p:sp>
      <p:pic>
        <p:nvPicPr>
          <p:cNvPr id="11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740" y="1600882"/>
            <a:ext cx="6342972" cy="1744771"/>
          </a:xfrm>
          <a:prstGeom prst="rect">
            <a:avLst/>
          </a:prstGeom>
        </p:spPr>
      </p:pic>
      <p:pic>
        <p:nvPicPr>
          <p:cNvPr id="12" name="Imag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09" y="1670614"/>
            <a:ext cx="1719619" cy="171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1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ELECTRON CLOUD LIMIT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66700" y="1190625"/>
            <a:ext cx="8677275" cy="5240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sym typeface="Symbol" pitchFamily="18" charset="2"/>
              </a:rPr>
              <a:t>Electron cloud has been </a:t>
            </a:r>
            <a:r>
              <a:rPr lang="en-US" sz="2000" dirty="0" smtClean="0">
                <a:solidFill>
                  <a:srgbClr val="C00000"/>
                </a:solidFill>
                <a:sym typeface="Symbol" pitchFamily="18" charset="2"/>
              </a:rPr>
              <a:t>observed where expected in </a:t>
            </a:r>
            <a:r>
              <a:rPr lang="en-US" sz="2000" dirty="0" err="1" smtClean="0">
                <a:solidFill>
                  <a:srgbClr val="C00000"/>
                </a:solidFill>
                <a:sym typeface="Symbol" pitchFamily="18" charset="2"/>
              </a:rPr>
              <a:t>RunI</a:t>
            </a:r>
            <a:r>
              <a:rPr lang="en-US" sz="2000" dirty="0" smtClean="0">
                <a:solidFill>
                  <a:srgbClr val="C00000"/>
                </a:solidFill>
                <a:sym typeface="Symbol" pitchFamily="18" charset="2"/>
              </a:rPr>
              <a:t> during 50 ns intensity ramp up</a:t>
            </a:r>
            <a:endParaRPr lang="en-US" sz="2000" dirty="0" smtClean="0">
              <a:sym typeface="Symbol" pitchFamily="18" charset="2"/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Was cured by </a:t>
            </a:r>
            <a:r>
              <a:rPr lang="en-US" sz="1800" dirty="0" smtClean="0">
                <a:solidFill>
                  <a:srgbClr val="C00000"/>
                </a:solidFill>
                <a:sym typeface="Symbol" pitchFamily="18" charset="2"/>
              </a:rPr>
              <a:t>scrubbing of surface 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with intense beam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In </a:t>
            </a:r>
            <a:r>
              <a:rPr lang="en-US" sz="1800" dirty="0" err="1">
                <a:solidFill>
                  <a:schemeClr val="tx1"/>
                </a:solidFill>
                <a:sym typeface="Symbol" pitchFamily="18" charset="2"/>
              </a:rPr>
              <a:t>R</a:t>
            </a:r>
            <a:r>
              <a:rPr lang="en-US" sz="1800" dirty="0" err="1" smtClean="0">
                <a:solidFill>
                  <a:schemeClr val="tx1"/>
                </a:solidFill>
                <a:sym typeface="Symbol" pitchFamily="18" charset="2"/>
              </a:rPr>
              <a:t>unI</a:t>
            </a:r>
            <a:r>
              <a:rPr lang="en-US" sz="1800" dirty="0" smtClean="0">
                <a:solidFill>
                  <a:schemeClr val="tx1"/>
                </a:solidFill>
                <a:sym typeface="Symbol" pitchFamily="18" charset="2"/>
              </a:rPr>
              <a:t> we operated in a reliable way with 1300 bunches at 50 ns </a:t>
            </a:r>
          </a:p>
          <a:p>
            <a:r>
              <a:rPr lang="en-US" sz="2000" dirty="0" err="1" smtClean="0">
                <a:solidFill>
                  <a:schemeClr val="tx1"/>
                </a:solidFill>
                <a:sym typeface="Symbol" pitchFamily="18" charset="2"/>
              </a:rPr>
              <a:t>RunII</a:t>
            </a:r>
            <a:r>
              <a:rPr lang="en-US" sz="2000" dirty="0" smtClean="0">
                <a:solidFill>
                  <a:schemeClr val="tx1"/>
                </a:solidFill>
                <a:sym typeface="Symbol" pitchFamily="18" charset="2"/>
              </a:rPr>
              <a:t> worked with 25 ns as baseline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sym typeface="Symbol" pitchFamily="18" charset="2"/>
              </a:rPr>
              <a:t>Looks non trivial but </a:t>
            </a:r>
            <a:r>
              <a:rPr lang="fr-CH" sz="1800" dirty="0" err="1" smtClean="0">
                <a:solidFill>
                  <a:schemeClr val="tx1"/>
                </a:solidFill>
                <a:sym typeface="Symbol" pitchFamily="18" charset="2"/>
              </a:rPr>
              <a:t>feasible</a:t>
            </a:r>
            <a:endParaRPr lang="fr-CH" sz="1800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r>
              <a:rPr lang="fr-CH" sz="1800" dirty="0" smtClean="0">
                <a:solidFill>
                  <a:schemeClr val="tx1"/>
                </a:solidFill>
                <a:sym typeface="Symbol" pitchFamily="18" charset="2"/>
              </a:rPr>
              <a:t>More sensitive to </a:t>
            </a:r>
            <a:r>
              <a:rPr lang="fr-CH" sz="1800" dirty="0" err="1" smtClean="0">
                <a:solidFill>
                  <a:schemeClr val="tx1"/>
                </a:solidFill>
                <a:sym typeface="Symbol" pitchFamily="18" charset="2"/>
              </a:rPr>
              <a:t>other</a:t>
            </a:r>
            <a:r>
              <a:rPr lang="fr-CH" sz="18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sym typeface="Symbol" pitchFamily="18" charset="2"/>
              </a:rPr>
              <a:t>effects</a:t>
            </a:r>
            <a:r>
              <a:rPr lang="fr-CH" sz="1800" dirty="0" smtClean="0">
                <a:solidFill>
                  <a:schemeClr val="tx1"/>
                </a:solidFill>
                <a:sym typeface="Symbol" pitchFamily="18" charset="2"/>
              </a:rPr>
              <a:t> (</a:t>
            </a:r>
            <a:r>
              <a:rPr lang="fr-CH" sz="1800" dirty="0" err="1" smtClean="0">
                <a:solidFill>
                  <a:schemeClr val="tx1"/>
                </a:solidFill>
                <a:sym typeface="Symbol" pitchFamily="18" charset="2"/>
              </a:rPr>
              <a:t>see</a:t>
            </a:r>
            <a:r>
              <a:rPr lang="fr-CH" sz="1800" dirty="0" smtClean="0">
                <a:solidFill>
                  <a:schemeClr val="tx1"/>
                </a:solidFill>
                <a:sym typeface="Symbol" pitchFamily="18" charset="2"/>
              </a:rPr>
              <a:t> section on spread and </a:t>
            </a:r>
            <a:r>
              <a:rPr lang="fr-CH" sz="1800" dirty="0" err="1" smtClean="0">
                <a:solidFill>
                  <a:schemeClr val="tx1"/>
                </a:solidFill>
                <a:sym typeface="Symbol" pitchFamily="18" charset="2"/>
              </a:rPr>
              <a:t>strange</a:t>
            </a:r>
            <a:r>
              <a:rPr lang="fr-CH" sz="18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sym typeface="Symbol" pitchFamily="18" charset="2"/>
              </a:rPr>
              <a:t>beasts</a:t>
            </a:r>
            <a:r>
              <a:rPr lang="fr-CH" sz="1800" dirty="0" smtClean="0">
                <a:solidFill>
                  <a:schemeClr val="tx1"/>
                </a:solidFill>
                <a:sym typeface="Symbol" pitchFamily="18" charset="2"/>
              </a:rPr>
              <a:t>)</a:t>
            </a:r>
          </a:p>
          <a:p>
            <a:pPr lvl="2"/>
            <a:r>
              <a:rPr lang="fr-CH" sz="1600" dirty="0" smtClean="0">
                <a:solidFill>
                  <a:schemeClr val="tx1"/>
                </a:solidFill>
                <a:sym typeface="Symbol" pitchFamily="18" charset="2"/>
              </a:rPr>
              <a:t>2556 </a:t>
            </a:r>
            <a:r>
              <a:rPr lang="fr-CH" sz="1600" dirty="0" err="1" smtClean="0">
                <a:solidFill>
                  <a:schemeClr val="tx1"/>
                </a:solidFill>
                <a:sym typeface="Symbol" pitchFamily="18" charset="2"/>
              </a:rPr>
              <a:t>bunches</a:t>
            </a:r>
            <a:r>
              <a:rPr lang="fr-CH" sz="16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sym typeface="Symbol" pitchFamily="18" charset="2"/>
              </a:rPr>
              <a:t>reached</a:t>
            </a:r>
            <a:r>
              <a:rPr lang="fr-CH" sz="16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sym typeface="Symbol" pitchFamily="18" charset="2"/>
              </a:rPr>
              <a:t>instead</a:t>
            </a:r>
            <a:r>
              <a:rPr lang="fr-CH" sz="1600" dirty="0" smtClean="0">
                <a:solidFill>
                  <a:schemeClr val="tx1"/>
                </a:solidFill>
                <a:sym typeface="Symbol" pitchFamily="18" charset="2"/>
              </a:rPr>
              <a:t> of the nominal 2808</a:t>
            </a:r>
          </a:p>
          <a:p>
            <a:pPr lvl="2"/>
            <a:r>
              <a:rPr lang="fr-CH" sz="1600" dirty="0" err="1" smtClean="0">
                <a:solidFill>
                  <a:schemeClr val="tx1"/>
                </a:solidFill>
                <a:sym typeface="Symbol" pitchFamily="18" charset="2"/>
              </a:rPr>
              <a:t>Scrubbing</a:t>
            </a:r>
            <a:r>
              <a:rPr lang="fr-CH" sz="16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sym typeface="Symbol" pitchFamily="18" charset="2"/>
              </a:rPr>
              <a:t>run</a:t>
            </a:r>
            <a:r>
              <a:rPr lang="fr-CH" sz="1600" dirty="0" smtClean="0">
                <a:solidFill>
                  <a:schemeClr val="tx1"/>
                </a:solidFill>
                <a:sym typeface="Symbol" pitchFamily="18" charset="2"/>
              </a:rPr>
              <a:t> effective</a:t>
            </a:r>
            <a:endParaRPr lang="en-US" sz="1600" dirty="0" smtClean="0">
              <a:solidFill>
                <a:schemeClr val="tx1"/>
              </a:solidFill>
              <a:sym typeface="Symbol" pitchFamily="18" charset="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19" y="3861048"/>
            <a:ext cx="4342747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35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OPTICS LIMIT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66700" y="1190625"/>
            <a:ext cx="8677275" cy="5240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Optics: </a:t>
            </a:r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squeezing the beam</a:t>
            </a:r>
          </a:p>
          <a:p>
            <a:pPr lvl="1"/>
            <a:endParaRPr lang="en-US" sz="1800" dirty="0" smtClean="0">
              <a:latin typeface="Book Antiqua" panose="02040602050305030304" pitchFamily="18" charset="0"/>
              <a:sym typeface="Symbol" pitchFamily="18" charset="2"/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Size of the beam in a magnetic lattice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Luminosity is inverse prop to </a:t>
            </a:r>
            <a:r>
              <a:rPr lang="en-US" sz="1800" dirty="0" smtClean="0">
                <a:solidFill>
                  <a:schemeClr val="tx1"/>
                </a:solidFill>
                <a:latin typeface="Symbol" charset="2"/>
                <a:cs typeface="Symbol" charset="2"/>
                <a:sym typeface="Symbol" pitchFamily="18" charset="2"/>
              </a:rPr>
              <a:t>e</a:t>
            </a:r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 and </a:t>
            </a:r>
            <a:r>
              <a:rPr lang="en-US" sz="1800" dirty="0" smtClean="0">
                <a:solidFill>
                  <a:schemeClr val="tx1"/>
                </a:solidFill>
                <a:latin typeface="Symbol" charset="2"/>
                <a:cs typeface="Symbol" charset="2"/>
                <a:sym typeface="Symbol" pitchFamily="18" charset="2"/>
              </a:rPr>
              <a:t>b</a:t>
            </a:r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*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In the free path (no accelerator magnets) around the experiment, the </a:t>
            </a:r>
            <a:r>
              <a:rPr lang="en-US" sz="2000" i="1" dirty="0" smtClean="0">
                <a:solidFill>
                  <a:schemeClr val="tx1"/>
                </a:solidFill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* has a  nasty dependence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with</a:t>
            </a:r>
            <a:r>
              <a:rPr lang="en-US" sz="2000" i="1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 s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 distance to IP</a:t>
            </a:r>
          </a:p>
          <a:p>
            <a:endParaRPr lang="en-US" sz="2000" dirty="0" smtClean="0">
              <a:latin typeface="Book Antiqua" panose="02040602050305030304" pitchFamily="18" charset="0"/>
              <a:sym typeface="Symbol" pitchFamily="18" charset="2"/>
            </a:endParaRPr>
          </a:p>
          <a:p>
            <a:endParaRPr lang="en-US" sz="2000" dirty="0" smtClean="0">
              <a:latin typeface="Book Antiqua" panose="02040602050305030304" pitchFamily="18" charset="0"/>
              <a:sym typeface="Symbol" pitchFamily="18" charset="2"/>
            </a:endParaRPr>
          </a:p>
          <a:p>
            <a:endParaRPr lang="en-US" sz="2000" dirty="0" smtClean="0">
              <a:solidFill>
                <a:schemeClr val="tx1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endParaRPr lang="en-US" sz="2000" dirty="0" smtClean="0">
              <a:solidFill>
                <a:schemeClr val="tx1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endParaRPr lang="en-US" sz="2000" dirty="0" smtClean="0">
              <a:solidFill>
                <a:schemeClr val="tx1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The limit to the squeeze is the </a:t>
            </a:r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magnet aperture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Key word for magnets in HL LHC: not stronger but </a:t>
            </a:r>
            <a:r>
              <a:rPr lang="en-US" sz="18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larger</a:t>
            </a:r>
            <a:endParaRPr lang="en-US" sz="1800" dirty="0">
              <a:solidFill>
                <a:srgbClr val="C00000"/>
              </a:solidFill>
              <a:latin typeface="Book Antiqua" panose="02040602050305030304" pitchFamily="18" charset="0"/>
              <a:sym typeface="Symbol" pitchFamily="18" charset="2"/>
            </a:endParaRPr>
          </a:p>
        </p:txBody>
      </p:sp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230333"/>
              </p:ext>
            </p:extLst>
          </p:nvPr>
        </p:nvGraphicFramePr>
        <p:xfrm>
          <a:off x="4556332" y="897031"/>
          <a:ext cx="4160302" cy="733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Equation" r:id="rId4" imgW="2603500" imgH="457200" progId="Equation.3">
                  <p:embed/>
                </p:oleObj>
              </mc:Choice>
              <mc:Fallback>
                <p:oleObj name="Equation" r:id="rId4" imgW="2603500" imgH="457200" progId="Equation.3">
                  <p:embed/>
                  <p:pic>
                    <p:nvPicPr>
                      <p:cNvPr id="1044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332" y="897031"/>
                        <a:ext cx="4160302" cy="733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924195"/>
              </p:ext>
            </p:extLst>
          </p:nvPr>
        </p:nvGraphicFramePr>
        <p:xfrm>
          <a:off x="6191922" y="1704549"/>
          <a:ext cx="1697857" cy="830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Équation" r:id="rId6" imgW="977476" imgH="482391" progId="Equation.3">
                  <p:embed/>
                </p:oleObj>
              </mc:Choice>
              <mc:Fallback>
                <p:oleObj name="Équation" r:id="rId6" imgW="977476" imgH="482391" progId="Equation.3">
                  <p:embed/>
                  <p:pic>
                    <p:nvPicPr>
                      <p:cNvPr id="5" name="Obje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922" y="1704549"/>
                        <a:ext cx="1697857" cy="8304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00021"/>
              </p:ext>
            </p:extLst>
          </p:nvPr>
        </p:nvGraphicFramePr>
        <p:xfrm>
          <a:off x="1259632" y="3664380"/>
          <a:ext cx="2284413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Équation" r:id="rId8" imgW="1320480" imgH="444240" progId="Equation.3">
                  <p:embed/>
                </p:oleObj>
              </mc:Choice>
              <mc:Fallback>
                <p:oleObj name="Équation" r:id="rId8" imgW="1320480" imgH="444240" progId="Equation.3">
                  <p:embed/>
                  <p:pic>
                    <p:nvPicPr>
                      <p:cNvPr id="7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664380"/>
                        <a:ext cx="2284413" cy="771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2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765" y="2822327"/>
            <a:ext cx="4319339" cy="2185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3"/>
          <p:cNvSpPr txBox="1"/>
          <p:nvPr/>
        </p:nvSpPr>
        <p:spPr>
          <a:xfrm>
            <a:off x="4556332" y="4869430"/>
            <a:ext cx="432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Beta function close to the interaction points</a:t>
            </a:r>
          </a:p>
        </p:txBody>
      </p:sp>
    </p:spTree>
    <p:extLst>
      <p:ext uri="{BB962C8B-B14F-4D97-AF65-F5344CB8AC3E}">
        <p14:creationId xmlns:p14="http://schemas.microsoft.com/office/powerpoint/2010/main" val="151686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8602" y="1117267"/>
            <a:ext cx="8677275" cy="5240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Book Antiqua"/>
                <a:ea typeface="+mn-ea"/>
                <a:cs typeface="Book Antiqu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Optics: squeezing the beam</a:t>
            </a:r>
          </a:p>
          <a:p>
            <a:pPr lvl="1"/>
            <a:endParaRPr lang="en-US" sz="1800" dirty="0" smtClean="0">
              <a:solidFill>
                <a:schemeClr val="tx1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Size of the beam in a magnetic lattice</a:t>
            </a:r>
          </a:p>
          <a:p>
            <a:pPr lvl="1"/>
            <a:endParaRPr lang="en-US" sz="1800" dirty="0" smtClean="0">
              <a:solidFill>
                <a:schemeClr val="tx1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LHC was </a:t>
            </a:r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designed to reach </a:t>
            </a:r>
            <a:r>
              <a:rPr lang="en-US" sz="2000" i="1" dirty="0" smtClean="0">
                <a:solidFill>
                  <a:srgbClr val="C00000"/>
                </a:solidFill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en-US" sz="2000" dirty="0" smtClean="0">
                <a:solidFill>
                  <a:srgbClr val="C00000"/>
                </a:solidFill>
                <a:latin typeface="Book Antiqua" panose="02040602050305030304" pitchFamily="18" charset="0"/>
                <a:sym typeface="Symbol" pitchFamily="18" charset="2"/>
              </a:rPr>
              <a:t>* = 55 cm  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with 70 mm aperture IR quads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In RunI, less energy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/>
              </a:rPr>
              <a:t>  larger beam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/>
              </a:rPr>
              <a:t> higher </a:t>
            </a:r>
            <a:r>
              <a:rPr lang="en-US" sz="2000" i="1" dirty="0" smtClean="0">
                <a:solidFill>
                  <a:schemeClr val="tx1"/>
                </a:solidFill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en-US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*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But lower </a:t>
            </a:r>
            <a:r>
              <a:rPr lang="en-US" sz="1800" dirty="0" err="1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emittance</a:t>
            </a:r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 (2.5 instead of 3.75 </a:t>
            </a:r>
            <a:r>
              <a:rPr lang="en-US" sz="1800" dirty="0" smtClean="0">
                <a:solidFill>
                  <a:schemeClr val="tx1"/>
                </a:solidFill>
                <a:latin typeface="Symbol" charset="2"/>
                <a:cs typeface="Symbol" charset="2"/>
                <a:sym typeface="Symbol" pitchFamily="18" charset="2"/>
              </a:rPr>
              <a:t>m</a:t>
            </a:r>
            <a:r>
              <a:rPr lang="en-US" sz="18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m), so we manage to run at 60 cm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  <a:sym typeface="Symbol" pitchFamily="18" charset="2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  <a:sym typeface="Symbol" pitchFamily="18" charset="2"/>
              </a:rPr>
              <a:t>In RunII, we arrived to run at 25 cm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OPTICS LIMIT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4" name="Object 5"/>
          <p:cNvGraphicFramePr>
            <a:graphicFrameLocks noChangeAspect="1"/>
          </p:cNvGraphicFramePr>
          <p:nvPr>
            <p:extLst/>
          </p:nvPr>
        </p:nvGraphicFramePr>
        <p:xfrm>
          <a:off x="4556332" y="897031"/>
          <a:ext cx="4160302" cy="733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Equation" r:id="rId4" imgW="2603500" imgH="457200" progId="Equation.3">
                  <p:embed/>
                </p:oleObj>
              </mc:Choice>
              <mc:Fallback>
                <p:oleObj name="Equation" r:id="rId4" imgW="2603500" imgH="457200" progId="Equation.3">
                  <p:embed/>
                  <p:pic>
                    <p:nvPicPr>
                      <p:cNvPr id="1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332" y="897031"/>
                        <a:ext cx="4160302" cy="733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5061088"/>
              </p:ext>
            </p:extLst>
          </p:nvPr>
        </p:nvGraphicFramePr>
        <p:xfrm>
          <a:off x="6084168" y="1604560"/>
          <a:ext cx="1697857" cy="830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Équation" r:id="rId6" imgW="977476" imgH="482391" progId="Equation.3">
                  <p:embed/>
                </p:oleObj>
              </mc:Choice>
              <mc:Fallback>
                <p:oleObj name="Équation" r:id="rId6" imgW="977476" imgH="482391" progId="Equation.3">
                  <p:embed/>
                  <p:pic>
                    <p:nvPicPr>
                      <p:cNvPr id="15" name="Obje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1604560"/>
                        <a:ext cx="1697857" cy="8304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3112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INJECTOR LIMIT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6503" y="900000"/>
            <a:ext cx="7920000" cy="522616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Injectors can provide beams with only a given combination of parameters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586000" y="1377312"/>
            <a:ext cx="5265000" cy="4860000"/>
            <a:chOff x="2586000" y="1377312"/>
            <a:chExt cx="5265000" cy="4860000"/>
          </a:xfrm>
        </p:grpSpPr>
        <p:pic>
          <p:nvPicPr>
            <p:cNvPr id="9" name="Picture 8" descr="Performance_standard25ns_Linac4_2GeV_SPSRF_PSBtweaked_woSPS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86000" y="1377312"/>
              <a:ext cx="5265000" cy="486000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5963498" y="1821783"/>
              <a:ext cx="1347164" cy="3961864"/>
              <a:chOff x="3401396" y="1407193"/>
              <a:chExt cx="1347164" cy="396186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401396" y="1407193"/>
                <a:ext cx="7473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rgbClr val="FF0000"/>
                    </a:solidFill>
                    <a:latin typeface="Calibri"/>
                  </a:rPr>
                  <a:t>2017</a:t>
                </a:r>
                <a:endParaRPr lang="en-US" b="1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477661" y="1487315"/>
                <a:ext cx="1270899" cy="3881742"/>
              </a:xfrm>
              <a:prstGeom prst="rect">
                <a:avLst/>
              </a:prstGeom>
              <a:solidFill>
                <a:srgbClr val="FF0000">
                  <a:alpha val="18000"/>
                </a:srgbClr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dirty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3477661" y="1487315"/>
                <a:ext cx="0" cy="3881742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>
              <a:off x="6710880" y="1911129"/>
              <a:ext cx="0" cy="3881742"/>
            </a:xfrm>
            <a:prstGeom prst="line">
              <a:avLst/>
            </a:prstGeom>
            <a:ln w="38100" cmpd="sng">
              <a:solidFill>
                <a:srgbClr val="008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5-Point Star 6"/>
          <p:cNvSpPr/>
          <p:nvPr/>
        </p:nvSpPr>
        <p:spPr>
          <a:xfrm>
            <a:off x="5256076" y="2095018"/>
            <a:ext cx="360040" cy="360040"/>
          </a:xfrm>
          <a:prstGeom prst="star5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67944" y="2085726"/>
            <a:ext cx="1282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/>
                <a:cs typeface="Book Antiqua"/>
              </a:rPr>
              <a:t>2012, 50 ns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18" name="5-Point Star 17"/>
          <p:cNvSpPr/>
          <p:nvPr/>
        </p:nvSpPr>
        <p:spPr>
          <a:xfrm>
            <a:off x="4572000" y="3051031"/>
            <a:ext cx="360040" cy="360040"/>
          </a:xfrm>
          <a:prstGeom prst="star5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289527" y="3023833"/>
            <a:ext cx="1282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/>
                <a:cs typeface="Book Antiqua"/>
              </a:rPr>
              <a:t>2018, 25 ns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6530860" y="3051031"/>
            <a:ext cx="360040" cy="360040"/>
          </a:xfrm>
          <a:prstGeom prst="star5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01709" y="3023833"/>
            <a:ext cx="1668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Book Antiqua"/>
                <a:cs typeface="Book Antiqua"/>
              </a:rPr>
              <a:t>Target for </a:t>
            </a:r>
          </a:p>
          <a:p>
            <a:pPr algn="ctr"/>
            <a:r>
              <a:rPr lang="en-US" dirty="0" smtClean="0">
                <a:latin typeface="Book Antiqua"/>
                <a:cs typeface="Book Antiqua"/>
              </a:rPr>
              <a:t>2026, HL-LHC</a:t>
            </a:r>
            <a:endParaRPr lang="en-US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292967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LUMINOSITY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Summary of conditions in the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runs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Note: in 2018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started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using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levelling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reduce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pile up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8" y="2231899"/>
            <a:ext cx="9088604" cy="300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4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Where are we?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Energy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Luminosity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Dirty beasts and the menace of spread</a:t>
            </a:r>
          </a:p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Where are we going?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From 13 to 14 TeV (15 ?)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Towards 4000 fb</a:t>
            </a:r>
            <a:r>
              <a:rPr lang="fr-CH" sz="2000" baseline="30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-1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Towards 35-100 TeV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147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Where are we?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Energy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Luminosity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Dirty beasts and the menace of spread</a:t>
            </a:r>
          </a:p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Where are we going?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From 13 to 14 TeV (15 ?)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Towards 4000 fb</a:t>
            </a:r>
            <a:r>
              <a:rPr lang="fr-CH" sz="2000" baseline="30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-1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Towards 35-100 TeV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39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DIRTY BEASTS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And the UFO appeared in Geneva …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Particles of dust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moved by the beam (electrostatics), rapidly burned by the beam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Losses can cause interlocks of beam related to beam loss monitor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Very worrying in 2015, but conditioning visible so not an issue today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What after the large intervention of LS2 ?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56" b="8423"/>
          <a:stretch/>
        </p:blipFill>
        <p:spPr bwMode="auto">
          <a:xfrm>
            <a:off x="1905000" y="3325891"/>
            <a:ext cx="5547320" cy="2956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88640"/>
            <a:ext cx="1904256" cy="13715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31640" y="6271569"/>
            <a:ext cx="675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Book Antiqua" panose="02040602050305030304" pitchFamily="18" charset="0"/>
              </a:rPr>
              <a:t>Number of UFO (above given threshold) observed in past years </a:t>
            </a:r>
          </a:p>
          <a:p>
            <a:pPr algn="ctr"/>
            <a:r>
              <a:rPr lang="fr-CH" sz="12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(F. Bordry, HL-LHC meeting 2018)</a:t>
            </a:r>
            <a:endParaRPr lang="en-GB" sz="1200" dirty="0">
              <a:solidFill>
                <a:srgbClr val="008000"/>
              </a:solidFill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42472" y="1560159"/>
            <a:ext cx="3601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Book Antiqua" panose="02040602050305030304" pitchFamily="18" charset="0"/>
              </a:rPr>
              <a:t>War of the worlds  </a:t>
            </a:r>
            <a:r>
              <a:rPr lang="fr-CH" sz="12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(B. Haskin, Paramount, 1953)</a:t>
            </a:r>
            <a:endParaRPr lang="en-GB" sz="1200" dirty="0">
              <a:solidFill>
                <a:srgbClr val="008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513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DIRTY BEASTS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ULO (2015 and 2016)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Unidentified Lying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O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bject in cell 15 right of point 8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Provoking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UFO and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beam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losses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Frozen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object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visible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beam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scan, of few mm on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bottom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the vacuum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chamber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Bypassed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by a chicane via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orbit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correctors</a:t>
            </a:r>
          </a:p>
          <a:p>
            <a:pPr lvl="1"/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16L2 (2017 and 2018)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Significant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beam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l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osses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cell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16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left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point 2,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affecting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operation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2017 and 2018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Air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inlet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during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cool down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most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probable cause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Bypassed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by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changing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pattern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bunches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300" y="2458222"/>
            <a:ext cx="3170700" cy="17922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80112" y="429266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latin typeface="Book Antiqua" panose="02040602050305030304" pitchFamily="18" charset="0"/>
              </a:rPr>
              <a:t>D. </a:t>
            </a:r>
            <a:r>
              <a:rPr lang="fr-CH" sz="1200" dirty="0" err="1" smtClean="0">
                <a:latin typeface="Book Antiqua" panose="02040602050305030304" pitchFamily="18" charset="0"/>
              </a:rPr>
              <a:t>Mirarchi</a:t>
            </a:r>
            <a:r>
              <a:rPr lang="fr-CH" sz="1200" dirty="0" smtClean="0">
                <a:latin typeface="Book Antiqua" panose="02040602050305030304" pitchFamily="18" charset="0"/>
              </a:rPr>
              <a:t>, Evian workshop 2015 </a:t>
            </a:r>
            <a:endParaRPr lang="en-GB" sz="12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49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MENACE OF SPREAD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Spread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arc performance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observed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RunII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4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consecutive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arcs have 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much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higher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twice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heat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load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than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other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4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Source is most likely the electron cloud, generated by different surface properties (SEY, impurities?)</a:t>
            </a:r>
          </a:p>
          <a:p>
            <a:pPr lvl="2"/>
            <a:r>
              <a:rPr lang="fr-CH" sz="1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Not understood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higher load sectors are touching the limit of cryogenics, could affect HL LHC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A97A0497-EB92-A045-AC51-9FFB334ABC52}"/>
              </a:ext>
            </a:extLst>
          </p:cNvPr>
          <p:cNvGrpSpPr>
            <a:grpSpLocks noChangeAspect="1"/>
          </p:cNvGrpSpPr>
          <p:nvPr/>
        </p:nvGrpSpPr>
        <p:grpSpPr>
          <a:xfrm>
            <a:off x="1959535" y="2995463"/>
            <a:ext cx="5924833" cy="3169841"/>
            <a:chOff x="1106995" y="2155970"/>
            <a:chExt cx="6930011" cy="370762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FBE30D3-ACFF-8E42-95DF-336D30978CD3}"/>
                </a:ext>
              </a:extLst>
            </p:cNvPr>
            <p:cNvSpPr/>
            <p:nvPr/>
          </p:nvSpPr>
          <p:spPr>
            <a:xfrm>
              <a:off x="4705268" y="2434590"/>
              <a:ext cx="1327232" cy="2914650"/>
            </a:xfrm>
            <a:prstGeom prst="rect">
              <a:avLst/>
            </a:prstGeom>
            <a:solidFill>
              <a:schemeClr val="accent2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07108681-F869-D541-8BBB-E4889C9F2913}"/>
                </a:ext>
              </a:extLst>
            </p:cNvPr>
            <p:cNvSpPr/>
            <p:nvPr/>
          </p:nvSpPr>
          <p:spPr>
            <a:xfrm>
              <a:off x="3384468" y="2434590"/>
              <a:ext cx="616032" cy="2914650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CF9E5AF3-C6E3-AD46-9757-A1F07AEE8C11}"/>
                </a:ext>
              </a:extLst>
            </p:cNvPr>
            <p:cNvGrpSpPr/>
            <p:nvPr/>
          </p:nvGrpSpPr>
          <p:grpSpPr>
            <a:xfrm>
              <a:off x="1106995" y="2292463"/>
              <a:ext cx="6930011" cy="3571127"/>
              <a:chOff x="1619629" y="1835263"/>
              <a:chExt cx="6930011" cy="3571127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xmlns="" id="{2E454F06-E186-F44D-B5CA-350AE25152F4}"/>
                  </a:ext>
                </a:extLst>
              </p:cNvPr>
              <p:cNvGrpSpPr/>
              <p:nvPr/>
            </p:nvGrpSpPr>
            <p:grpSpPr>
              <a:xfrm>
                <a:off x="1619629" y="1835263"/>
                <a:ext cx="6598541" cy="3502547"/>
                <a:chOff x="1619629" y="1835263"/>
                <a:chExt cx="6598541" cy="3502547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xmlns="" id="{4064B74C-FFBE-154E-A7FA-371F2A801A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6779" r="12970" b="34105"/>
                <a:stretch/>
              </p:blipFill>
              <p:spPr>
                <a:xfrm>
                  <a:off x="1619629" y="1835263"/>
                  <a:ext cx="6598541" cy="3353256"/>
                </a:xfrm>
                <a:prstGeom prst="rect">
                  <a:avLst/>
                </a:prstGeom>
              </p:spPr>
            </p:pic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xmlns="" id="{4E8D7970-5A48-CD4D-B2C3-A7E66ECF05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93359" r="30156" b="3014"/>
                <a:stretch/>
              </p:blipFill>
              <p:spPr>
                <a:xfrm>
                  <a:off x="1619629" y="5132070"/>
                  <a:ext cx="5295521" cy="205740"/>
                </a:xfrm>
                <a:prstGeom prst="rect">
                  <a:avLst/>
                </a:prstGeom>
              </p:spPr>
            </p:pic>
          </p:grp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xmlns="" id="{5495BF98-AA1B-C041-85A8-0505D8EAAA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3109" t="38751" r="5936" b="29210"/>
              <a:stretch/>
            </p:blipFill>
            <p:spPr>
              <a:xfrm>
                <a:off x="6960870" y="3589020"/>
                <a:ext cx="1588770" cy="1817370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95E8F1B-C60B-974A-A7AA-1AFF00909578}"/>
                </a:ext>
              </a:extLst>
            </p:cNvPr>
            <p:cNvSpPr txBox="1"/>
            <p:nvPr/>
          </p:nvSpPr>
          <p:spPr>
            <a:xfrm>
              <a:off x="3173848" y="2155970"/>
              <a:ext cx="1012650" cy="247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1860C8B9-ED89-704B-B23B-90275E2B8B7B}"/>
                </a:ext>
              </a:extLst>
            </p:cNvPr>
            <p:cNvSpPr txBox="1"/>
            <p:nvPr/>
          </p:nvSpPr>
          <p:spPr>
            <a:xfrm>
              <a:off x="4711700" y="2155970"/>
              <a:ext cx="1295400" cy="24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Collisions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195736" y="6085664"/>
            <a:ext cx="5550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Book Antiqua"/>
                <a:cs typeface="Book Antiqua"/>
              </a:rPr>
              <a:t>Heat load measured in the different sectors </a:t>
            </a:r>
            <a:r>
              <a:rPr lang="en-US" sz="1400" dirty="0" smtClean="0">
                <a:solidFill>
                  <a:srgbClr val="008000"/>
                </a:solidFill>
                <a:latin typeface="Book Antiqua"/>
                <a:cs typeface="Book Antiqua"/>
              </a:rPr>
              <a:t>(G. </a:t>
            </a:r>
            <a:r>
              <a:rPr lang="en-US" sz="1400" dirty="0" err="1" smtClean="0">
                <a:solidFill>
                  <a:srgbClr val="008000"/>
                </a:solidFill>
                <a:latin typeface="Book Antiqua"/>
                <a:cs typeface="Book Antiqua"/>
              </a:rPr>
              <a:t>Iadarola</a:t>
            </a:r>
            <a:r>
              <a:rPr lang="en-US" sz="1400" dirty="0" smtClean="0">
                <a:solidFill>
                  <a:srgbClr val="008000"/>
                </a:solidFill>
                <a:latin typeface="Book Antiqua"/>
                <a:cs typeface="Book Antiqua"/>
              </a:rPr>
              <a:t>, LMC 2018)</a:t>
            </a:r>
            <a:endParaRPr lang="en-US" sz="1400" dirty="0">
              <a:solidFill>
                <a:srgbClr val="008000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172495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MENACE OF SPREAD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490696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 reach 6.5 TeV, </a:t>
            </a:r>
            <a:r>
              <a:rPr lang="fr-CH" sz="20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large spread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between the three magnet manufacturers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Firm1: 5% of quenches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Firm2: 25% of quenches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Firm3: 70% of quenches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Note that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All magnets made with the same design and procedures provided by CERN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Spread of performance is not only between producers, but also during time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This behaviour is one of the main enigma of the LHC magnets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89040"/>
            <a:ext cx="6889740" cy="233712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123728" y="6170179"/>
            <a:ext cx="5540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Book Antiqua"/>
                <a:cs typeface="Book Antiqua"/>
              </a:rPr>
              <a:t>Magnets of Firm3 quenching in the LHC tunnel to reach 6.5-6.7 </a:t>
            </a:r>
            <a:r>
              <a:rPr lang="en-US" sz="1400" dirty="0" err="1" smtClean="0">
                <a:latin typeface="Book Antiqua"/>
                <a:cs typeface="Book Antiqua"/>
              </a:rPr>
              <a:t>TeV</a:t>
            </a:r>
            <a:endParaRPr lang="en-US" sz="1400" dirty="0" smtClean="0">
              <a:latin typeface="Book Antiqua"/>
              <a:cs typeface="Book Antiqua"/>
            </a:endParaRPr>
          </a:p>
          <a:p>
            <a:pPr algn="ctr"/>
            <a:r>
              <a:rPr lang="en-US" sz="1400" dirty="0" smtClean="0">
                <a:solidFill>
                  <a:srgbClr val="008000"/>
                </a:solidFill>
                <a:latin typeface="Book Antiqua"/>
                <a:cs typeface="Book Antiqua"/>
              </a:rPr>
              <a:t>(E. Todesco et al. IEEE Trans </a:t>
            </a:r>
            <a:r>
              <a:rPr lang="en-US" sz="1400" dirty="0" err="1" smtClean="0">
                <a:solidFill>
                  <a:srgbClr val="008000"/>
                </a:solidFill>
                <a:latin typeface="Book Antiqua"/>
                <a:cs typeface="Book Antiqua"/>
              </a:rPr>
              <a:t>Appl</a:t>
            </a:r>
            <a:r>
              <a:rPr lang="en-US" sz="1400" dirty="0" smtClean="0">
                <a:solidFill>
                  <a:srgbClr val="008000"/>
                </a:solidFill>
                <a:latin typeface="Book Antiqua"/>
                <a:cs typeface="Book Antiqua"/>
              </a:rPr>
              <a:t> </a:t>
            </a:r>
            <a:r>
              <a:rPr lang="en-US" sz="1400" dirty="0" err="1" smtClean="0">
                <a:solidFill>
                  <a:srgbClr val="008000"/>
                </a:solidFill>
                <a:latin typeface="Book Antiqua"/>
                <a:cs typeface="Book Antiqua"/>
              </a:rPr>
              <a:t>Supercond</a:t>
            </a:r>
            <a:r>
              <a:rPr lang="en-US" sz="1400" dirty="0" smtClean="0">
                <a:solidFill>
                  <a:srgbClr val="008000"/>
                </a:solidFill>
                <a:latin typeface="Book Antiqua"/>
                <a:cs typeface="Book Antiqua"/>
              </a:rPr>
              <a:t> 2017)</a:t>
            </a:r>
          </a:p>
        </p:txBody>
      </p:sp>
    </p:spTree>
    <p:extLst>
      <p:ext uri="{BB962C8B-B14F-4D97-AF65-F5344CB8AC3E}">
        <p14:creationId xmlns:p14="http://schemas.microsoft.com/office/powerpoint/2010/main" val="191209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Where are we?</a:t>
            </a:r>
          </a:p>
          <a:p>
            <a:pPr lvl="1"/>
            <a:r>
              <a:rPr lang="fr-CH" sz="2000" dirty="0" smtClean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Energy</a:t>
            </a:r>
          </a:p>
          <a:p>
            <a:pPr lvl="1"/>
            <a:r>
              <a:rPr lang="fr-CH" sz="2000" dirty="0" smtClean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Luminosity</a:t>
            </a:r>
          </a:p>
          <a:p>
            <a:pPr lvl="1"/>
            <a:r>
              <a:rPr lang="fr-CH" sz="2000" dirty="0" smtClean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Dirty beasts and the menace of spread</a:t>
            </a:r>
          </a:p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Where are we going?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From 13 to 14 TeV (15 ?)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Towards 4000 fb</a:t>
            </a:r>
            <a:r>
              <a:rPr lang="fr-CH" sz="2000" baseline="30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-1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Towards 35-100 TeV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144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FROM 13 TO 14 </a:t>
            </a:r>
            <a:r>
              <a:rPr lang="en-GB" dirty="0" err="1" smtClean="0">
                <a:latin typeface="Book Antiqua" panose="02040602050305030304" pitchFamily="18" charset="0"/>
              </a:rPr>
              <a:t>TeV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During the training to 6.5 TeV, two shorts appeared in the diode box of the dipoles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Due to weakness in design of diode insulation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Cured by a bold action: pulse of current to burn the short </a:t>
            </a:r>
            <a:r>
              <a:rPr lang="fr-CH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(A. Siemko and team)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It worked, but the management decided to go for a </a:t>
            </a:r>
            <a:r>
              <a:rPr lang="fr-CH" sz="16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global diode consolidation in LS2 </a:t>
            </a:r>
            <a:r>
              <a:rPr lang="fr-CH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(J. M. Jimenez, J. P. Tock et al.)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This shall allow to carry on massive campaign of training if needed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decision of the management is to </a:t>
            </a:r>
            <a:r>
              <a:rPr lang="fr-CH" sz="20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run at 7+7 TeV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after LS2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Order of 500 quenches expected,</a:t>
            </a:r>
          </a:p>
          <a:p>
            <a:pPr marL="457200" lvl="1" indent="0">
              <a:buNone/>
            </a:pP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	based on the observation that the quench</a:t>
            </a:r>
          </a:p>
          <a:p>
            <a:pPr marL="457200" lvl="1" indent="0">
              <a:buNone/>
            </a:pP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	distribution is not far from a Gaussian</a:t>
            </a:r>
          </a:p>
          <a:p>
            <a:pPr marL="0" indent="0">
              <a:buNone/>
            </a:pP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training to 7 TeV will also tell us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	more about the possibility of training</a:t>
            </a:r>
          </a:p>
          <a:p>
            <a:pPr marL="0" indent="0">
              <a:buNone/>
            </a:pP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	at 7.5 TeV (remote hypothesis, but not excluded)</a:t>
            </a:r>
            <a:endParaRPr lang="fr-CH" sz="12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3178696" cy="2423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598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20’s: TOWARDS 4000 fb</a:t>
            </a:r>
            <a:r>
              <a:rPr lang="en-GB" baseline="30000" dirty="0" smtClean="0">
                <a:latin typeface="Book Antiqua" panose="02040602050305030304" pitchFamily="18" charset="0"/>
              </a:rPr>
              <a:t>-1</a:t>
            </a:r>
            <a:endParaRPr lang="en-GB" b="0" baseline="3000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073427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HL-LHC project (L.Rossi)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10 times more data in the decade 2025-2035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8291264" cy="465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4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LHC UPGRADE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38" y="722458"/>
            <a:ext cx="7920000" cy="5339268"/>
          </a:xfrm>
        </p:spPr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Upgrade relying on </a:t>
            </a:r>
            <a:r>
              <a:rPr lang="en-GB" sz="24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several technological pillars</a:t>
            </a:r>
            <a:endParaRPr lang="en-GB" sz="2000" dirty="0" smtClean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35" y="1674459"/>
            <a:ext cx="5472608" cy="4659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54452" y="6354506"/>
            <a:ext cx="2941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HL LHC main technologies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[L. Rossi]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51920" y="4077072"/>
            <a:ext cx="1584176" cy="7200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053782" y="5766124"/>
            <a:ext cx="1584176" cy="7200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483768" y="4005064"/>
            <a:ext cx="1512168" cy="288032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092280" y="4581128"/>
            <a:ext cx="936104" cy="1184996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3106065"/>
            <a:ext cx="293019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20 large aperture </a:t>
            </a:r>
            <a:r>
              <a:rPr lang="en-US" dirty="0" err="1" smtClean="0">
                <a:latin typeface="Times"/>
                <a:cs typeface="Times"/>
              </a:rPr>
              <a:t>quadrupoles</a:t>
            </a:r>
            <a:endParaRPr lang="en-US" dirty="0" smtClean="0">
              <a:latin typeface="Times"/>
              <a:cs typeface="Times"/>
            </a:endParaRPr>
          </a:p>
          <a:p>
            <a:pPr algn="ctr"/>
            <a:r>
              <a:rPr lang="en-US" dirty="0">
                <a:latin typeface="Times"/>
                <a:cs typeface="Times"/>
              </a:rPr>
              <a:t>+</a:t>
            </a:r>
            <a:r>
              <a:rPr lang="en-US" dirty="0" smtClean="0">
                <a:latin typeface="Times"/>
                <a:cs typeface="Times"/>
              </a:rPr>
              <a:t>other 60 IR magnets</a:t>
            </a:r>
          </a:p>
          <a:p>
            <a:pPr algn="ctr"/>
            <a:r>
              <a:rPr lang="en-US" dirty="0">
                <a:latin typeface="Times"/>
                <a:cs typeface="Times"/>
              </a:rPr>
              <a:t>t</a:t>
            </a:r>
            <a:r>
              <a:rPr lang="en-US" dirty="0" smtClean="0">
                <a:latin typeface="Times"/>
                <a:cs typeface="Times"/>
              </a:rPr>
              <a:t>o be installed in 2025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(WP3, E. Todesco)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05078" y="3073603"/>
            <a:ext cx="2236234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4 high field dipoles </a:t>
            </a:r>
          </a:p>
          <a:p>
            <a:pPr algn="ctr"/>
            <a:r>
              <a:rPr lang="en-US" dirty="0" smtClean="0">
                <a:latin typeface="Times"/>
                <a:cs typeface="Times"/>
              </a:rPr>
              <a:t>to make space </a:t>
            </a:r>
          </a:p>
          <a:p>
            <a:pPr algn="ctr"/>
            <a:r>
              <a:rPr lang="en-US" dirty="0" smtClean="0">
                <a:latin typeface="Times"/>
                <a:cs typeface="Times"/>
              </a:rPr>
              <a:t>for </a:t>
            </a:r>
            <a:r>
              <a:rPr lang="en-US" dirty="0" err="1" smtClean="0">
                <a:latin typeface="Times"/>
                <a:cs typeface="Times"/>
              </a:rPr>
              <a:t>colllimators</a:t>
            </a:r>
            <a:endParaRPr lang="en-US" dirty="0" smtClean="0">
              <a:latin typeface="Times"/>
              <a:cs typeface="Times"/>
            </a:endParaRPr>
          </a:p>
          <a:p>
            <a:pPr algn="ctr"/>
            <a:r>
              <a:rPr lang="en-US" dirty="0">
                <a:latin typeface="Times"/>
                <a:cs typeface="Times"/>
              </a:rPr>
              <a:t>t</a:t>
            </a:r>
            <a:r>
              <a:rPr lang="en-US" dirty="0" smtClean="0">
                <a:latin typeface="Times"/>
                <a:cs typeface="Times"/>
              </a:rPr>
              <a:t>o be installed in 2021</a:t>
            </a:r>
          </a:p>
          <a:p>
            <a:pPr algn="ctr"/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(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WP11, F.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Savary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  <a:p>
            <a:pPr algn="ctr"/>
            <a:endParaRPr lang="en-US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6657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20’s: TOWARDS 4000 fb</a:t>
            </a:r>
            <a:r>
              <a:rPr lang="en-GB" baseline="30000" dirty="0" smtClean="0">
                <a:latin typeface="Book Antiqua" panose="02040602050305030304" pitchFamily="18" charset="0"/>
              </a:rPr>
              <a:t>-1</a:t>
            </a:r>
            <a:endParaRPr lang="en-GB" b="0" baseline="3000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073427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HL-LHC project (L.Rossi)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10 times more data in the decade 2025-2035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How increase performance in such a good machine?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With 950 MCHF, 12 T magnets, and ten years work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path to more data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Double beam intensity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 2.2×10</a:t>
            </a:r>
            <a:r>
              <a:rPr lang="fr-CH" sz="1600" baseline="30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11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proton per bunch (together with LIU project)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Half the beam size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by doubling the magnet aperture around the IR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Killing the adverse effects of crossing angle through crab cavities or flat beams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Plus make use of two essential tools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Luminosity levelling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(already operational since 2017)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Novel optics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 correct chromaticity (ATS scheme</a:t>
            </a:r>
            <a:r>
              <a:rPr lang="fr-CH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, S. Fartoukh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  <a:endParaRPr lang="fr-CH" sz="12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12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 terms of magnets, HL LHC shall make use of a technology Nb</a:t>
            </a:r>
            <a:r>
              <a:rPr lang="fr-CH" sz="20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Sn that has the potential of going from 8 to 16 T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89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SCALE TOWARDS HIGHER FIELDS</a:t>
            </a:r>
            <a:endParaRPr lang="en-GB" b="0" baseline="3000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073427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80’s: 4 T in Tevatron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Nb-Ti at 4.2 K, 15 mm coil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90’s: 6 T in SSC prototypes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Nb-Ti at 4.2 K,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30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mm coil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90’s: 8 T in LHC prototypes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Nb-Ti at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1.9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K, 30 mm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coil</a:t>
            </a:r>
          </a:p>
          <a:p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The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00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’s: 8 T in LHC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Nb-Ti at 1.9 K, 30 mm coil</a:t>
            </a:r>
          </a:p>
          <a:p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The 00’s: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10 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T in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LARP prototypes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Nb</a:t>
            </a:r>
            <a:r>
              <a:rPr lang="fr-CH" sz="16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Sn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at 1.9 K, 30 mm coil</a:t>
            </a:r>
          </a:p>
          <a:p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The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10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’s: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12 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T in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HL-LHC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Nb</a:t>
            </a:r>
            <a:r>
              <a:rPr lang="fr-CH" sz="1600" baseline="-25000" dirty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Sn at 1.9 K,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35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mm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coil</a:t>
            </a:r>
          </a:p>
          <a:p>
            <a:pPr lvl="1"/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The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20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’s: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aiming to 16 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T in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FCC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Nb</a:t>
            </a:r>
            <a:r>
              <a:rPr lang="fr-CH" sz="1600" baseline="-25000" dirty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Sn at 1.9 K,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50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mm coil</a:t>
            </a:r>
          </a:p>
          <a:p>
            <a:pPr lvl="1"/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399772"/>
              </p:ext>
            </p:extLst>
          </p:nvPr>
        </p:nvGraphicFramePr>
        <p:xfrm>
          <a:off x="5299891" y="2852936"/>
          <a:ext cx="3595687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4" imgW="2032000" imgH="228600" progId="Equation.3">
                  <p:embed/>
                </p:oleObj>
              </mc:Choice>
              <mc:Fallback>
                <p:oleObj name="Equation" r:id="rId4" imgW="2032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9891" y="2852936"/>
                        <a:ext cx="3595687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6" descr="dipole_sk_mnw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74303"/>
            <a:ext cx="171132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194" y="3442907"/>
            <a:ext cx="2313806" cy="216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653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FROM ASHES TO HIGGS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2008: Incident due to faulty splices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2009: 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R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epair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2010-2012: 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R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un at 7-8 TeV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2012: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Higgs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boson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discovery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3348" y="4194298"/>
            <a:ext cx="2921758" cy="21039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929039"/>
            <a:ext cx="6515100" cy="2809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900" y="4536037"/>
            <a:ext cx="1264074" cy="54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159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SUPERCONDUCTING MATERIALS </a:t>
            </a:r>
            <a:br>
              <a:rPr lang="en-GB" dirty="0" smtClean="0">
                <a:latin typeface="Book Antiqua" panose="02040602050305030304" pitchFamily="18" charset="0"/>
              </a:rPr>
            </a:br>
            <a:r>
              <a:rPr lang="en-GB" dirty="0" smtClean="0">
                <a:latin typeface="Book Antiqua" panose="02040602050305030304" pitchFamily="18" charset="0"/>
              </a:rPr>
              <a:t>TOWARDS </a:t>
            </a:r>
            <a:r>
              <a:rPr lang="en-GB" dirty="0" smtClean="0">
                <a:latin typeface="Book Antiqua" panose="02040602050305030304" pitchFamily="18" charset="0"/>
              </a:rPr>
              <a:t>HIGHER FIELDS</a:t>
            </a:r>
            <a:endParaRPr lang="en-GB" b="0" baseline="3000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073427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Superconductivity is a quantistic property that is limited by temperature, magnetic field and current density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Usually everybody talks about temperature – for HEP the most relevant are current density (compact device) and field (max attainable field)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hidden variable of this plot is the price – an essential ingredient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97" b="1036"/>
          <a:stretch/>
        </p:blipFill>
        <p:spPr>
          <a:xfrm>
            <a:off x="1949190" y="2581969"/>
            <a:ext cx="5264932" cy="35441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57971" y="6212628"/>
            <a:ext cx="59704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Critical surface of some superconducting materials </a:t>
            </a:r>
            <a:endParaRPr lang="en-US" sz="1600" dirty="0" smtClean="0">
              <a:latin typeface="Times"/>
              <a:cs typeface="Times"/>
            </a:endParaRPr>
          </a:p>
          <a:p>
            <a:pPr algn="ctr"/>
            <a:r>
              <a:rPr lang="en-US" sz="1600" dirty="0" smtClean="0">
                <a:latin typeface="Times"/>
                <a:cs typeface="Times"/>
              </a:rPr>
              <a:t>at 4.5 K (unless specified) 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courtesy of P. Lee)</a:t>
            </a:r>
            <a:endParaRPr lang="en-US" sz="16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17764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PRESENT ACHIEVEMENTS</a:t>
            </a:r>
            <a:endParaRPr lang="en-GB" b="0" baseline="3000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073427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 accelerators: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Nb-Ti technology used in several machines, up to 8 T in the LHC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Nb3Sn technology to be used in HL-LHC (12 T range), full length prototypes under construction – short model program aiming at 16 T for FCC is ongoing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HTS technology being developed to build inserts to boost the field from 16 to 24 T – racetracks and short models providing 3-5 T have been built and tested in standalone configuration</a:t>
            </a:r>
          </a:p>
          <a:p>
            <a:pPr lvl="1"/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141060" y="3002285"/>
            <a:ext cx="5681608" cy="3123878"/>
            <a:chOff x="634298" y="1271222"/>
            <a:chExt cx="5681608" cy="3123878"/>
          </a:xfrm>
        </p:grpSpPr>
        <p:pic>
          <p:nvPicPr>
            <p:cNvPr id="19" name="Picture 18" descr="Screen Shot 2018-05-11 at 08.06.4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1271222"/>
              <a:ext cx="4269511" cy="3021874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634298" y="1772816"/>
              <a:ext cx="5681608" cy="2622284"/>
              <a:chOff x="634298" y="1772816"/>
              <a:chExt cx="5681608" cy="2622284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1811306" y="2305876"/>
                <a:ext cx="3402414" cy="132167"/>
              </a:xfrm>
              <a:prstGeom prst="roundRect">
                <a:avLst/>
              </a:prstGeom>
              <a:solidFill>
                <a:srgbClr val="C00000">
                  <a:alpha val="26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1829344" y="2996952"/>
                <a:ext cx="3387080" cy="763063"/>
              </a:xfrm>
              <a:prstGeom prst="roundRect">
                <a:avLst/>
              </a:prstGeom>
              <a:solidFill>
                <a:srgbClr val="92D050">
                  <a:alpha val="21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099270" y="3226878"/>
                <a:ext cx="31772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Operated in particle accelerators</a:t>
                </a:r>
                <a:endParaRPr lang="en-GB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927484" y="2187293"/>
                <a:ext cx="10032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HL LHC</a:t>
                </a:r>
                <a:endParaRPr lang="en-GB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34298" y="1945501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solidFill>
                      <a:schemeClr val="accent3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Nb</a:t>
                </a:r>
                <a:r>
                  <a:rPr lang="fr-CH" baseline="-25000" dirty="0" smtClean="0">
                    <a:solidFill>
                      <a:schemeClr val="accent3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3</a:t>
                </a:r>
                <a:r>
                  <a:rPr lang="fr-CH" dirty="0" smtClean="0">
                    <a:solidFill>
                      <a:schemeClr val="accent3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Sn</a:t>
                </a:r>
                <a:endParaRPr lang="en-GB" dirty="0">
                  <a:solidFill>
                    <a:schemeClr val="accent3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13299" y="3103987"/>
                <a:ext cx="7407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solidFill>
                      <a:srgbClr val="008000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Nb-Ti</a:t>
                </a:r>
                <a:endParaRPr lang="en-GB" dirty="0">
                  <a:solidFill>
                    <a:srgbClr val="008000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1495161" y="3058644"/>
                <a:ext cx="0" cy="701371"/>
              </a:xfrm>
              <a:prstGeom prst="straightConnector1">
                <a:avLst/>
              </a:prstGeom>
              <a:ln w="15875">
                <a:solidFill>
                  <a:srgbClr val="008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1432573" y="1772816"/>
                <a:ext cx="534" cy="962585"/>
              </a:xfrm>
              <a:prstGeom prst="straightConnector1">
                <a:avLst/>
              </a:prstGeom>
              <a:ln w="15875">
                <a:solidFill>
                  <a:schemeClr val="accent4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832990" y="4087323"/>
                <a:ext cx="548291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CH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Hall of fame of </a:t>
                </a:r>
                <a:r>
                  <a:rPr lang="fr-CH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Nb-Ti and Nb</a:t>
                </a:r>
                <a:r>
                  <a:rPr lang="fr-CH" sz="1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fr-CH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Sn accelerator </a:t>
                </a:r>
                <a:r>
                  <a:rPr lang="fr-CH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magnets </a:t>
                </a:r>
                <a:r>
                  <a:rPr lang="fr-CH" sz="14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[L. Bottura, MT25</a:t>
                </a:r>
                <a:r>
                  <a:rPr lang="fr-CH" sz="1400" dirty="0">
                    <a:solidFill>
                      <a:srgbClr val="00B050"/>
                    </a:solidFill>
                    <a:latin typeface="Book Antiqua" panose="02040602050305030304" pitchFamily="18" charset="0"/>
                  </a:rPr>
                  <a:t>]</a:t>
                </a:r>
                <a:endParaRPr lang="en-GB" sz="14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5192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SUMMARY OF THE TESLA RACE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grpSp>
        <p:nvGrpSpPr>
          <p:cNvPr id="30" name="Group 29"/>
          <p:cNvGrpSpPr/>
          <p:nvPr/>
        </p:nvGrpSpPr>
        <p:grpSpPr>
          <a:xfrm>
            <a:off x="1187624" y="692696"/>
            <a:ext cx="6696744" cy="5442760"/>
            <a:chOff x="1187624" y="683404"/>
            <a:chExt cx="6696744" cy="544276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7624" y="829648"/>
              <a:ext cx="6696744" cy="5296516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4499992" y="3573016"/>
              <a:ext cx="0" cy="28803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4646059" y="3140968"/>
              <a:ext cx="283930" cy="144016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5292080" y="2708920"/>
              <a:ext cx="1584176" cy="144016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5940152" y="2132856"/>
              <a:ext cx="864096" cy="36004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4067944" y="1700808"/>
              <a:ext cx="936104" cy="1152128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5220072" y="1052736"/>
              <a:ext cx="404428" cy="829536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4270158" y="1052736"/>
              <a:ext cx="517866" cy="32548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4724573" y="692696"/>
              <a:ext cx="646021" cy="360040"/>
            </a:xfrm>
            <a:prstGeom prst="ellipse">
              <a:avLst/>
            </a:prstGeom>
            <a:noFill/>
            <a:ln w="31750">
              <a:solidFill>
                <a:schemeClr val="tx1">
                  <a:alpha val="5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24573" y="68340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"/>
                  <a:cs typeface="Times"/>
                </a:rPr>
                <a:t>16 T</a:t>
              </a:r>
              <a:endParaRPr lang="en-US" b="1" dirty="0">
                <a:latin typeface="Times"/>
                <a:cs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4994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30’s: TOWARDS 30-100 </a:t>
            </a:r>
            <a:r>
              <a:rPr lang="en-GB" dirty="0" err="1" smtClean="0">
                <a:latin typeface="Book Antiqua" panose="02040602050305030304" pitchFamily="18" charset="0"/>
              </a:rPr>
              <a:t>TeV</a:t>
            </a:r>
            <a:endParaRPr lang="en-GB" b="0" baseline="3000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84576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an accelerator, more energy can be obtained through larger size (brute force) or larger field (technological advance)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Having a magnet in the 14-16 T range, one can envisage two options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HE-LHC: replacing the LHC lattice with Nb</a:t>
            </a:r>
            <a:r>
              <a:rPr lang="fr-CH" sz="16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Sn dipoles to double the LHC energy (around 30 TeV)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FCC: New tunnel of 100 km, with Nb</a:t>
            </a:r>
            <a:r>
              <a:rPr lang="fr-CH" sz="16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Sn dipoles (around 100 TeV)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Cost and time are a major point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last teslas are very expensive </a:t>
            </a:r>
          </a:p>
          <a:p>
            <a:pPr marL="457200" lvl="1" indent="0">
              <a:buNone/>
            </a:pP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	and can take a lot of time</a:t>
            </a:r>
          </a:p>
          <a:p>
            <a:pPr lvl="1"/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5376863" y="6284913"/>
            <a:ext cx="34940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en-US" sz="1000" dirty="0"/>
              <a:t>Critical surface for </a:t>
            </a:r>
            <a:r>
              <a:rPr lang="en-US" sz="1000" dirty="0" err="1"/>
              <a:t>Nb-Ti</a:t>
            </a:r>
            <a:r>
              <a:rPr lang="en-US" sz="1000" dirty="0"/>
              <a:t>: j versus B and magnet </a:t>
            </a:r>
            <a:r>
              <a:rPr lang="en-US" sz="1000" dirty="0" err="1"/>
              <a:t>loadline</a:t>
            </a:r>
            <a:endParaRPr lang="en-US" sz="1000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805477"/>
            <a:ext cx="4298949" cy="2396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FCC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691405"/>
            <a:ext cx="2711196" cy="113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09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CONCLUSIONS</a:t>
            </a:r>
            <a:endParaRPr lang="en-GB" b="0" baseline="3000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073427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LHC proves to be a very flexible accelerator, and reached ultimate luminosity at 6.5 TeV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Plans for 2021-2023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Increase the energy to 7+7 TeV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Substantial interventions on the LHC, recover the pre-LS2 performance could take time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Plans for 2026-2035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Ten times more data through a double beam intensity, half of beam size, and heavvy use of levelling and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new optics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This will prove the ability of Nb</a:t>
            </a:r>
            <a:r>
              <a:rPr lang="fr-CH" sz="16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Sn technology of providing 12 T magnets – 4 T jump in field for accelerator magnets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After HL-LHC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Making use of Nb</a:t>
            </a:r>
            <a:r>
              <a:rPr lang="fr-CH" sz="16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Sn technology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at 16 T to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increase energy to 30 TeV (in LHC tunnel) or to 100 TeV (in a new 100 km tunnel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Possibility of boosting up to 20-25 T with HTS (under study)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Input of physics is essential …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81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WHY 4 </a:t>
            </a:r>
            <a:r>
              <a:rPr lang="en-GB" dirty="0" err="1" smtClean="0">
                <a:latin typeface="Book Antiqua" panose="02040602050305030304" pitchFamily="18" charset="0"/>
              </a:rPr>
              <a:t>TeV</a:t>
            </a:r>
            <a:r>
              <a:rPr lang="en-GB" dirty="0" smtClean="0">
                <a:latin typeface="Book Antiqua" panose="02040602050305030304" pitchFamily="18" charset="0"/>
              </a:rPr>
              <a:t> ? 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 Run I energy limited to 4+4 TeV due to faulty splices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Unforeseen limitation, due to a weakness in the interconnection between the superconducting magnets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Repair in 2008 of the damaged sector</a:t>
            </a:r>
          </a:p>
          <a:p>
            <a:pPr lvl="2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Cause of the incident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was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not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removed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so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energy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limited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by maximum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current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tolerable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by the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splices</a:t>
            </a:r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2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Initial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estimate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was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3.5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TeV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per proton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beam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(7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TeV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center of mass)</a:t>
            </a:r>
          </a:p>
          <a:p>
            <a:pPr lvl="2"/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Then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brough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to 4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TeV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per proton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beam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Succesful consolidation of all splices in 2013-2014 (LS1) to remove this bottleneck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6" descr="I:\FRESCA\Measurements\Joint with void 1\Radio images\E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3754134"/>
            <a:ext cx="3317836" cy="531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I:\FRESCA\Measurements\Joint with void 2\Pictures\Radio images\Radio images 14 december 2009\Ech1 gauch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3774413"/>
            <a:ext cx="3317835" cy="53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1619672" y="450912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Cross-section of the intreconnection and radiography showing missing continuity</a:t>
            </a:r>
          </a:p>
          <a:p>
            <a:pPr algn="ctr"/>
            <a:r>
              <a:rPr lang="fr-CH" sz="12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[F. </a:t>
            </a:r>
            <a:r>
              <a:rPr lang="fr-CH" sz="12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Bordry</a:t>
            </a:r>
            <a:r>
              <a:rPr lang="fr-CH" sz="12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P. </a:t>
            </a:r>
            <a:r>
              <a:rPr lang="fr-CH" sz="12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Tock</a:t>
            </a:r>
            <a:r>
              <a:rPr lang="fr-CH" sz="12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LS1 team]</a:t>
            </a:r>
            <a:endParaRPr lang="en-GB" sz="12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805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WHY 6.5 </a:t>
            </a:r>
            <a:r>
              <a:rPr lang="en-GB" dirty="0" err="1" smtClean="0">
                <a:latin typeface="Book Antiqua" panose="02040602050305030304" pitchFamily="18" charset="0"/>
              </a:rPr>
              <a:t>TeV</a:t>
            </a:r>
            <a:r>
              <a:rPr lang="en-GB" dirty="0" smtClean="0">
                <a:latin typeface="Book Antiqua" panose="02040602050305030304" pitchFamily="18" charset="0"/>
              </a:rPr>
              <a:t> ? 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After LS1, we met the second bottleneck in energy: training of the magnets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Training is </a:t>
            </a:r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one of the most obscure and fascinating and phenomena of applied superconductivity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magnet is designed to reach a maximum field of X tesla</a:t>
            </a:r>
          </a:p>
          <a:p>
            <a:pPr lvl="2"/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When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you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first power,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it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  <a:latin typeface="Book Antiqua" panose="02040602050305030304" pitchFamily="18" charset="0"/>
              </a:rPr>
              <a:t>reaches</a:t>
            </a:r>
            <a:r>
              <a:rPr lang="fr-CH" sz="14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  <a:latin typeface="Book Antiqua" panose="02040602050305030304" pitchFamily="18" charset="0"/>
              </a:rPr>
              <a:t>only</a:t>
            </a:r>
            <a:r>
              <a:rPr lang="fr-CH" sz="14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 a fraction of X (</a:t>
            </a:r>
            <a:r>
              <a:rPr lang="fr-CH" sz="1400" dirty="0" err="1" smtClean="0">
                <a:solidFill>
                  <a:schemeClr val="accent3"/>
                </a:solidFill>
                <a:latin typeface="Book Antiqua" panose="02040602050305030304" pitchFamily="18" charset="0"/>
              </a:rPr>
              <a:t>typically</a:t>
            </a:r>
            <a:r>
              <a:rPr lang="fr-CH" sz="14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 70%)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then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it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has a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irriversible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transition to normal state (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quench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</a:p>
          <a:p>
            <a:pPr lvl="2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This transition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bring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some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zones of the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from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1.9 K to 300 K</a:t>
            </a:r>
          </a:p>
          <a:p>
            <a:pPr lvl="2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thermal and mechanical shock allow </a:t>
            </a:r>
            <a:r>
              <a:rPr lang="fr-CH" sz="14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at the successive powering to reach a higher fraction of X tesla (the magnet trains)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It is extremely rare that a magnet reaches 100% of X tesla, typically training of a good magnet saturates at 90%-95% 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Typically accelerator magnets operate at 70-90% of the maximum reachable field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This margin is quite expensive, how much is really needed is a open debate in our community</a:t>
            </a:r>
            <a:endParaRPr lang="fr-CH" sz="12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LHC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dipoles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at 8.3 T (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corresponding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to 7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TeV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energy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run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at 86% of maximum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reachable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field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41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WHY 6.5 </a:t>
            </a:r>
            <a:r>
              <a:rPr lang="en-GB" dirty="0" err="1" smtClean="0">
                <a:latin typeface="Book Antiqua" panose="02040602050305030304" pitchFamily="18" charset="0"/>
              </a:rPr>
              <a:t>TeV</a:t>
            </a:r>
            <a:r>
              <a:rPr lang="en-GB" dirty="0" smtClean="0">
                <a:latin typeface="Book Antiqua" panose="02040602050305030304" pitchFamily="18" charset="0"/>
              </a:rPr>
              <a:t> ? 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All LHC dipoles were trained above 8.3 T (7 TeV per proton) on individual test bench</a:t>
            </a:r>
            <a:endParaRPr lang="fr-CH" sz="8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Half of them were trained to 9 T (7.5 TeV per proton)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After installation, negligible retraining was expected (order 100 quenches for the whole machine to operate at 7 TeV)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Before the incident one sector was powered towards 7 TeV, showing a worse performance (20 quenches to reach 6.5 TeV in 1/8 of the machine)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7464" y="3314311"/>
            <a:ext cx="5570872" cy="296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13"/>
          <p:cNvSpPr txBox="1"/>
          <p:nvPr/>
        </p:nvSpPr>
        <p:spPr>
          <a:xfrm>
            <a:off x="1619672" y="617827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of the 5-6 sector in 2008</a:t>
            </a:r>
          </a:p>
          <a:p>
            <a:pPr algn="ctr"/>
            <a:r>
              <a:rPr lang="fr-CH" sz="12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[A. Verweij and MP3 team]</a:t>
            </a:r>
            <a:endParaRPr lang="en-GB" sz="12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50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WHY 6.5 </a:t>
            </a:r>
            <a:r>
              <a:rPr lang="en-GB" dirty="0" err="1" smtClean="0">
                <a:latin typeface="Book Antiqua" panose="02040602050305030304" pitchFamily="18" charset="0"/>
              </a:rPr>
              <a:t>TeV</a:t>
            </a:r>
            <a:r>
              <a:rPr lang="en-GB" dirty="0" smtClean="0">
                <a:latin typeface="Book Antiqua" panose="02040602050305030304" pitchFamily="18" charset="0"/>
              </a:rPr>
              <a:t> ? 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After the LS1 consolidation of splices, it was decided to aim at 6.5 TeV operation</a:t>
            </a:r>
            <a:endParaRPr lang="fr-CH" sz="8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We expected order of 100 quenches, we needed with 172 quenches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With the confirmation of highly unexpected behaviours already observed in 2008 (see next sections about spread): magnets from Firm3 need many more quenches than the other magnets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52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Where are we?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Energy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Luminosity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Dirty beasts and the menace of spread</a:t>
            </a:r>
          </a:p>
          <a:p>
            <a:endParaRPr lang="fr-CH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Where are we going?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From 13 to 14 TeV (15 ?)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Towards 4000 fb-1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Towards 35-100 TeV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502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2008-2018: LUMINOSITY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spectacular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progression of data accumulation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2" descr="intLumiRunA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16832"/>
            <a:ext cx="551392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81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19218</TotalTime>
  <Words>2734</Words>
  <Application>Microsoft Macintosh PowerPoint</Application>
  <PresentationFormat>On-screen Show (4:3)</PresentationFormat>
  <Paragraphs>412</Paragraphs>
  <Slides>34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Thème Office</vt:lpstr>
      <vt:lpstr>Equation</vt:lpstr>
      <vt:lpstr>Équation</vt:lpstr>
      <vt:lpstr>LHC: past, present and future</vt:lpstr>
      <vt:lpstr>CONTENTS</vt:lpstr>
      <vt:lpstr>2008-2018: FROM ASHES TO HIGGS</vt:lpstr>
      <vt:lpstr>2008-2018: WHY 4 TeV ? </vt:lpstr>
      <vt:lpstr>2008-2018: WHY 6.5 TeV ? </vt:lpstr>
      <vt:lpstr>2008-2018: WHY 6.5 TeV ? </vt:lpstr>
      <vt:lpstr>2008-2018: WHY 6.5 TeV ? </vt:lpstr>
      <vt:lpstr>CONTENTS</vt:lpstr>
      <vt:lpstr>2008-2018: LUMINOSITY</vt:lpstr>
      <vt:lpstr>2008-2018: LUMINOSITY</vt:lpstr>
      <vt:lpstr>2008-2018: LUMINOSITY</vt:lpstr>
      <vt:lpstr>THE BEAM-BEAM LIMIT</vt:lpstr>
      <vt:lpstr>THE ELECTRON CLOUD LIMIT</vt:lpstr>
      <vt:lpstr>THE ELECTRON CLOUD LIMIT</vt:lpstr>
      <vt:lpstr>THE OPTICS LIMIT</vt:lpstr>
      <vt:lpstr>THE OPTICS LIMIT</vt:lpstr>
      <vt:lpstr>THE INJECTOR LIMIT</vt:lpstr>
      <vt:lpstr>2008-2018: LUMINOSITY</vt:lpstr>
      <vt:lpstr>CONTENTS</vt:lpstr>
      <vt:lpstr>DIRTY BEASTS</vt:lpstr>
      <vt:lpstr>DIRTY BEASTS</vt:lpstr>
      <vt:lpstr>THE MENACE OF SPREAD</vt:lpstr>
      <vt:lpstr>THE MENACE OF SPREAD</vt:lpstr>
      <vt:lpstr>CONTENTS</vt:lpstr>
      <vt:lpstr>FROM 13 TO 14 TeV</vt:lpstr>
      <vt:lpstr>THE 20’s: TOWARDS 4000 fb-1</vt:lpstr>
      <vt:lpstr>LHC UPGRADE</vt:lpstr>
      <vt:lpstr>THE 20’s: TOWARDS 4000 fb-1</vt:lpstr>
      <vt:lpstr>THE SCALE TOWARDS HIGHER FIELDS</vt:lpstr>
      <vt:lpstr>SUPERCONDUCTING MATERIALS  TOWARDS HIGHER FIELDS</vt:lpstr>
      <vt:lpstr>PRESENT ACHIEVEMENTS</vt:lpstr>
      <vt:lpstr>SUMMARY OF THE TESLA RACE</vt:lpstr>
      <vt:lpstr>THE 30’s: TOWARDS 30-100 TeV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197</cp:revision>
  <dcterms:created xsi:type="dcterms:W3CDTF">2016-08-24T12:27:25Z</dcterms:created>
  <dcterms:modified xsi:type="dcterms:W3CDTF">2019-03-14T07:20:48Z</dcterms:modified>
</cp:coreProperties>
</file>