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avi" ContentType="video/x-msvide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67"/>
  </p:notes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92" r:id="rId16"/>
    <p:sldId id="272" r:id="rId17"/>
    <p:sldId id="275" r:id="rId18"/>
    <p:sldId id="271" r:id="rId19"/>
    <p:sldId id="278" r:id="rId20"/>
    <p:sldId id="273" r:id="rId21"/>
    <p:sldId id="323" r:id="rId22"/>
    <p:sldId id="319" r:id="rId23"/>
    <p:sldId id="274" r:id="rId24"/>
    <p:sldId id="276" r:id="rId25"/>
    <p:sldId id="282" r:id="rId26"/>
    <p:sldId id="277" r:id="rId27"/>
    <p:sldId id="279" r:id="rId28"/>
    <p:sldId id="308" r:id="rId29"/>
    <p:sldId id="313" r:id="rId30"/>
    <p:sldId id="312" r:id="rId31"/>
    <p:sldId id="284" r:id="rId32"/>
    <p:sldId id="326" r:id="rId33"/>
    <p:sldId id="333" r:id="rId34"/>
    <p:sldId id="327" r:id="rId35"/>
    <p:sldId id="329" r:id="rId36"/>
    <p:sldId id="324" r:id="rId37"/>
    <p:sldId id="315" r:id="rId38"/>
    <p:sldId id="314" r:id="rId39"/>
    <p:sldId id="303" r:id="rId40"/>
    <p:sldId id="335" r:id="rId41"/>
    <p:sldId id="294" r:id="rId42"/>
    <p:sldId id="309" r:id="rId43"/>
    <p:sldId id="302" r:id="rId44"/>
    <p:sldId id="298" r:id="rId45"/>
    <p:sldId id="328" r:id="rId46"/>
    <p:sldId id="325" r:id="rId47"/>
    <p:sldId id="321" r:id="rId48"/>
    <p:sldId id="331" r:id="rId49"/>
    <p:sldId id="320" r:id="rId50"/>
    <p:sldId id="307" r:id="rId51"/>
    <p:sldId id="300" r:id="rId52"/>
    <p:sldId id="330" r:id="rId53"/>
    <p:sldId id="305" r:id="rId54"/>
    <p:sldId id="332" r:id="rId55"/>
    <p:sldId id="336" r:id="rId56"/>
    <p:sldId id="318" r:id="rId57"/>
    <p:sldId id="301" r:id="rId58"/>
    <p:sldId id="304" r:id="rId59"/>
    <p:sldId id="285" r:id="rId60"/>
    <p:sldId id="295" r:id="rId61"/>
    <p:sldId id="317" r:id="rId62"/>
    <p:sldId id="287" r:id="rId63"/>
    <p:sldId id="288" r:id="rId64"/>
    <p:sldId id="297" r:id="rId65"/>
    <p:sldId id="322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C5E32D6C-BE0F-4669-8A3E-469D6FBEF4D4}">
          <p14:sldIdLst>
            <p14:sldId id="256"/>
            <p14:sldId id="257"/>
          </p14:sldIdLst>
        </p14:section>
        <p14:section name="Introduction" id="{232B6EE9-E156-40F0-A985-FAAC4786E9BA}">
          <p14:sldIdLst>
            <p14:sldId id="26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Hard probes, basic observations" id="{55743704-AAC9-4A96-85B9-02CCD6FFF65C}">
          <p14:sldIdLst>
            <p14:sldId id="268"/>
            <p14:sldId id="269"/>
            <p14:sldId id="292"/>
            <p14:sldId id="272"/>
            <p14:sldId id="275"/>
            <p14:sldId id="271"/>
            <p14:sldId id="278"/>
            <p14:sldId id="273"/>
            <p14:sldId id="323"/>
            <p14:sldId id="319"/>
            <p14:sldId id="274"/>
            <p14:sldId id="276"/>
            <p14:sldId id="282"/>
            <p14:sldId id="277"/>
          </p14:sldIdLst>
        </p14:section>
        <p14:section name="Recent results" id="{098DBDB0-441A-4C43-BEFB-0DE07326D963}">
          <p14:sldIdLst>
            <p14:sldId id="279"/>
          </p14:sldIdLst>
        </p14:section>
        <p14:section name="Recent results, systems size dependencies" id="{9A1F9142-3775-4A07-BF54-905DAFCC6259}">
          <p14:sldIdLst>
            <p14:sldId id="308"/>
            <p14:sldId id="313"/>
            <p14:sldId id="312"/>
            <p14:sldId id="284"/>
            <p14:sldId id="326"/>
            <p14:sldId id="333"/>
            <p14:sldId id="327"/>
            <p14:sldId id="329"/>
          </p14:sldIdLst>
        </p14:section>
        <p14:section name="Recent results, Heavy Flavor" id="{629A45B8-D340-481F-AF79-4DD08F670232}">
          <p14:sldIdLst>
            <p14:sldId id="324"/>
            <p14:sldId id="315"/>
            <p14:sldId id="314"/>
            <p14:sldId id="303"/>
            <p14:sldId id="335"/>
            <p14:sldId id="294"/>
            <p14:sldId id="309"/>
            <p14:sldId id="302"/>
            <p14:sldId id="298"/>
            <p14:sldId id="328"/>
          </p14:sldIdLst>
        </p14:section>
        <p14:section name="Recent results, jets" id="{7AD4B4C9-BDCC-4202-A477-83030F4553F1}">
          <p14:sldIdLst>
            <p14:sldId id="325"/>
            <p14:sldId id="321"/>
            <p14:sldId id="331"/>
            <p14:sldId id="320"/>
            <p14:sldId id="307"/>
            <p14:sldId id="300"/>
            <p14:sldId id="330"/>
            <p14:sldId id="305"/>
            <p14:sldId id="332"/>
            <p14:sldId id="336"/>
            <p14:sldId id="318"/>
            <p14:sldId id="301"/>
          </p14:sldIdLst>
        </p14:section>
        <p14:section name="Summary" id="{4CC350FB-1A2B-402D-B09B-8FACE9D91F74}">
          <p14:sldIdLst>
            <p14:sldId id="304"/>
            <p14:sldId id="285"/>
          </p14:sldIdLst>
        </p14:section>
        <p14:section name="Backup" id="{004BC476-51D3-4662-A7E9-7791D02B3918}">
          <p14:sldIdLst>
            <p14:sldId id="295"/>
            <p14:sldId id="317"/>
            <p14:sldId id="287"/>
            <p14:sldId id="288"/>
            <p14:sldId id="297"/>
            <p14:sldId id="3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  <a:srgbClr val="0000FF"/>
    <a:srgbClr val="10101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83C9D-902E-40D7-AD23-CC20841CBA8F}" type="datetimeFigureOut">
              <a:rPr lang="hu-HU" smtClean="0"/>
              <a:t>2018. 06. 18.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CD19B-B35A-4FAF-936E-9F47122B64B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889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noProof="0" dirty="0" err="1"/>
              <a:t>Mintacím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 err="1"/>
              <a:t>Kattintson</a:t>
            </a:r>
            <a:r>
              <a:rPr lang="en-US" noProof="0" dirty="0"/>
              <a:t> ide </a:t>
            </a:r>
            <a:r>
              <a:rPr lang="en-US" noProof="0" dirty="0" err="1"/>
              <a:t>az</a:t>
            </a:r>
            <a:r>
              <a:rPr lang="en-US" noProof="0" dirty="0"/>
              <a:t> </a:t>
            </a:r>
            <a:r>
              <a:rPr lang="en-US" noProof="0" dirty="0" err="1"/>
              <a:t>alcím</a:t>
            </a:r>
            <a:r>
              <a:rPr lang="en-US" noProof="0" dirty="0"/>
              <a:t> </a:t>
            </a:r>
            <a:r>
              <a:rPr lang="en-US" noProof="0" dirty="0" err="1"/>
              <a:t>mintájának</a:t>
            </a:r>
            <a:r>
              <a:rPr lang="en-US" noProof="0" dirty="0"/>
              <a:t> </a:t>
            </a:r>
            <a:r>
              <a:rPr lang="en-US" noProof="0" dirty="0" err="1"/>
              <a:t>szerkesztéséhez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88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246" y="588856"/>
            <a:ext cx="8350369" cy="498031"/>
          </a:xfrm>
        </p:spPr>
        <p:txBody>
          <a:bodyPr/>
          <a:lstStyle/>
          <a:p>
            <a:r>
              <a:rPr lang="en-US" noProof="0" dirty="0" err="1"/>
              <a:t>Mintacím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246" y="1247351"/>
            <a:ext cx="8350369" cy="4773887"/>
          </a:xfrm>
        </p:spPr>
        <p:txBody>
          <a:bodyPr anchor="t"/>
          <a:lstStyle/>
          <a:p>
            <a:pPr lvl="0"/>
            <a:r>
              <a:rPr lang="en-US" noProof="0" dirty="0" err="1"/>
              <a:t>Mintaszöveg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  <a:p>
            <a:pPr lvl="1"/>
            <a:r>
              <a:rPr lang="en-US" noProof="0" dirty="0" err="1"/>
              <a:t>Második</a:t>
            </a:r>
            <a:r>
              <a:rPr lang="en-US" noProof="0" dirty="0"/>
              <a:t> </a:t>
            </a:r>
            <a:r>
              <a:rPr lang="en-US" noProof="0" dirty="0" err="1"/>
              <a:t>szint</a:t>
            </a:r>
            <a:endParaRPr lang="en-US" noProof="0" dirty="0"/>
          </a:p>
          <a:p>
            <a:pPr lvl="2"/>
            <a:r>
              <a:rPr lang="en-US" noProof="0" dirty="0" err="1"/>
              <a:t>Harmadik</a:t>
            </a:r>
            <a:r>
              <a:rPr lang="en-US" noProof="0" dirty="0"/>
              <a:t> </a:t>
            </a:r>
            <a:r>
              <a:rPr lang="en-US" noProof="0" dirty="0" err="1"/>
              <a:t>szint</a:t>
            </a:r>
            <a:endParaRPr lang="en-US" noProof="0" dirty="0"/>
          </a:p>
          <a:p>
            <a:pPr lvl="3"/>
            <a:r>
              <a:rPr lang="en-US" noProof="0" dirty="0" err="1"/>
              <a:t>Negyedik</a:t>
            </a:r>
            <a:r>
              <a:rPr lang="en-US" noProof="0" dirty="0"/>
              <a:t> </a:t>
            </a:r>
            <a:r>
              <a:rPr lang="en-US" noProof="0" dirty="0" err="1"/>
              <a:t>szint</a:t>
            </a:r>
            <a:endParaRPr lang="en-US" noProof="0" dirty="0"/>
          </a:p>
          <a:p>
            <a:pPr lvl="4"/>
            <a:r>
              <a:rPr lang="en-US" noProof="0" dirty="0" err="1"/>
              <a:t>Ötödik</a:t>
            </a:r>
            <a:r>
              <a:rPr lang="en-US" noProof="0" dirty="0"/>
              <a:t> </a:t>
            </a:r>
            <a:r>
              <a:rPr lang="en-US" noProof="0" dirty="0" err="1"/>
              <a:t>szint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4069" y="114706"/>
            <a:ext cx="2479545" cy="309201"/>
          </a:xfrm>
        </p:spPr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3246" y="113644"/>
            <a:ext cx="4744249" cy="309201"/>
          </a:xfrm>
        </p:spPr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" y="591937"/>
            <a:ext cx="733246" cy="503578"/>
          </a:xfrm>
        </p:spPr>
        <p:txBody>
          <a:bodyPr lIns="36000" rIns="36000" anchor="t"/>
          <a:lstStyle>
            <a:lvl1pPr algn="r">
              <a:defRPr/>
            </a:lvl1pPr>
          </a:lstStyle>
          <a:p>
            <a:fld id="{8EBAB383-6C5D-40A2-91D4-B65D4716B15C}" type="slidenum">
              <a:rPr lang="en-US" smtClean="0"/>
              <a:pPr/>
              <a:t>‹#›</a:t>
            </a:fld>
            <a:r>
              <a:rPr lang="hu-HU" sz="1000" dirty="0"/>
              <a:t>/59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733246" y="1105218"/>
            <a:ext cx="8350369" cy="6667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4" y="0"/>
            <a:ext cx="621102" cy="62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1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0" y="798973"/>
            <a:ext cx="6571343" cy="1866589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noProof="0" dirty="0" err="1"/>
              <a:t>Mintacím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950234"/>
            <a:ext cx="6571341" cy="1868891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Mintaszöveg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542" y="123341"/>
            <a:ext cx="2368292" cy="309201"/>
          </a:xfrm>
        </p:spPr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3491" y="122279"/>
            <a:ext cx="4034004" cy="309201"/>
          </a:xfrm>
        </p:spPr>
        <p:txBody>
          <a:bodyPr/>
          <a:lstStyle/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1846" y="2161984"/>
            <a:ext cx="795746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2959603"/>
            <a:ext cx="6571341" cy="1211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0" y="0"/>
            <a:ext cx="1400520" cy="140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4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0" y="1049137"/>
            <a:ext cx="6571343" cy="1866589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noProof="0" dirty="0" err="1"/>
              <a:t>Mintacím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950234"/>
            <a:ext cx="6571341" cy="1868891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Mintaszöveg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1846" y="2412148"/>
            <a:ext cx="795746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2959603"/>
            <a:ext cx="6571341" cy="1211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61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 dirty="0" err="1"/>
              <a:t>Mintacím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EBAB383-6C5D-40A2-91D4-B65D4716B15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0274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1.png"/><Relationship Id="rId5" Type="http://schemas.openxmlformats.org/officeDocument/2006/relationships/hyperlink" Target="http://zimanyischool.kfki.hu/18" TargetMode="External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HARD PROBES FROM RHIC </a:t>
            </a:r>
            <a:br>
              <a:rPr lang="en-US" dirty="0"/>
            </a:br>
            <a:r>
              <a:rPr lang="en-US" dirty="0"/>
              <a:t>TO LHC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Máté</a:t>
            </a:r>
            <a:r>
              <a:rPr lang="en-US" dirty="0"/>
              <a:t> </a:t>
            </a:r>
            <a:r>
              <a:rPr lang="en-US" dirty="0" err="1"/>
              <a:t>Csanád</a:t>
            </a:r>
            <a:r>
              <a:rPr lang="en-US" dirty="0"/>
              <a:t> @ PIC 2017, </a:t>
            </a:r>
            <a:r>
              <a:rPr lang="hu-HU" dirty="0"/>
              <a:t> </a:t>
            </a:r>
            <a:r>
              <a:rPr lang="en-US" dirty="0"/>
              <a:t>Aug 5, 2017</a:t>
            </a:r>
          </a:p>
          <a:p>
            <a:r>
              <a:rPr lang="en-US" dirty="0" err="1"/>
              <a:t>Eötvös</a:t>
            </a:r>
            <a:r>
              <a:rPr lang="en-US" dirty="0"/>
              <a:t> University</a:t>
            </a:r>
            <a:r>
              <a:rPr lang="hu-HU" dirty="0"/>
              <a:t>, Budapest, Hungary</a:t>
            </a:r>
            <a:endParaRPr lang="en-US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74" y="4290158"/>
            <a:ext cx="1759789" cy="1759789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319" y="4362476"/>
            <a:ext cx="4615132" cy="1687471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DFAF4"/>
              </a:clrFrom>
              <a:clrTo>
                <a:srgbClr val="FDF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75" y="4431174"/>
            <a:ext cx="1682019" cy="1682019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67" y="2744528"/>
            <a:ext cx="1682019" cy="1686646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67" y="10044"/>
            <a:ext cx="1682019" cy="548992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69" y="566244"/>
            <a:ext cx="1682019" cy="51530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67" y="1081545"/>
            <a:ext cx="1682019" cy="166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5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Collisions</a:t>
            </a:r>
            <a:r>
              <a:rPr lang="hu-HU" dirty="0"/>
              <a:t> of </a:t>
            </a:r>
            <a:r>
              <a:rPr lang="hu-HU" dirty="0" err="1"/>
              <a:t>different</a:t>
            </a:r>
            <a:r>
              <a:rPr lang="hu-HU" dirty="0"/>
              <a:t> </a:t>
            </a:r>
            <a:r>
              <a:rPr lang="hu-HU" dirty="0" err="1"/>
              <a:t>centrality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43188" y="2043324"/>
            <a:ext cx="608921" cy="186871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00979" y="2033591"/>
            <a:ext cx="594825" cy="292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1440369" y="2247714"/>
            <a:ext cx="556768" cy="97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984450" y="2043324"/>
            <a:ext cx="202974" cy="1074510"/>
          </a:xfrm>
          <a:prstGeom prst="ellipse">
            <a:avLst/>
          </a:prstGeom>
          <a:solidFill>
            <a:schemeClr val="accent6"/>
          </a:solidFill>
          <a:ln w="38100" algn="ctr">
            <a:solidFill>
              <a:schemeClr val="accent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341701" y="1181964"/>
            <a:ext cx="187469" cy="1092029"/>
          </a:xfrm>
          <a:prstGeom prst="ellipse">
            <a:avLst/>
          </a:prstGeom>
          <a:solidFill>
            <a:schemeClr val="accent6"/>
          </a:solidFill>
          <a:ln w="38100" algn="ctr">
            <a:solidFill>
              <a:schemeClr val="accent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262589" y="2000323"/>
            <a:ext cx="608920" cy="420516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4351389" y="2003243"/>
            <a:ext cx="525757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4266817" y="2422785"/>
            <a:ext cx="532805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234390" y="1879587"/>
            <a:ext cx="608920" cy="1074737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V="1">
            <a:off x="7247075" y="1881534"/>
            <a:ext cx="60892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7209018" y="2930393"/>
            <a:ext cx="632882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5" name="Picture 21" descr="screenshot_06232k_side_r1175046_ev34"/>
          <p:cNvPicPr>
            <a:picLocks noChangeAspect="1" noChangeArrowheads="1"/>
          </p:cNvPicPr>
          <p:nvPr/>
        </p:nvPicPr>
        <p:blipFill>
          <a:blip r:embed="rId2" cstate="print"/>
          <a:srcRect l="4698" t="5074" r="3915" b="5074"/>
          <a:stretch>
            <a:fillRect/>
          </a:stretch>
        </p:blipFill>
        <p:spPr bwMode="auto">
          <a:xfrm>
            <a:off x="0" y="3833273"/>
            <a:ext cx="29718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2" descr="screenshot_06232k_side_r1175046_ev10"/>
          <p:cNvPicPr>
            <a:picLocks noChangeAspect="1" noChangeArrowheads="1"/>
          </p:cNvPicPr>
          <p:nvPr/>
        </p:nvPicPr>
        <p:blipFill>
          <a:blip r:embed="rId3" cstate="print"/>
          <a:srcRect l="3915" t="5074" r="4698" b="5074"/>
          <a:stretch>
            <a:fillRect/>
          </a:stretch>
        </p:blipFill>
        <p:spPr bwMode="auto">
          <a:xfrm>
            <a:off x="3124200" y="3833273"/>
            <a:ext cx="297180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3" descr="screenshot_06252k_side_r1177002_t25_ev9"/>
          <p:cNvPicPr>
            <a:picLocks noChangeAspect="1" noChangeArrowheads="1"/>
          </p:cNvPicPr>
          <p:nvPr/>
        </p:nvPicPr>
        <p:blipFill>
          <a:blip r:embed="rId4" cstate="print"/>
          <a:srcRect l="6264" t="6088" r="6264" b="6088"/>
          <a:stretch>
            <a:fillRect/>
          </a:stretch>
        </p:blipFill>
        <p:spPr bwMode="auto">
          <a:xfrm>
            <a:off x="6215063" y="3833273"/>
            <a:ext cx="292893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611188" y="3250174"/>
            <a:ext cx="19272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>
                <a:solidFill>
                  <a:schemeClr val="tx2"/>
                </a:solidFill>
              </a:rPr>
              <a:t>Peripheral</a:t>
            </a: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6759575" y="3250174"/>
            <a:ext cx="15763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solidFill>
                  <a:schemeClr val="tx2"/>
                </a:solidFill>
              </a:rPr>
              <a:t>Central</a:t>
            </a:r>
          </a:p>
        </p:txBody>
      </p:sp>
      <p:sp>
        <p:nvSpPr>
          <p:cNvPr id="30" name="AutoShape 26"/>
          <p:cNvSpPr>
            <a:spLocks noChangeArrowheads="1"/>
          </p:cNvSpPr>
          <p:nvPr/>
        </p:nvSpPr>
        <p:spPr bwMode="auto">
          <a:xfrm>
            <a:off x="2771775" y="3178736"/>
            <a:ext cx="3754438" cy="533400"/>
          </a:xfrm>
          <a:prstGeom prst="rightArrow">
            <a:avLst>
              <a:gd name="adj1" fmla="val 50000"/>
              <a:gd name="adj2" fmla="val 175967"/>
            </a:avLst>
          </a:prstGeom>
          <a:solidFill>
            <a:schemeClr val="accent5"/>
          </a:solidFill>
          <a:ln w="381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7758400" y="1879587"/>
            <a:ext cx="202973" cy="1074737"/>
          </a:xfrm>
          <a:prstGeom prst="ellipse">
            <a:avLst/>
          </a:prstGeom>
          <a:solidFill>
            <a:schemeClr val="accent6"/>
          </a:solidFill>
          <a:ln w="38100" algn="ctr">
            <a:solidFill>
              <a:schemeClr val="accent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7133578" y="1879587"/>
            <a:ext cx="202973" cy="1074737"/>
          </a:xfrm>
          <a:prstGeom prst="ellipse">
            <a:avLst/>
          </a:prstGeom>
          <a:solidFill>
            <a:schemeClr val="accent6"/>
          </a:solidFill>
          <a:ln w="38100" algn="ctr">
            <a:solidFill>
              <a:schemeClr val="accent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4777973" y="1991697"/>
            <a:ext cx="202973" cy="1074651"/>
          </a:xfrm>
          <a:prstGeom prst="ellipse">
            <a:avLst/>
          </a:prstGeom>
          <a:solidFill>
            <a:schemeClr val="accent6"/>
          </a:solidFill>
          <a:ln w="38100" algn="ctr">
            <a:solidFill>
              <a:schemeClr val="accent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1"/>
          <p:cNvSpPr>
            <a:spLocks noChangeArrowheads="1"/>
          </p:cNvSpPr>
          <p:nvPr/>
        </p:nvSpPr>
        <p:spPr bwMode="auto">
          <a:xfrm>
            <a:off x="4170403" y="1363439"/>
            <a:ext cx="202973" cy="1074651"/>
          </a:xfrm>
          <a:prstGeom prst="ellipse">
            <a:avLst/>
          </a:prstGeom>
          <a:solidFill>
            <a:schemeClr val="accent6"/>
          </a:solidFill>
          <a:ln w="38100" algn="ctr">
            <a:solidFill>
              <a:schemeClr val="accent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églalap 30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9AEE3264-A042-4287-90D5-07B733A0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1E49F155-6823-4A49-91EE-75E763E46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6F2500FF-1856-4F6D-B024-CE643D35B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10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62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Facilities: Relativistic Heavy Ion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At the Brookhaven National Laboratory, Long Island, New York, USA</a:t>
                </a:r>
              </a:p>
              <a:p>
                <a:r>
                  <a:rPr lang="en-US" dirty="0"/>
                  <a:t>Collisions of: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0" i="0" smtClean="0"/>
                          <m:t>p</m:t>
                        </m:r>
                      </m:e>
                    </m:acc>
                  </m:oMath>
                </a14:m>
                <a:r>
                  <a:rPr lang="en-US" dirty="0"/>
                  <a:t>, d, </a:t>
                </a:r>
                <a:r>
                  <a:rPr lang="en-US" baseline="30000" dirty="0"/>
                  <a:t>3</a:t>
                </a:r>
                <a:r>
                  <a:rPr lang="en-US" dirty="0"/>
                  <a:t>He, Al, Cu, Au, U</a:t>
                </a:r>
              </a:p>
              <a:p>
                <a:r>
                  <a:rPr lang="en-US" dirty="0"/>
                  <a:t>Collision energies: 7-200 GeV/nucleon, even 0.5 TeV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/>
                          <m:t>p</m:t>
                        </m:r>
                      </m:e>
                    </m:acc>
                  </m:oMath>
                </a14:m>
                <a:endParaRPr lang="en-US" dirty="0"/>
              </a:p>
              <a:p>
                <a:r>
                  <a:rPr lang="en-US" dirty="0"/>
                  <a:t>Experiments: PHENIX &amp; STAR; future: </a:t>
                </a:r>
                <a:r>
                  <a:rPr lang="en-US" dirty="0" err="1"/>
                  <a:t>sPHENIX</a:t>
                </a:r>
                <a:r>
                  <a:rPr lang="en-US" dirty="0"/>
                  <a:t>; past: BRAHMS &amp; PHOBOS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4" descr="longis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670" y="3556842"/>
            <a:ext cx="61722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232258" y="4623642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425092" y="3217654"/>
            <a:ext cx="2932578" cy="1405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425092" y="4776042"/>
            <a:ext cx="293257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pic>
        <p:nvPicPr>
          <p:cNvPr id="16" name="Kép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" y="3217654"/>
            <a:ext cx="3418909" cy="28537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églalap 11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099399F3-3295-4221-8AEF-185D7BEF8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3" name="Élőláb helye 12">
            <a:extLst>
              <a:ext uri="{FF2B5EF4-FFF2-40B4-BE49-F238E27FC236}">
                <a16:creationId xmlns:a16="http://schemas.microsoft.com/office/drawing/2014/main" id="{79304C21-6695-4BE0-BC81-560A523F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4" name="Dia számának helye 13">
            <a:extLst>
              <a:ext uri="{FF2B5EF4-FFF2-40B4-BE49-F238E27FC236}">
                <a16:creationId xmlns:a16="http://schemas.microsoft.com/office/drawing/2014/main" id="{74AADA92-84FC-4C24-9C21-C1462869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11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21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Facilities: Large Hadron Collider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Past high energy physics facilities: LEP,</a:t>
            </a:r>
            <a:r>
              <a:rPr lang="hu-HU" dirty="0"/>
              <a:t> </a:t>
            </a:r>
            <a:r>
              <a:rPr lang="en-US" dirty="0"/>
              <a:t>SPS (also currently in use)</a:t>
            </a:r>
          </a:p>
          <a:p>
            <a:r>
              <a:rPr lang="en-US" dirty="0"/>
              <a:t>LHC collisions: </a:t>
            </a:r>
            <a:r>
              <a:rPr lang="en-US" dirty="0" err="1"/>
              <a:t>p+p</a:t>
            </a:r>
            <a:r>
              <a:rPr lang="en-US" dirty="0"/>
              <a:t>, </a:t>
            </a:r>
            <a:r>
              <a:rPr lang="en-US" dirty="0" err="1"/>
              <a:t>p+Pb</a:t>
            </a:r>
            <a:r>
              <a:rPr lang="en-US" dirty="0"/>
              <a:t> and </a:t>
            </a:r>
            <a:r>
              <a:rPr lang="en-US" dirty="0" err="1"/>
              <a:t>Pb+Pb</a:t>
            </a:r>
            <a:endParaRPr lang="en-US" dirty="0"/>
          </a:p>
          <a:p>
            <a:r>
              <a:rPr lang="en-US" dirty="0"/>
              <a:t>Energies: from 2.76 TeV/nucleon to 13 TeV (</a:t>
            </a:r>
            <a:r>
              <a:rPr lang="en-US" dirty="0" err="1"/>
              <a:t>p+p</a:t>
            </a:r>
            <a:r>
              <a:rPr lang="en-US" dirty="0"/>
              <a:t> only) </a:t>
            </a:r>
          </a:p>
          <a:p>
            <a:r>
              <a:rPr lang="en-US" dirty="0"/>
              <a:t>Experiments: ALICE, ATLAS, CMS, </a:t>
            </a:r>
            <a:r>
              <a:rPr lang="en-US" dirty="0" err="1"/>
              <a:t>LHCb</a:t>
            </a:r>
            <a:r>
              <a:rPr lang="en-US" dirty="0"/>
              <a:t>, </a:t>
            </a:r>
            <a:r>
              <a:rPr lang="en-US" dirty="0" err="1"/>
              <a:t>LHCf</a:t>
            </a:r>
            <a:r>
              <a:rPr lang="en-US" dirty="0"/>
              <a:t>, </a:t>
            </a:r>
            <a:r>
              <a:rPr lang="en-US" dirty="0" err="1"/>
              <a:t>MoEDAL</a:t>
            </a:r>
            <a:r>
              <a:rPr lang="en-US" dirty="0"/>
              <a:t>, TOTEM</a:t>
            </a:r>
          </a:p>
        </p:txBody>
      </p:sp>
      <p:pic>
        <p:nvPicPr>
          <p:cNvPr id="7" name="Picture 4" descr="cern_f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76" y="3255813"/>
            <a:ext cx="313055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300" y="3255813"/>
            <a:ext cx="5382883" cy="2757487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6B31FD45-BE92-4F24-BD8F-4CAB1D66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27D2D43D-2B7F-433C-97A9-4FFB9BE8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4793F051-69DF-49AB-8A07-7B3207D1A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12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031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1443490" y="798973"/>
            <a:ext cx="7105287" cy="1866589"/>
          </a:xfrm>
        </p:spPr>
        <p:txBody>
          <a:bodyPr/>
          <a:lstStyle/>
          <a:p>
            <a:r>
              <a:rPr lang="en-US" dirty="0"/>
              <a:t>HARD PROBES, BASIC OBSERVATIONS</a:t>
            </a:r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>
          <a:xfrm>
            <a:off x="1443491" y="2950234"/>
            <a:ext cx="6571341" cy="2432649"/>
          </a:xfrm>
        </p:spPr>
        <p:txBody>
          <a:bodyPr>
            <a:normAutofit/>
          </a:bodyPr>
          <a:lstStyle/>
          <a:p>
            <a:r>
              <a:rPr lang="en-US" dirty="0"/>
              <a:t>Nuclear modification: R</a:t>
            </a:r>
            <a:r>
              <a:rPr lang="en-US" baseline="-25000" dirty="0"/>
              <a:t>AA</a:t>
            </a:r>
            <a:endParaRPr lang="en-US" dirty="0"/>
          </a:p>
          <a:p>
            <a:r>
              <a:rPr lang="en-US" dirty="0"/>
              <a:t>Jet quenching</a:t>
            </a:r>
          </a:p>
          <a:p>
            <a:r>
              <a:rPr lang="en-US" dirty="0"/>
              <a:t>Hadrons, photons</a:t>
            </a:r>
          </a:p>
          <a:p>
            <a:r>
              <a:rPr lang="en-US" dirty="0"/>
              <a:t>Heavy flavors</a:t>
            </a:r>
          </a:p>
        </p:txBody>
      </p:sp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011F42C-F39D-449F-AEDF-E9CFB720E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3B0ACE0-6261-4F3E-9E4D-04EE9634D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C4F14492-D61E-4DF3-B4F6-6E3E33B6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43451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350603" y="1511077"/>
            <a:ext cx="812322" cy="1752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7350603" y="1536955"/>
            <a:ext cx="792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7349169" y="3237799"/>
            <a:ext cx="792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33246" y="588856"/>
            <a:ext cx="8410754" cy="498031"/>
          </a:xfrm>
        </p:spPr>
        <p:txBody>
          <a:bodyPr>
            <a:normAutofit fontScale="90000"/>
          </a:bodyPr>
          <a:lstStyle/>
          <a:p>
            <a:r>
              <a:rPr lang="en-US" dirty="0"/>
              <a:t>Nuclear modification</a:t>
            </a:r>
            <a:r>
              <a:rPr lang="hu-HU" dirty="0"/>
              <a:t>: </a:t>
            </a:r>
            <a:r>
              <a:rPr lang="hu-HU" dirty="0" err="1"/>
              <a:t>tomography</a:t>
            </a:r>
            <a:r>
              <a:rPr lang="hu-HU" dirty="0"/>
              <a:t>!</a:t>
            </a:r>
            <a:endParaRPr lang="en-US" dirty="0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231273" y="1511077"/>
            <a:ext cx="228600" cy="1752600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8027777" y="1511077"/>
            <a:ext cx="228600" cy="1752600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04070" y="1511077"/>
            <a:ext cx="177003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err="1">
                <a:solidFill>
                  <a:srgbClr val="FF0000"/>
                </a:solidFill>
              </a:rPr>
              <a:t>proton+proton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802017" y="1079277"/>
            <a:ext cx="188045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err="1">
                <a:solidFill>
                  <a:srgbClr val="F63B00"/>
                </a:solidFill>
              </a:rPr>
              <a:t>nucleus+nucleus</a:t>
            </a:r>
            <a:endParaRPr lang="en-US" sz="2000" dirty="0">
              <a:solidFill>
                <a:srgbClr val="F63B00"/>
              </a:solidFill>
            </a:endParaRPr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7231273" y="1625377"/>
            <a:ext cx="228600" cy="1447800"/>
            <a:chOff x="2208" y="1008"/>
            <a:chExt cx="144" cy="912"/>
          </a:xfrm>
        </p:grpSpPr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2208" y="1008"/>
              <a:ext cx="144" cy="624"/>
              <a:chOff x="2304" y="1008"/>
              <a:chExt cx="144" cy="624"/>
            </a:xfrm>
          </p:grpSpPr>
          <p:sp>
            <p:nvSpPr>
              <p:cNvPr id="23" name="Oval 17"/>
              <p:cNvSpPr>
                <a:spLocks noChangeArrowheads="1"/>
              </p:cNvSpPr>
              <p:nvPr/>
            </p:nvSpPr>
            <p:spPr bwMode="auto">
              <a:xfrm>
                <a:off x="2352" y="1488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" name="Oval 18"/>
              <p:cNvSpPr>
                <a:spLocks noChangeArrowheads="1"/>
              </p:cNvSpPr>
              <p:nvPr/>
            </p:nvSpPr>
            <p:spPr bwMode="auto">
              <a:xfrm>
                <a:off x="2304" y="1536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" name="Oval 19"/>
              <p:cNvSpPr>
                <a:spLocks noChangeArrowheads="1"/>
              </p:cNvSpPr>
              <p:nvPr/>
            </p:nvSpPr>
            <p:spPr bwMode="auto">
              <a:xfrm>
                <a:off x="2304" y="1008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" name="Oval 20"/>
              <p:cNvSpPr>
                <a:spLocks noChangeArrowheads="1"/>
              </p:cNvSpPr>
              <p:nvPr/>
            </p:nvSpPr>
            <p:spPr bwMode="auto">
              <a:xfrm>
                <a:off x="2352" y="1056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7" name="Oval 21"/>
              <p:cNvSpPr>
                <a:spLocks noChangeArrowheads="1"/>
              </p:cNvSpPr>
              <p:nvPr/>
            </p:nvSpPr>
            <p:spPr bwMode="auto">
              <a:xfrm>
                <a:off x="2304" y="110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>
                <a:off x="2352" y="1200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 flipV="1">
              <a:off x="2256" y="1344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 flipV="1">
              <a:off x="2208" y="1296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 flipV="1">
              <a:off x="2208" y="1824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 flipV="1">
              <a:off x="2256" y="1776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 flipV="1">
              <a:off x="2208" y="1728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Oval 28"/>
            <p:cNvSpPr>
              <a:spLocks noChangeArrowheads="1"/>
            </p:cNvSpPr>
            <p:nvPr/>
          </p:nvSpPr>
          <p:spPr bwMode="auto">
            <a:xfrm flipV="1">
              <a:off x="2256" y="1632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29" name="Group 29"/>
          <p:cNvGrpSpPr>
            <a:grpSpLocks/>
          </p:cNvGrpSpPr>
          <p:nvPr/>
        </p:nvGrpSpPr>
        <p:grpSpPr bwMode="auto">
          <a:xfrm>
            <a:off x="8027777" y="1625377"/>
            <a:ext cx="228600" cy="1447800"/>
            <a:chOff x="2208" y="1008"/>
            <a:chExt cx="144" cy="912"/>
          </a:xfrm>
        </p:grpSpPr>
        <p:grpSp>
          <p:nvGrpSpPr>
            <p:cNvPr id="30" name="Group 30"/>
            <p:cNvGrpSpPr>
              <a:grpSpLocks/>
            </p:cNvGrpSpPr>
            <p:nvPr/>
          </p:nvGrpSpPr>
          <p:grpSpPr bwMode="auto">
            <a:xfrm>
              <a:off x="2208" y="1008"/>
              <a:ext cx="144" cy="624"/>
              <a:chOff x="2304" y="1008"/>
              <a:chExt cx="144" cy="624"/>
            </a:xfrm>
          </p:grpSpPr>
          <p:sp>
            <p:nvSpPr>
              <p:cNvPr id="37" name="Oval 31"/>
              <p:cNvSpPr>
                <a:spLocks noChangeArrowheads="1"/>
              </p:cNvSpPr>
              <p:nvPr/>
            </p:nvSpPr>
            <p:spPr bwMode="auto">
              <a:xfrm>
                <a:off x="2352" y="1488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8" name="Oval 32"/>
              <p:cNvSpPr>
                <a:spLocks noChangeArrowheads="1"/>
              </p:cNvSpPr>
              <p:nvPr/>
            </p:nvSpPr>
            <p:spPr bwMode="auto">
              <a:xfrm>
                <a:off x="2304" y="1536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9" name="Oval 33"/>
              <p:cNvSpPr>
                <a:spLocks noChangeArrowheads="1"/>
              </p:cNvSpPr>
              <p:nvPr/>
            </p:nvSpPr>
            <p:spPr bwMode="auto">
              <a:xfrm>
                <a:off x="2304" y="1008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0" name="Oval 34"/>
              <p:cNvSpPr>
                <a:spLocks noChangeArrowheads="1"/>
              </p:cNvSpPr>
              <p:nvPr/>
            </p:nvSpPr>
            <p:spPr bwMode="auto">
              <a:xfrm>
                <a:off x="2352" y="1056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1" name="Oval 35"/>
              <p:cNvSpPr>
                <a:spLocks noChangeArrowheads="1"/>
              </p:cNvSpPr>
              <p:nvPr/>
            </p:nvSpPr>
            <p:spPr bwMode="auto">
              <a:xfrm>
                <a:off x="2304" y="110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2" name="Oval 36"/>
              <p:cNvSpPr>
                <a:spLocks noChangeArrowheads="1"/>
              </p:cNvSpPr>
              <p:nvPr/>
            </p:nvSpPr>
            <p:spPr bwMode="auto">
              <a:xfrm>
                <a:off x="2352" y="1200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 flipV="1">
              <a:off x="2256" y="1344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Oval 38"/>
            <p:cNvSpPr>
              <a:spLocks noChangeArrowheads="1"/>
            </p:cNvSpPr>
            <p:nvPr/>
          </p:nvSpPr>
          <p:spPr bwMode="auto">
            <a:xfrm flipV="1">
              <a:off x="2208" y="1296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Oval 39"/>
            <p:cNvSpPr>
              <a:spLocks noChangeArrowheads="1"/>
            </p:cNvSpPr>
            <p:nvPr/>
          </p:nvSpPr>
          <p:spPr bwMode="auto">
            <a:xfrm flipV="1">
              <a:off x="2208" y="1824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" name="Oval 40"/>
            <p:cNvSpPr>
              <a:spLocks noChangeArrowheads="1"/>
            </p:cNvSpPr>
            <p:nvPr/>
          </p:nvSpPr>
          <p:spPr bwMode="auto">
            <a:xfrm flipV="1">
              <a:off x="2256" y="1776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Oval 41"/>
            <p:cNvSpPr>
              <a:spLocks noChangeArrowheads="1"/>
            </p:cNvSpPr>
            <p:nvPr/>
          </p:nvSpPr>
          <p:spPr bwMode="auto">
            <a:xfrm flipV="1">
              <a:off x="2208" y="1728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6" name="Oval 42"/>
            <p:cNvSpPr>
              <a:spLocks noChangeArrowheads="1"/>
            </p:cNvSpPr>
            <p:nvPr/>
          </p:nvSpPr>
          <p:spPr bwMode="auto">
            <a:xfrm flipV="1">
              <a:off x="2256" y="1632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3" name="Oval 43"/>
          <p:cNvSpPr>
            <a:spLocks noChangeArrowheads="1"/>
          </p:cNvSpPr>
          <p:nvPr/>
        </p:nvSpPr>
        <p:spPr bwMode="auto">
          <a:xfrm>
            <a:off x="1219200" y="2181002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" name="Oval 44"/>
          <p:cNvSpPr>
            <a:spLocks noChangeArrowheads="1"/>
          </p:cNvSpPr>
          <p:nvPr/>
        </p:nvSpPr>
        <p:spPr bwMode="auto">
          <a:xfrm>
            <a:off x="1676400" y="2181002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5" name="Line 45"/>
          <p:cNvSpPr>
            <a:spLocks noChangeShapeType="1"/>
          </p:cNvSpPr>
          <p:nvPr/>
        </p:nvSpPr>
        <p:spPr bwMode="auto">
          <a:xfrm>
            <a:off x="611188" y="2303239"/>
            <a:ext cx="533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6" name="Line 46"/>
          <p:cNvSpPr>
            <a:spLocks noChangeShapeType="1"/>
          </p:cNvSpPr>
          <p:nvPr/>
        </p:nvSpPr>
        <p:spPr bwMode="auto">
          <a:xfrm flipH="1">
            <a:off x="1979613" y="2303239"/>
            <a:ext cx="533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7" name="Text Box 47"/>
          <p:cNvSpPr txBox="1">
            <a:spLocks noChangeArrowheads="1"/>
          </p:cNvSpPr>
          <p:nvPr/>
        </p:nvSpPr>
        <p:spPr bwMode="auto">
          <a:xfrm>
            <a:off x="2339975" y="1869852"/>
            <a:ext cx="4510088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800" dirty="0"/>
              <a:t>Simply just more?</a:t>
            </a:r>
          </a:p>
          <a:p>
            <a:pPr algn="ctr" eaLnBrk="0" hangingPunct="0"/>
            <a:r>
              <a:rPr lang="en-US" sz="2800" dirty="0"/>
              <a:t>A+A = many </a:t>
            </a:r>
            <a:r>
              <a:rPr lang="en-US" sz="2800" dirty="0" err="1"/>
              <a:t>p+p</a:t>
            </a:r>
            <a:r>
              <a:rPr lang="en-US" sz="2800" dirty="0"/>
              <a:t>?</a:t>
            </a:r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>
            <a:off x="6640513" y="2303239"/>
            <a:ext cx="533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9" name="Line 60"/>
          <p:cNvSpPr>
            <a:spLocks noChangeShapeType="1"/>
          </p:cNvSpPr>
          <p:nvPr/>
        </p:nvSpPr>
        <p:spPr bwMode="auto">
          <a:xfrm flipH="1">
            <a:off x="8316913" y="2303239"/>
            <a:ext cx="533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0" name="Group 66"/>
          <p:cNvGrpSpPr>
            <a:grpSpLocks/>
          </p:cNvGrpSpPr>
          <p:nvPr/>
        </p:nvGrpSpPr>
        <p:grpSpPr bwMode="auto">
          <a:xfrm>
            <a:off x="108966" y="3743102"/>
            <a:ext cx="8999538" cy="1481137"/>
            <a:chOff x="-133" y="2387"/>
            <a:chExt cx="5669" cy="933"/>
          </a:xfrm>
        </p:grpSpPr>
        <p:sp>
          <p:nvSpPr>
            <p:cNvPr id="51" name="AutoShape 49"/>
            <p:cNvSpPr>
              <a:spLocks noChangeArrowheads="1"/>
            </p:cNvSpPr>
            <p:nvPr/>
          </p:nvSpPr>
          <p:spPr bwMode="auto">
            <a:xfrm flipH="1" flipV="1">
              <a:off x="2018" y="2387"/>
              <a:ext cx="2112" cy="368"/>
            </a:xfrm>
            <a:prstGeom prst="wedgeRoundRectCallout">
              <a:avLst>
                <a:gd name="adj1" fmla="val -55495"/>
                <a:gd name="adj2" fmla="val 187500"/>
                <a:gd name="adj3" fmla="val 16667"/>
              </a:avLst>
            </a:prstGeom>
            <a:solidFill>
              <a:schemeClr val="tx2"/>
            </a:solidFill>
            <a:ln w="57150" algn="ctr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rot="10800000" anchor="ctr"/>
            <a:lstStyle/>
            <a:p>
              <a:pPr algn="ctr" eaLnBrk="0" hangingPunct="0"/>
              <a:endParaRPr lang="en-US" sz="2000" i="1" dirty="0">
                <a:solidFill>
                  <a:srgbClr val="F63B00"/>
                </a:solidFill>
              </a:endParaRPr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2074" y="2449"/>
              <a:ext cx="2021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hu-HU" sz="2000" dirty="0" err="1">
                  <a:solidFill>
                    <a:srgbClr val="F63B00"/>
                  </a:solidFill>
                </a:rPr>
                <a:t>High</a:t>
              </a:r>
              <a:r>
                <a:rPr lang="hu-HU" sz="2000" dirty="0">
                  <a:solidFill>
                    <a:srgbClr val="F63B00"/>
                  </a:solidFill>
                </a:rPr>
                <a:t> </a:t>
              </a:r>
              <a:r>
                <a:rPr lang="hu-HU" sz="2000" dirty="0" err="1">
                  <a:solidFill>
                    <a:srgbClr val="F63B00"/>
                  </a:solidFill>
                </a:rPr>
                <a:t>p</a:t>
              </a:r>
              <a:r>
                <a:rPr lang="hu-HU" sz="2000" baseline="-25000" dirty="0" err="1">
                  <a:solidFill>
                    <a:srgbClr val="F63B00"/>
                  </a:solidFill>
                </a:rPr>
                <a:t>T</a:t>
              </a:r>
              <a:r>
                <a:rPr lang="hu-HU" sz="2000" dirty="0">
                  <a:solidFill>
                    <a:srgbClr val="F63B00"/>
                  </a:solidFill>
                </a:rPr>
                <a:t> p</a:t>
              </a:r>
              <a:r>
                <a:rPr lang="en-US" sz="2000" dirty="0">
                  <a:solidFill>
                    <a:srgbClr val="F63B00"/>
                  </a:solidFill>
                </a:rPr>
                <a:t>article yield in A+A</a:t>
              </a:r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auto">
            <a:xfrm>
              <a:off x="975" y="2841"/>
              <a:ext cx="453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" name="AutoShape 52"/>
            <p:cNvSpPr>
              <a:spLocks noChangeArrowheads="1"/>
            </p:cNvSpPr>
            <p:nvPr/>
          </p:nvSpPr>
          <p:spPr bwMode="auto">
            <a:xfrm flipV="1">
              <a:off x="1008" y="2947"/>
              <a:ext cx="2112" cy="348"/>
            </a:xfrm>
            <a:prstGeom prst="wedgeRoundRectCallout">
              <a:avLst>
                <a:gd name="adj1" fmla="val -46310"/>
                <a:gd name="adj2" fmla="val 375861"/>
                <a:gd name="adj3" fmla="val 16667"/>
              </a:avLst>
            </a:prstGeom>
            <a:solidFill>
              <a:schemeClr val="tx2"/>
            </a:solidFill>
            <a:ln w="57150" algn="ctr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rot="10800000" anchor="ctr"/>
            <a:lstStyle/>
            <a:p>
              <a:pPr algn="ctr" eaLnBrk="0" hangingPunct="0"/>
              <a:endParaRPr lang="en-US" sz="2000" i="1" dirty="0">
                <a:solidFill>
                  <a:srgbClr val="F63B00"/>
                </a:solidFill>
              </a:endParaRPr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1034" y="2993"/>
              <a:ext cx="1949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hu-HU" sz="2000" dirty="0" err="1">
                  <a:solidFill>
                    <a:srgbClr val="F63B00"/>
                  </a:solidFill>
                </a:rPr>
                <a:t>High</a:t>
              </a:r>
              <a:r>
                <a:rPr lang="hu-HU" sz="2000" dirty="0">
                  <a:solidFill>
                    <a:srgbClr val="F63B00"/>
                  </a:solidFill>
                </a:rPr>
                <a:t> </a:t>
              </a:r>
              <a:r>
                <a:rPr lang="hu-HU" sz="2000" dirty="0" err="1">
                  <a:solidFill>
                    <a:srgbClr val="F63B00"/>
                  </a:solidFill>
                </a:rPr>
                <a:t>p</a:t>
              </a:r>
              <a:r>
                <a:rPr lang="hu-HU" sz="2000" baseline="-25000" dirty="0" err="1">
                  <a:solidFill>
                    <a:srgbClr val="F63B00"/>
                  </a:solidFill>
                </a:rPr>
                <a:t>T</a:t>
              </a:r>
              <a:r>
                <a:rPr lang="hu-HU" sz="2000" dirty="0">
                  <a:solidFill>
                    <a:srgbClr val="F63B00"/>
                  </a:solidFill>
                </a:rPr>
                <a:t> p</a:t>
              </a:r>
              <a:r>
                <a:rPr lang="en-US" sz="2000" dirty="0">
                  <a:solidFill>
                    <a:srgbClr val="F63B00"/>
                  </a:solidFill>
                </a:rPr>
                <a:t>article yield in </a:t>
              </a:r>
              <a:r>
                <a:rPr lang="en-US" sz="2000" dirty="0" err="1">
                  <a:solidFill>
                    <a:srgbClr val="F63B00"/>
                  </a:solidFill>
                </a:rPr>
                <a:t>p+p</a:t>
              </a:r>
              <a:endParaRPr lang="en-US" sz="2000" dirty="0">
                <a:solidFill>
                  <a:srgbClr val="F63B00"/>
                </a:solidFill>
              </a:endParaRPr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3134" y="2952"/>
              <a:ext cx="268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3200" i="1" dirty="0">
                  <a:solidFill>
                    <a:srgbClr val="F63B00"/>
                  </a:solidFill>
                  <a:cs typeface="Arial" pitchFamily="34" charset="0"/>
                </a:rPr>
                <a:t>×</a:t>
              </a:r>
            </a:p>
          </p:txBody>
        </p:sp>
        <p:sp>
          <p:nvSpPr>
            <p:cNvPr id="57" name="Text Box 58"/>
            <p:cNvSpPr txBox="1">
              <a:spLocks noChangeArrowheads="1"/>
            </p:cNvSpPr>
            <p:nvPr/>
          </p:nvSpPr>
          <p:spPr bwMode="auto">
            <a:xfrm>
              <a:off x="-133" y="2550"/>
              <a:ext cx="1022" cy="5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400" dirty="0"/>
                <a:t>R</a:t>
              </a:r>
              <a:r>
                <a:rPr lang="en-US" sz="5400" baseline="-25000" dirty="0"/>
                <a:t>AA</a:t>
              </a:r>
              <a:r>
                <a:rPr lang="en-US" sz="5400" i="1" dirty="0"/>
                <a:t>=</a:t>
              </a:r>
            </a:p>
          </p:txBody>
        </p:sp>
        <p:sp>
          <p:nvSpPr>
            <p:cNvPr id="58" name="AutoShape 61"/>
            <p:cNvSpPr>
              <a:spLocks noChangeArrowheads="1"/>
            </p:cNvSpPr>
            <p:nvPr/>
          </p:nvSpPr>
          <p:spPr bwMode="auto">
            <a:xfrm flipH="1" flipV="1">
              <a:off x="3424" y="2932"/>
              <a:ext cx="2112" cy="368"/>
            </a:xfrm>
            <a:prstGeom prst="wedgeRoundRectCallout">
              <a:avLst>
                <a:gd name="adj1" fmla="val -20079"/>
                <a:gd name="adj2" fmla="val 261681"/>
                <a:gd name="adj3" fmla="val 16667"/>
              </a:avLst>
            </a:prstGeom>
            <a:solidFill>
              <a:schemeClr val="tx2"/>
            </a:solidFill>
            <a:ln w="57150" algn="ctr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rot="10800000" anchor="ctr"/>
            <a:lstStyle/>
            <a:p>
              <a:pPr algn="ctr" eaLnBrk="0" hangingPunct="0"/>
              <a:endParaRPr lang="en-US" sz="2000" i="1" dirty="0">
                <a:solidFill>
                  <a:srgbClr val="F63B00"/>
                </a:solidFill>
              </a:endParaRPr>
            </a:p>
          </p:txBody>
        </p:sp>
        <p:sp>
          <p:nvSpPr>
            <p:cNvPr id="59" name="Rectangle 62"/>
            <p:cNvSpPr>
              <a:spLocks noChangeArrowheads="1"/>
            </p:cNvSpPr>
            <p:nvPr/>
          </p:nvSpPr>
          <p:spPr bwMode="auto">
            <a:xfrm>
              <a:off x="3515" y="2977"/>
              <a:ext cx="199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000" dirty="0">
                  <a:solidFill>
                    <a:srgbClr val="F63B00"/>
                  </a:solidFill>
                </a:rPr>
                <a:t>Number of </a:t>
              </a:r>
              <a:r>
                <a:rPr lang="en-US" sz="2000" dirty="0" err="1">
                  <a:solidFill>
                    <a:srgbClr val="F63B00"/>
                  </a:solidFill>
                </a:rPr>
                <a:t>p+p</a:t>
              </a:r>
              <a:r>
                <a:rPr lang="en-US" sz="2000" dirty="0">
                  <a:solidFill>
                    <a:srgbClr val="F63B00"/>
                  </a:solidFill>
                </a:rPr>
                <a:t> collisions</a:t>
              </a:r>
            </a:p>
          </p:txBody>
        </p:sp>
      </p:grpSp>
      <p:sp>
        <p:nvSpPr>
          <p:cNvPr id="60" name="Téglalap 59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7B1D8658-31B1-4B72-A673-0B1FECB0E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02384F04-96CD-4AD3-9DD8-1BB5D0F48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61" name="Dia számának helye 60">
            <a:extLst>
              <a:ext uri="{FF2B5EF4-FFF2-40B4-BE49-F238E27FC236}">
                <a16:creationId xmlns:a16="http://schemas.microsoft.com/office/drawing/2014/main" id="{F9CA242E-2024-42E0-9B90-9956419C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0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Cold versus hot nuclear matter effects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Modification of R</a:t>
            </a:r>
            <a:r>
              <a:rPr lang="en-US" baseline="-25000" dirty="0"/>
              <a:t>AA</a:t>
            </a:r>
            <a:r>
              <a:rPr lang="en-US" dirty="0"/>
              <a:t> may be due to hot or cold nuclear matter effects</a:t>
            </a:r>
          </a:p>
          <a:p>
            <a:r>
              <a:rPr lang="en-US" dirty="0"/>
              <a:t>Hot matter: suppression/quenching of hard particles</a:t>
            </a:r>
          </a:p>
          <a:p>
            <a:r>
              <a:rPr lang="en-US" dirty="0"/>
              <a:t>Cold matter: initial state effect</a:t>
            </a:r>
          </a:p>
          <a:p>
            <a:pPr lvl="1"/>
            <a:r>
              <a:rPr lang="en-US" dirty="0"/>
              <a:t>Nuclear modification of PDF’s</a:t>
            </a:r>
          </a:p>
          <a:p>
            <a:pPr lvl="1"/>
            <a:r>
              <a:rPr lang="en-US" dirty="0"/>
              <a:t>Shadowing</a:t>
            </a:r>
          </a:p>
          <a:p>
            <a:pPr lvl="1"/>
            <a:r>
              <a:rPr lang="en-US" dirty="0"/>
              <a:t>Energy loss of partons in nucleus</a:t>
            </a:r>
          </a:p>
          <a:p>
            <a:pPr lvl="1"/>
            <a:r>
              <a:rPr lang="en-US" dirty="0" err="1"/>
              <a:t>kT</a:t>
            </a:r>
            <a:r>
              <a:rPr lang="en-US" dirty="0"/>
              <a:t> broadening</a:t>
            </a:r>
          </a:p>
          <a:p>
            <a:r>
              <a:rPr lang="en-US" dirty="0"/>
              <a:t>Idea: hot nuclear matter</a:t>
            </a:r>
            <a:br>
              <a:rPr lang="en-US" dirty="0"/>
            </a:br>
            <a:r>
              <a:rPr lang="en-US" dirty="0"/>
              <a:t>not present in </a:t>
            </a:r>
            <a:r>
              <a:rPr lang="en-US" dirty="0" err="1"/>
              <a:t>d+Au</a:t>
            </a:r>
            <a:endParaRPr lang="en-US" dirty="0"/>
          </a:p>
          <a:p>
            <a:r>
              <a:rPr lang="en-US" dirty="0"/>
              <a:t>Cold nuclear matter: also in </a:t>
            </a:r>
            <a:r>
              <a:rPr lang="en-US" dirty="0" err="1"/>
              <a:t>d+Au</a:t>
            </a:r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890" y="2452868"/>
            <a:ext cx="4501724" cy="3568370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4581889" y="2230183"/>
            <a:ext cx="450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Nuclear per parton PDF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2B7D4D66-C72A-43F7-9491-82A0E0D55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00845F72-C226-45F6-820C-66D9178DC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3E50A767-1B23-4701-B80E-C6025C11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253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Suppression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a </a:t>
            </a:r>
            <a:r>
              <a:rPr lang="hu-HU" dirty="0" err="1"/>
              <a:t>function</a:t>
            </a:r>
            <a:r>
              <a:rPr lang="hu-HU" dirty="0"/>
              <a:t> of </a:t>
            </a:r>
            <a:r>
              <a:rPr lang="hu-HU" dirty="0" err="1"/>
              <a:t>centrality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No </a:t>
            </a:r>
            <a:r>
              <a:rPr lang="hu-HU" dirty="0" err="1"/>
              <a:t>suppression</a:t>
            </a:r>
            <a:r>
              <a:rPr lang="hu-HU" dirty="0"/>
              <a:t> in </a:t>
            </a:r>
            <a:r>
              <a:rPr lang="hu-HU" dirty="0" err="1"/>
              <a:t>d+Au</a:t>
            </a:r>
            <a:r>
              <a:rPr lang="hu-HU" dirty="0"/>
              <a:t> </a:t>
            </a:r>
            <a:r>
              <a:rPr lang="hu-HU" dirty="0" err="1"/>
              <a:t>or</a:t>
            </a:r>
            <a:r>
              <a:rPr lang="hu-HU" dirty="0"/>
              <a:t> </a:t>
            </a:r>
            <a:r>
              <a:rPr lang="hu-HU" dirty="0" err="1"/>
              <a:t>peripheral</a:t>
            </a:r>
            <a:r>
              <a:rPr lang="hu-HU" dirty="0"/>
              <a:t> </a:t>
            </a:r>
            <a:r>
              <a:rPr lang="hu-HU" dirty="0" err="1"/>
              <a:t>Au+Au</a:t>
            </a:r>
            <a:r>
              <a:rPr lang="hu-HU" dirty="0"/>
              <a:t>; </a:t>
            </a:r>
            <a:r>
              <a:rPr lang="hu-HU" dirty="0" err="1"/>
              <a:t>strong</a:t>
            </a:r>
            <a:r>
              <a:rPr lang="hu-HU" dirty="0"/>
              <a:t> </a:t>
            </a:r>
            <a:r>
              <a:rPr lang="hu-HU" dirty="0" err="1"/>
              <a:t>suppression</a:t>
            </a:r>
            <a:r>
              <a:rPr lang="hu-HU" dirty="0"/>
              <a:t> in </a:t>
            </a:r>
            <a:r>
              <a:rPr lang="hu-HU" dirty="0" err="1"/>
              <a:t>central</a:t>
            </a:r>
            <a:r>
              <a:rPr lang="hu-HU" dirty="0"/>
              <a:t>!</a:t>
            </a:r>
            <a:endParaRPr lang="en-US" dirty="0"/>
          </a:p>
        </p:txBody>
      </p:sp>
      <p:pic>
        <p:nvPicPr>
          <p:cNvPr id="39" name="Picture 4"/>
          <p:cNvPicPr>
            <a:picLocks noChangeArrowheads="1"/>
          </p:cNvPicPr>
          <p:nvPr/>
        </p:nvPicPr>
        <p:blipFill>
          <a:blip r:embed="rId2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0" name="Picture 5"/>
          <p:cNvPicPr>
            <a:picLocks noChangeArrowheads="1"/>
          </p:cNvPicPr>
          <p:nvPr/>
        </p:nvPicPr>
        <p:blipFill>
          <a:blip r:embed="rId3" cstate="print"/>
          <a:srcRect t="5666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5666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1" name="Picture 6"/>
          <p:cNvPicPr>
            <a:picLocks noChangeArrowheads="1"/>
          </p:cNvPicPr>
          <p:nvPr/>
        </p:nvPicPr>
        <p:blipFill>
          <a:blip r:embed="rId4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2" name="Picture 7"/>
          <p:cNvPicPr>
            <a:picLocks noChangeArrowheads="1"/>
          </p:cNvPicPr>
          <p:nvPr/>
        </p:nvPicPr>
        <p:blipFill>
          <a:blip r:embed="rId5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3" name="Picture 8"/>
          <p:cNvPicPr>
            <a:picLocks noChangeArrowheads="1"/>
          </p:cNvPicPr>
          <p:nvPr/>
        </p:nvPicPr>
        <p:blipFill>
          <a:blip r:embed="rId6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4" name="Picture 9"/>
          <p:cNvPicPr>
            <a:picLocks noChangeArrowheads="1"/>
          </p:cNvPicPr>
          <p:nvPr/>
        </p:nvPicPr>
        <p:blipFill>
          <a:blip r:embed="rId7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5" name="Picture 10"/>
          <p:cNvPicPr>
            <a:picLocks noChangeArrowheads="1"/>
          </p:cNvPicPr>
          <p:nvPr/>
        </p:nvPicPr>
        <p:blipFill>
          <a:blip r:embed="rId8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6" name="Picture 11"/>
          <p:cNvPicPr>
            <a:picLocks noChangeArrowheads="1"/>
          </p:cNvPicPr>
          <p:nvPr/>
        </p:nvPicPr>
        <p:blipFill>
          <a:blip r:embed="rId9" cstate="print"/>
          <a:srcRect t="6108" r="8168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8168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7" name="Picture 12"/>
          <p:cNvPicPr>
            <a:picLocks noChangeArrowheads="1"/>
          </p:cNvPicPr>
          <p:nvPr/>
        </p:nvPicPr>
        <p:blipFill>
          <a:blip r:embed="rId10" cstate="print"/>
          <a:srcRect t="6108" r="7285"/>
          <a:stretch>
            <a:fillRect/>
          </a:stretch>
        </p:blipFill>
        <p:spPr bwMode="auto">
          <a:xfrm>
            <a:off x="604838" y="1827213"/>
            <a:ext cx="6985000" cy="3960812"/>
          </a:xfrm>
          <a:prstGeom prst="rect">
            <a:avLst/>
          </a:prstGeom>
          <a:blipFill dpi="0" rotWithShape="0">
            <a:blip cstate="print"/>
            <a:srcRect t="6108" r="7285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48" name="Picture 13"/>
          <p:cNvPicPr>
            <a:picLocks noChangeArrowheads="1"/>
          </p:cNvPicPr>
          <p:nvPr/>
        </p:nvPicPr>
        <p:blipFill>
          <a:blip r:embed="rId11" cstate="print"/>
          <a:srcRect t="6108" r="7285"/>
          <a:stretch>
            <a:fillRect/>
          </a:stretch>
        </p:blipFill>
        <p:spPr bwMode="auto">
          <a:xfrm>
            <a:off x="604838" y="1827213"/>
            <a:ext cx="7004050" cy="3960812"/>
          </a:xfrm>
          <a:prstGeom prst="rect">
            <a:avLst/>
          </a:prstGeom>
          <a:blipFill dpi="0" rotWithShape="0">
            <a:blip cstate="print"/>
            <a:srcRect t="6108" r="7285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49" name="Freeform 14"/>
          <p:cNvSpPr>
            <a:spLocks noChangeArrowheads="1"/>
          </p:cNvSpPr>
          <p:nvPr/>
        </p:nvSpPr>
        <p:spPr bwMode="auto">
          <a:xfrm>
            <a:off x="7608888" y="3346450"/>
            <a:ext cx="779462" cy="1865313"/>
          </a:xfrm>
          <a:custGeom>
            <a:avLst/>
            <a:gdLst>
              <a:gd name="T0" fmla="*/ 198924829 w 2290"/>
              <a:gd name="T1" fmla="*/ 0 h 6179"/>
              <a:gd name="T2" fmla="*/ 198924829 w 2290"/>
              <a:gd name="T3" fmla="*/ 422119836 h 6179"/>
              <a:gd name="T4" fmla="*/ 265194728 w 2290"/>
              <a:gd name="T5" fmla="*/ 422119836 h 6179"/>
              <a:gd name="T6" fmla="*/ 132655228 w 2290"/>
              <a:gd name="T7" fmla="*/ 563008431 h 6179"/>
              <a:gd name="T8" fmla="*/ 0 w 2290"/>
              <a:gd name="T9" fmla="*/ 422119836 h 6179"/>
              <a:gd name="T10" fmla="*/ 66269580 w 2290"/>
              <a:gd name="T11" fmla="*/ 422119836 h 6179"/>
              <a:gd name="T12" fmla="*/ 66269580 w 2290"/>
              <a:gd name="T13" fmla="*/ 0 h 6179"/>
              <a:gd name="T14" fmla="*/ 198924829 w 2290"/>
              <a:gd name="T15" fmla="*/ 0 h 61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90"/>
              <a:gd name="T25" fmla="*/ 0 h 6179"/>
              <a:gd name="T26" fmla="*/ 2290 w 2290"/>
              <a:gd name="T27" fmla="*/ 6179 h 617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90" h="6179">
                <a:moveTo>
                  <a:pt x="1717" y="0"/>
                </a:moveTo>
                <a:lnTo>
                  <a:pt x="1717" y="4632"/>
                </a:lnTo>
                <a:lnTo>
                  <a:pt x="2289" y="4632"/>
                </a:lnTo>
                <a:lnTo>
                  <a:pt x="1145" y="6178"/>
                </a:lnTo>
                <a:lnTo>
                  <a:pt x="0" y="4632"/>
                </a:lnTo>
                <a:lnTo>
                  <a:pt x="572" y="4632"/>
                </a:lnTo>
                <a:lnTo>
                  <a:pt x="572" y="0"/>
                </a:lnTo>
                <a:lnTo>
                  <a:pt x="1717" y="0"/>
                </a:lnTo>
              </a:path>
            </a:pathLst>
          </a:custGeom>
          <a:solidFill>
            <a:schemeClr val="tx1">
              <a:alpha val="30196"/>
            </a:schemeClr>
          </a:solidFill>
          <a:ln w="939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50" name="Freeform 15"/>
          <p:cNvSpPr>
            <a:spLocks noChangeArrowheads="1"/>
          </p:cNvSpPr>
          <p:nvPr/>
        </p:nvSpPr>
        <p:spPr bwMode="auto">
          <a:xfrm>
            <a:off x="7608888" y="1827213"/>
            <a:ext cx="792162" cy="1374775"/>
          </a:xfrm>
          <a:custGeom>
            <a:avLst/>
            <a:gdLst>
              <a:gd name="T0" fmla="*/ 68506231 w 2285"/>
              <a:gd name="T1" fmla="*/ 360619483 h 5240"/>
              <a:gd name="T2" fmla="*/ 68506231 w 2285"/>
              <a:gd name="T3" fmla="*/ 90103120 h 5240"/>
              <a:gd name="T4" fmla="*/ 0 w 2285"/>
              <a:gd name="T5" fmla="*/ 90103120 h 5240"/>
              <a:gd name="T6" fmla="*/ 137253058 w 2285"/>
              <a:gd name="T7" fmla="*/ 0 h 5240"/>
              <a:gd name="T8" fmla="*/ 274505770 w 2285"/>
              <a:gd name="T9" fmla="*/ 90103120 h 5240"/>
              <a:gd name="T10" fmla="*/ 205759311 w 2285"/>
              <a:gd name="T11" fmla="*/ 90103120 h 5240"/>
              <a:gd name="T12" fmla="*/ 205759311 w 2285"/>
              <a:gd name="T13" fmla="*/ 360619483 h 5240"/>
              <a:gd name="T14" fmla="*/ 68506231 w 2285"/>
              <a:gd name="T15" fmla="*/ 360619483 h 5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85"/>
              <a:gd name="T25" fmla="*/ 0 h 5240"/>
              <a:gd name="T26" fmla="*/ 2285 w 2285"/>
              <a:gd name="T27" fmla="*/ 5240 h 52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85" h="5240">
                <a:moveTo>
                  <a:pt x="570" y="5239"/>
                </a:moveTo>
                <a:lnTo>
                  <a:pt x="570" y="1309"/>
                </a:lnTo>
                <a:lnTo>
                  <a:pt x="0" y="1309"/>
                </a:lnTo>
                <a:lnTo>
                  <a:pt x="1142" y="0"/>
                </a:lnTo>
                <a:lnTo>
                  <a:pt x="2284" y="1309"/>
                </a:lnTo>
                <a:lnTo>
                  <a:pt x="1712" y="1309"/>
                </a:lnTo>
                <a:lnTo>
                  <a:pt x="1712" y="5239"/>
                </a:lnTo>
                <a:lnTo>
                  <a:pt x="570" y="5239"/>
                </a:lnTo>
              </a:path>
            </a:pathLst>
          </a:custGeom>
          <a:solidFill>
            <a:schemeClr val="tx1">
              <a:alpha val="30196"/>
            </a:schemeClr>
          </a:solidFill>
          <a:ln w="939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grpSp>
        <p:nvGrpSpPr>
          <p:cNvPr id="51" name="Group 16"/>
          <p:cNvGrpSpPr>
            <a:grpSpLocks/>
          </p:cNvGrpSpPr>
          <p:nvPr/>
        </p:nvGrpSpPr>
        <p:grpSpPr bwMode="auto">
          <a:xfrm>
            <a:off x="7821613" y="2976563"/>
            <a:ext cx="409575" cy="2235200"/>
            <a:chOff x="5360" y="1872"/>
            <a:chExt cx="258" cy="1218"/>
          </a:xfrm>
        </p:grpSpPr>
        <p:sp>
          <p:nvSpPr>
            <p:cNvPr id="52" name="AutoShape 17"/>
            <p:cNvSpPr>
              <a:spLocks noChangeArrowheads="1"/>
            </p:cNvSpPr>
            <p:nvPr/>
          </p:nvSpPr>
          <p:spPr bwMode="auto">
            <a:xfrm rot="5400000">
              <a:off x="4885" y="2356"/>
              <a:ext cx="1218" cy="249"/>
            </a:xfrm>
            <a:prstGeom prst="roundRect">
              <a:avLst>
                <a:gd name="adj" fmla="val 403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hu-HU"/>
            </a:p>
          </p:txBody>
        </p:sp>
        <p:grpSp>
          <p:nvGrpSpPr>
            <p:cNvPr id="53" name="Group 18"/>
            <p:cNvGrpSpPr>
              <a:grpSpLocks/>
            </p:cNvGrpSpPr>
            <p:nvPr/>
          </p:nvGrpSpPr>
          <p:grpSpPr bwMode="auto">
            <a:xfrm>
              <a:off x="5360" y="1872"/>
              <a:ext cx="253" cy="1215"/>
              <a:chOff x="5360" y="1872"/>
              <a:chExt cx="253" cy="1215"/>
            </a:xfrm>
          </p:grpSpPr>
          <p:sp>
            <p:nvSpPr>
              <p:cNvPr id="54" name="AutoShape 19"/>
              <p:cNvSpPr>
                <a:spLocks noChangeArrowheads="1"/>
              </p:cNvSpPr>
              <p:nvPr/>
            </p:nvSpPr>
            <p:spPr bwMode="auto">
              <a:xfrm rot="5400000">
                <a:off x="4883" y="2358"/>
                <a:ext cx="1215" cy="244"/>
              </a:xfrm>
              <a:prstGeom prst="roundRect">
                <a:avLst>
                  <a:gd name="adj" fmla="val 407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u-HU"/>
              </a:p>
            </p:txBody>
          </p:sp>
          <p:grpSp>
            <p:nvGrpSpPr>
              <p:cNvPr id="55" name="Group 20"/>
              <p:cNvGrpSpPr>
                <a:grpSpLocks/>
              </p:cNvGrpSpPr>
              <p:nvPr/>
            </p:nvGrpSpPr>
            <p:grpSpPr bwMode="auto">
              <a:xfrm>
                <a:off x="5360" y="1872"/>
                <a:ext cx="253" cy="1213"/>
                <a:chOff x="5360" y="1872"/>
                <a:chExt cx="253" cy="1213"/>
              </a:xfrm>
            </p:grpSpPr>
            <p:sp>
              <p:nvSpPr>
                <p:cNvPr id="56" name="AutoShape 21"/>
                <p:cNvSpPr>
                  <a:spLocks noChangeArrowheads="1"/>
                </p:cNvSpPr>
                <p:nvPr/>
              </p:nvSpPr>
              <p:spPr bwMode="auto">
                <a:xfrm rot="5400000">
                  <a:off x="4884" y="2360"/>
                  <a:ext cx="1213" cy="238"/>
                </a:xfrm>
                <a:prstGeom prst="roundRect">
                  <a:avLst>
                    <a:gd name="adj" fmla="val 41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u-HU"/>
                </a:p>
              </p:txBody>
            </p:sp>
            <p:grpSp>
              <p:nvGrpSpPr>
                <p:cNvPr id="57" name="Group 22"/>
                <p:cNvGrpSpPr>
                  <a:grpSpLocks/>
                </p:cNvGrpSpPr>
                <p:nvPr/>
              </p:nvGrpSpPr>
              <p:grpSpPr bwMode="auto">
                <a:xfrm>
                  <a:off x="5360" y="1872"/>
                  <a:ext cx="253" cy="1211"/>
                  <a:chOff x="5360" y="1872"/>
                  <a:chExt cx="253" cy="1211"/>
                </a:xfrm>
              </p:grpSpPr>
              <p:sp>
                <p:nvSpPr>
                  <p:cNvPr id="58" name="AutoShape 2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83" y="2359"/>
                    <a:ext cx="1211" cy="237"/>
                  </a:xfrm>
                  <a:prstGeom prst="roundRect">
                    <a:avLst>
                      <a:gd name="adj" fmla="val 42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hu-HU"/>
                  </a:p>
                </p:txBody>
              </p:sp>
              <p:grpSp>
                <p:nvGrpSpPr>
                  <p:cNvPr id="5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5360" y="1872"/>
                    <a:ext cx="253" cy="1211"/>
                    <a:chOff x="5360" y="1872"/>
                    <a:chExt cx="253" cy="1211"/>
                  </a:xfrm>
                </p:grpSpPr>
                <p:sp>
                  <p:nvSpPr>
                    <p:cNvPr id="60" name="AutoShape 25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882" y="2359"/>
                      <a:ext cx="1211" cy="237"/>
                    </a:xfrm>
                    <a:prstGeom prst="roundRect">
                      <a:avLst>
                        <a:gd name="adj" fmla="val 42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hu-HU"/>
                    </a:p>
                  </p:txBody>
                </p:sp>
                <p:sp>
                  <p:nvSpPr>
                    <p:cNvPr id="61" name="AutoShape 26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5117" y="2352"/>
                      <a:ext cx="739" cy="253"/>
                    </a:xfrm>
                    <a:prstGeom prst="roundRect">
                      <a:avLst>
                        <a:gd name="adj" fmla="val 42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lIns="90000" tIns="46800" rIns="90000" bIns="46800" anchor="ctr">
                      <a:spAutoFit/>
                    </a:bodyPr>
                    <a:lstStyle/>
                    <a:p>
                      <a:pPr marL="331788" indent="-331788" algn="ctr">
                        <a:spcBef>
                          <a:spcPts val="600"/>
                        </a:spcBef>
                        <a:buClr>
                          <a:srgbClr val="0000FF"/>
                        </a:buClr>
                        <a:buSzPct val="62000"/>
                        <a:buFont typeface="Monotype Sorts" pitchFamily="2" charset="2"/>
                        <a:buNone/>
                        <a:tabLst>
                          <a:tab pos="331788" algn="l"/>
                          <a:tab pos="779463" algn="l"/>
                          <a:tab pos="1228725" algn="l"/>
                          <a:tab pos="1677988" algn="l"/>
                          <a:tab pos="2127250" algn="l"/>
                          <a:tab pos="2576513" algn="l"/>
                          <a:tab pos="3025775" algn="l"/>
                          <a:tab pos="3475038" algn="l"/>
                          <a:tab pos="3924300" algn="l"/>
                          <a:tab pos="4373563" algn="l"/>
                          <a:tab pos="4822825" algn="l"/>
                          <a:tab pos="5272088" algn="l"/>
                          <a:tab pos="5721350" algn="l"/>
                          <a:tab pos="6170613" algn="l"/>
                          <a:tab pos="6619875" algn="l"/>
                          <a:tab pos="7069138" algn="l"/>
                          <a:tab pos="7518400" algn="l"/>
                          <a:tab pos="7967663" algn="l"/>
                          <a:tab pos="8416925" algn="l"/>
                          <a:tab pos="8866188" algn="l"/>
                          <a:tab pos="9315450" algn="l"/>
                        </a:tabLst>
                        <a:defRPr/>
                      </a:pPr>
                      <a:r>
                        <a:rPr lang="en-GB" sz="2000"/>
                        <a:t>Suppressed</a:t>
                      </a:r>
                    </a:p>
                  </p:txBody>
                </p:sp>
              </p:grpSp>
            </p:grpSp>
          </p:grpSp>
        </p:grpSp>
      </p:grpSp>
      <p:grpSp>
        <p:nvGrpSpPr>
          <p:cNvPr id="62" name="Group 27"/>
          <p:cNvGrpSpPr>
            <a:grpSpLocks/>
          </p:cNvGrpSpPr>
          <p:nvPr/>
        </p:nvGrpSpPr>
        <p:grpSpPr bwMode="auto">
          <a:xfrm rot="10800000">
            <a:off x="7820014" y="1606550"/>
            <a:ext cx="401638" cy="1878013"/>
            <a:chOff x="5373" y="728"/>
            <a:chExt cx="253" cy="1024"/>
          </a:xfrm>
        </p:grpSpPr>
        <p:sp>
          <p:nvSpPr>
            <p:cNvPr id="63" name="AutoShape 28"/>
            <p:cNvSpPr>
              <a:spLocks noChangeArrowheads="1"/>
            </p:cNvSpPr>
            <p:nvPr/>
          </p:nvSpPr>
          <p:spPr bwMode="auto">
            <a:xfrm rot="-5400000">
              <a:off x="4984" y="1119"/>
              <a:ext cx="1024" cy="242"/>
            </a:xfrm>
            <a:prstGeom prst="roundRect">
              <a:avLst>
                <a:gd name="adj" fmla="val 412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4" name="AutoShape 29"/>
            <p:cNvSpPr>
              <a:spLocks noChangeArrowheads="1"/>
            </p:cNvSpPr>
            <p:nvPr/>
          </p:nvSpPr>
          <p:spPr bwMode="auto">
            <a:xfrm rot="16200000">
              <a:off x="5181" y="1112"/>
              <a:ext cx="638" cy="253"/>
            </a:xfrm>
            <a:prstGeom prst="roundRect">
              <a:avLst>
                <a:gd name="adj" fmla="val 41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marL="331788" indent="-331788" algn="ctr">
                <a:spcBef>
                  <a:spcPts val="600"/>
                </a:spcBef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GB" sz="2000"/>
                <a:t>Enhanced</a:t>
              </a:r>
            </a:p>
          </p:txBody>
        </p:sp>
      </p:grp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4849813" y="2043698"/>
            <a:ext cx="24623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hu-HU" sz="1600" noProof="1"/>
              <a:t>Phys.Rev.C76:034904,2007 </a:t>
            </a:r>
          </a:p>
        </p:txBody>
      </p:sp>
      <p:sp>
        <p:nvSpPr>
          <p:cNvPr id="66" name="AutoShape 32"/>
          <p:cNvSpPr>
            <a:spLocks noChangeArrowheads="1"/>
          </p:cNvSpPr>
          <p:nvPr/>
        </p:nvSpPr>
        <p:spPr bwMode="auto">
          <a:xfrm>
            <a:off x="2673990" y="2328863"/>
            <a:ext cx="1630362" cy="449262"/>
          </a:xfrm>
          <a:prstGeom prst="roundRect">
            <a:avLst>
              <a:gd name="adj" fmla="val 29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68" name="Oval 34"/>
          <p:cNvSpPr>
            <a:spLocks noChangeArrowheads="1"/>
          </p:cNvSpPr>
          <p:nvPr/>
        </p:nvSpPr>
        <p:spPr bwMode="auto">
          <a:xfrm>
            <a:off x="1403350" y="2133600"/>
            <a:ext cx="180975" cy="1952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8" name="AutoShape 32"/>
          <p:cNvSpPr>
            <a:spLocks noChangeArrowheads="1"/>
          </p:cNvSpPr>
          <p:nvPr/>
        </p:nvSpPr>
        <p:spPr bwMode="auto">
          <a:xfrm>
            <a:off x="2967332" y="2095650"/>
            <a:ext cx="1630362" cy="449262"/>
          </a:xfrm>
          <a:prstGeom prst="roundRect">
            <a:avLst>
              <a:gd name="adj" fmla="val 29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7" name="Téglalap 36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67" name="Picture 3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355725" y="2003425"/>
            <a:ext cx="4465638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27909AB9-D5B4-405A-8BCB-BDE7DA380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DB32B1E-B309-4FFD-A775-EDA922966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7D55271-A6D7-4046-9101-1FAC9882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16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76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Suppression of the away side jet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1"/>
            <a:ext cx="8350369" cy="1482717"/>
          </a:xfrm>
        </p:spPr>
        <p:txBody>
          <a:bodyPr/>
          <a:lstStyle/>
          <a:p>
            <a:r>
              <a:rPr lang="en-US" dirty="0"/>
              <a:t>Angular correlation of high energy </a:t>
            </a:r>
            <a:r>
              <a:rPr lang="hu-HU" dirty="0" err="1"/>
              <a:t>hadrons</a:t>
            </a:r>
            <a:endParaRPr lang="en-US" dirty="0"/>
          </a:p>
          <a:p>
            <a:r>
              <a:rPr lang="en-US" dirty="0"/>
              <a:t>Outgoing jet: similar in </a:t>
            </a:r>
            <a:r>
              <a:rPr lang="en-US" dirty="0" err="1"/>
              <a:t>p+p</a:t>
            </a:r>
            <a:r>
              <a:rPr lang="en-US" dirty="0"/>
              <a:t>, </a:t>
            </a:r>
            <a:r>
              <a:rPr lang="en-US" dirty="0" err="1"/>
              <a:t>d+Au</a:t>
            </a:r>
            <a:r>
              <a:rPr lang="en-US" dirty="0"/>
              <a:t>, </a:t>
            </a:r>
            <a:r>
              <a:rPr lang="en-US" dirty="0" err="1"/>
              <a:t>Au+Au</a:t>
            </a:r>
            <a:endParaRPr lang="en-US" dirty="0"/>
          </a:p>
          <a:p>
            <a:r>
              <a:rPr lang="en-US" dirty="0"/>
              <a:t>Inward going (away side) jet: missing in central </a:t>
            </a:r>
            <a:r>
              <a:rPr lang="en-US" dirty="0" err="1"/>
              <a:t>Au+Au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6250" r="10184"/>
          <a:stretch>
            <a:fillRect/>
          </a:stretch>
        </p:blipFill>
        <p:spPr bwMode="auto">
          <a:xfrm>
            <a:off x="4468484" y="2782649"/>
            <a:ext cx="4675516" cy="319018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477495" y="5209247"/>
            <a:ext cx="3171825" cy="30777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dirty="0">
                <a:latin typeface="Arial" charset="0"/>
              </a:rPr>
              <a:t>pedestal and flow subtracted</a:t>
            </a:r>
          </a:p>
        </p:txBody>
      </p:sp>
      <p:grpSp>
        <p:nvGrpSpPr>
          <p:cNvPr id="27" name="Csoportba foglalás 26"/>
          <p:cNvGrpSpPr/>
          <p:nvPr/>
        </p:nvGrpSpPr>
        <p:grpSpPr>
          <a:xfrm rot="5400000">
            <a:off x="1228683" y="3452573"/>
            <a:ext cx="2299314" cy="2047692"/>
            <a:chOff x="691205" y="3102634"/>
            <a:chExt cx="2299314" cy="2047692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652465" y="3807668"/>
              <a:ext cx="1338054" cy="1342658"/>
            </a:xfrm>
            <a:prstGeom prst="ellipse">
              <a:avLst/>
            </a:prstGeom>
            <a:solidFill>
              <a:schemeClr val="tx1">
                <a:alpha val="30196"/>
              </a:schemeClr>
            </a:solidFill>
            <a:ln w="50800">
              <a:noFill/>
              <a:round/>
              <a:headEnd/>
              <a:tailEnd type="none" w="lg" len="med"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rot="608448" flipV="1">
              <a:off x="2104080" y="3755097"/>
              <a:ext cx="15875" cy="4365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 flipV="1">
              <a:off x="1677042" y="3515384"/>
              <a:ext cx="401638" cy="6810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 flipV="1">
              <a:off x="1581792" y="3986872"/>
              <a:ext cx="471488" cy="187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 flipV="1">
              <a:off x="1980255" y="3705884"/>
              <a:ext cx="85725" cy="481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 flipV="1">
              <a:off x="1051567" y="3299484"/>
              <a:ext cx="1006475" cy="88900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rot="11408448" flipV="1">
              <a:off x="2088205" y="4213884"/>
              <a:ext cx="7937" cy="238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rot="10800000" flipH="1" flipV="1">
              <a:off x="2110430" y="4209122"/>
              <a:ext cx="203200" cy="373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rot="10800000" flipH="1" flipV="1">
              <a:off x="2123130" y="4223409"/>
              <a:ext cx="238125" cy="10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rot="10800000" flipH="1" flipV="1">
              <a:off x="2115192" y="4215472"/>
              <a:ext cx="42863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rot="10800000" flipH="1" flipV="1">
              <a:off x="2121542" y="4215472"/>
              <a:ext cx="377825" cy="37941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rot="18746323" flipV="1">
              <a:off x="890436" y="2903403"/>
              <a:ext cx="49213" cy="4476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rot="18746323" flipV="1">
              <a:off x="1004736" y="3162165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rot="-2853677" flipH="1" flipV="1">
              <a:off x="927743" y="3166134"/>
              <a:ext cx="74612" cy="1920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rot="-2853677" flipH="1" flipV="1">
              <a:off x="945999" y="3097078"/>
              <a:ext cx="26987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rot="8173552" flipV="1">
              <a:off x="2477142" y="4588534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rot="8173552" flipH="1" flipV="1">
              <a:off x="2543817" y="4531384"/>
              <a:ext cx="74613" cy="192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rot="8173552" flipH="1" flipV="1">
              <a:off x="2572392" y="4544084"/>
              <a:ext cx="26988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8" name="Téglalap 27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29" name="Szövegdoboz 28"/>
          <p:cNvSpPr txBox="1"/>
          <p:nvPr/>
        </p:nvSpPr>
        <p:spPr>
          <a:xfrm flipH="1">
            <a:off x="6386232" y="4099756"/>
            <a:ext cx="13543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PRL</a:t>
            </a:r>
            <a:r>
              <a:rPr lang="en-US" sz="1100" dirty="0"/>
              <a:t>91(2003)072304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E7D408AD-C475-4883-90C4-2ED760B1D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31" name="Élőláb helye 30">
            <a:extLst>
              <a:ext uri="{FF2B5EF4-FFF2-40B4-BE49-F238E27FC236}">
                <a16:creationId xmlns:a16="http://schemas.microsoft.com/office/drawing/2014/main" id="{1DC060C5-FBC9-4F45-8470-4BC337EB7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32" name="Dia számának helye 31">
            <a:extLst>
              <a:ext uri="{FF2B5EF4-FFF2-40B4-BE49-F238E27FC236}">
                <a16:creationId xmlns:a16="http://schemas.microsoft.com/office/drawing/2014/main" id="{EBB233D4-C587-4917-93A3-A00DB5CA4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17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01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Suppression of high energy particles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Suppression in Au+Au collisions: 1</a:t>
            </a:r>
            <a:r>
              <a:rPr lang="en-US" baseline="30000"/>
              <a:t>st</a:t>
            </a:r>
            <a:r>
              <a:rPr lang="en-US"/>
              <a:t> milestone</a:t>
            </a:r>
          </a:p>
          <a:p>
            <a:r>
              <a:rPr lang="en-US"/>
              <a:t>Lack of suppression in d+Au: 2</a:t>
            </a:r>
            <a:r>
              <a:rPr lang="en-US" baseline="30000"/>
              <a:t>nd</a:t>
            </a:r>
            <a:r>
              <a:rPr lang="en-US"/>
              <a:t> milestone</a:t>
            </a:r>
          </a:p>
          <a:p>
            <a:r>
              <a:rPr lang="en-US"/>
              <a:t>Two PRL covers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664941"/>
              </p:ext>
            </p:extLst>
          </p:nvPr>
        </p:nvGraphicFramePr>
        <p:xfrm>
          <a:off x="5435358" y="2318138"/>
          <a:ext cx="3600450" cy="337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Bitkép" r:id="rId3" imgW="3000000" imgH="2809524" progId="PBrush">
                  <p:embed/>
                </p:oleObj>
              </mc:Choice>
              <mc:Fallback>
                <p:oleObj name="Bitkép" r:id="rId3" imgW="3000000" imgH="2809524" progId="PBrush">
                  <p:embed/>
                  <p:pic>
                    <p:nvPicPr>
                      <p:cNvPr id="717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358" y="2318138"/>
                        <a:ext cx="3600450" cy="337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5452607" y="5714910"/>
            <a:ext cx="358320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Zajc, Riordan, Scientific American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125083" y="2729804"/>
            <a:ext cx="4032250" cy="36933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/>
              <a:t>Au+Au</a:t>
            </a:r>
          </a:p>
        </p:txBody>
      </p:sp>
      <p:sp>
        <p:nvSpPr>
          <p:cNvPr id="58" name="Text Box 30"/>
          <p:cNvSpPr txBox="1">
            <a:spLocks noChangeArrowheads="1"/>
          </p:cNvSpPr>
          <p:nvPr/>
        </p:nvSpPr>
        <p:spPr bwMode="auto">
          <a:xfrm>
            <a:off x="148895" y="4635081"/>
            <a:ext cx="4032250" cy="36933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/>
              <a:t>d+Au</a:t>
            </a:r>
          </a:p>
        </p:txBody>
      </p:sp>
      <p:sp>
        <p:nvSpPr>
          <p:cNvPr id="59" name="Téglalap 5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317" y="2892772"/>
            <a:ext cx="4263541" cy="3159724"/>
          </a:xfrm>
          <a:prstGeom prst="rect">
            <a:avLst/>
          </a:prstGeom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0EE51879-3943-4A36-90FB-4190BA0F9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BC4826A7-2886-48F4-B794-ECE069BA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E606F621-59FB-4849-8F98-8F966AC42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18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46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new type of medium formed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evidence from soft probes:</a:t>
            </a:r>
          </a:p>
          <a:p>
            <a:pPr lvl="1"/>
            <a:r>
              <a:rPr lang="en-US" dirty="0"/>
              <a:t>Flow: strong coupling, hydro behavior</a:t>
            </a:r>
          </a:p>
          <a:p>
            <a:pPr lvl="1"/>
            <a:r>
              <a:rPr lang="en-US" dirty="0"/>
              <a:t>Direct and thermal photons: large initial temp.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28" y="2577124"/>
            <a:ext cx="3356877" cy="325650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1509" y="1169714"/>
            <a:ext cx="3692105" cy="4785872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6072995" y="4537494"/>
            <a:ext cx="16390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Low momentum direct photon enhancement</a:t>
            </a:r>
          </a:p>
          <a:p>
            <a:r>
              <a:rPr lang="en-US" sz="1400" dirty="0"/>
              <a:t>PRC 91,064904</a:t>
            </a:r>
          </a:p>
          <a:p>
            <a:endParaRPr lang="en-US" sz="1400" dirty="0"/>
          </a:p>
        </p:txBody>
      </p:sp>
      <p:sp>
        <p:nvSpPr>
          <p:cNvPr id="11" name="Téglalap 10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394828" y="5768910"/>
            <a:ext cx="33568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1600" dirty="0" err="1"/>
              <a:t>Zajc</a:t>
            </a:r>
            <a:r>
              <a:rPr lang="hu-HU" sz="1600" dirty="0"/>
              <a:t>, </a:t>
            </a:r>
            <a:r>
              <a:rPr lang="hu-HU" sz="1600" dirty="0" err="1"/>
              <a:t>Riordan</a:t>
            </a:r>
            <a:r>
              <a:rPr lang="hu-HU" sz="1600" dirty="0"/>
              <a:t>, </a:t>
            </a:r>
            <a:r>
              <a:rPr lang="hu-HU" sz="1600" dirty="0" err="1"/>
              <a:t>Scientific</a:t>
            </a:r>
            <a:r>
              <a:rPr lang="hu-HU" sz="1600" dirty="0"/>
              <a:t> American</a:t>
            </a:r>
            <a:endParaRPr lang="en-US" sz="1600" dirty="0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B17AFB4F-534D-4228-8B4F-5AF9EF02D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3" name="Élőláb helye 12">
            <a:extLst>
              <a:ext uri="{FF2B5EF4-FFF2-40B4-BE49-F238E27FC236}">
                <a16:creationId xmlns:a16="http://schemas.microsoft.com/office/drawing/2014/main" id="{E1465100-BD84-4B33-B963-8F35FEC8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4" name="Dia számának helye 13">
            <a:extLst>
              <a:ext uri="{FF2B5EF4-FFF2-40B4-BE49-F238E27FC236}">
                <a16:creationId xmlns:a16="http://schemas.microsoft.com/office/drawing/2014/main" id="{2E3148B1-66DF-4837-9E3F-A107FB657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19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5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Content of this talk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1"/>
            <a:ext cx="8350369" cy="4934351"/>
          </a:xfrm>
        </p:spPr>
        <p:txBody>
          <a:bodyPr>
            <a:normAutofit/>
          </a:bodyPr>
          <a:lstStyle/>
          <a:p>
            <a:r>
              <a:rPr lang="en-US"/>
              <a:t>INTRODUCTION</a:t>
            </a:r>
          </a:p>
          <a:p>
            <a:pPr lvl="1"/>
            <a:r>
              <a:rPr lang="en-US"/>
              <a:t>Universe history, Big Bang and Little Bangs</a:t>
            </a:r>
          </a:p>
          <a:p>
            <a:pPr lvl="1"/>
            <a:r>
              <a:rPr lang="en-US"/>
              <a:t>Time evolution of heavy ion collisions, phases of QCD</a:t>
            </a:r>
          </a:p>
          <a:p>
            <a:r>
              <a:rPr lang="en-US"/>
              <a:t>HARD PROBES, BASIC OBSERVATIONS</a:t>
            </a:r>
          </a:p>
          <a:p>
            <a:pPr lvl="1"/>
            <a:r>
              <a:rPr lang="en-US"/>
              <a:t>Nuclear modification of high energy particles and jets</a:t>
            </a:r>
          </a:p>
          <a:p>
            <a:pPr lvl="1"/>
            <a:r>
              <a:rPr lang="en-US"/>
              <a:t>Nuclear modification of hadrons versus photons</a:t>
            </a:r>
          </a:p>
          <a:p>
            <a:pPr lvl="1"/>
            <a:r>
              <a:rPr lang="en-US"/>
              <a:t>Heavy flavors</a:t>
            </a:r>
          </a:p>
          <a:p>
            <a:r>
              <a:rPr lang="en-US"/>
              <a:t>RECENT RESULTS</a:t>
            </a:r>
          </a:p>
          <a:p>
            <a:pPr lvl="1"/>
            <a:r>
              <a:rPr lang="en-US"/>
              <a:t>Suppression in asymmetric/small/low-energy systems</a:t>
            </a:r>
          </a:p>
          <a:p>
            <a:pPr lvl="1"/>
            <a:r>
              <a:rPr lang="en-US"/>
              <a:t>Heavy flavors: beauty and charm, medium temperature</a:t>
            </a:r>
          </a:p>
          <a:p>
            <a:pPr lvl="1"/>
            <a:r>
              <a:rPr lang="en-US"/>
              <a:t>Jet structure: energy loss via fragmentation and jet correlations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E1F6A89A-2AC0-4EB1-B72F-5236D7D63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2018.06.18.</a:t>
            </a:r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6A6E85D2-AFD6-4EE0-998A-EB7216EA3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Budapest-Debrecen CMS Meeting</a:t>
            </a:r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EF86CA90-79E6-4E83-B90C-53D95D71E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</a:t>
            </a:fld>
            <a:r>
              <a:rPr lang="en-US" sz="1000"/>
              <a:t>/59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07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other particles behave?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hadrons suppressed, direct photons „shine through”</a:t>
            </a:r>
          </a:p>
          <a:p>
            <a:r>
              <a:rPr lang="en-US" dirty="0"/>
              <a:t>Suppression dependent of system size</a:t>
            </a:r>
            <a:r>
              <a:rPr lang="hu-HU" dirty="0"/>
              <a:t> (</a:t>
            </a:r>
            <a:r>
              <a:rPr lang="hu-HU" dirty="0" err="1"/>
              <a:t>controlled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centrality</a:t>
            </a:r>
            <a:r>
              <a:rPr lang="hu-HU" dirty="0"/>
              <a:t> </a:t>
            </a:r>
            <a:r>
              <a:rPr lang="hu-HU" dirty="0" err="1"/>
              <a:t>or</a:t>
            </a:r>
            <a:r>
              <a:rPr lang="hu-HU" dirty="0"/>
              <a:t> </a:t>
            </a:r>
            <a:r>
              <a:rPr lang="hu-HU" dirty="0" err="1"/>
              <a:t>N</a:t>
            </a:r>
            <a:r>
              <a:rPr lang="hu-HU" baseline="-25000" dirty="0" err="1"/>
              <a:t>part</a:t>
            </a:r>
            <a:r>
              <a:rPr lang="hu-HU" dirty="0"/>
              <a:t>)</a:t>
            </a:r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6197" y="2239885"/>
            <a:ext cx="4667698" cy="3295650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9" r="7372"/>
          <a:stretch/>
        </p:blipFill>
        <p:spPr bwMode="auto">
          <a:xfrm>
            <a:off x="4634080" y="2239885"/>
            <a:ext cx="450992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171824" y="4718034"/>
            <a:ext cx="769937" cy="504000"/>
            <a:chOff x="1344" y="2667"/>
            <a:chExt cx="743" cy="459"/>
          </a:xfrm>
          <a:noFill/>
        </p:grpSpPr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344" y="2667"/>
              <a:ext cx="465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639" y="2667"/>
              <a:ext cx="450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8556595" y="4716936"/>
            <a:ext cx="557213" cy="504000"/>
            <a:chOff x="4800" y="2688"/>
            <a:chExt cx="539" cy="459"/>
          </a:xfrm>
          <a:noFill/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800" y="2688"/>
              <a:ext cx="477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4877" y="2688"/>
              <a:ext cx="464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5" name="Téglalap 14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/>
              <p:cNvSpPr txBox="1"/>
              <p:nvPr/>
            </p:nvSpPr>
            <p:spPr>
              <a:xfrm>
                <a:off x="6990156" y="2900958"/>
                <a:ext cx="2093458" cy="438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100" dirty="0"/>
                  <a:t>PHENIX </a:t>
                </a:r>
                <a:r>
                  <a:rPr lang="hu-HU" sz="1100" dirty="0" err="1"/>
                  <a:t>Au+Au</a:t>
                </a:r>
                <a:r>
                  <a:rPr lang="hu-HU" sz="1100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sz="11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sz="11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sz="11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sz="1100" b="0" i="0" smtClean="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hu-HU" sz="1100" dirty="0"/>
                  <a:t>=200 GeV</a:t>
                </a:r>
              </a:p>
              <a:p>
                <a:r>
                  <a:rPr lang="en-US" sz="1100" dirty="0" err="1"/>
                  <a:t>Phys.Rev.Lett</a:t>
                </a:r>
                <a:r>
                  <a:rPr lang="en-US" sz="1100" dirty="0"/>
                  <a:t>. 94 (2005) 232301</a:t>
                </a:r>
              </a:p>
            </p:txBody>
          </p:sp>
        </mc:Choice>
        <mc:Fallback xmlns="">
          <p:sp>
            <p:nvSpPr>
              <p:cNvPr id="6" name="Szövegdoboz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0156" y="2900958"/>
                <a:ext cx="2093458" cy="438518"/>
              </a:xfrm>
              <a:prstGeom prst="rect">
                <a:avLst/>
              </a:prstGeom>
              <a:blipFill>
                <a:blip r:embed="rId4"/>
                <a:stretch>
                  <a:fillRect t="-1389"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átum helye 16">
            <a:extLst>
              <a:ext uri="{FF2B5EF4-FFF2-40B4-BE49-F238E27FC236}">
                <a16:creationId xmlns:a16="http://schemas.microsoft.com/office/drawing/2014/main" id="{6D19B13F-BA73-41FB-AC03-CF303D96E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8" name="Élőláb helye 17">
            <a:extLst>
              <a:ext uri="{FF2B5EF4-FFF2-40B4-BE49-F238E27FC236}">
                <a16:creationId xmlns:a16="http://schemas.microsoft.com/office/drawing/2014/main" id="{D130E97E-A774-4604-8917-7A353CFA3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9" name="Dia számának helye 18">
            <a:extLst>
              <a:ext uri="{FF2B5EF4-FFF2-40B4-BE49-F238E27FC236}">
                <a16:creationId xmlns:a16="http://schemas.microsoft.com/office/drawing/2014/main" id="{7D3E052B-2FB6-468D-BDB6-A7412E397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20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477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Jet reconstruction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dirty="0"/>
                  <a:t>Basic way to analyze suppression: yield of identified particles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Advanced medium probe: reconstructed jets (and their correlations…)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Jet measurement: algorithm required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Define jet/particle distance: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p>
                                </m:sSub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p>
                                </m:sSubSup>
                              </m:e>
                            </m:d>
                          </m:e>
                        </m:fun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 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Widely used: anti-</a:t>
                </a:r>
                <a:r>
                  <a:rPr lang="en-US" dirty="0" err="1"/>
                  <a:t>k</a:t>
                </a:r>
                <a:r>
                  <a:rPr lang="en-US" baseline="-25000" dirty="0" err="1"/>
                  <a:t>T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86"/>
          <a:stretch/>
        </p:blipFill>
        <p:spPr>
          <a:xfrm>
            <a:off x="5259165" y="3362674"/>
            <a:ext cx="3620364" cy="2738796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246" y="3370191"/>
            <a:ext cx="4321833" cy="2651047"/>
          </a:xfrm>
          <a:prstGeom prst="rect">
            <a:avLst/>
          </a:prstGeom>
        </p:spPr>
      </p:pic>
      <p:sp>
        <p:nvSpPr>
          <p:cNvPr id="11" name="Téglalap 10"/>
          <p:cNvSpPr/>
          <p:nvPr/>
        </p:nvSpPr>
        <p:spPr>
          <a:xfrm>
            <a:off x="5581290" y="3617042"/>
            <a:ext cx="2786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200" dirty="0"/>
              <a:t>M. </a:t>
            </a:r>
            <a:r>
              <a:rPr lang="en-US" sz="1200" dirty="0" err="1"/>
              <a:t>Cacciari</a:t>
            </a:r>
            <a:r>
              <a:rPr lang="en-US" sz="1200" dirty="0"/>
              <a:t>, G. P. Salam, G. </a:t>
            </a:r>
            <a:r>
              <a:rPr lang="en-US" sz="1200" dirty="0" err="1"/>
              <a:t>Soyez</a:t>
            </a:r>
            <a:r>
              <a:rPr lang="en-US" sz="1200" dirty="0"/>
              <a:t>,</a:t>
            </a:r>
            <a:br>
              <a:rPr lang="en-US" sz="1200" dirty="0"/>
            </a:br>
            <a:r>
              <a:rPr lang="en-US" sz="1200" dirty="0"/>
              <a:t>JHEP 0804 (2008) 063, </a:t>
            </a:r>
            <a:br>
              <a:rPr lang="en-US" sz="1200" dirty="0"/>
            </a:br>
            <a:r>
              <a:rPr lang="en-US" sz="1200" dirty="0"/>
              <a:t>arXiv:0802.1189 [hep-</a:t>
            </a:r>
            <a:r>
              <a:rPr lang="en-US" sz="1200" dirty="0" err="1"/>
              <a:t>ph</a:t>
            </a:r>
            <a:r>
              <a:rPr lang="en-US" sz="1200" dirty="0"/>
              <a:t>]</a:t>
            </a:r>
          </a:p>
        </p:txBody>
      </p:sp>
      <p:sp>
        <p:nvSpPr>
          <p:cNvPr id="12" name="Szövegdoboz 11"/>
          <p:cNvSpPr txBox="1"/>
          <p:nvPr/>
        </p:nvSpPr>
        <p:spPr>
          <a:xfrm>
            <a:off x="2017068" y="5424469"/>
            <a:ext cx="3087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 </a:t>
            </a:r>
            <a:r>
              <a:rPr lang="en-US" sz="1400" dirty="0" err="1"/>
              <a:t>Zharko</a:t>
            </a:r>
            <a:r>
              <a:rPr lang="en-US" sz="1400" dirty="0"/>
              <a:t> (PHENIX), Hard Probes 2016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06452C8C-07EA-4CB7-9B9C-EB931DD90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3" name="Élőláb helye 12">
            <a:extLst>
              <a:ext uri="{FF2B5EF4-FFF2-40B4-BE49-F238E27FC236}">
                <a16:creationId xmlns:a16="http://schemas.microsoft.com/office/drawing/2014/main" id="{05E6E4B0-CCAE-4EC2-9007-7042C7B4C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4" name="Dia számának helye 13">
            <a:extLst>
              <a:ext uri="{FF2B5EF4-FFF2-40B4-BE49-F238E27FC236}">
                <a16:creationId xmlns:a16="http://schemas.microsoft.com/office/drawing/2014/main" id="{07CE62A2-43AF-4EBB-AF38-4DBBCCF3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21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15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about heavy flavor mesons?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638360" y="1169716"/>
                <a:ext cx="8350369" cy="501198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Timeline: quarkonium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q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/>
                          <m:t>q</m:t>
                        </m:r>
                      </m:e>
                    </m:acc>
                  </m:oMath>
                </a14:m>
                <a:r>
                  <a:rPr lang="en-US" dirty="0"/>
                  <a:t>) formation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QGP evolution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q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/>
                          <m:t>q</m:t>
                        </m:r>
                      </m:e>
                    </m:acc>
                  </m:oMath>
                </a14:m>
                <a:r>
                  <a:rPr lang="en-US" dirty="0"/>
                  <a:t> decay</a:t>
                </a:r>
              </a:p>
              <a:p>
                <a:r>
                  <a:rPr lang="en-US" dirty="0" err="1"/>
                  <a:t>Quarkonia</a:t>
                </a:r>
                <a:r>
                  <a:rPr lang="en-US" dirty="0"/>
                  <a:t> experience the whole QGP evolution</a:t>
                </a:r>
                <a:r>
                  <a:rPr lang="hu-HU" dirty="0"/>
                  <a:t>, </a:t>
                </a:r>
                <a:r>
                  <a:rPr lang="hu-HU" dirty="0" err="1"/>
                  <a:t>competing</a:t>
                </a:r>
                <a:r>
                  <a:rPr lang="hu-HU" dirty="0"/>
                  <a:t> </a:t>
                </a:r>
                <a:r>
                  <a:rPr lang="hu-HU" dirty="0" err="1"/>
                  <a:t>processes</a:t>
                </a:r>
                <a:endParaRPr lang="en-US" dirty="0"/>
              </a:p>
              <a:p>
                <a:r>
                  <a:rPr lang="en-US" dirty="0"/>
                  <a:t>Suppression due to color-screening: temperature and size/mass dependence</a:t>
                </a:r>
              </a:p>
              <a:p>
                <a:endParaRPr lang="en-US" dirty="0"/>
              </a:p>
              <a:p>
                <a:endParaRPr lang="hu-HU" dirty="0"/>
              </a:p>
              <a:p>
                <a:endParaRPr lang="en-US" dirty="0"/>
              </a:p>
              <a:p>
                <a:r>
                  <a:rPr lang="en-US" dirty="0"/>
                  <a:t>Statistical </a:t>
                </a:r>
                <a:r>
                  <a:rPr lang="hu-HU" dirty="0"/>
                  <a:t/>
                </a:r>
                <a:br>
                  <a:rPr lang="hu-HU" dirty="0"/>
                </a:br>
                <a:r>
                  <a:rPr lang="en-US" dirty="0"/>
                  <a:t>regeneration</a:t>
                </a:r>
                <a:r>
                  <a:rPr lang="hu-HU" dirty="0"/>
                  <a:t/>
                </a:r>
                <a:br>
                  <a:rPr lang="hu-HU" dirty="0"/>
                </a:br>
                <a:r>
                  <a:rPr lang="en-US" dirty="0"/>
                  <a:t>in time</a:t>
                </a:r>
                <a:r>
                  <a:rPr lang="hu-HU" dirty="0"/>
                  <a:t>:</a:t>
                </a:r>
              </a:p>
              <a:p>
                <a:endParaRPr lang="hu-HU" dirty="0"/>
              </a:p>
              <a:p>
                <a:pPr marL="0" indent="0">
                  <a:buNone/>
                </a:pPr>
                <a:r>
                  <a:rPr lang="hu-HU" sz="1200" dirty="0" err="1"/>
                  <a:t>Images</a:t>
                </a:r>
                <a:r>
                  <a:rPr lang="hu-HU" sz="1200" dirty="0"/>
                  <a:t> </a:t>
                </a:r>
                <a:r>
                  <a:rPr lang="hu-HU" sz="1200" dirty="0" err="1"/>
                  <a:t>from</a:t>
                </a:r>
                <a:r>
                  <a:rPr lang="hu-HU" sz="1200" dirty="0"/>
                  <a:t> </a:t>
                </a:r>
                <a:r>
                  <a:rPr lang="en-US" sz="1200" dirty="0"/>
                  <a:t>J Castillo</a:t>
                </a:r>
                <a:r>
                  <a:rPr lang="hu-HU" sz="1200" dirty="0"/>
                  <a:t>, SQM17 and A </a:t>
                </a:r>
                <a:r>
                  <a:rPr lang="hu-HU" sz="1200" dirty="0" err="1"/>
                  <a:t>Mócsy</a:t>
                </a:r>
                <a:r>
                  <a:rPr lang="hu-HU" sz="1200" dirty="0"/>
                  <a:t>, HardProbes2009</a:t>
                </a:r>
                <a:endParaRPr lang="en-US" sz="120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8360" y="1169716"/>
                <a:ext cx="8350369" cy="5011986"/>
              </a:xfrm>
              <a:blipFill>
                <a:blip r:embed="rId2"/>
                <a:stretch>
                  <a:fillRect l="-657" t="-122" b="-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4527" y="4174804"/>
            <a:ext cx="4967070" cy="1646309"/>
          </a:xfrm>
          <a:prstGeom prst="rect">
            <a:avLst/>
          </a:prstGeom>
          <a:ln>
            <a:noFill/>
          </a:ln>
        </p:spPr>
      </p:pic>
      <p:sp>
        <p:nvSpPr>
          <p:cNvPr id="12" name="Téglalap 11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1764" y="2563651"/>
            <a:ext cx="3175469" cy="1400704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8392" y="2509107"/>
            <a:ext cx="2073026" cy="145524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874" y="2736607"/>
            <a:ext cx="1805126" cy="28936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93ECFF77-EF8B-417F-9343-2CA62196B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BF88BB95-6A99-4FD9-89EB-0FEE66F04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4C212104-9E2D-4CA7-8A08-45439A4E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22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60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Suppression of heavy flavor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64567"/>
            <a:ext cx="8350369" cy="12545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Electrons from </a:t>
            </a:r>
            <a:r>
              <a:rPr lang="hu-HU" dirty="0"/>
              <a:t>HF </a:t>
            </a:r>
            <a:r>
              <a:rPr lang="en-US" dirty="0"/>
              <a:t>decays are suppressed</a:t>
            </a:r>
            <a:r>
              <a:rPr lang="hu-HU" dirty="0"/>
              <a:t> (</a:t>
            </a:r>
            <a:r>
              <a:rPr lang="hu-HU" dirty="0" err="1"/>
              <a:t>collision</a:t>
            </a:r>
            <a:r>
              <a:rPr lang="hu-HU" dirty="0"/>
              <a:t> </a:t>
            </a:r>
            <a:r>
              <a:rPr lang="hu-HU" dirty="0" err="1"/>
              <a:t>or</a:t>
            </a:r>
            <a:r>
              <a:rPr lang="hu-HU" dirty="0"/>
              <a:t> </a:t>
            </a:r>
            <a:r>
              <a:rPr lang="hu-HU" dirty="0" err="1"/>
              <a:t>radiation</a:t>
            </a:r>
            <a:r>
              <a:rPr lang="hu-HU" dirty="0"/>
              <a:t>, </a:t>
            </a:r>
            <a:r>
              <a:rPr lang="hu-HU" dirty="0" err="1"/>
              <a:t>mass</a:t>
            </a:r>
            <a:r>
              <a:rPr lang="hu-HU" dirty="0"/>
              <a:t> </a:t>
            </a:r>
            <a:r>
              <a:rPr lang="hu-HU" dirty="0" err="1"/>
              <a:t>ordering</a:t>
            </a:r>
            <a:r>
              <a:rPr lang="hu-HU" dirty="0"/>
              <a:t>)</a:t>
            </a:r>
            <a:endParaRPr lang="en-US" dirty="0"/>
          </a:p>
          <a:p>
            <a:r>
              <a:rPr lang="en-US" dirty="0"/>
              <a:t>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are also suppressed</a:t>
            </a:r>
          </a:p>
          <a:p>
            <a:r>
              <a:rPr lang="en-US" dirty="0"/>
              <a:t>Described by strong coupling, large transport coefficients</a:t>
            </a:r>
          </a:p>
        </p:txBody>
      </p:sp>
      <p:pic>
        <p:nvPicPr>
          <p:cNvPr id="7" name="Picture 2" descr="r_aa_n_part_csts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2989" y="2457300"/>
            <a:ext cx="4500563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770408" y="5781827"/>
            <a:ext cx="4066690" cy="27764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200" dirty="0"/>
              <a:t>Phys. Rev. Lett. 98, 232301 (2007)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1" y="2457300"/>
            <a:ext cx="4377726" cy="3324527"/>
          </a:xfrm>
          <a:prstGeom prst="rect">
            <a:avLst/>
          </a:prstGeom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56411" y="5752805"/>
            <a:ext cx="4377726" cy="277641"/>
          </a:xfrm>
          <a:prstGeom prst="rect">
            <a:avLst/>
          </a:prstGeom>
          <a:solidFill>
            <a:schemeClr val="bg1"/>
          </a:solidFill>
          <a:ln w="57150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200" dirty="0"/>
              <a:t>Phys. Rev. Lett. 98, 172301 (2007)</a:t>
            </a:r>
          </a:p>
        </p:txBody>
      </p:sp>
      <p:sp>
        <p:nvSpPr>
          <p:cNvPr id="11" name="Szövegdoboz 10"/>
          <p:cNvSpPr txBox="1"/>
          <p:nvPr/>
        </p:nvSpPr>
        <p:spPr>
          <a:xfrm rot="16200000">
            <a:off x="4362974" y="2940858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J/</a:t>
            </a:r>
            <a:r>
              <a:rPr lang="en-US" dirty="0">
                <a:latin typeface="Symbol" panose="05050102010706020507" pitchFamily="18" charset="2"/>
              </a:rPr>
              <a:t>Y</a:t>
            </a:r>
          </a:p>
        </p:txBody>
      </p:sp>
      <p:sp>
        <p:nvSpPr>
          <p:cNvPr id="12" name="Szövegdoboz 11"/>
          <p:cNvSpPr txBox="1"/>
          <p:nvPr/>
        </p:nvSpPr>
        <p:spPr>
          <a:xfrm rot="16200000">
            <a:off x="-69979" y="2954483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HF</a:t>
            </a:r>
          </a:p>
        </p:txBody>
      </p:sp>
      <p:sp>
        <p:nvSpPr>
          <p:cNvPr id="13" name="Téglalap 12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DA3EE8B1-FCAB-4710-9E34-E3A57E138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5" name="Élőláb helye 14">
            <a:extLst>
              <a:ext uri="{FF2B5EF4-FFF2-40B4-BE49-F238E27FC236}">
                <a16:creationId xmlns:a16="http://schemas.microsoft.com/office/drawing/2014/main" id="{0EE50221-67B8-404E-999A-61F0DA8C4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6" name="Dia számának helye 15">
            <a:extLst>
              <a:ext uri="{FF2B5EF4-FFF2-40B4-BE49-F238E27FC236}">
                <a16:creationId xmlns:a16="http://schemas.microsoft.com/office/drawing/2014/main" id="{2DD27C27-09B6-4778-8A86-90FE00B6D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23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7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Hadron suppression</a:t>
                </a:r>
                <a:r>
                  <a:rPr lang="hu-HU" dirty="0"/>
                  <a:t>: SPS </a:t>
                </a:r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hu-HU" dirty="0"/>
                  <a:t> RHIC </a:t>
                </a:r>
                <a14:m>
                  <m:oMath xmlns:m="http://schemas.openxmlformats.org/officeDocument/2006/math">
                    <m:r>
                      <a:rPr lang="hu-HU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hu-HU" dirty="0"/>
                  <a:t>LHC</a:t>
                </a:r>
                <a:endParaRPr lang="en-US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33" t="-22222" b="-34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Similar </a:t>
                </a:r>
                <a:r>
                  <a:rPr lang="hu-HU" dirty="0" err="1"/>
                  <a:t>results</a:t>
                </a:r>
                <a:r>
                  <a:rPr lang="en-US" dirty="0"/>
                  <a:t> at</a:t>
                </a:r>
                <a:br>
                  <a:rPr lang="en-US" dirty="0"/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b="0" i="0" smtClean="0"/>
                          <m:t>s</m:t>
                        </m:r>
                      </m:e>
                    </m:rad>
                    <m:r>
                      <m:rPr>
                        <m:nor/>
                      </m:rPr>
                      <a:rPr lang="en-US" b="0" i="0" smtClean="0"/>
                      <m:t>=</m:t>
                    </m:r>
                  </m:oMath>
                </a14:m>
                <a:r>
                  <a:rPr lang="en-US" dirty="0"/>
                  <a:t>2.76 and 5</a:t>
                </a:r>
                <a:r>
                  <a:rPr lang="hu-HU" dirty="0"/>
                  <a:t>.02</a:t>
                </a:r>
                <a:r>
                  <a:rPr lang="en-US" dirty="0"/>
                  <a:t> TeV</a:t>
                </a:r>
              </a:p>
              <a:p>
                <a:r>
                  <a:rPr lang="en-US" dirty="0"/>
                  <a:t>Local maximum at p</a:t>
                </a:r>
                <a:r>
                  <a:rPr lang="en-US" baseline="-25000" dirty="0"/>
                  <a:t>T</a:t>
                </a:r>
                <a:r>
                  <a:rPr lang="en-US" dirty="0"/>
                  <a:t>~2 GeV</a:t>
                </a:r>
              </a:p>
              <a:p>
                <a:r>
                  <a:rPr lang="en-US" dirty="0"/>
                  <a:t>Minimum at p</a:t>
                </a:r>
                <a:r>
                  <a:rPr lang="en-US" baseline="-25000" dirty="0"/>
                  <a:t>T</a:t>
                </a:r>
                <a:r>
                  <a:rPr lang="en-US" dirty="0"/>
                  <a:t>~7 GeV</a:t>
                </a:r>
              </a:p>
              <a:p>
                <a:r>
                  <a:rPr lang="en-US" dirty="0"/>
                  <a:t>Less suppression at</a:t>
                </a:r>
                <a:br>
                  <a:rPr lang="en-US" dirty="0"/>
                </a:br>
                <a:r>
                  <a:rPr lang="en-US" dirty="0"/>
                  <a:t>very high momenta!</a:t>
                </a:r>
              </a:p>
              <a:p>
                <a:r>
                  <a:rPr lang="en-US" dirty="0"/>
                  <a:t>RHIC and LHC similar</a:t>
                </a:r>
                <a:r>
                  <a:rPr lang="hu-HU" dirty="0"/>
                  <a:t>?</a:t>
                </a:r>
              </a:p>
              <a:p>
                <a:r>
                  <a:rPr lang="hu-HU" dirty="0" err="1"/>
                  <a:t>Competing</a:t>
                </a:r>
                <a:r>
                  <a:rPr lang="hu-HU" dirty="0"/>
                  <a:t> </a:t>
                </a:r>
                <a:r>
                  <a:rPr lang="hu-HU" dirty="0" err="1"/>
                  <a:t>effects</a:t>
                </a:r>
                <a:r>
                  <a:rPr lang="hu-HU" dirty="0"/>
                  <a:t>:</a:t>
                </a:r>
                <a:endParaRPr lang="en-US" dirty="0"/>
              </a:p>
              <a:p>
                <a:pPr lvl="1"/>
                <a:r>
                  <a:rPr lang="en-US" dirty="0"/>
                  <a:t>Spectra flattening with incr.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/>
                          <m:t>s</m:t>
                        </m:r>
                      </m:e>
                    </m:ra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Energy loss increasing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/>
                          <m:t>s</m:t>
                        </m:r>
                      </m:e>
                    </m:rad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556" y="1224100"/>
            <a:ext cx="4913058" cy="4817946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5068295" y="1795347"/>
            <a:ext cx="1412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JHEP 04 (2017) 039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566E6419-674B-4C78-95E4-B875B812D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F7133C6A-E12B-419B-AB30-DBD9082F7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52B579CE-267D-4DE0-98F9-25921FD55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996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photons shine through at the LHC also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24491"/>
            <a:ext cx="8350369" cy="1575859"/>
          </a:xfrm>
        </p:spPr>
        <p:txBody>
          <a:bodyPr/>
          <a:lstStyle/>
          <a:p>
            <a:r>
              <a:rPr lang="en-US" dirty="0"/>
              <a:t>No photon suppression for any energy or any centrality</a:t>
            </a:r>
          </a:p>
          <a:p>
            <a:r>
              <a:rPr lang="en-US" dirty="0"/>
              <a:t>Electroweak bosons also not suppressed</a:t>
            </a:r>
          </a:p>
          <a:p>
            <a:r>
              <a:rPr lang="en-US" dirty="0"/>
              <a:t>Comparison to MC (JETPHOX) up to </a:t>
            </a:r>
            <a:r>
              <a:rPr lang="hu-HU" dirty="0" err="1"/>
              <a:t>p</a:t>
            </a:r>
            <a:r>
              <a:rPr lang="hu-HU" baseline="-25000" dirty="0" err="1"/>
              <a:t>T</a:t>
            </a:r>
            <a:r>
              <a:rPr lang="hu-HU" dirty="0"/>
              <a:t> of </a:t>
            </a:r>
            <a:r>
              <a:rPr lang="en-US" dirty="0"/>
              <a:t>200 GeV: similar conclusion</a:t>
            </a:r>
          </a:p>
        </p:txBody>
      </p:sp>
      <p:sp>
        <p:nvSpPr>
          <p:cNvPr id="11" name="Téglalap 10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247" y="2660600"/>
            <a:ext cx="3290114" cy="3365200"/>
          </a:xfrm>
          <a:prstGeom prst="rect">
            <a:avLst/>
          </a:prstGeom>
        </p:spPr>
      </p:pic>
      <p:sp>
        <p:nvSpPr>
          <p:cNvPr id="14" name="Szövegdoboz 13"/>
          <p:cNvSpPr txBox="1"/>
          <p:nvPr/>
        </p:nvSpPr>
        <p:spPr>
          <a:xfrm>
            <a:off x="1108710" y="3863340"/>
            <a:ext cx="1324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CMS talk at</a:t>
            </a:r>
          </a:p>
          <a:p>
            <a:r>
              <a:rPr lang="en-US" sz="1200" dirty="0"/>
              <a:t>Hard Probes 2013</a:t>
            </a:r>
          </a:p>
          <a:p>
            <a:r>
              <a:rPr lang="en-US" sz="1200" dirty="0"/>
              <a:t>Matthew Nguyen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00" y="2660600"/>
            <a:ext cx="5029200" cy="3357264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6971647" y="3306798"/>
            <a:ext cx="1744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/>
              <a:t>PRC</a:t>
            </a:r>
            <a:r>
              <a:rPr lang="en-US" sz="1400" dirty="0"/>
              <a:t>93,034914(2016)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DE485D70-6FA7-44BA-8A52-34DE38D6F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69A579E6-7E09-4106-84AB-D87AD1015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A94916F6-5714-4793-A7F3-13EB4C8D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96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the status quo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Jet suppression in A+A, lack of suppression in </a:t>
            </a:r>
            <a:r>
              <a:rPr lang="en-US" dirty="0" err="1"/>
              <a:t>d+A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new, strongly interacting medium created at RHIC</a:t>
            </a:r>
            <a:r>
              <a:rPr lang="hu-HU" dirty="0"/>
              <a:t> </a:t>
            </a:r>
            <a:endParaRPr lang="en-US" dirty="0"/>
          </a:p>
          <a:p>
            <a:r>
              <a:rPr lang="en-US" dirty="0"/>
              <a:t>Confirmed by soft probes: elliptic flow and thermal photons</a:t>
            </a:r>
          </a:p>
          <a:p>
            <a:r>
              <a:rPr lang="en-US" dirty="0"/>
              <a:t>Also heavy flavor hadrons suppressed</a:t>
            </a:r>
          </a:p>
          <a:p>
            <a:r>
              <a:rPr lang="en-US" dirty="0"/>
              <a:t>Photons shine through</a:t>
            </a:r>
          </a:p>
          <a:p>
            <a:r>
              <a:rPr lang="en-US" dirty="0"/>
              <a:t>Observations confirmed by the LHC</a:t>
            </a:r>
          </a:p>
          <a:p>
            <a:r>
              <a:rPr lang="en-US" dirty="0"/>
              <a:t>Rising trend for very large momenta</a:t>
            </a:r>
          </a:p>
          <a:p>
            <a:r>
              <a:rPr lang="en-US" dirty="0"/>
              <a:t>Jet reconstruction possible</a:t>
            </a:r>
          </a:p>
          <a:p>
            <a:endParaRPr lang="en-US" dirty="0"/>
          </a:p>
        </p:txBody>
      </p:sp>
      <p:sp>
        <p:nvSpPr>
          <p:cNvPr id="7" name="Téglalap 6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 PROBES BASICS 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grpSp>
        <p:nvGrpSpPr>
          <p:cNvPr id="9" name="Csoportba foglalás 8"/>
          <p:cNvGrpSpPr/>
          <p:nvPr/>
        </p:nvGrpSpPr>
        <p:grpSpPr>
          <a:xfrm rot="8149728">
            <a:off x="6397530" y="2400492"/>
            <a:ext cx="2299314" cy="2047692"/>
            <a:chOff x="691205" y="3102634"/>
            <a:chExt cx="2299314" cy="2047692"/>
          </a:xfrm>
        </p:grpSpPr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652465" y="3807668"/>
              <a:ext cx="1338054" cy="1342658"/>
            </a:xfrm>
            <a:prstGeom prst="ellipse">
              <a:avLst/>
            </a:prstGeom>
            <a:solidFill>
              <a:schemeClr val="tx1">
                <a:alpha val="30196"/>
              </a:schemeClr>
            </a:solidFill>
            <a:ln w="50800">
              <a:noFill/>
              <a:round/>
              <a:headEnd/>
              <a:tailEnd type="none" w="lg" len="med"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rot="608448" flipV="1">
              <a:off x="2104080" y="3755097"/>
              <a:ext cx="15875" cy="4365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 flipV="1">
              <a:off x="1677042" y="3515384"/>
              <a:ext cx="401638" cy="6810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 flipV="1">
              <a:off x="1581792" y="3986872"/>
              <a:ext cx="471488" cy="187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H="1" flipV="1">
              <a:off x="1980255" y="3705884"/>
              <a:ext cx="85725" cy="481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 flipV="1">
              <a:off x="1051567" y="3299484"/>
              <a:ext cx="1006475" cy="88900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rot="11408448" flipV="1">
              <a:off x="2088205" y="4213884"/>
              <a:ext cx="7937" cy="238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rot="10800000" flipH="1" flipV="1">
              <a:off x="2110430" y="4209122"/>
              <a:ext cx="203200" cy="373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rot="10800000" flipH="1" flipV="1">
              <a:off x="2123130" y="4223409"/>
              <a:ext cx="238125" cy="10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rot="10800000" flipH="1" flipV="1">
              <a:off x="2115192" y="4215472"/>
              <a:ext cx="42863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rot="10800000" flipH="1" flipV="1">
              <a:off x="2121542" y="4215472"/>
              <a:ext cx="377825" cy="37941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rot="18746323" flipV="1">
              <a:off x="890436" y="2903403"/>
              <a:ext cx="49213" cy="4476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rot="18746323" flipV="1">
              <a:off x="1004736" y="3162165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rot="-2853677" flipH="1" flipV="1">
              <a:off x="927743" y="3166134"/>
              <a:ext cx="74612" cy="1920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rot="-2853677" flipH="1" flipV="1">
              <a:off x="945999" y="3097078"/>
              <a:ext cx="26987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rot="8173552" flipV="1">
              <a:off x="2477142" y="4588534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 rot="8173552" flipH="1" flipV="1">
              <a:off x="2543817" y="4531384"/>
              <a:ext cx="74613" cy="192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 rot="8173552" flipH="1" flipV="1">
              <a:off x="2572392" y="4544084"/>
              <a:ext cx="26988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9" name="Oval 7"/>
          <p:cNvSpPr>
            <a:spLocks noChangeArrowheads="1"/>
          </p:cNvSpPr>
          <p:nvPr/>
        </p:nvSpPr>
        <p:spPr bwMode="auto">
          <a:xfrm rot="8136374">
            <a:off x="6353069" y="4361386"/>
            <a:ext cx="1296000" cy="1296000"/>
          </a:xfrm>
          <a:prstGeom prst="ellipse">
            <a:avLst/>
          </a:prstGeom>
          <a:solidFill>
            <a:schemeClr val="tx1">
              <a:alpha val="30196"/>
            </a:schemeClr>
          </a:solidFill>
          <a:ln w="50800">
            <a:noFill/>
            <a:round/>
            <a:headEnd/>
            <a:tailEnd type="none" w="lg" len="med"/>
          </a:ln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rot="8744822" flipH="1" flipV="1">
            <a:off x="7749115" y="4918810"/>
            <a:ext cx="205326" cy="3612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rot="8136374" flipH="1" flipV="1">
            <a:off x="7757985" y="4798142"/>
            <a:ext cx="436832" cy="2150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" name="Line 10"/>
          <p:cNvSpPr>
            <a:spLocks noChangeShapeType="1"/>
          </p:cNvSpPr>
          <p:nvPr/>
        </p:nvSpPr>
        <p:spPr bwMode="auto">
          <a:xfrm rot="8136374" flipH="1" flipV="1">
            <a:off x="7547185" y="4809526"/>
            <a:ext cx="471488" cy="187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 rot="8136374" flipH="1" flipV="1">
            <a:off x="7994900" y="4822446"/>
            <a:ext cx="240332" cy="5260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 rot="8136374" flipH="1" flipV="1">
            <a:off x="7464203" y="4482995"/>
            <a:ext cx="1090118" cy="97944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 rot="18936374" flipH="1" flipV="1">
            <a:off x="5953115" y="4488446"/>
            <a:ext cx="1113669" cy="1055916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" name="Line 19"/>
          <p:cNvSpPr>
            <a:spLocks noChangeShapeType="1"/>
          </p:cNvSpPr>
          <p:nvPr/>
        </p:nvSpPr>
        <p:spPr bwMode="auto">
          <a:xfrm rot="5282697" flipV="1">
            <a:off x="8729013" y="4910446"/>
            <a:ext cx="65088" cy="1365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37" name="Line 20"/>
          <p:cNvSpPr>
            <a:spLocks noChangeShapeType="1"/>
          </p:cNvSpPr>
          <p:nvPr/>
        </p:nvSpPr>
        <p:spPr bwMode="auto">
          <a:xfrm rot="5282697" flipH="1" flipV="1">
            <a:off x="8801292" y="4778409"/>
            <a:ext cx="74612" cy="1920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38" name="Line 21"/>
          <p:cNvSpPr>
            <a:spLocks noChangeShapeType="1"/>
          </p:cNvSpPr>
          <p:nvPr/>
        </p:nvSpPr>
        <p:spPr bwMode="auto">
          <a:xfrm rot="5282697" flipH="1" flipV="1">
            <a:off x="8430731" y="4800543"/>
            <a:ext cx="26987" cy="2508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39" name="Szövegdoboz 38"/>
          <p:cNvSpPr txBox="1"/>
          <p:nvPr/>
        </p:nvSpPr>
        <p:spPr>
          <a:xfrm rot="115583">
            <a:off x="5825162" y="4937811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Symbol" panose="05050102010706020507" pitchFamily="18" charset="2"/>
              </a:rPr>
              <a:t>g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492294BC-33B7-495A-8403-B847737EB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28" name="Élőláb helye 27">
            <a:extLst>
              <a:ext uri="{FF2B5EF4-FFF2-40B4-BE49-F238E27FC236}">
                <a16:creationId xmlns:a16="http://schemas.microsoft.com/office/drawing/2014/main" id="{1EE4D953-E0A3-4BE2-A699-A8E2DF954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40" name="Dia számának helye 39">
            <a:extLst>
              <a:ext uri="{FF2B5EF4-FFF2-40B4-BE49-F238E27FC236}">
                <a16:creationId xmlns:a16="http://schemas.microsoft.com/office/drawing/2014/main" id="{DA822AA7-B39C-4F7F-9E74-FEC57D427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26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644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Recent</a:t>
            </a:r>
            <a:r>
              <a:rPr lang="hu-HU" dirty="0"/>
              <a:t> </a:t>
            </a:r>
            <a:r>
              <a:rPr lang="hu-HU" dirty="0" err="1"/>
              <a:t>results</a:t>
            </a:r>
            <a:endParaRPr lang="en-US" dirty="0"/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Suppression in asymmetric/small/low-</a:t>
            </a:r>
            <a:r>
              <a:rPr lang="en-US" dirty="0" err="1"/>
              <a:t>ene</a:t>
            </a:r>
            <a:r>
              <a:rPr lang="hu-HU" dirty="0"/>
              <a:t>r</a:t>
            </a:r>
            <a:r>
              <a:rPr lang="en-US" dirty="0" err="1"/>
              <a:t>gy</a:t>
            </a:r>
            <a:r>
              <a:rPr lang="en-US" dirty="0"/>
              <a:t> systems</a:t>
            </a:r>
          </a:p>
          <a:p>
            <a:r>
              <a:rPr lang="en-US" dirty="0"/>
              <a:t>Heavy flavors</a:t>
            </a:r>
            <a:r>
              <a:rPr lang="hu-HU" dirty="0"/>
              <a:t>: </a:t>
            </a:r>
            <a:r>
              <a:rPr lang="hu-HU" dirty="0" err="1"/>
              <a:t>charm</a:t>
            </a:r>
            <a:r>
              <a:rPr lang="hu-HU" dirty="0"/>
              <a:t> and </a:t>
            </a:r>
            <a:r>
              <a:rPr lang="hu-HU" dirty="0" err="1"/>
              <a:t>beauty</a:t>
            </a:r>
            <a:endParaRPr lang="hu-HU" dirty="0"/>
          </a:p>
          <a:p>
            <a:r>
              <a:rPr lang="en-US" dirty="0"/>
              <a:t>Jet</a:t>
            </a:r>
            <a:r>
              <a:rPr lang="hu-HU" dirty="0"/>
              <a:t>s and </a:t>
            </a:r>
            <a:r>
              <a:rPr lang="hu-HU" dirty="0" err="1"/>
              <a:t>jet</a:t>
            </a:r>
            <a:r>
              <a:rPr lang="en-US" dirty="0"/>
              <a:t> correlations</a:t>
            </a:r>
          </a:p>
        </p:txBody>
      </p:sp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C13F9393-15A8-4ECF-9718-BE088CEF1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598C0D6-CE5F-4ED4-9731-9C68AB735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D0661427-005D-4460-BFCF-FDDB42D3F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27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43347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Suppression</a:t>
            </a:r>
            <a:r>
              <a:rPr lang="hu-HU" dirty="0"/>
              <a:t> </a:t>
            </a:r>
            <a:r>
              <a:rPr lang="en-US" dirty="0"/>
              <a:t>in the Beam Energy Scan</a:t>
            </a:r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baseline="-25000" dirty="0"/>
              <a:t>CP</a:t>
            </a:r>
            <a:r>
              <a:rPr lang="en-US" dirty="0"/>
              <a:t> analyzed here instead of R</a:t>
            </a:r>
            <a:r>
              <a:rPr lang="en-US" baseline="-25000" dirty="0"/>
              <a:t>AA</a:t>
            </a:r>
            <a:r>
              <a:rPr lang="en-US" dirty="0"/>
              <a:t>, </a:t>
            </a:r>
            <a:r>
              <a:rPr lang="hu-HU" dirty="0" err="1"/>
              <a:t>transition</a:t>
            </a:r>
            <a:r>
              <a:rPr lang="hu-HU" dirty="0"/>
              <a:t> </a:t>
            </a:r>
            <a:r>
              <a:rPr lang="hu-HU" dirty="0" err="1"/>
              <a:t>above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en-US" dirty="0"/>
              <a:t> with collision energy</a:t>
            </a:r>
          </a:p>
          <a:p>
            <a:r>
              <a:rPr lang="en-US" dirty="0"/>
              <a:t>Hadron enhancement: Cronin-effect, radial flow, coalescence domination</a:t>
            </a:r>
          </a:p>
          <a:p>
            <a:r>
              <a:rPr lang="en-US" dirty="0"/>
              <a:t>Identified particles: less suppression for kaons, enhancement for protons</a:t>
            </a:r>
          </a:p>
          <a:p>
            <a:endParaRPr lang="en-US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980" r="1164"/>
          <a:stretch/>
        </p:blipFill>
        <p:spPr>
          <a:xfrm>
            <a:off x="3959527" y="3400392"/>
            <a:ext cx="5184473" cy="2073464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985406"/>
            <a:ext cx="4023882" cy="2774331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2557319" y="5759737"/>
            <a:ext cx="374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 collaboration, arXiv:1707.01988</a:t>
            </a:r>
          </a:p>
        </p:txBody>
      </p:sp>
      <p:sp>
        <p:nvSpPr>
          <p:cNvPr id="13" name="Téglalap 12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65716A89-0314-4B04-B1F2-E844AFC02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D6085CFC-4D0E-48EE-8DBA-1BA007495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6A80AC47-6E93-4161-A56D-C525E1E52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28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567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Suppression in </a:t>
            </a:r>
            <a:r>
              <a:rPr lang="hu-HU" dirty="0" err="1"/>
              <a:t>small</a:t>
            </a:r>
            <a:r>
              <a:rPr lang="hu-HU" dirty="0"/>
              <a:t> </a:t>
            </a:r>
            <a:r>
              <a:rPr lang="en-US" dirty="0" err="1"/>
              <a:t>sytems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RHIC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21473"/>
            <a:ext cx="8350369" cy="4934350"/>
          </a:xfrm>
        </p:spPr>
        <p:txBody>
          <a:bodyPr>
            <a:normAutofit/>
          </a:bodyPr>
          <a:lstStyle/>
          <a:p>
            <a:r>
              <a:rPr lang="hu-HU" dirty="0" err="1">
                <a:solidFill>
                  <a:srgbClr val="0000FF"/>
                </a:solidFill>
              </a:rPr>
              <a:t>p+Au</a:t>
            </a:r>
            <a:r>
              <a:rPr lang="hu-HU" dirty="0"/>
              <a:t>, </a:t>
            </a:r>
            <a:r>
              <a:rPr lang="hu-HU" dirty="0" err="1">
                <a:solidFill>
                  <a:srgbClr val="FF0000"/>
                </a:solidFill>
              </a:rPr>
              <a:t>d+Au</a:t>
            </a:r>
            <a:r>
              <a:rPr lang="hu-HU" dirty="0"/>
              <a:t>, </a:t>
            </a:r>
            <a:r>
              <a:rPr lang="hu-HU" baseline="30000" dirty="0"/>
              <a:t>3</a:t>
            </a:r>
            <a:r>
              <a:rPr lang="hu-HU" dirty="0"/>
              <a:t>He+Au </a:t>
            </a:r>
            <a:r>
              <a:rPr lang="hu-HU" dirty="0" err="1"/>
              <a:t>compared</a:t>
            </a:r>
            <a:endParaRPr lang="hu-HU" dirty="0"/>
          </a:p>
          <a:p>
            <a:r>
              <a:rPr lang="en-US" dirty="0"/>
              <a:t>Centralities determined</a:t>
            </a:r>
            <a:br>
              <a:rPr lang="en-US" dirty="0"/>
            </a:br>
            <a:r>
              <a:rPr lang="en-US" dirty="0"/>
              <a:t>as for large systems</a:t>
            </a:r>
          </a:p>
          <a:p>
            <a:r>
              <a:rPr lang="en-US" dirty="0"/>
              <a:t>New </a:t>
            </a:r>
            <a:r>
              <a:rPr lang="en-US" dirty="0" err="1"/>
              <a:t>p+Au</a:t>
            </a:r>
            <a:r>
              <a:rPr lang="en-US" dirty="0"/>
              <a:t> results show </a:t>
            </a:r>
            <a:br>
              <a:rPr lang="en-US" dirty="0"/>
            </a:br>
            <a:r>
              <a:rPr lang="en-US" dirty="0"/>
              <a:t>large centrality dependence</a:t>
            </a:r>
          </a:p>
          <a:p>
            <a:r>
              <a:rPr lang="hu-HU" dirty="0"/>
              <a:t>S</a:t>
            </a:r>
            <a:r>
              <a:rPr lang="en-US" dirty="0" err="1"/>
              <a:t>ystem</a:t>
            </a:r>
            <a:r>
              <a:rPr lang="en-US" dirty="0"/>
              <a:t> sizes agree</a:t>
            </a:r>
            <a:r>
              <a:rPr lang="hu-HU" dirty="0"/>
              <a:t> </a:t>
            </a:r>
            <a:r>
              <a:rPr lang="en-US" dirty="0"/>
              <a:t>at high </a:t>
            </a:r>
            <a:r>
              <a:rPr lang="en-US" dirty="0" err="1"/>
              <a:t>pT</a:t>
            </a:r>
            <a:endParaRPr lang="en-US" dirty="0"/>
          </a:p>
          <a:p>
            <a:r>
              <a:rPr lang="en-US" dirty="0"/>
              <a:t>At moderate </a:t>
            </a:r>
            <a:r>
              <a:rPr lang="en-US" dirty="0" err="1"/>
              <a:t>pT</a:t>
            </a:r>
            <a:r>
              <a:rPr lang="en-US" dirty="0"/>
              <a:t>, ordering seen</a:t>
            </a:r>
          </a:p>
          <a:p>
            <a:r>
              <a:rPr lang="en-US" dirty="0"/>
              <a:t>Model </a:t>
            </a:r>
            <a:r>
              <a:rPr lang="en-US" dirty="0" err="1"/>
              <a:t>comparision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Vitev</a:t>
            </a:r>
            <a:r>
              <a:rPr lang="en-US" dirty="0"/>
              <a:t>, HIJING++ investigated</a:t>
            </a:r>
          </a:p>
          <a:p>
            <a:pPr lvl="1"/>
            <a:r>
              <a:rPr lang="en-US" dirty="0"/>
              <a:t>No full match of ordering, </a:t>
            </a:r>
            <a:br>
              <a:rPr lang="en-US" dirty="0"/>
            </a:br>
            <a:r>
              <a:rPr lang="en-US" dirty="0"/>
              <a:t>peak location,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2192" y="1649779"/>
            <a:ext cx="4492156" cy="4440406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7" name="Ellipszis 6"/>
          <p:cNvSpPr/>
          <p:nvPr/>
        </p:nvSpPr>
        <p:spPr>
          <a:xfrm>
            <a:off x="6353667" y="2141450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Ellipszis 9"/>
          <p:cNvSpPr/>
          <p:nvPr/>
        </p:nvSpPr>
        <p:spPr>
          <a:xfrm>
            <a:off x="6405707" y="2143239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Ellipszis 10"/>
          <p:cNvSpPr/>
          <p:nvPr/>
        </p:nvSpPr>
        <p:spPr>
          <a:xfrm>
            <a:off x="8476542" y="2132875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Ellipszis 11"/>
          <p:cNvSpPr/>
          <p:nvPr/>
        </p:nvSpPr>
        <p:spPr>
          <a:xfrm>
            <a:off x="8595488" y="2134664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Ellipszis 12"/>
          <p:cNvSpPr/>
          <p:nvPr/>
        </p:nvSpPr>
        <p:spPr>
          <a:xfrm>
            <a:off x="6288614" y="4255097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Ellipszis 13"/>
          <p:cNvSpPr/>
          <p:nvPr/>
        </p:nvSpPr>
        <p:spPr>
          <a:xfrm>
            <a:off x="6463315" y="4256886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llipszis 14"/>
          <p:cNvSpPr/>
          <p:nvPr/>
        </p:nvSpPr>
        <p:spPr>
          <a:xfrm>
            <a:off x="8428110" y="4256886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Ellipszis 15"/>
          <p:cNvSpPr/>
          <p:nvPr/>
        </p:nvSpPr>
        <p:spPr>
          <a:xfrm>
            <a:off x="8692019" y="4258675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5804320" y="1944537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100" dirty="0"/>
              <a:t>N. </a:t>
            </a:r>
            <a:r>
              <a:rPr lang="hu-HU" sz="1100" dirty="0" err="1"/>
              <a:t>Novitzky</a:t>
            </a:r>
            <a:r>
              <a:rPr lang="hu-HU" sz="1100" dirty="0"/>
              <a:t>, QM17</a:t>
            </a:r>
            <a:endParaRPr lang="en-US" sz="1100" dirty="0"/>
          </a:p>
        </p:txBody>
      </p:sp>
      <p:sp>
        <p:nvSpPr>
          <p:cNvPr id="19" name="Ellipszis 18"/>
          <p:cNvSpPr/>
          <p:nvPr/>
        </p:nvSpPr>
        <p:spPr>
          <a:xfrm>
            <a:off x="4948162" y="1163826"/>
            <a:ext cx="468000" cy="4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Ellipszis 19"/>
          <p:cNvSpPr/>
          <p:nvPr/>
        </p:nvSpPr>
        <p:spPr>
          <a:xfrm>
            <a:off x="5164101" y="1381270"/>
            <a:ext cx="108000" cy="1080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Ellipszis 20"/>
          <p:cNvSpPr/>
          <p:nvPr/>
        </p:nvSpPr>
        <p:spPr>
          <a:xfrm>
            <a:off x="6641071" y="1166742"/>
            <a:ext cx="468000" cy="4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Ellipszis 21"/>
          <p:cNvSpPr/>
          <p:nvPr/>
        </p:nvSpPr>
        <p:spPr>
          <a:xfrm>
            <a:off x="6857010" y="1392812"/>
            <a:ext cx="108000" cy="108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Ellipszis 22"/>
          <p:cNvSpPr/>
          <p:nvPr/>
        </p:nvSpPr>
        <p:spPr>
          <a:xfrm>
            <a:off x="6785126" y="1389944"/>
            <a:ext cx="108000" cy="108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Ellipszis 23"/>
          <p:cNvSpPr/>
          <p:nvPr/>
        </p:nvSpPr>
        <p:spPr>
          <a:xfrm>
            <a:off x="8459758" y="1147270"/>
            <a:ext cx="468000" cy="4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Ellipszis 24"/>
          <p:cNvSpPr/>
          <p:nvPr/>
        </p:nvSpPr>
        <p:spPr>
          <a:xfrm>
            <a:off x="8675697" y="1373340"/>
            <a:ext cx="108000" cy="108000"/>
          </a:xfrm>
          <a:prstGeom prst="ellipse">
            <a:avLst/>
          </a:prstGeom>
          <a:solidFill>
            <a:srgbClr val="1010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Ellipszis 25"/>
          <p:cNvSpPr/>
          <p:nvPr/>
        </p:nvSpPr>
        <p:spPr>
          <a:xfrm>
            <a:off x="8603813" y="1370472"/>
            <a:ext cx="108000" cy="108000"/>
          </a:xfrm>
          <a:prstGeom prst="ellipse">
            <a:avLst/>
          </a:prstGeom>
          <a:solidFill>
            <a:srgbClr val="1010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Ellipszis 26"/>
          <p:cNvSpPr/>
          <p:nvPr/>
        </p:nvSpPr>
        <p:spPr>
          <a:xfrm>
            <a:off x="8646942" y="1301459"/>
            <a:ext cx="108000" cy="108000"/>
          </a:xfrm>
          <a:prstGeom prst="ellipse">
            <a:avLst/>
          </a:prstGeom>
          <a:solidFill>
            <a:srgbClr val="1010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FAD2382C-D614-419C-8986-B411383C5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28" name="Élőláb helye 27">
            <a:extLst>
              <a:ext uri="{FF2B5EF4-FFF2-40B4-BE49-F238E27FC236}">
                <a16:creationId xmlns:a16="http://schemas.microsoft.com/office/drawing/2014/main" id="{80DBD239-5640-4C3B-96B0-B73C8A757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9" name="Dia számának helye 28">
            <a:extLst>
              <a:ext uri="{FF2B5EF4-FFF2-40B4-BE49-F238E27FC236}">
                <a16:creationId xmlns:a16="http://schemas.microsoft.com/office/drawing/2014/main" id="{6AFDE24A-F699-460D-8FA5-9C05A194E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29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8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INTRODUCTION</a:t>
            </a:r>
            <a:endParaRPr lang="en-US" dirty="0"/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Universe history, Big Bang and Little Bangs</a:t>
            </a:r>
          </a:p>
          <a:p>
            <a:r>
              <a:rPr lang="en-US" dirty="0"/>
              <a:t>Time evolution of heavy ion collisions</a:t>
            </a:r>
          </a:p>
          <a:p>
            <a:r>
              <a:rPr lang="en-US" dirty="0"/>
              <a:t>Phase map of QCD and the experimental control parameters</a:t>
            </a:r>
          </a:p>
          <a:p>
            <a:r>
              <a:rPr lang="en-US" dirty="0"/>
              <a:t>Accelerators, experiments</a:t>
            </a:r>
          </a:p>
        </p:txBody>
      </p:sp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4465B6D7-E851-428B-A593-FC6186519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9E99534-33D9-4A3B-BB18-640074479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E0AD2AA0-2006-4BE0-B58F-771277BD0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542979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92" y="2590781"/>
            <a:ext cx="9144000" cy="3500977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Suppression in </a:t>
            </a:r>
            <a:r>
              <a:rPr lang="hu-HU" dirty="0" err="1"/>
              <a:t>small</a:t>
            </a:r>
            <a:r>
              <a:rPr lang="hu-HU" dirty="0"/>
              <a:t> </a:t>
            </a:r>
            <a:r>
              <a:rPr lang="en-US" dirty="0"/>
              <a:t>systems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LHC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86969"/>
            <a:ext cx="8350369" cy="1495846"/>
          </a:xfrm>
        </p:spPr>
        <p:txBody>
          <a:bodyPr>
            <a:normAutofit/>
          </a:bodyPr>
          <a:lstStyle/>
          <a:p>
            <a:r>
              <a:rPr lang="en-US" dirty="0"/>
              <a:t>Jet energy dependence observed at LHC</a:t>
            </a:r>
          </a:p>
          <a:p>
            <a:r>
              <a:rPr lang="en-US" dirty="0"/>
              <a:t>Suppression/enhancement in central/peripheral </a:t>
            </a:r>
            <a:r>
              <a:rPr lang="en-US" dirty="0" err="1"/>
              <a:t>pPb</a:t>
            </a:r>
            <a:endParaRPr lang="en-US" dirty="0"/>
          </a:p>
          <a:p>
            <a:r>
              <a:rPr lang="en-US" dirty="0"/>
              <a:t>Parton energy fraction dependent mechanism?</a:t>
            </a:r>
          </a:p>
          <a:p>
            <a:endParaRPr lang="en-US" dirty="0"/>
          </a:p>
        </p:txBody>
      </p:sp>
      <p:sp>
        <p:nvSpPr>
          <p:cNvPr id="12" name="Téglalap 11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grpSp>
        <p:nvGrpSpPr>
          <p:cNvPr id="19" name="Csoportba foglalás 18"/>
          <p:cNvGrpSpPr/>
          <p:nvPr/>
        </p:nvGrpSpPr>
        <p:grpSpPr>
          <a:xfrm>
            <a:off x="1669807" y="3199927"/>
            <a:ext cx="360000" cy="360000"/>
            <a:chOff x="1764697" y="3253761"/>
            <a:chExt cx="360000" cy="360000"/>
          </a:xfrm>
        </p:grpSpPr>
        <p:sp>
          <p:nvSpPr>
            <p:cNvPr id="10" name="Ellipszis 9"/>
            <p:cNvSpPr/>
            <p:nvPr/>
          </p:nvSpPr>
          <p:spPr>
            <a:xfrm>
              <a:off x="1893808" y="3381363"/>
              <a:ext cx="108000" cy="1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Ellipszis 12"/>
            <p:cNvSpPr/>
            <p:nvPr/>
          </p:nvSpPr>
          <p:spPr>
            <a:xfrm>
              <a:off x="1764697" y="3253761"/>
              <a:ext cx="360000" cy="360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Csoportba foglalás 17"/>
          <p:cNvGrpSpPr/>
          <p:nvPr/>
        </p:nvGrpSpPr>
        <p:grpSpPr>
          <a:xfrm>
            <a:off x="5072195" y="2883057"/>
            <a:ext cx="405300" cy="360000"/>
            <a:chOff x="5252195" y="2891972"/>
            <a:chExt cx="405300" cy="360000"/>
          </a:xfrm>
        </p:grpSpPr>
        <p:sp>
          <p:nvSpPr>
            <p:cNvPr id="14" name="Ellipszis 13"/>
            <p:cNvSpPr/>
            <p:nvPr/>
          </p:nvSpPr>
          <p:spPr>
            <a:xfrm>
              <a:off x="5252195" y="3019576"/>
              <a:ext cx="108000" cy="1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Ellipszis 14"/>
            <p:cNvSpPr/>
            <p:nvPr/>
          </p:nvSpPr>
          <p:spPr>
            <a:xfrm>
              <a:off x="5297495" y="2891972"/>
              <a:ext cx="360000" cy="360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Dátum helye 5">
            <a:extLst>
              <a:ext uri="{FF2B5EF4-FFF2-40B4-BE49-F238E27FC236}">
                <a16:creationId xmlns:a16="http://schemas.microsoft.com/office/drawing/2014/main" id="{0FB1F11A-A489-42F8-A298-DEDE5AB58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C7B12AA8-30E5-4C77-B0E6-31673FB8F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69BFCD2F-795D-4742-B6CE-5F3CAAEC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30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27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6908" y="2587921"/>
            <a:ext cx="4456553" cy="342468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Dependence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initial</a:t>
            </a:r>
            <a:r>
              <a:rPr lang="hu-HU" dirty="0"/>
              <a:t> </a:t>
            </a:r>
            <a:r>
              <a:rPr lang="hu-HU" dirty="0" err="1"/>
              <a:t>system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5" y="1138645"/>
            <a:ext cx="8410755" cy="1578674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dirty="0"/>
              <a:t>Comparing different systems of the same size: </a:t>
            </a:r>
            <a:r>
              <a:rPr lang="en-US" dirty="0" err="1"/>
              <a:t>Cu+Cu</a:t>
            </a:r>
            <a:r>
              <a:rPr lang="en-US" dirty="0"/>
              <a:t>, </a:t>
            </a:r>
            <a:r>
              <a:rPr lang="en-US" dirty="0" err="1"/>
              <a:t>Cu+Au</a:t>
            </a:r>
            <a:r>
              <a:rPr lang="en-US" dirty="0"/>
              <a:t>, </a:t>
            </a:r>
            <a:r>
              <a:rPr lang="en-US" dirty="0" err="1"/>
              <a:t>Au+Au</a:t>
            </a: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Different centrality but same number of nucleon participants (</a:t>
            </a:r>
            <a:r>
              <a:rPr lang="en-US" dirty="0" err="1"/>
              <a:t>N</a:t>
            </a:r>
            <a:r>
              <a:rPr lang="en-US" baseline="-25000" dirty="0" err="1"/>
              <a:t>part</a:t>
            </a:r>
            <a:r>
              <a:rPr lang="en-US" dirty="0"/>
              <a:t>)</a:t>
            </a:r>
          </a:p>
          <a:p>
            <a:pPr>
              <a:spcBef>
                <a:spcPts val="800"/>
              </a:spcBef>
            </a:pPr>
            <a:r>
              <a:rPr lang="en-US" dirty="0"/>
              <a:t>Clear </a:t>
            </a:r>
            <a:r>
              <a:rPr lang="en-US" dirty="0" err="1"/>
              <a:t>N</a:t>
            </a:r>
            <a:r>
              <a:rPr lang="en-US" baseline="-25000" dirty="0" err="1"/>
              <a:t>part</a:t>
            </a:r>
            <a:r>
              <a:rPr lang="en-US" dirty="0"/>
              <a:t> dependence („participant scaling”)</a:t>
            </a: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" y="2587921"/>
            <a:ext cx="4362107" cy="3424686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12" name="Szövegdoboz 11"/>
          <p:cNvSpPr txBox="1"/>
          <p:nvPr/>
        </p:nvSpPr>
        <p:spPr>
          <a:xfrm>
            <a:off x="2324130" y="3449977"/>
            <a:ext cx="1952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S </a:t>
            </a:r>
            <a:r>
              <a:rPr lang="hu-HU" sz="1200" dirty="0" err="1"/>
              <a:t>Zharko</a:t>
            </a:r>
            <a:r>
              <a:rPr lang="hu-HU" sz="1200" dirty="0"/>
              <a:t>, </a:t>
            </a:r>
            <a:r>
              <a:rPr lang="hu-HU" sz="1200" dirty="0" err="1"/>
              <a:t>Hard</a:t>
            </a:r>
            <a:r>
              <a:rPr lang="hu-HU" sz="1200" dirty="0"/>
              <a:t> </a:t>
            </a:r>
            <a:r>
              <a:rPr lang="hu-HU" sz="1200" dirty="0" err="1"/>
              <a:t>Probes</a:t>
            </a:r>
            <a:r>
              <a:rPr lang="hu-HU" sz="1200" dirty="0"/>
              <a:t> 2016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Phys. Rev. Lett. 101, 232301</a:t>
            </a:r>
          </a:p>
          <a:p>
            <a:r>
              <a:rPr lang="en-US" sz="1200" dirty="0">
                <a:solidFill>
                  <a:srgbClr val="0000FF"/>
                </a:solidFill>
              </a:rPr>
              <a:t>Phys. Rev. Lett. 101, 162301</a:t>
            </a:r>
          </a:p>
        </p:txBody>
      </p:sp>
      <p:sp>
        <p:nvSpPr>
          <p:cNvPr id="14" name="Ellipszis 13"/>
          <p:cNvSpPr/>
          <p:nvPr/>
        </p:nvSpPr>
        <p:spPr>
          <a:xfrm>
            <a:off x="6717120" y="3589147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llipszis 14"/>
          <p:cNvSpPr/>
          <p:nvPr/>
        </p:nvSpPr>
        <p:spPr>
          <a:xfrm>
            <a:off x="6836066" y="3590936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Ellipszis 15"/>
          <p:cNvSpPr/>
          <p:nvPr/>
        </p:nvSpPr>
        <p:spPr>
          <a:xfrm>
            <a:off x="7526871" y="358735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Ellipszis 16"/>
          <p:cNvSpPr/>
          <p:nvPr/>
        </p:nvSpPr>
        <p:spPr>
          <a:xfrm>
            <a:off x="7619939" y="3649529"/>
            <a:ext cx="241054" cy="2409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7164423" y="3496666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C00000"/>
                </a:solidFill>
              </a:rPr>
              <a:t>=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9" name="Ellipszis 18"/>
          <p:cNvSpPr/>
          <p:nvPr/>
        </p:nvSpPr>
        <p:spPr>
          <a:xfrm>
            <a:off x="1857576" y="5117204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Ellipszis 19"/>
          <p:cNvSpPr/>
          <p:nvPr/>
        </p:nvSpPr>
        <p:spPr>
          <a:xfrm>
            <a:off x="2028278" y="5118993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Ellipszis 20"/>
          <p:cNvSpPr/>
          <p:nvPr/>
        </p:nvSpPr>
        <p:spPr>
          <a:xfrm>
            <a:off x="2719083" y="5115415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Ellipszis 21"/>
          <p:cNvSpPr/>
          <p:nvPr/>
        </p:nvSpPr>
        <p:spPr>
          <a:xfrm>
            <a:off x="2889785" y="5177586"/>
            <a:ext cx="241054" cy="2409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2356635" y="5024723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C00000"/>
                </a:solidFill>
              </a:rPr>
              <a:t>=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2" name="Ellipszis 31"/>
          <p:cNvSpPr/>
          <p:nvPr/>
        </p:nvSpPr>
        <p:spPr>
          <a:xfrm>
            <a:off x="3406235" y="5189673"/>
            <a:ext cx="241054" cy="24097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4" name="Ellipszis 33"/>
          <p:cNvSpPr/>
          <p:nvPr/>
        </p:nvSpPr>
        <p:spPr>
          <a:xfrm>
            <a:off x="3441531" y="5194413"/>
            <a:ext cx="241054" cy="24097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5" name="Szövegdoboz 34"/>
          <p:cNvSpPr txBox="1"/>
          <p:nvPr/>
        </p:nvSpPr>
        <p:spPr>
          <a:xfrm>
            <a:off x="3087584" y="5033805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C00000"/>
                </a:solidFill>
              </a:rPr>
              <a:t>=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B8A32275-A4BC-47EF-9D02-E0BB258A8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1C42A083-A0D9-46DD-A091-7A95F5500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F41F604D-B60D-4814-B2E3-34407D2A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31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914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139E8F-0A75-4DB8-985A-3ADB9E432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246" y="588856"/>
            <a:ext cx="8350369" cy="498031"/>
          </a:xfrm>
        </p:spPr>
        <p:txBody>
          <a:bodyPr>
            <a:normAutofit fontScale="90000"/>
          </a:bodyPr>
          <a:lstStyle/>
          <a:p>
            <a:r>
              <a:rPr lang="en-US"/>
              <a:t>Centrality dependence of suppression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FAD78D1-2FD5-4AAF-A7F6-F9C62686B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Fine centrality binning up to very peripheral</a:t>
            </a:r>
          </a:p>
          <a:p>
            <a:r>
              <a:rPr lang="en-US" dirty="0"/>
              <a:t>Significant change of </a:t>
            </a:r>
            <a:br>
              <a:rPr lang="en-US" dirty="0"/>
            </a:br>
            <a:r>
              <a:rPr lang="en-US" dirty="0"/>
              <a:t>behavior beyond 80%</a:t>
            </a:r>
          </a:p>
          <a:p>
            <a:r>
              <a:rPr lang="en-US" dirty="0"/>
              <a:t>Biases in event</a:t>
            </a:r>
            <a:br>
              <a:rPr lang="en-US" dirty="0"/>
            </a:br>
            <a:r>
              <a:rPr lang="en-US" dirty="0"/>
              <a:t>selection and </a:t>
            </a:r>
            <a:br>
              <a:rPr lang="en-US" dirty="0"/>
            </a:br>
            <a:r>
              <a:rPr lang="en-US" dirty="0"/>
              <a:t>collision geometry?</a:t>
            </a:r>
            <a:endParaRPr lang="hu-HU" dirty="0"/>
          </a:p>
          <a:p>
            <a:r>
              <a:rPr lang="hu-HU" dirty="0"/>
              <a:t>Pythia </a:t>
            </a:r>
            <a:r>
              <a:rPr lang="hu-HU" dirty="0" err="1"/>
              <a:t>without</a:t>
            </a:r>
            <a:r>
              <a:rPr lang="hu-HU" dirty="0"/>
              <a:t/>
            </a:r>
            <a:br>
              <a:rPr lang="hu-HU" dirty="0"/>
            </a:br>
            <a:r>
              <a:rPr lang="hu-HU" dirty="0" err="1"/>
              <a:t>nuclear</a:t>
            </a:r>
            <a:r>
              <a:rPr lang="hu-HU" dirty="0"/>
              <a:t> </a:t>
            </a:r>
            <a:r>
              <a:rPr lang="hu-HU" dirty="0" err="1"/>
              <a:t>modification</a:t>
            </a:r>
            <a:r>
              <a:rPr lang="hu-HU" dirty="0"/>
              <a:t/>
            </a:r>
            <a:br>
              <a:rPr lang="hu-HU" dirty="0"/>
            </a:br>
            <a:r>
              <a:rPr lang="hu-HU" dirty="0" err="1"/>
              <a:t>explains</a:t>
            </a:r>
            <a:r>
              <a:rPr lang="hu-HU" dirty="0"/>
              <a:t> </a:t>
            </a:r>
            <a:r>
              <a:rPr lang="hu-HU" dirty="0" err="1"/>
              <a:t>this</a:t>
            </a:r>
            <a:endParaRPr lang="hu-HU" dirty="0"/>
          </a:p>
          <a:p>
            <a:r>
              <a:rPr lang="hu-HU" dirty="0"/>
              <a:t>No </a:t>
            </a:r>
            <a:r>
              <a:rPr lang="hu-HU" dirty="0" err="1"/>
              <a:t>need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quenching</a:t>
            </a:r>
            <a:r>
              <a:rPr lang="hu-HU" dirty="0"/>
              <a:t/>
            </a:r>
            <a:br>
              <a:rPr lang="hu-HU" dirty="0"/>
            </a:br>
            <a:r>
              <a:rPr lang="hu-HU" dirty="0"/>
              <a:t>in </a:t>
            </a:r>
            <a:r>
              <a:rPr lang="hu-HU" dirty="0" err="1"/>
              <a:t>peripheral</a:t>
            </a:r>
            <a:r>
              <a:rPr lang="hu-HU" dirty="0"/>
              <a:t> </a:t>
            </a:r>
            <a:r>
              <a:rPr lang="hu-HU" dirty="0" err="1"/>
              <a:t>PbPb</a:t>
            </a:r>
            <a:r>
              <a:rPr lang="hu-HU" dirty="0"/>
              <a:t>?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A8A64FD-4978-4116-AD0E-91B0595A2E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4728" y="1796866"/>
            <a:ext cx="5619272" cy="408251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4683DAA5-FE79-4595-9F75-570C7A88D2D1}"/>
              </a:ext>
            </a:extLst>
          </p:cNvPr>
          <p:cNvSpPr txBox="1"/>
          <p:nvPr/>
        </p:nvSpPr>
        <p:spPr>
          <a:xfrm>
            <a:off x="4941562" y="2941606"/>
            <a:ext cx="266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Knichel</a:t>
            </a:r>
            <a:r>
              <a:rPr lang="en-US" dirty="0"/>
              <a:t> (ALICE), QM18</a:t>
            </a:r>
          </a:p>
        </p:txBody>
      </p:sp>
      <p:sp>
        <p:nvSpPr>
          <p:cNvPr id="9" name="Dátum helye 8">
            <a:extLst>
              <a:ext uri="{FF2B5EF4-FFF2-40B4-BE49-F238E27FC236}">
                <a16:creationId xmlns:a16="http://schemas.microsoft.com/office/drawing/2014/main" id="{DAE6B690-CCB8-4745-8B21-CDA10BEEB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3FA8846A-E50C-4B44-8407-E9CE603A4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BFE1CFDB-C693-49AF-87E9-F67769CAB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32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5091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E1B143-E6F5-4C54-94DE-F8B22D2E8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Pb+Pb</a:t>
            </a:r>
            <a:r>
              <a:rPr lang="hu-HU" dirty="0"/>
              <a:t> </a:t>
            </a:r>
            <a:r>
              <a:rPr lang="hu-HU" dirty="0" err="1"/>
              <a:t>versus</a:t>
            </a:r>
            <a:r>
              <a:rPr lang="hu-HU" dirty="0"/>
              <a:t> </a:t>
            </a:r>
            <a:r>
              <a:rPr lang="hu-HU" dirty="0" err="1"/>
              <a:t>Xe+Xe</a:t>
            </a:r>
            <a:r>
              <a:rPr lang="hu-HU" dirty="0"/>
              <a:t>, CMS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7212F95-B207-417B-A05B-69B563D07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356" y="1247351"/>
            <a:ext cx="8505646" cy="4773887"/>
          </a:xfrm>
        </p:spPr>
        <p:txBody>
          <a:bodyPr/>
          <a:lstStyle/>
          <a:p>
            <a:r>
              <a:rPr lang="hu-HU" dirty="0" err="1"/>
              <a:t>Extrapolated</a:t>
            </a:r>
            <a:r>
              <a:rPr lang="hu-HU" dirty="0"/>
              <a:t> </a:t>
            </a:r>
            <a:r>
              <a:rPr lang="hu-HU" dirty="0" err="1"/>
              <a:t>reference</a:t>
            </a:r>
            <a:r>
              <a:rPr lang="hu-HU" dirty="0"/>
              <a:t> </a:t>
            </a:r>
            <a:r>
              <a:rPr lang="hu-HU" dirty="0" err="1"/>
              <a:t>used</a:t>
            </a:r>
            <a:r>
              <a:rPr lang="hu-HU" dirty="0"/>
              <a:t> (R</a:t>
            </a:r>
            <a:r>
              <a:rPr lang="hu-HU" baseline="30000" dirty="0"/>
              <a:t>*</a:t>
            </a:r>
            <a:r>
              <a:rPr lang="hu-HU" dirty="0"/>
              <a:t>)</a:t>
            </a:r>
          </a:p>
          <a:p>
            <a:r>
              <a:rPr lang="hu-HU" dirty="0" err="1"/>
              <a:t>Compared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same</a:t>
            </a:r>
            <a:r>
              <a:rPr lang="hu-HU" dirty="0"/>
              <a:t> </a:t>
            </a:r>
            <a:r>
              <a:rPr lang="hu-HU" dirty="0" err="1"/>
              <a:t>centrality</a:t>
            </a:r>
            <a:r>
              <a:rPr lang="hu-HU" dirty="0"/>
              <a:t>: </a:t>
            </a:r>
            <a:r>
              <a:rPr lang="hu-HU" dirty="0" err="1"/>
              <a:t>same</a:t>
            </a:r>
            <a:r>
              <a:rPr lang="hu-HU" dirty="0"/>
              <a:t> </a:t>
            </a:r>
            <a:r>
              <a:rPr lang="hu-HU" dirty="0" err="1"/>
              <a:t>oscillatory</a:t>
            </a:r>
            <a:r>
              <a:rPr lang="hu-HU" dirty="0"/>
              <a:t> </a:t>
            </a:r>
            <a:r>
              <a:rPr lang="hu-HU" dirty="0" err="1"/>
              <a:t>shape</a:t>
            </a:r>
            <a:r>
              <a:rPr lang="hu-HU" dirty="0"/>
              <a:t>, </a:t>
            </a:r>
            <a:r>
              <a:rPr lang="hu-HU" dirty="0" err="1"/>
              <a:t>agreement</a:t>
            </a:r>
            <a:r>
              <a:rPr lang="hu-HU" dirty="0"/>
              <a:t> </a:t>
            </a:r>
            <a:r>
              <a:rPr lang="hu-HU" dirty="0" err="1"/>
              <a:t>below</a:t>
            </a:r>
            <a:r>
              <a:rPr lang="hu-HU" dirty="0"/>
              <a:t> 3 GeV</a:t>
            </a:r>
          </a:p>
          <a:p>
            <a:r>
              <a:rPr lang="hu-HU" dirty="0"/>
              <a:t>Less </a:t>
            </a:r>
            <a:r>
              <a:rPr lang="hu-HU" dirty="0" err="1"/>
              <a:t>suppression</a:t>
            </a:r>
            <a:r>
              <a:rPr lang="hu-HU" dirty="0"/>
              <a:t> in </a:t>
            </a:r>
            <a:r>
              <a:rPr lang="hu-HU" dirty="0" err="1"/>
              <a:t>Xe+Xe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high</a:t>
            </a:r>
            <a:r>
              <a:rPr lang="hu-HU" dirty="0"/>
              <a:t> </a:t>
            </a:r>
            <a:r>
              <a:rPr lang="hu-HU" dirty="0" err="1"/>
              <a:t>p</a:t>
            </a:r>
            <a:r>
              <a:rPr lang="hu-HU" baseline="-25000" dirty="0" err="1"/>
              <a:t>T</a:t>
            </a:r>
            <a:endParaRPr lang="hu-HU" dirty="0"/>
          </a:p>
          <a:p>
            <a:r>
              <a:rPr lang="hu-HU" dirty="0" err="1"/>
              <a:t>Note</a:t>
            </a:r>
            <a:r>
              <a:rPr lang="hu-HU" dirty="0"/>
              <a:t> </a:t>
            </a:r>
            <a:r>
              <a:rPr lang="hu-HU" dirty="0" err="1"/>
              <a:t>p</a:t>
            </a:r>
            <a:r>
              <a:rPr lang="hu-HU" baseline="-25000" dirty="0" err="1"/>
              <a:t>T</a:t>
            </a:r>
            <a:r>
              <a:rPr lang="hu-HU" dirty="0" err="1"/>
              <a:t>-dependent</a:t>
            </a:r>
            <a:r>
              <a:rPr lang="hu-HU" dirty="0"/>
              <a:t> </a:t>
            </a:r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selection</a:t>
            </a:r>
            <a:r>
              <a:rPr lang="hu-HU" dirty="0"/>
              <a:t> </a:t>
            </a:r>
            <a:r>
              <a:rPr lang="hu-HU" dirty="0" err="1"/>
              <a:t>bias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peripheral</a:t>
            </a:r>
            <a:r>
              <a:rPr lang="hu-HU" dirty="0"/>
              <a:t> </a:t>
            </a:r>
            <a:r>
              <a:rPr lang="hu-HU" dirty="0" err="1"/>
              <a:t>collisions</a:t>
            </a:r>
            <a:r>
              <a:rPr lang="hu-HU" dirty="0"/>
              <a:t> (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shown</a:t>
            </a:r>
            <a:r>
              <a:rPr lang="hu-HU" dirty="0"/>
              <a:t>)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E01CEBB5-18C8-493D-997C-9050FCB141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3329855"/>
            <a:ext cx="9144000" cy="2777643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FB1E77F9-396F-49FA-83BC-2C31E2D901B2}"/>
              </a:ext>
            </a:extLst>
          </p:cNvPr>
          <p:cNvSpPr txBox="1"/>
          <p:nvPr/>
        </p:nvSpPr>
        <p:spPr>
          <a:xfrm>
            <a:off x="6366294" y="4416722"/>
            <a:ext cx="219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A. </a:t>
            </a:r>
            <a:r>
              <a:rPr lang="hu-HU" dirty="0" err="1"/>
              <a:t>Baty</a:t>
            </a:r>
            <a:r>
              <a:rPr lang="hu-HU" dirty="0"/>
              <a:t> (CMS), QM18</a:t>
            </a:r>
            <a:endParaRPr lang="en-US" dirty="0"/>
          </a:p>
        </p:txBody>
      </p:sp>
      <p:sp>
        <p:nvSpPr>
          <p:cNvPr id="9" name="Dátum helye 8">
            <a:extLst>
              <a:ext uri="{FF2B5EF4-FFF2-40B4-BE49-F238E27FC236}">
                <a16:creationId xmlns:a16="http://schemas.microsoft.com/office/drawing/2014/main" id="{4B590E6C-2192-423F-B690-6663F7A1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5298D295-679D-4F6D-B644-A39380C34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A2E58703-10F5-4073-B876-715C444A1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33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631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93FDC2-3B3A-43CB-8E0F-1F4A7928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Pb+Pb</a:t>
            </a:r>
            <a:r>
              <a:rPr lang="en-US" dirty="0"/>
              <a:t> versus </a:t>
            </a:r>
            <a:r>
              <a:rPr lang="en-US" dirty="0" err="1"/>
              <a:t>Xe+XE</a:t>
            </a:r>
            <a:r>
              <a:rPr lang="hu-HU" dirty="0"/>
              <a:t>, ALICE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47B18BD-C409-492F-BC47-E1B35BCEA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46" y="1247351"/>
            <a:ext cx="3385673" cy="4773887"/>
          </a:xfrm>
        </p:spPr>
        <p:txBody>
          <a:bodyPr/>
          <a:lstStyle/>
          <a:p>
            <a:r>
              <a:rPr lang="en-US"/>
              <a:t>Xe+Xe is very similar to Pb+Pb if same multiplicity is chosen</a:t>
            </a:r>
          </a:p>
          <a:p>
            <a:r>
              <a:rPr lang="en-US"/>
              <a:t>Not the initial state is the same!</a:t>
            </a:r>
          </a:p>
          <a:p>
            <a:r>
              <a:rPr lang="en-US"/>
              <a:t>Possible reason: non-trivial interplay of geometry and path length dependence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7DC46251-303B-4823-BA83-4518D27C98A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8919" y="1171452"/>
            <a:ext cx="4970300" cy="4925683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E482A24F-93A5-4612-B65D-60058B9C9CD5}"/>
              </a:ext>
            </a:extLst>
          </p:cNvPr>
          <p:cNvSpPr txBox="1"/>
          <p:nvPr/>
        </p:nvSpPr>
        <p:spPr>
          <a:xfrm>
            <a:off x="4118919" y="5762307"/>
            <a:ext cx="1955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Sekihata (ALICE), QM18</a:t>
            </a:r>
          </a:p>
        </p:txBody>
      </p:sp>
      <p:sp>
        <p:nvSpPr>
          <p:cNvPr id="10" name="Dátum helye 9">
            <a:extLst>
              <a:ext uri="{FF2B5EF4-FFF2-40B4-BE49-F238E27FC236}">
                <a16:creationId xmlns:a16="http://schemas.microsoft.com/office/drawing/2014/main" id="{A19F6EE4-B389-45E8-93B9-0F8FD0505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177D81ED-7BC6-4D39-9965-C3859CF4D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9F379918-BB62-4B38-9482-E5D05F66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006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243418C-794B-44B9-A613-4696956E8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Pb+Pb</a:t>
            </a:r>
            <a:r>
              <a:rPr lang="hu-HU" dirty="0"/>
              <a:t> </a:t>
            </a:r>
            <a:r>
              <a:rPr lang="hu-HU" dirty="0" err="1"/>
              <a:t>versus</a:t>
            </a:r>
            <a:r>
              <a:rPr lang="hu-HU" dirty="0"/>
              <a:t> </a:t>
            </a:r>
            <a:r>
              <a:rPr lang="hu-HU" dirty="0" err="1"/>
              <a:t>Xe+Xe</a:t>
            </a:r>
            <a:r>
              <a:rPr lang="hu-HU" dirty="0"/>
              <a:t>, ATLAS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07873B1-43C6-4608-89E1-6947DF06C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47" y="1247351"/>
            <a:ext cx="2182482" cy="4773887"/>
          </a:xfrm>
        </p:spPr>
        <p:txBody>
          <a:bodyPr/>
          <a:lstStyle/>
          <a:p>
            <a:r>
              <a:rPr lang="hu-HU" dirty="0" err="1"/>
              <a:t>Characteristic</a:t>
            </a:r>
            <a:r>
              <a:rPr lang="hu-HU" dirty="0"/>
              <a:t> </a:t>
            </a:r>
            <a:r>
              <a:rPr lang="hu-HU" dirty="0" err="1"/>
              <a:t>shape</a:t>
            </a:r>
            <a:r>
              <a:rPr lang="hu-HU" dirty="0"/>
              <a:t>: minimum</a:t>
            </a:r>
            <a:br>
              <a:rPr lang="hu-HU" dirty="0"/>
            </a:br>
            <a:r>
              <a:rPr lang="hu-HU" dirty="0" err="1"/>
              <a:t>around</a:t>
            </a:r>
            <a:r>
              <a:rPr lang="hu-HU" dirty="0"/>
              <a:t> 7 GeV</a:t>
            </a:r>
          </a:p>
          <a:p>
            <a:r>
              <a:rPr lang="hu-HU" dirty="0" err="1"/>
              <a:t>Xe+Xe</a:t>
            </a:r>
            <a:r>
              <a:rPr lang="hu-HU" dirty="0"/>
              <a:t> and </a:t>
            </a:r>
            <a:r>
              <a:rPr lang="hu-HU" dirty="0" err="1"/>
              <a:t>Pb+Pb</a:t>
            </a:r>
            <a:r>
              <a:rPr lang="hu-HU" dirty="0"/>
              <a:t>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similar</a:t>
            </a:r>
            <a:endParaRPr lang="hu-HU" dirty="0"/>
          </a:p>
          <a:p>
            <a:r>
              <a:rPr lang="hu-HU" dirty="0" err="1"/>
              <a:t>Central</a:t>
            </a:r>
            <a:r>
              <a:rPr lang="hu-HU" dirty="0"/>
              <a:t> </a:t>
            </a:r>
            <a:r>
              <a:rPr lang="hu-HU" dirty="0" err="1"/>
              <a:t>events</a:t>
            </a:r>
            <a:r>
              <a:rPr lang="hu-HU" dirty="0"/>
              <a:t>: </a:t>
            </a:r>
            <a:r>
              <a:rPr lang="hu-HU" dirty="0" err="1"/>
              <a:t>Xe+Xe</a:t>
            </a:r>
            <a:r>
              <a:rPr lang="hu-HU" dirty="0"/>
              <a:t> a bit more </a:t>
            </a:r>
            <a:r>
              <a:rPr lang="hu-HU" dirty="0" err="1"/>
              <a:t>suppressed</a:t>
            </a:r>
            <a:endParaRPr lang="hu-HU" dirty="0"/>
          </a:p>
          <a:p>
            <a:r>
              <a:rPr lang="hu-HU" dirty="0" err="1"/>
              <a:t>Also</a:t>
            </a:r>
            <a:r>
              <a:rPr lang="hu-HU" dirty="0"/>
              <a:t> </a:t>
            </a:r>
            <a:r>
              <a:rPr lang="hu-HU" dirty="0" err="1"/>
              <a:t>shape</a:t>
            </a:r>
            <a:r>
              <a:rPr lang="hu-HU" dirty="0"/>
              <a:t> </a:t>
            </a:r>
            <a:r>
              <a:rPr lang="hu-HU" dirty="0" err="1"/>
              <a:t>difference</a:t>
            </a:r>
            <a:r>
              <a:rPr lang="hu-HU" dirty="0"/>
              <a:t> </a:t>
            </a:r>
            <a:endParaRPr lang="en-US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B516A999-5EE8-4E29-8925-3568EB30C8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4227" y="1247351"/>
            <a:ext cx="6359773" cy="4828220"/>
          </a:xfrm>
          <a:prstGeom prst="rect">
            <a:avLst/>
          </a:prstGeom>
        </p:spPr>
      </p:pic>
      <p:sp>
        <p:nvSpPr>
          <p:cNvPr id="9" name="Dátum helye 8">
            <a:extLst>
              <a:ext uri="{FF2B5EF4-FFF2-40B4-BE49-F238E27FC236}">
                <a16:creationId xmlns:a16="http://schemas.microsoft.com/office/drawing/2014/main" id="{B5724E81-8329-4EC9-91C9-082D95E83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11F30C1D-7FC4-473B-A8A0-FA8B59751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9DAEBF2D-AF96-4C19-B77D-B9EA9CE14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6385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751ABF-2676-4887-A559-0F4C551FB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Recent Heavy flavor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6465193-B438-49AA-95DE-ECFE9A11A5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Heavy flavor folklore: </a:t>
                </a:r>
              </a:p>
              <a:p>
                <a:pPr lvl="1"/>
                <a:r>
                  <a:rPr lang="en-US"/>
                  <a:t>Light quarks: u, d, s</a:t>
                </a:r>
              </a:p>
              <a:p>
                <a:pPr lvl="1"/>
                <a:r>
                  <a:rPr lang="en-US"/>
                  <a:t>Heavy quarks: c, t, b</a:t>
                </a:r>
              </a:p>
              <a:p>
                <a:pPr lvl="1"/>
                <a:r>
                  <a:rPr lang="en-US"/>
                  <a:t>Open charm: D (qc) or Lambda</a:t>
                </a:r>
                <a:r>
                  <a:rPr lang="en-US" baseline="-25000"/>
                  <a:t>c</a:t>
                </a:r>
                <a:r>
                  <a:rPr lang="en-US"/>
                  <a:t> baryons</a:t>
                </a:r>
              </a:p>
              <a:p>
                <a:pPr lvl="1"/>
                <a:r>
                  <a:rPr lang="en-US"/>
                  <a:t>Hidden charm / charmonium: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/>
                  <a:t>, J/</a:t>
                </a:r>
                <a:r>
                  <a:rPr lang="en-US">
                    <a:cs typeface="Calibri" panose="020F0502020204030204" pitchFamily="34" charset="0"/>
                  </a:rPr>
                  <a:t>Ψ </a:t>
                </a:r>
                <a:r>
                  <a:rPr lang="en-US"/>
                  <a:t>(</a:t>
                </a:r>
                <a:r>
                  <a:rPr lang="en-US">
                    <a:cs typeface="Calibri" panose="020F0502020204030204" pitchFamily="34" charset="0"/>
                  </a:rPr>
                  <a:t>Ψ),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Χ</m:t>
                    </m:r>
                  </m:oMath>
                </a14:m>
                <a:r>
                  <a:rPr lang="en-US"/>
                  <a:t>, …; excitations: 1S, 2S, 3S, …</a:t>
                </a:r>
              </a:p>
              <a:p>
                <a:pPr lvl="1"/>
                <a:r>
                  <a:rPr lang="en-US"/>
                  <a:t>Open beauty: B (qb)</a:t>
                </a:r>
              </a:p>
              <a:p>
                <a:pPr lvl="1"/>
                <a:r>
                  <a:rPr lang="en-US"/>
                  <a:t>Hidden beauty / bottomonium: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/>
                  <a:t>,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Υ</m:t>
                    </m:r>
                  </m:oMath>
                </a14:m>
                <a:r>
                  <a:rPr lang="en-US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/>
                  <a:t>, …</a:t>
                </a:r>
              </a:p>
              <a:p>
                <a:pPr lvl="1"/>
                <a:r>
                  <a:rPr lang="en-US"/>
                  <a:t>Unfortunately, no T meson or “toponium” </a:t>
                </a:r>
                <a:r>
                  <a:rPr lang="en-US">
                    <a:sym typeface="Wingdings" panose="05000000000000000000" pitchFamily="2" charset="2"/>
                  </a:rPr>
                  <a:t></a:t>
                </a:r>
              </a:p>
              <a:p>
                <a:r>
                  <a:rPr lang="en-US">
                    <a:sym typeface="Wingdings" panose="05000000000000000000" pitchFamily="2" charset="2"/>
                  </a:rPr>
                  <a:t>Goal in hadron physics: spectroscopy</a:t>
                </a:r>
              </a:p>
              <a:p>
                <a:r>
                  <a:rPr lang="en-US">
                    <a:sym typeface="Wingdings" panose="05000000000000000000" pitchFamily="2" charset="2"/>
                  </a:rPr>
                  <a:t>Goal in heavy ion physics: dynamics, suppression, melting, regeneration, …</a:t>
                </a:r>
              </a:p>
              <a:p>
                <a:r>
                  <a:rPr lang="en-US">
                    <a:sym typeface="Wingdings" panose="05000000000000000000" pitchFamily="2" charset="2"/>
                  </a:rPr>
                  <a:t>Recall sequential melting, heavy quark thermometer effect</a:t>
                </a:r>
                <a:endParaRPr lang="en-US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6465193-B438-49AA-95DE-ECFE9A11A5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átum helye 6">
            <a:extLst>
              <a:ext uri="{FF2B5EF4-FFF2-40B4-BE49-F238E27FC236}">
                <a16:creationId xmlns:a16="http://schemas.microsoft.com/office/drawing/2014/main" id="{8F99C235-7C03-48C4-A650-0AC4B0665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5F4B006-A684-4104-89F5-B1163A41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1E05BD1F-C131-47E7-9686-9B5D6F0A2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36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31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and D suppression at RHIC &amp; LHC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2"/>
            <a:ext cx="8350369" cy="19099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Recall: heavy flavor probes medium beyond light quark mesons</a:t>
            </a:r>
          </a:p>
          <a:p>
            <a:r>
              <a:rPr lang="en-US" dirty="0"/>
              <a:t>Low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more suppressed at RHIC, smaller regeneration cross-section</a:t>
            </a:r>
          </a:p>
          <a:p>
            <a:r>
              <a:rPr lang="en-US" dirty="0"/>
              <a:t>High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more suppressed at LHC: more dissociation due to higher temp.</a:t>
            </a:r>
          </a:p>
          <a:p>
            <a:r>
              <a:rPr lang="en-US" dirty="0"/>
              <a:t>Strong D (open charm) suppression at LHC, comparable to light hadrons</a:t>
            </a:r>
          </a:p>
          <a:p>
            <a:endParaRPr lang="en-US" dirty="0"/>
          </a:p>
        </p:txBody>
      </p:sp>
      <p:pic>
        <p:nvPicPr>
          <p:cNvPr id="7" name="Picture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65884"/>
            <a:ext cx="3490752" cy="282067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0752" y="3165884"/>
            <a:ext cx="5653248" cy="2818922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1387756" y="4144458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T Todoroki and A </a:t>
            </a:r>
            <a:r>
              <a:rPr lang="en-US" sz="1100" dirty="0" err="1"/>
              <a:t>Schmah</a:t>
            </a:r>
            <a:endParaRPr lang="en-US" sz="1100" dirty="0"/>
          </a:p>
          <a:p>
            <a:pPr algn="ctr"/>
            <a:r>
              <a:rPr lang="en-US" sz="1100" dirty="0"/>
              <a:t>Quark Matter 2017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FC39E21D-5477-48CC-989A-A804C8A4F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2" name="Élőláb helye 11">
            <a:extLst>
              <a:ext uri="{FF2B5EF4-FFF2-40B4-BE49-F238E27FC236}">
                <a16:creationId xmlns:a16="http://schemas.microsoft.com/office/drawing/2014/main" id="{FE949614-B31B-418F-90EF-B8101791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35E113E8-8A24-4249-8553-0ABE9C6F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37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827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Quarkonium </a:t>
            </a:r>
            <a:r>
              <a:rPr lang="en-US" dirty="0"/>
              <a:t>suppression at RHIC &amp; 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8350369" cy="2070657"/>
              </a:xfrm>
            </p:spPr>
            <p:txBody>
              <a:bodyPr/>
              <a:lstStyle/>
              <a:p>
                <a:r>
                  <a:rPr lang="en-US" dirty="0"/>
                  <a:t>Upsilon (</a:t>
                </a:r>
                <a:r>
                  <a:rPr lang="en-US" dirty="0">
                    <a:latin typeface="Symbol" panose="05050102010706020507" pitchFamily="18" charset="2"/>
                  </a:rPr>
                  <a:t>U</a:t>
                </a:r>
                <a:r>
                  <a:rPr lang="en-US" dirty="0"/>
                  <a:t>(1-2-3S)</a:t>
                </a:r>
                <a:r>
                  <a:rPr lang="hu-HU" dirty="0"/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hu-HU" b="0" i="0" smtClean="0"/>
                      <m:t>b</m:t>
                    </m:r>
                    <m:acc>
                      <m:accPr>
                        <m:chr m:val="̅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hu-HU" b="0" i="0" smtClean="0"/>
                          <m:t>b</m:t>
                        </m:r>
                      </m:e>
                    </m:acc>
                  </m:oMath>
                </a14:m>
                <a:r>
                  <a:rPr lang="en-US" dirty="0"/>
                  <a:t>): more suppression in central collisions</a:t>
                </a:r>
              </a:p>
              <a:p>
                <a:r>
                  <a:rPr lang="en-US" dirty="0"/>
                  <a:t>Sequential melting: </a:t>
                </a:r>
                <a:r>
                  <a:rPr lang="en-US" dirty="0">
                    <a:latin typeface="Symbol" panose="05050102010706020507" pitchFamily="18" charset="2"/>
                  </a:rPr>
                  <a:t>U</a:t>
                </a:r>
                <a:r>
                  <a:rPr lang="en-US" dirty="0"/>
                  <a:t>(1S) less suppressed than </a:t>
                </a:r>
                <a:r>
                  <a:rPr lang="en-US" dirty="0">
                    <a:latin typeface="Symbol" panose="05050102010706020507" pitchFamily="18" charset="2"/>
                  </a:rPr>
                  <a:t>U</a:t>
                </a:r>
                <a:r>
                  <a:rPr lang="en-US" dirty="0"/>
                  <a:t>(2S+3S)</a:t>
                </a:r>
                <a:endParaRPr lang="hu-HU" dirty="0"/>
              </a:p>
              <a:p>
                <a:pPr marL="0" indent="0">
                  <a:buNone/>
                </a:pPr>
                <a:r>
                  <a:rPr lang="hu-HU" sz="1400" dirty="0" err="1"/>
                  <a:t>Zaochen</a:t>
                </a:r>
                <a:r>
                  <a:rPr lang="hu-HU" sz="1400" dirty="0"/>
                  <a:t> </a:t>
                </a:r>
                <a:r>
                  <a:rPr lang="hu-HU" sz="1400" dirty="0" err="1"/>
                  <a:t>Ye</a:t>
                </a:r>
                <a:r>
                  <a:rPr lang="hu-HU" sz="1400" dirty="0"/>
                  <a:t> and Alexander </a:t>
                </a:r>
                <a:r>
                  <a:rPr lang="hu-HU" sz="1400" dirty="0" err="1"/>
                  <a:t>Schmah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Quark</a:t>
                </a:r>
                <a:r>
                  <a:rPr lang="hu-HU" sz="1400" dirty="0"/>
                  <a:t> </a:t>
                </a:r>
                <a:r>
                  <a:rPr lang="hu-HU" sz="1400" dirty="0" err="1"/>
                  <a:t>Matter</a:t>
                </a:r>
                <a:r>
                  <a:rPr lang="hu-HU" sz="1400" dirty="0"/>
                  <a:t> 2017</a:t>
                </a:r>
                <a:endParaRPr lang="en-US" sz="140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8350369" cy="2070657"/>
              </a:xfrm>
              <a:blipFill>
                <a:blip r:embed="rId2"/>
                <a:stretch>
                  <a:fillRect l="-657" t="-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5" descr="STAR_CMS_1S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3849"/>
          <a:stretch/>
        </p:blipFill>
        <p:spPr>
          <a:xfrm>
            <a:off x="250166" y="2607875"/>
            <a:ext cx="4436125" cy="3315377"/>
          </a:xfrm>
          <a:prstGeom prst="rect">
            <a:avLst/>
          </a:prstGeom>
        </p:spPr>
      </p:pic>
      <p:pic>
        <p:nvPicPr>
          <p:cNvPr id="10" name="Picture 27" descr="STAR_CMS_2S3SRaa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479" r="5312"/>
          <a:stretch/>
        </p:blipFill>
        <p:spPr>
          <a:xfrm>
            <a:off x="4922443" y="2603367"/>
            <a:ext cx="4221557" cy="3319885"/>
          </a:xfrm>
          <a:prstGeom prst="rect">
            <a:avLst/>
          </a:prstGeom>
        </p:spPr>
      </p:pic>
      <p:sp>
        <p:nvSpPr>
          <p:cNvPr id="11" name="Téglalap 10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701585" y="5553260"/>
            <a:ext cx="769937" cy="504000"/>
            <a:chOff x="1344" y="2667"/>
            <a:chExt cx="743" cy="459"/>
          </a:xfrm>
          <a:noFill/>
        </p:grpSpPr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1344" y="2667"/>
              <a:ext cx="465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1639" y="2667"/>
              <a:ext cx="450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3922462" y="5552162"/>
            <a:ext cx="557213" cy="504000"/>
            <a:chOff x="4800" y="2688"/>
            <a:chExt cx="539" cy="459"/>
          </a:xfrm>
          <a:noFill/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4800" y="2688"/>
              <a:ext cx="477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4877" y="2688"/>
              <a:ext cx="464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261161" y="5544634"/>
            <a:ext cx="769937" cy="504000"/>
            <a:chOff x="1344" y="2667"/>
            <a:chExt cx="743" cy="459"/>
          </a:xfrm>
          <a:noFill/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344" y="2667"/>
              <a:ext cx="465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1639" y="2667"/>
              <a:ext cx="450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21" name="Group 8"/>
          <p:cNvGrpSpPr>
            <a:grpSpLocks/>
          </p:cNvGrpSpPr>
          <p:nvPr/>
        </p:nvGrpSpPr>
        <p:grpSpPr bwMode="auto">
          <a:xfrm>
            <a:off x="8490664" y="5543536"/>
            <a:ext cx="557213" cy="504000"/>
            <a:chOff x="4800" y="2688"/>
            <a:chExt cx="539" cy="459"/>
          </a:xfrm>
          <a:noFill/>
        </p:grpSpPr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4800" y="2688"/>
              <a:ext cx="477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" name="Oval 10"/>
            <p:cNvSpPr>
              <a:spLocks noChangeArrowheads="1"/>
            </p:cNvSpPr>
            <p:nvPr/>
          </p:nvSpPr>
          <p:spPr bwMode="auto">
            <a:xfrm>
              <a:off x="4877" y="2688"/>
              <a:ext cx="464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24" name="Kép 2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630" y="1156311"/>
            <a:ext cx="1055634" cy="1430986"/>
          </a:xfrm>
          <a:prstGeom prst="rect">
            <a:avLst/>
          </a:prstGeom>
          <a:ln>
            <a:noFill/>
          </a:ln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65E2C480-646B-4EA3-8FE2-FA830C385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DE879395-0528-4D16-B5DE-F64B00A5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5" name="Dia számának helye 24">
            <a:extLst>
              <a:ext uri="{FF2B5EF4-FFF2-40B4-BE49-F238E27FC236}">
                <a16:creationId xmlns:a16="http://schemas.microsoft.com/office/drawing/2014/main" id="{D18B7AA8-7106-4E3E-A3F9-777705660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38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730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9A0ECE02-A0AB-44C7-82E7-9DA56C7305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9397" y="2926916"/>
            <a:ext cx="3093805" cy="313744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Cold nuclear effects via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in </a:t>
            </a:r>
            <a:r>
              <a:rPr lang="en-US" dirty="0" err="1"/>
              <a:t>p+Pb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24620" y="1178343"/>
            <a:ext cx="8350369" cy="1823767"/>
          </a:xfrm>
        </p:spPr>
        <p:txBody>
          <a:bodyPr>
            <a:normAutofit/>
          </a:bodyPr>
          <a:lstStyle/>
          <a:p>
            <a:r>
              <a:rPr lang="en-US" dirty="0"/>
              <a:t>Suppressed 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(2S) compared to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endParaRPr lang="en-US" dirty="0"/>
          </a:p>
          <a:p>
            <a:r>
              <a:rPr lang="en-US" dirty="0"/>
              <a:t>Prompt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enhanced at </a:t>
            </a:r>
            <a:r>
              <a:rPr lang="en-US" dirty="0" err="1"/>
              <a:t>Pb</a:t>
            </a:r>
            <a:r>
              <a:rPr lang="en-US" dirty="0"/>
              <a:t>-going rapidity and at midrapidity</a:t>
            </a:r>
          </a:p>
          <a:p>
            <a:r>
              <a:rPr lang="hu-HU" dirty="0" err="1"/>
              <a:t>Effect</a:t>
            </a:r>
            <a:r>
              <a:rPr lang="hu-HU" dirty="0"/>
              <a:t> </a:t>
            </a:r>
            <a:r>
              <a:rPr lang="hu-HU" dirty="0" err="1"/>
              <a:t>beyond</a:t>
            </a:r>
            <a:r>
              <a:rPr lang="hu-HU" dirty="0"/>
              <a:t> </a:t>
            </a:r>
            <a:r>
              <a:rPr lang="hu-HU" dirty="0" err="1"/>
              <a:t>shadowing</a:t>
            </a:r>
            <a:r>
              <a:rPr lang="hu-HU" dirty="0"/>
              <a:t> and </a:t>
            </a:r>
            <a:br>
              <a:rPr lang="hu-HU" dirty="0"/>
            </a:b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loss</a:t>
            </a:r>
            <a:r>
              <a:rPr lang="hu-HU" dirty="0"/>
              <a:t> in </a:t>
            </a:r>
            <a:r>
              <a:rPr lang="hu-HU" dirty="0" err="1"/>
              <a:t>p+Pb</a:t>
            </a:r>
            <a:r>
              <a:rPr lang="hu-HU" dirty="0"/>
              <a:t>?</a:t>
            </a:r>
            <a:endParaRPr lang="en-US" dirty="0"/>
          </a:p>
        </p:txBody>
      </p:sp>
      <p:sp>
        <p:nvSpPr>
          <p:cNvPr id="10" name="Téglalap 9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083" y="3438347"/>
            <a:ext cx="1055634" cy="1676490"/>
          </a:xfrm>
          <a:prstGeom prst="rect">
            <a:avLst/>
          </a:prstGeom>
          <a:ln>
            <a:noFill/>
          </a:ln>
        </p:spPr>
      </p:pic>
      <p:sp>
        <p:nvSpPr>
          <p:cNvPr id="13" name="Szövegdoboz 12"/>
          <p:cNvSpPr txBox="1"/>
          <p:nvPr/>
        </p:nvSpPr>
        <p:spPr>
          <a:xfrm>
            <a:off x="724620" y="3602437"/>
            <a:ext cx="670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7200" b="1" dirty="0">
                <a:solidFill>
                  <a:srgbClr val="990000"/>
                </a:solidFill>
              </a:rPr>
              <a:t>?</a:t>
            </a:r>
            <a:endParaRPr lang="en-US" sz="7200" b="1" dirty="0">
              <a:solidFill>
                <a:srgbClr val="990000"/>
              </a:solidFill>
            </a:endParaRPr>
          </a:p>
        </p:txBody>
      </p:sp>
      <p:pic>
        <p:nvPicPr>
          <p:cNvPr id="15" name="Kép 14">
            <a:extLst>
              <a:ext uri="{FF2B5EF4-FFF2-40B4-BE49-F238E27FC236}">
                <a16:creationId xmlns:a16="http://schemas.microsoft.com/office/drawing/2014/main" id="{F96D0329-07F9-4B7B-9D70-2CA6A4DC843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656" y="2137474"/>
            <a:ext cx="3886343" cy="3926886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F7CEE1B2-15D2-405B-B997-F18B123602F6}"/>
              </a:ext>
            </a:extLst>
          </p:cNvPr>
          <p:cNvSpPr txBox="1"/>
          <p:nvPr/>
        </p:nvSpPr>
        <p:spPr>
          <a:xfrm>
            <a:off x="5848710" y="3039825"/>
            <a:ext cx="211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G. Oh (CMS), QM18</a:t>
            </a:r>
            <a:endParaRPr lang="en-US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88C90B5D-CF75-4166-A62C-30FC2AD4C1D3}"/>
              </a:ext>
            </a:extLst>
          </p:cNvPr>
          <p:cNvSpPr txBox="1"/>
          <p:nvPr/>
        </p:nvSpPr>
        <p:spPr>
          <a:xfrm>
            <a:off x="3031266" y="4702396"/>
            <a:ext cx="1678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/>
              <a:t>G. Oh (CMS), QM18</a:t>
            </a:r>
            <a:endParaRPr lang="en-US" sz="1400" dirty="0"/>
          </a:p>
        </p:txBody>
      </p:sp>
      <p:sp>
        <p:nvSpPr>
          <p:cNvPr id="18" name="Dátum helye 17">
            <a:extLst>
              <a:ext uri="{FF2B5EF4-FFF2-40B4-BE49-F238E27FC236}">
                <a16:creationId xmlns:a16="http://schemas.microsoft.com/office/drawing/2014/main" id="{D89A4F77-A907-4CC8-A33F-DC6AD3A38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9" name="Élőláb helye 18">
            <a:extLst>
              <a:ext uri="{FF2B5EF4-FFF2-40B4-BE49-F238E27FC236}">
                <a16:creationId xmlns:a16="http://schemas.microsoft.com/office/drawing/2014/main" id="{51F45901-4664-4AC0-A6A2-B62EF44BA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0" name="Dia számának helye 19">
            <a:extLst>
              <a:ext uri="{FF2B5EF4-FFF2-40B4-BE49-F238E27FC236}">
                <a16:creationId xmlns:a16="http://schemas.microsoft.com/office/drawing/2014/main" id="{897289F7-F7C1-414F-9D2A-729711329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39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63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Big Bang in the lab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Ages of the Universe:</a:t>
            </a:r>
          </a:p>
          <a:p>
            <a:pPr lvl="1"/>
            <a:r>
              <a:rPr lang="en-US" dirty="0"/>
              <a:t>Stars &amp; Galaxies</a:t>
            </a:r>
          </a:p>
          <a:p>
            <a:pPr lvl="1"/>
            <a:r>
              <a:rPr lang="en-US" dirty="0"/>
              <a:t>Atoms</a:t>
            </a:r>
          </a:p>
          <a:p>
            <a:pPr lvl="1"/>
            <a:r>
              <a:rPr lang="en-US" dirty="0"/>
              <a:t>Nuclei</a:t>
            </a:r>
          </a:p>
          <a:p>
            <a:pPr lvl="1"/>
            <a:r>
              <a:rPr lang="en-US" dirty="0"/>
              <a:t>Nucleosynthesis</a:t>
            </a:r>
          </a:p>
          <a:p>
            <a:pPr lvl="1"/>
            <a:r>
              <a:rPr lang="en-US" dirty="0"/>
              <a:t>Elementary particles</a:t>
            </a:r>
          </a:p>
          <a:p>
            <a:pPr lvl="1"/>
            <a:r>
              <a:rPr lang="en-US" dirty="0"/>
              <a:t>… ?</a:t>
            </a:r>
          </a:p>
          <a:p>
            <a:r>
              <a:rPr lang="en-US" dirty="0"/>
              <a:t>How to investigate?</a:t>
            </a:r>
          </a:p>
          <a:p>
            <a:r>
              <a:rPr lang="en-US" dirty="0"/>
              <a:t>Create little bangs</a:t>
            </a:r>
          </a:p>
          <a:p>
            <a:r>
              <a:rPr lang="en-US" dirty="0"/>
              <a:t>Collisions of he</a:t>
            </a:r>
            <a:r>
              <a:rPr lang="hu-HU" dirty="0"/>
              <a:t>a</a:t>
            </a:r>
            <a:r>
              <a:rPr lang="en-US" dirty="0" err="1"/>
              <a:t>vy</a:t>
            </a:r>
            <a:r>
              <a:rPr lang="en-US" dirty="0"/>
              <a:t> ions</a:t>
            </a:r>
          </a:p>
          <a:p>
            <a:r>
              <a:rPr lang="en-US" dirty="0"/>
              <a:t>Record outcoming particles</a:t>
            </a:r>
          </a:p>
        </p:txBody>
      </p:sp>
      <p:sp>
        <p:nvSpPr>
          <p:cNvPr id="7" name="Téglalap 6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07" y="1068080"/>
            <a:ext cx="4977442" cy="5053240"/>
          </a:xfrm>
          <a:prstGeom prst="rect">
            <a:avLst/>
          </a:prstGeom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5FD70997-FF20-4385-8F74-1B94A28FF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695FB2CD-D7A8-4D71-ABA7-5FBBB0499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6C704AE8-F7EA-4034-A12C-B5C9A4302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5560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C272129-72BA-48D0-9ED6-9A532EDAB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Bottomonius</a:t>
            </a:r>
            <a:r>
              <a:rPr lang="hu-HU" dirty="0"/>
              <a:t> </a:t>
            </a:r>
            <a:r>
              <a:rPr lang="hu-HU" dirty="0" err="1"/>
              <a:t>states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CMS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6C822D2-E93B-4B92-98ED-2BFF4AAC02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2527539" cy="4773887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Clear </a:t>
                </a:r>
                <a:r>
                  <a:rPr lang="hu-HU" dirty="0" err="1"/>
                  <a:t>suppression</a:t>
                </a:r>
                <a:r>
                  <a:rPr lang="hu-HU" dirty="0"/>
                  <a:t> of </a:t>
                </a:r>
                <a:r>
                  <a:rPr lang="hu-HU" dirty="0" err="1"/>
                  <a:t>all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b="0" i="0" smtClean="0">
                        <a:latin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hu-HU" dirty="0"/>
                  <a:t>(</a:t>
                </a:r>
                <a:r>
                  <a:rPr lang="hu-HU" dirty="0" err="1"/>
                  <a:t>nS</a:t>
                </a:r>
                <a:r>
                  <a:rPr lang="hu-HU" dirty="0"/>
                  <a:t>) </a:t>
                </a:r>
                <a:r>
                  <a:rPr lang="hu-HU" dirty="0" err="1"/>
                  <a:t>states</a:t>
                </a:r>
                <a:endParaRPr lang="hu-HU" dirty="0"/>
              </a:p>
              <a:p>
                <a:r>
                  <a:rPr lang="hu-HU" dirty="0" err="1"/>
                  <a:t>Sequential</a:t>
                </a:r>
                <a:r>
                  <a:rPr lang="hu-HU" dirty="0"/>
                  <a:t> </a:t>
                </a:r>
                <a:r>
                  <a:rPr lang="hu-HU" dirty="0" err="1"/>
                  <a:t>suppression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</a:t>
                </a:r>
                <a:r>
                  <a:rPr lang="hu-HU" dirty="0" err="1"/>
                  <a:t>all</a:t>
                </a:r>
                <a:r>
                  <a:rPr lang="hu-HU" dirty="0"/>
                  <a:t> </a:t>
                </a:r>
                <a:r>
                  <a:rPr lang="hu-HU" dirty="0" err="1"/>
                  <a:t>centralities</a:t>
                </a:r>
                <a:endParaRPr lang="hu-HU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b="0" i="0" smtClean="0">
                        <a:latin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hu-HU" dirty="0"/>
                  <a:t>(3S) </a:t>
                </a:r>
                <a:r>
                  <a:rPr lang="hu-HU" dirty="0" err="1"/>
                  <a:t>not</a:t>
                </a:r>
                <a:r>
                  <a:rPr lang="hu-HU" dirty="0"/>
                  <a:t> </a:t>
                </a:r>
                <a:r>
                  <a:rPr lang="hu-HU" dirty="0" err="1"/>
                  <a:t>seen</a:t>
                </a:r>
                <a:r>
                  <a:rPr lang="hu-HU" dirty="0"/>
                  <a:t> in </a:t>
                </a:r>
                <a:r>
                  <a:rPr lang="hu-HU" dirty="0" err="1"/>
                  <a:t>Pb+Pb</a:t>
                </a:r>
                <a:r>
                  <a:rPr lang="hu-HU" dirty="0"/>
                  <a:t>, </a:t>
                </a:r>
                <a:r>
                  <a:rPr lang="hu-HU" dirty="0" err="1"/>
                  <a:t>limits</a:t>
                </a:r>
                <a:r>
                  <a:rPr lang="hu-HU" dirty="0"/>
                  <a:t> </a:t>
                </a:r>
                <a:r>
                  <a:rPr lang="hu-HU" dirty="0" err="1"/>
                  <a:t>only</a:t>
                </a:r>
                <a:endParaRPr lang="hu-HU" dirty="0"/>
              </a:p>
              <a:p>
                <a:r>
                  <a:rPr lang="hu-HU" dirty="0" err="1"/>
                  <a:t>Theory</a:t>
                </a:r>
                <a:r>
                  <a:rPr lang="hu-HU" dirty="0"/>
                  <a:t> </a:t>
                </a:r>
                <a:r>
                  <a:rPr lang="hu-HU" dirty="0" err="1"/>
                  <a:t>comparision</a:t>
                </a:r>
                <a:r>
                  <a:rPr lang="hu-HU" dirty="0"/>
                  <a:t>:</a:t>
                </a:r>
                <a:br>
                  <a:rPr lang="hu-HU" dirty="0"/>
                </a:br>
                <a:r>
                  <a:rPr lang="hu-HU" dirty="0"/>
                  <a:t>T</a:t>
                </a:r>
                <a:r>
                  <a:rPr lang="hu-HU" baseline="-25000" dirty="0"/>
                  <a:t>ini</a:t>
                </a:r>
                <a:r>
                  <a:rPr lang="hu-HU" dirty="0"/>
                  <a:t> = 500-800</a:t>
                </a:r>
                <a:r>
                  <a:rPr lang="en-US" dirty="0"/>
                  <a:t> MeV</a:t>
                </a:r>
                <a:r>
                  <a:rPr lang="hu-HU" dirty="0"/>
                  <a:t/>
                </a:r>
                <a:br>
                  <a:rPr lang="hu-HU" dirty="0"/>
                </a:br>
                <a:r>
                  <a:rPr lang="hu-HU" dirty="0"/>
                  <a:t>(</a:t>
                </a:r>
                <a:r>
                  <a:rPr lang="hu-HU" dirty="0" err="1"/>
                  <a:t>Strickland</a:t>
                </a:r>
                <a:r>
                  <a:rPr lang="hu-HU" dirty="0"/>
                  <a:t>, </a:t>
                </a:r>
                <a:r>
                  <a:rPr lang="hu-HU" dirty="0" err="1"/>
                  <a:t>Rapp</a:t>
                </a:r>
                <a:r>
                  <a:rPr lang="hu-HU" dirty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6C822D2-E93B-4B92-98ED-2BFF4AAC02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2527539" cy="4773887"/>
              </a:xfrm>
              <a:blipFill>
                <a:blip r:embed="rId2"/>
                <a:stretch>
                  <a:fillRect l="-2169" t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>
            <a:extLst>
              <a:ext uri="{FF2B5EF4-FFF2-40B4-BE49-F238E27FC236}">
                <a16:creationId xmlns:a16="http://schemas.microsoft.com/office/drawing/2014/main" id="{3274C4E7-8EDB-4091-8C30-B13198E2D73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7335" y="1247351"/>
            <a:ext cx="5936279" cy="4773887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8DE1884B-1B00-46B3-83A2-616605193D66}"/>
              </a:ext>
            </a:extLst>
          </p:cNvPr>
          <p:cNvSpPr txBox="1"/>
          <p:nvPr/>
        </p:nvSpPr>
        <p:spPr>
          <a:xfrm>
            <a:off x="4304581" y="2786333"/>
            <a:ext cx="203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S. </a:t>
            </a:r>
            <a:r>
              <a:rPr lang="hu-HU" dirty="0" err="1"/>
              <a:t>Tuli</a:t>
            </a:r>
            <a:r>
              <a:rPr lang="hu-HU" dirty="0"/>
              <a:t> (CMS), QM18</a:t>
            </a:r>
            <a:endParaRPr lang="en-US" dirty="0"/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C31A05A1-FAE7-4AAD-9E02-29CA38889899}"/>
              </a:ext>
            </a:extLst>
          </p:cNvPr>
          <p:cNvGrpSpPr>
            <a:grpSpLocks/>
          </p:cNvGrpSpPr>
          <p:nvPr/>
        </p:nvGrpSpPr>
        <p:grpSpPr bwMode="auto">
          <a:xfrm>
            <a:off x="3717034" y="5684808"/>
            <a:ext cx="665186" cy="363826"/>
            <a:chOff x="1344" y="2667"/>
            <a:chExt cx="743" cy="459"/>
          </a:xfrm>
          <a:noFill/>
        </p:grpSpPr>
        <p:sp>
          <p:nvSpPr>
            <p:cNvPr id="10" name="Oval 6">
              <a:extLst>
                <a:ext uri="{FF2B5EF4-FFF2-40B4-BE49-F238E27FC236}">
                  <a16:creationId xmlns:a16="http://schemas.microsoft.com/office/drawing/2014/main" id="{D610E0A0-BD02-49FA-932E-B2A68A66B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2667"/>
              <a:ext cx="465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6F67EFA5-BEEE-4671-97CD-645F7A3FB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9" y="2667"/>
              <a:ext cx="450" cy="460"/>
            </a:xfrm>
            <a:prstGeom prst="ellipse">
              <a:avLst/>
            </a:prstGeom>
            <a:grp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2" name="Group 8">
            <a:extLst>
              <a:ext uri="{FF2B5EF4-FFF2-40B4-BE49-F238E27FC236}">
                <a16:creationId xmlns:a16="http://schemas.microsoft.com/office/drawing/2014/main" id="{0E0F962F-5B14-4DC4-B8EA-0C905C507811}"/>
              </a:ext>
            </a:extLst>
          </p:cNvPr>
          <p:cNvGrpSpPr>
            <a:grpSpLocks/>
          </p:cNvGrpSpPr>
          <p:nvPr/>
        </p:nvGrpSpPr>
        <p:grpSpPr bwMode="auto">
          <a:xfrm>
            <a:off x="7612063" y="5686699"/>
            <a:ext cx="463555" cy="362728"/>
            <a:chOff x="4800" y="2688"/>
            <a:chExt cx="539" cy="459"/>
          </a:xfrm>
          <a:noFill/>
        </p:grpSpPr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8C728989-9801-4200-BA7E-36A801C28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688"/>
              <a:ext cx="477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DAA990FD-BDFB-410C-B895-F97937994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" y="2688"/>
              <a:ext cx="464" cy="460"/>
            </a:xfrm>
            <a:prstGeom prst="ellipse">
              <a:avLst/>
            </a:prstGeom>
            <a:grpFill/>
            <a:ln w="158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5" name="Dátum helye 14">
            <a:extLst>
              <a:ext uri="{FF2B5EF4-FFF2-40B4-BE49-F238E27FC236}">
                <a16:creationId xmlns:a16="http://schemas.microsoft.com/office/drawing/2014/main" id="{5CA312AC-B16C-48D7-9674-E2FFB873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6" name="Élőláb helye 15">
            <a:extLst>
              <a:ext uri="{FF2B5EF4-FFF2-40B4-BE49-F238E27FC236}">
                <a16:creationId xmlns:a16="http://schemas.microsoft.com/office/drawing/2014/main" id="{464FAAA0-DA37-49C9-BA93-D62FA7932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7" name="Dia számának helye 16">
            <a:extLst>
              <a:ext uri="{FF2B5EF4-FFF2-40B4-BE49-F238E27FC236}">
                <a16:creationId xmlns:a16="http://schemas.microsoft.com/office/drawing/2014/main" id="{403F04C9-E353-4713-B382-A51788C9A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40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9921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Beauty versus Charm suppression at RHIC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130063"/>
                <a:ext cx="8350369" cy="2050332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Nuclear modification factor for c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e, b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e, using unfolding results</a:t>
                </a:r>
              </a:p>
              <a:p>
                <a:r>
                  <a:rPr lang="en-US" dirty="0"/>
                  <a:t>Beauty is less suppressed than charm for 3-5 GeV/c</a:t>
                </a:r>
              </a:p>
              <a:p>
                <a:r>
                  <a:rPr lang="en-US" dirty="0"/>
                  <a:t>Charm in 0-10% is more suppressed than in Minimum Bias</a:t>
                </a:r>
              </a:p>
              <a:p>
                <a:r>
                  <a:rPr lang="en-US" dirty="0"/>
                  <a:t>Reasonable agreement with theory, strong coupling, very small diffusion </a:t>
                </a:r>
                <a:r>
                  <a:rPr lang="en-US" dirty="0" err="1"/>
                  <a:t>coeff</a:t>
                </a:r>
                <a:endParaRPr lang="en-US" dirty="0"/>
              </a:p>
            </p:txBody>
          </p:sp>
        </mc:Choice>
        <mc:Fallback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130063"/>
                <a:ext cx="8350369" cy="2050332"/>
              </a:xfrm>
              <a:blipFill>
                <a:blip r:embed="rId2"/>
                <a:stretch>
                  <a:fillRect l="-657" r="-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246" y="3137263"/>
            <a:ext cx="5220841" cy="273957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6688" y="3137263"/>
            <a:ext cx="2806043" cy="2739572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3188568" y="5830795"/>
            <a:ext cx="3439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K. </a:t>
            </a:r>
            <a:r>
              <a:rPr lang="en-US" sz="1400" dirty="0" err="1"/>
              <a:t>Nagashima</a:t>
            </a:r>
            <a:r>
              <a:rPr lang="en-US" sz="1400" dirty="0"/>
              <a:t> (PHENIX), Quark Matter 2017</a:t>
            </a:r>
          </a:p>
        </p:txBody>
      </p:sp>
      <p:sp>
        <p:nvSpPr>
          <p:cNvPr id="11" name="Dátum helye 10">
            <a:extLst>
              <a:ext uri="{FF2B5EF4-FFF2-40B4-BE49-F238E27FC236}">
                <a16:creationId xmlns:a16="http://schemas.microsoft.com/office/drawing/2014/main" id="{E8EC8B21-2961-46D3-9EE9-668336FDB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2018.06.18.</a:t>
            </a:r>
          </a:p>
        </p:txBody>
      </p:sp>
      <p:sp>
        <p:nvSpPr>
          <p:cNvPr id="12" name="Élőláb helye 11">
            <a:extLst>
              <a:ext uri="{FF2B5EF4-FFF2-40B4-BE49-F238E27FC236}">
                <a16:creationId xmlns:a16="http://schemas.microsoft.com/office/drawing/2014/main" id="{EE288419-13D0-4825-88D2-5B2A4F6F9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Csanád</a:t>
            </a:r>
            <a:r>
              <a:rPr lang="en-US" dirty="0" smtClean="0"/>
              <a:t> (Eötvös U) @ Budapest-Debrecen CMS Meeting</a:t>
            </a:r>
            <a:endParaRPr lang="en-US" dirty="0"/>
          </a:p>
        </p:txBody>
      </p: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EB3D3706-E628-40FA-A6F4-C6F826A0A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41</a:t>
            </a:fld>
            <a:r>
              <a:rPr lang="en-US" sz="1000" dirty="0" smtClean="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1988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 meson suppression at RHIC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7" y="1247352"/>
            <a:ext cx="5080958" cy="1721340"/>
          </a:xfrm>
        </p:spPr>
        <p:txBody>
          <a:bodyPr/>
          <a:lstStyle/>
          <a:p>
            <a:r>
              <a:rPr lang="en-US" dirty="0"/>
              <a:t>Three ways of measuring B (</a:t>
            </a:r>
            <a:r>
              <a:rPr lang="en-US" dirty="0" err="1"/>
              <a:t>q+b</a:t>
            </a:r>
            <a:r>
              <a:rPr lang="en-US" dirty="0"/>
              <a:t>):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, D</a:t>
            </a:r>
            <a:r>
              <a:rPr lang="en-US" baseline="30000" dirty="0"/>
              <a:t>0</a:t>
            </a:r>
            <a:r>
              <a:rPr lang="en-US" dirty="0"/>
              <a:t>, e</a:t>
            </a:r>
          </a:p>
          <a:p>
            <a:r>
              <a:rPr lang="en-US" dirty="0"/>
              <a:t>Suppression observed for all channels</a:t>
            </a:r>
          </a:p>
          <a:p>
            <a:r>
              <a:rPr lang="en-US" dirty="0"/>
              <a:t>Less suppression of B (</a:t>
            </a:r>
            <a:r>
              <a:rPr lang="en-US" dirty="0" err="1"/>
              <a:t>qb</a:t>
            </a:r>
            <a:r>
              <a:rPr lang="en-US" dirty="0"/>
              <a:t>) than D (qc)?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939247"/>
            <a:ext cx="9144000" cy="2831818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2233827" y="5762252"/>
            <a:ext cx="4676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Kunsu</a:t>
            </a:r>
            <a:r>
              <a:rPr lang="en-US" sz="1600" dirty="0"/>
              <a:t> Oh and Alexander </a:t>
            </a:r>
            <a:r>
              <a:rPr lang="en-US" sz="1600" dirty="0" err="1"/>
              <a:t>Schmah</a:t>
            </a:r>
            <a:r>
              <a:rPr lang="en-US" sz="1600" dirty="0"/>
              <a:t>, Quark Matter 2017</a:t>
            </a:r>
          </a:p>
        </p:txBody>
      </p:sp>
      <p:pic>
        <p:nvPicPr>
          <p:cNvPr id="10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3026" y="1249682"/>
            <a:ext cx="1400974" cy="1751217"/>
          </a:xfrm>
          <a:prstGeom prst="rect">
            <a:avLst/>
          </a:prstGeom>
        </p:spPr>
      </p:pic>
      <p:pic>
        <p:nvPicPr>
          <p:cNvPr id="12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4200" y="1122808"/>
            <a:ext cx="939641" cy="1863354"/>
          </a:xfrm>
          <a:prstGeom prst="rect">
            <a:avLst/>
          </a:prstGeom>
        </p:spPr>
      </p:pic>
      <p:pic>
        <p:nvPicPr>
          <p:cNvPr id="13" name="Picture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4637" y="1122808"/>
            <a:ext cx="1048088" cy="1856614"/>
          </a:xfrm>
          <a:prstGeom prst="rect">
            <a:avLst/>
          </a:prstGeom>
        </p:spPr>
      </p:pic>
      <p:sp>
        <p:nvSpPr>
          <p:cNvPr id="9" name="Dátum helye 8">
            <a:extLst>
              <a:ext uri="{FF2B5EF4-FFF2-40B4-BE49-F238E27FC236}">
                <a16:creationId xmlns:a16="http://schemas.microsoft.com/office/drawing/2014/main" id="{5363F3E1-0B64-4118-BC58-9D8EC4529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4" name="Élőláb helye 13">
            <a:extLst>
              <a:ext uri="{FF2B5EF4-FFF2-40B4-BE49-F238E27FC236}">
                <a16:creationId xmlns:a16="http://schemas.microsoft.com/office/drawing/2014/main" id="{179F5C3A-D1E8-41ED-B609-2911003CA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5" name="Dia számának helye 14">
            <a:extLst>
              <a:ext uri="{FF2B5EF4-FFF2-40B4-BE49-F238E27FC236}">
                <a16:creationId xmlns:a16="http://schemas.microsoft.com/office/drawing/2014/main" id="{D797DD23-6E7E-482A-B75D-1E0220737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42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310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Medium effects with heavy Flavor at CMS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47313"/>
            <a:ext cx="8350369" cy="1026543"/>
          </a:xfrm>
        </p:spPr>
        <p:txBody>
          <a:bodyPr>
            <a:normAutofit/>
          </a:bodyPr>
          <a:lstStyle/>
          <a:p>
            <a:r>
              <a:rPr lang="en-US" dirty="0"/>
              <a:t>Similar prompt J/</a:t>
            </a:r>
            <a:r>
              <a:rPr lang="en-US" dirty="0">
                <a:latin typeface="Symbol" panose="05050102010706020507" pitchFamily="18" charset="2"/>
              </a:rPr>
              <a:t>Y</a:t>
            </a:r>
            <a:r>
              <a:rPr lang="en-US" dirty="0"/>
              <a:t> and D</a:t>
            </a:r>
            <a:r>
              <a:rPr lang="en-US" baseline="30000" dirty="0"/>
              <a:t>0</a:t>
            </a:r>
            <a:r>
              <a:rPr lang="en-US" dirty="0"/>
              <a:t>: </a:t>
            </a:r>
            <a:r>
              <a:rPr lang="en-US" dirty="0" err="1"/>
              <a:t>charmonium</a:t>
            </a:r>
            <a:r>
              <a:rPr lang="en-US" dirty="0"/>
              <a:t> suppression through energy loss?</a:t>
            </a:r>
          </a:p>
          <a:p>
            <a:r>
              <a:rPr lang="en-US" dirty="0"/>
              <a:t>High </a:t>
            </a:r>
            <a:r>
              <a:rPr lang="en-US" dirty="0" err="1"/>
              <a:t>pT</a:t>
            </a:r>
            <a:r>
              <a:rPr lang="en-US" dirty="0"/>
              <a:t>: flavor-independent energy loss; low </a:t>
            </a:r>
            <a:r>
              <a:rPr lang="en-US" dirty="0" err="1"/>
              <a:t>pT</a:t>
            </a:r>
            <a:r>
              <a:rPr lang="en-US" dirty="0"/>
              <a:t>: smaller b energy loss</a:t>
            </a:r>
          </a:p>
          <a:p>
            <a:endParaRPr lang="en-US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74"/>
          <a:stretch/>
        </p:blipFill>
        <p:spPr>
          <a:xfrm>
            <a:off x="733246" y="2087566"/>
            <a:ext cx="8350368" cy="3956791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3041197" y="3088204"/>
            <a:ext cx="1673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J. M. B. for CMS, SQM17</a:t>
            </a:r>
          </a:p>
          <a:p>
            <a:r>
              <a:rPr lang="en-US" sz="1200" dirty="0"/>
              <a:t>CMS PAS HIN-16-001</a:t>
            </a:r>
          </a:p>
          <a:p>
            <a:r>
              <a:rPr lang="en-US" sz="1200" dirty="0"/>
              <a:t>CMS PAS HIN-16-025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073140E2-71A2-446D-AB53-7DB49F08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E0A08B74-A69B-4269-8203-4AFFDAEB9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380B1EB9-2A35-46FE-886E-14EC0F550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43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5401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Kép 22">
            <a:extLst>
              <a:ext uri="{FF2B5EF4-FFF2-40B4-BE49-F238E27FC236}">
                <a16:creationId xmlns:a16="http://schemas.microsoft.com/office/drawing/2014/main" id="{F57EEE40-B5F2-4FCB-93F5-920ECB1F379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826" y="2649452"/>
            <a:ext cx="3557437" cy="3454881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B75F1919-C0C6-4124-A6FE-8588A2DED6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0314" y="1183341"/>
            <a:ext cx="4767510" cy="484362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Beauty</a:t>
            </a:r>
            <a:r>
              <a:rPr lang="hu-HU" dirty="0"/>
              <a:t> </a:t>
            </a:r>
            <a:r>
              <a:rPr lang="hu-HU" dirty="0" err="1"/>
              <a:t>suppression</a:t>
            </a:r>
            <a:r>
              <a:rPr lang="hu-HU" dirty="0"/>
              <a:t> </a:t>
            </a:r>
            <a:r>
              <a:rPr lang="hu-HU" dirty="0" err="1"/>
              <a:t>via</a:t>
            </a:r>
            <a:r>
              <a:rPr lang="hu-HU" dirty="0"/>
              <a:t> D </a:t>
            </a:r>
            <a:r>
              <a:rPr lang="hu-HU" dirty="0" err="1"/>
              <a:t>meson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5826" y="1183341"/>
            <a:ext cx="4114800" cy="150456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Similar </a:t>
            </a:r>
            <a:r>
              <a:rPr lang="en-US" dirty="0" err="1"/>
              <a:t>suppr</a:t>
            </a:r>
            <a:r>
              <a:rPr lang="hu-HU" dirty="0" err="1"/>
              <a:t>ession</a:t>
            </a:r>
            <a:r>
              <a:rPr lang="en-US" dirty="0"/>
              <a:t> for </a:t>
            </a:r>
            <a:r>
              <a:rPr lang="hu-HU" dirty="0"/>
              <a:t/>
            </a:r>
            <a:br>
              <a:rPr lang="hu-HU" dirty="0"/>
            </a:br>
            <a:r>
              <a:rPr lang="en-US" dirty="0"/>
              <a:t>light and heavy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high</a:t>
            </a:r>
            <a:r>
              <a:rPr lang="hu-HU" dirty="0"/>
              <a:t> </a:t>
            </a:r>
            <a:r>
              <a:rPr lang="hu-HU" dirty="0" err="1"/>
              <a:t>pT</a:t>
            </a:r>
            <a:endParaRPr lang="hu-HU" dirty="0"/>
          </a:p>
          <a:p>
            <a:r>
              <a:rPr lang="hu-HU" dirty="0" err="1"/>
              <a:t>Enhanced</a:t>
            </a:r>
            <a:r>
              <a:rPr lang="hu-HU" dirty="0"/>
              <a:t> </a:t>
            </a:r>
            <a:r>
              <a:rPr lang="hu-HU" dirty="0" err="1"/>
              <a:t>B</a:t>
            </a:r>
            <a:r>
              <a:rPr lang="hu-HU" baseline="-25000" dirty="0" err="1"/>
              <a:t>s</a:t>
            </a:r>
            <a:r>
              <a:rPr lang="hu-HU" dirty="0"/>
              <a:t>: </a:t>
            </a:r>
            <a:r>
              <a:rPr lang="hu-HU" dirty="0" err="1"/>
              <a:t>recombination</a:t>
            </a:r>
            <a:r>
              <a:rPr lang="hu-HU" dirty="0"/>
              <a:t> and </a:t>
            </a:r>
            <a:r>
              <a:rPr lang="hu-HU" dirty="0" err="1"/>
              <a:t>strangeness</a:t>
            </a:r>
            <a:r>
              <a:rPr lang="hu-HU" dirty="0"/>
              <a:t> </a:t>
            </a:r>
            <a:r>
              <a:rPr lang="hu-HU" dirty="0" err="1"/>
              <a:t>enhancement</a:t>
            </a:r>
            <a:r>
              <a:rPr lang="hu-HU" dirty="0"/>
              <a:t>?</a:t>
            </a:r>
            <a:endParaRPr lang="en-US" dirty="0"/>
          </a:p>
        </p:txBody>
      </p:sp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50BAA588-C9C6-472D-8D6A-25A178A6FC84}"/>
              </a:ext>
            </a:extLst>
          </p:cNvPr>
          <p:cNvSpPr txBox="1"/>
          <p:nvPr/>
        </p:nvSpPr>
        <p:spPr>
          <a:xfrm>
            <a:off x="2091847" y="3846242"/>
            <a:ext cx="2054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/>
              <a:t>T.-W. </a:t>
            </a:r>
            <a:r>
              <a:rPr lang="hu-HU" sz="1400" dirty="0" err="1"/>
              <a:t>Wang</a:t>
            </a:r>
            <a:r>
              <a:rPr lang="hu-HU" sz="1400" dirty="0"/>
              <a:t> (CMS), QM18</a:t>
            </a:r>
            <a:endParaRPr lang="en-US" sz="1400" dirty="0"/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4AB5306D-91B3-4392-AB8E-FE4366F3E5B1}"/>
              </a:ext>
            </a:extLst>
          </p:cNvPr>
          <p:cNvSpPr txBox="1"/>
          <p:nvPr/>
        </p:nvSpPr>
        <p:spPr>
          <a:xfrm>
            <a:off x="4908430" y="4846145"/>
            <a:ext cx="1634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/>
              <a:t>Z. </a:t>
            </a:r>
            <a:r>
              <a:rPr lang="hu-HU" sz="1400" dirty="0" err="1"/>
              <a:t>Shi</a:t>
            </a:r>
            <a:r>
              <a:rPr lang="hu-HU" sz="1400" dirty="0"/>
              <a:t> (CMS), QM18</a:t>
            </a:r>
            <a:endParaRPr lang="en-US" sz="1400" dirty="0"/>
          </a:p>
        </p:txBody>
      </p:sp>
      <p:sp>
        <p:nvSpPr>
          <p:cNvPr id="24" name="Dátum helye 23">
            <a:extLst>
              <a:ext uri="{FF2B5EF4-FFF2-40B4-BE49-F238E27FC236}">
                <a16:creationId xmlns:a16="http://schemas.microsoft.com/office/drawing/2014/main" id="{F89A33B7-D0D3-46FD-9915-873F10EF7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25" name="Élőláb helye 24">
            <a:extLst>
              <a:ext uri="{FF2B5EF4-FFF2-40B4-BE49-F238E27FC236}">
                <a16:creationId xmlns:a16="http://schemas.microsoft.com/office/drawing/2014/main" id="{CD39D563-47D6-4D37-B924-ABA614E41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6" name="Dia számának helye 25">
            <a:extLst>
              <a:ext uri="{FF2B5EF4-FFF2-40B4-BE49-F238E27FC236}">
                <a16:creationId xmlns:a16="http://schemas.microsoft.com/office/drawing/2014/main" id="{D04B668F-9766-4463-BAAA-D72962B1D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5951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959975F-F002-4741-8F77-DF1E3312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Family</a:t>
            </a:r>
            <a:r>
              <a:rPr lang="hu-HU" dirty="0"/>
              <a:t> </a:t>
            </a:r>
            <a:r>
              <a:rPr lang="hu-HU" dirty="0" err="1"/>
              <a:t>portrait</a:t>
            </a:r>
            <a:r>
              <a:rPr lang="hu-HU" dirty="0"/>
              <a:t> of </a:t>
            </a:r>
            <a:r>
              <a:rPr lang="hu-HU" dirty="0" err="1"/>
              <a:t>heavy</a:t>
            </a:r>
            <a:r>
              <a:rPr lang="hu-HU" dirty="0"/>
              <a:t> </a:t>
            </a:r>
            <a:r>
              <a:rPr lang="hu-HU" dirty="0" err="1"/>
              <a:t>flavor</a:t>
            </a:r>
            <a:r>
              <a:rPr lang="hu-HU" dirty="0"/>
              <a:t> RAA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80EEAEC6-EE74-4541-BC29-B0C72F1C88B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164567"/>
                <a:ext cx="8350369" cy="83676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hu-HU" dirty="0"/>
                  <a:t>Even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hu-HU" dirty="0"/>
                  <a:t> measured</a:t>
                </a:r>
              </a:p>
              <a:p>
                <a:r>
                  <a:rPr lang="hu-HU" dirty="0" err="1"/>
                  <a:t>Ordering</a:t>
                </a:r>
                <a:r>
                  <a:rPr lang="hu-HU" dirty="0"/>
                  <a:t> consistent </a:t>
                </a: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:r>
                  <a:rPr lang="hu-HU" dirty="0" err="1"/>
                  <a:t>recombination</a:t>
                </a:r>
                <a:r>
                  <a:rPr lang="hu-HU" dirty="0"/>
                  <a:t> </a:t>
                </a:r>
                <a:r>
                  <a:rPr lang="hu-HU" dirty="0" err="1"/>
                  <a:t>expectations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80EEAEC6-EE74-4541-BC29-B0C72F1C88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164567"/>
                <a:ext cx="8350369" cy="836761"/>
              </a:xfrm>
              <a:blipFill>
                <a:blip r:embed="rId2"/>
                <a:stretch>
                  <a:fillRect l="-511" t="-4380" b="-7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>
            <a:extLst>
              <a:ext uri="{FF2B5EF4-FFF2-40B4-BE49-F238E27FC236}">
                <a16:creationId xmlns:a16="http://schemas.microsoft.com/office/drawing/2014/main" id="{15F5105A-7ACE-471F-AF93-0F841F7DC8C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246" y="1897811"/>
            <a:ext cx="7900511" cy="4157933"/>
          </a:xfrm>
          <a:prstGeom prst="rect">
            <a:avLst/>
          </a:prstGeom>
        </p:spPr>
      </p:pic>
      <p:sp>
        <p:nvSpPr>
          <p:cNvPr id="8" name="Dátum helye 7">
            <a:extLst>
              <a:ext uri="{FF2B5EF4-FFF2-40B4-BE49-F238E27FC236}">
                <a16:creationId xmlns:a16="http://schemas.microsoft.com/office/drawing/2014/main" id="{8AB4CFC7-6477-4304-B380-B074354D7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7E5AA2DA-3650-449E-91A1-DEA372CE7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0C35D49C-A526-4843-B6ED-804D3D0E7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16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12D851C-D680-4FD0-BC60-87337DF38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Recent</a:t>
            </a:r>
            <a:r>
              <a:rPr lang="hu-HU" dirty="0"/>
              <a:t> </a:t>
            </a:r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Results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1057C79-71F2-434E-BFE6-24A3DB47C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reconstruction</a:t>
            </a:r>
            <a:r>
              <a:rPr lang="hu-HU" dirty="0"/>
              <a:t> </a:t>
            </a:r>
            <a:r>
              <a:rPr lang="hu-HU" dirty="0" err="1"/>
              <a:t>works</a:t>
            </a:r>
            <a:r>
              <a:rPr lang="hu-HU" dirty="0"/>
              <a:t>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well</a:t>
            </a:r>
            <a:endParaRPr lang="hu-HU" dirty="0"/>
          </a:p>
          <a:p>
            <a:r>
              <a:rPr lang="hu-HU" dirty="0" err="1"/>
              <a:t>High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physics</a:t>
            </a:r>
            <a:r>
              <a:rPr lang="hu-HU" dirty="0"/>
              <a:t>: </a:t>
            </a:r>
            <a:r>
              <a:rPr lang="hu-HU" dirty="0" err="1"/>
              <a:t>missing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, </a:t>
            </a:r>
            <a:br>
              <a:rPr lang="hu-HU" dirty="0"/>
            </a:br>
            <a:r>
              <a:rPr lang="hu-HU" dirty="0" err="1"/>
              <a:t>new</a:t>
            </a:r>
            <a:r>
              <a:rPr lang="hu-HU" dirty="0"/>
              <a:t> </a:t>
            </a:r>
            <a:r>
              <a:rPr lang="hu-HU" dirty="0" err="1"/>
              <a:t>decay</a:t>
            </a:r>
            <a:r>
              <a:rPr lang="hu-HU" dirty="0"/>
              <a:t> </a:t>
            </a:r>
            <a:r>
              <a:rPr lang="hu-HU" dirty="0" err="1"/>
              <a:t>channels</a:t>
            </a:r>
            <a:r>
              <a:rPr lang="hu-HU" dirty="0"/>
              <a:t>, </a:t>
            </a:r>
            <a:r>
              <a:rPr lang="hu-HU" dirty="0" err="1"/>
              <a:t>etc</a:t>
            </a:r>
            <a:endParaRPr lang="hu-HU" dirty="0"/>
          </a:p>
          <a:p>
            <a:r>
              <a:rPr lang="hu-HU" dirty="0" err="1"/>
              <a:t>Heavy</a:t>
            </a:r>
            <a:r>
              <a:rPr lang="hu-HU" dirty="0"/>
              <a:t> ion </a:t>
            </a:r>
            <a:r>
              <a:rPr lang="hu-HU" dirty="0" err="1"/>
              <a:t>physics</a:t>
            </a:r>
            <a:r>
              <a:rPr lang="hu-HU" dirty="0"/>
              <a:t>: </a:t>
            </a:r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dynamics</a:t>
            </a:r>
            <a:r>
              <a:rPr lang="hu-HU" dirty="0"/>
              <a:t>,</a:t>
            </a:r>
            <a:br>
              <a:rPr lang="hu-HU" dirty="0"/>
            </a:br>
            <a:r>
              <a:rPr lang="hu-HU" dirty="0" err="1"/>
              <a:t>interaction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medium</a:t>
            </a:r>
            <a:endParaRPr lang="hu-HU" dirty="0"/>
          </a:p>
          <a:p>
            <a:r>
              <a:rPr lang="hu-HU" dirty="0"/>
              <a:t>Basic </a:t>
            </a:r>
            <a:r>
              <a:rPr lang="hu-HU" dirty="0" err="1"/>
              <a:t>observation</a:t>
            </a:r>
            <a:r>
              <a:rPr lang="hu-HU" dirty="0"/>
              <a:t>: </a:t>
            </a:r>
            <a:r>
              <a:rPr lang="hu-HU" dirty="0" err="1"/>
              <a:t>suppression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a </a:t>
            </a:r>
            <a:r>
              <a:rPr lang="hu-HU" dirty="0" err="1"/>
              <a:t>function</a:t>
            </a:r>
            <a:r>
              <a:rPr lang="hu-HU" dirty="0"/>
              <a:t> of …</a:t>
            </a:r>
          </a:p>
          <a:p>
            <a:r>
              <a:rPr lang="hu-HU" dirty="0"/>
              <a:t>New </a:t>
            </a:r>
            <a:r>
              <a:rPr lang="hu-HU" dirty="0" err="1"/>
              <a:t>directions</a:t>
            </a:r>
            <a:r>
              <a:rPr lang="hu-HU" dirty="0"/>
              <a:t>: </a:t>
            </a:r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structure</a:t>
            </a:r>
            <a:endParaRPr lang="hu-HU" dirty="0"/>
          </a:p>
          <a:p>
            <a:pPr lvl="1"/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balance</a:t>
            </a:r>
            <a:r>
              <a:rPr lang="hu-HU" dirty="0"/>
              <a:t>/</a:t>
            </a:r>
            <a:r>
              <a:rPr lang="hu-HU" dirty="0" err="1"/>
              <a:t>asymmetry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leading</a:t>
            </a:r>
            <a:r>
              <a:rPr lang="hu-HU" dirty="0"/>
              <a:t>/</a:t>
            </a:r>
            <a:r>
              <a:rPr lang="hu-HU" dirty="0" err="1"/>
              <a:t>subleading</a:t>
            </a:r>
            <a:r>
              <a:rPr lang="hu-HU" dirty="0"/>
              <a:t> </a:t>
            </a:r>
            <a:r>
              <a:rPr lang="hu-HU" dirty="0" err="1"/>
              <a:t>jet</a:t>
            </a:r>
            <a:endParaRPr lang="hu-HU" dirty="0"/>
          </a:p>
          <a:p>
            <a:pPr lvl="1"/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fragmentation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internal</a:t>
            </a:r>
            <a:r>
              <a:rPr lang="hu-HU" dirty="0"/>
              <a:t> </a:t>
            </a:r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structure</a:t>
            </a:r>
            <a:endParaRPr lang="hu-HU" dirty="0"/>
          </a:p>
          <a:p>
            <a:pPr lvl="1"/>
            <a:r>
              <a:rPr lang="hu-HU" dirty="0" err="1"/>
              <a:t>Jet-boson</a:t>
            </a:r>
            <a:r>
              <a:rPr lang="hu-HU" dirty="0"/>
              <a:t> </a:t>
            </a:r>
            <a:r>
              <a:rPr lang="hu-HU" dirty="0" err="1"/>
              <a:t>correlations</a:t>
            </a:r>
            <a:r>
              <a:rPr lang="hu-HU" dirty="0"/>
              <a:t>: </a:t>
            </a:r>
            <a:r>
              <a:rPr lang="hu-HU" dirty="0" err="1"/>
              <a:t>direct</a:t>
            </a:r>
            <a:r>
              <a:rPr lang="hu-HU" dirty="0"/>
              <a:t> </a:t>
            </a:r>
            <a:r>
              <a:rPr lang="hu-HU" dirty="0" err="1"/>
              <a:t>medium</a:t>
            </a:r>
            <a:r>
              <a:rPr lang="hu-HU" dirty="0"/>
              <a:t> </a:t>
            </a:r>
            <a:r>
              <a:rPr lang="hu-HU" dirty="0" err="1"/>
              <a:t>tomography</a:t>
            </a:r>
            <a:r>
              <a:rPr lang="hu-HU" dirty="0"/>
              <a:t>!</a:t>
            </a:r>
          </a:p>
          <a:p>
            <a:pPr lvl="1"/>
            <a:endParaRPr lang="hu-HU" dirty="0"/>
          </a:p>
          <a:p>
            <a:pPr lvl="1"/>
            <a:endParaRPr lang="hu-HU" dirty="0"/>
          </a:p>
          <a:p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E7565499-AE7F-4871-8182-2816EC293D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86"/>
          <a:stretch/>
        </p:blipFill>
        <p:spPr>
          <a:xfrm>
            <a:off x="5659256" y="1095515"/>
            <a:ext cx="3424358" cy="2590518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CF72C29E-FD52-4593-ADB5-B8B27F716923}"/>
              </a:ext>
            </a:extLst>
          </p:cNvPr>
          <p:cNvSpPr/>
          <p:nvPr/>
        </p:nvSpPr>
        <p:spPr>
          <a:xfrm>
            <a:off x="6009005" y="1317305"/>
            <a:ext cx="22809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100" dirty="0"/>
              <a:t>M. </a:t>
            </a:r>
            <a:r>
              <a:rPr lang="en-US" sz="1100" dirty="0" err="1"/>
              <a:t>Cacciari</a:t>
            </a:r>
            <a:r>
              <a:rPr lang="en-US" sz="1100" dirty="0"/>
              <a:t>, G. P. Salam, G. </a:t>
            </a:r>
            <a:r>
              <a:rPr lang="en-US" sz="1100" dirty="0" err="1"/>
              <a:t>Soyez</a:t>
            </a:r>
            <a:r>
              <a:rPr lang="en-US" sz="1100" dirty="0"/>
              <a:t>,</a:t>
            </a:r>
            <a:br>
              <a:rPr lang="en-US" sz="1100" dirty="0"/>
            </a:br>
            <a:r>
              <a:rPr lang="en-US" sz="1100" dirty="0"/>
              <a:t>JHEP 0804 (2008) 063, </a:t>
            </a:r>
            <a:br>
              <a:rPr lang="en-US" sz="1100" dirty="0"/>
            </a:br>
            <a:r>
              <a:rPr lang="en-US" sz="1100" dirty="0"/>
              <a:t>arXiv:0802.1189 [hep-</a:t>
            </a:r>
            <a:r>
              <a:rPr lang="en-US" sz="1100" dirty="0" err="1"/>
              <a:t>ph</a:t>
            </a:r>
            <a:r>
              <a:rPr lang="en-US" sz="1100" dirty="0"/>
              <a:t>]</a:t>
            </a:r>
          </a:p>
        </p:txBody>
      </p:sp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id="{B5585F59-FD83-4AE9-9BB4-5DE1C3925E34}"/>
              </a:ext>
            </a:extLst>
          </p:cNvPr>
          <p:cNvGrpSpPr/>
          <p:nvPr/>
        </p:nvGrpSpPr>
        <p:grpSpPr>
          <a:xfrm rot="3066318">
            <a:off x="7107326" y="4577266"/>
            <a:ext cx="1105581" cy="1432000"/>
            <a:chOff x="6914110" y="1570943"/>
            <a:chExt cx="1756728" cy="2238485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C53B7F4A-4370-47D6-A83D-AF6593E0D7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210336" y="1891028"/>
              <a:ext cx="1296000" cy="1296000"/>
            </a:xfrm>
            <a:prstGeom prst="ellipse">
              <a:avLst/>
            </a:prstGeom>
            <a:solidFill>
              <a:schemeClr val="tx1">
                <a:alpha val="30196"/>
              </a:schemeClr>
            </a:solidFill>
            <a:ln w="50800">
              <a:noFill/>
              <a:round/>
              <a:headEnd/>
              <a:tailEnd type="none" w="lg" len="med"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Line 8">
              <a:extLst>
                <a:ext uri="{FF2B5EF4-FFF2-40B4-BE49-F238E27FC236}">
                  <a16:creationId xmlns:a16="http://schemas.microsoft.com/office/drawing/2014/main" id="{7626A5F2-F0D6-40F6-A8D8-256D6826F0F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08448" flipH="1" flipV="1">
              <a:off x="7975535" y="2348880"/>
              <a:ext cx="205326" cy="3612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Line 9">
              <a:extLst>
                <a:ext uri="{FF2B5EF4-FFF2-40B4-BE49-F238E27FC236}">
                  <a16:creationId xmlns:a16="http://schemas.microsoft.com/office/drawing/2014/main" id="{E553DA7B-37E1-4BE9-BD89-737AB063BED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7808477" y="2197387"/>
              <a:ext cx="436832" cy="215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A8BBCAE4-AD56-4DA9-A426-2024087BBB4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7654043" y="2347754"/>
              <a:ext cx="471488" cy="187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E63D611C-D325-4999-8FB2-04FFC211491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8132239" y="2068582"/>
              <a:ext cx="240332" cy="526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F9BCDCB3-0DC4-486C-9613-4765424F263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7723100" y="1734185"/>
              <a:ext cx="1006475" cy="88900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Line 17">
              <a:extLst>
                <a:ext uri="{FF2B5EF4-FFF2-40B4-BE49-F238E27FC236}">
                  <a16:creationId xmlns:a16="http://schemas.microsoft.com/office/drawing/2014/main" id="{9BF0DD99-ABBB-4F7B-B472-73720904B4A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7009443" y="2706294"/>
              <a:ext cx="727779" cy="763035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19">
              <a:extLst>
                <a:ext uri="{FF2B5EF4-FFF2-40B4-BE49-F238E27FC236}">
                  <a16:creationId xmlns:a16="http://schemas.microsoft.com/office/drawing/2014/main" id="{F5DCFDE0-2839-4D8A-803F-B9A88B8196E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46323" flipV="1">
              <a:off x="8595840" y="1726710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Line 20">
              <a:extLst>
                <a:ext uri="{FF2B5EF4-FFF2-40B4-BE49-F238E27FC236}">
                  <a16:creationId xmlns:a16="http://schemas.microsoft.com/office/drawing/2014/main" id="{2D9716E1-6EE2-47BD-836C-A1AD09B0924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46323" flipH="1" flipV="1">
              <a:off x="8570479" y="1570943"/>
              <a:ext cx="74612" cy="1920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9" name="Line 21">
              <a:extLst>
                <a:ext uri="{FF2B5EF4-FFF2-40B4-BE49-F238E27FC236}">
                  <a16:creationId xmlns:a16="http://schemas.microsoft.com/office/drawing/2014/main" id="{D179ECD7-F55A-4511-BA1F-043403BE942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46323" flipH="1" flipV="1">
              <a:off x="8355195" y="1859404"/>
              <a:ext cx="26987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Szövegdoboz 19">
              <a:extLst>
                <a:ext uri="{FF2B5EF4-FFF2-40B4-BE49-F238E27FC236}">
                  <a16:creationId xmlns:a16="http://schemas.microsoft.com/office/drawing/2014/main" id="{52A9ECF2-DCCB-4EC7-8057-14344BDA764C}"/>
                </a:ext>
              </a:extLst>
            </p:cNvPr>
            <p:cNvSpPr txBox="1"/>
            <p:nvPr/>
          </p:nvSpPr>
          <p:spPr>
            <a:xfrm rot="18979209">
              <a:off x="6914110" y="3087759"/>
              <a:ext cx="917471" cy="7216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  <a:latin typeface="Symbol" panose="05050102010706020507" pitchFamily="18" charset="2"/>
                </a:rPr>
                <a:t>g</a:t>
              </a:r>
              <a:r>
                <a:rPr lang="hu-HU" sz="2400" dirty="0">
                  <a:solidFill>
                    <a:schemeClr val="accent1"/>
                  </a:solidFill>
                </a:rPr>
                <a:t>,Z</a:t>
              </a:r>
              <a:endParaRPr lang="en-U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1" name="Dátum helye 20">
            <a:extLst>
              <a:ext uri="{FF2B5EF4-FFF2-40B4-BE49-F238E27FC236}">
                <a16:creationId xmlns:a16="http://schemas.microsoft.com/office/drawing/2014/main" id="{6C32E08E-9E62-49A3-AF66-86F74FC7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22" name="Élőláb helye 21">
            <a:extLst>
              <a:ext uri="{FF2B5EF4-FFF2-40B4-BE49-F238E27FC236}">
                <a16:creationId xmlns:a16="http://schemas.microsoft.com/office/drawing/2014/main" id="{340A1D71-6EC6-4D4E-8F20-93E868C5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3" name="Dia számának helye 22">
            <a:extLst>
              <a:ext uri="{FF2B5EF4-FFF2-40B4-BE49-F238E27FC236}">
                <a16:creationId xmlns:a16="http://schemas.microsoft.com/office/drawing/2014/main" id="{463EB04C-D20A-41BB-84F2-95D9523D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46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1817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Jet suppression at very high </a:t>
            </a:r>
            <a:r>
              <a:rPr lang="en-US" dirty="0" err="1"/>
              <a:t>pT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65916"/>
                <a:ext cx="8350369" cy="1756090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200"/>
                  </a:spcBef>
                </a:pPr>
                <a:r>
                  <a:rPr lang="en-US" dirty="0"/>
                  <a:t>Recall jet reconstruction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/>
                  <a:t>ALICE,  ATLAS, CMS: compatible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/>
                  <a:t>Jets more suppressed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i="0" smtClean="0"/>
                          <m:t>h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/>
                          <m:t>±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spcBef>
                    <a:spcPts val="200"/>
                  </a:spcBef>
                </a:pPr>
                <a:r>
                  <a:rPr lang="en-US" dirty="0"/>
                  <a:t>Note </a:t>
                </a:r>
                <a:r>
                  <a:rPr lang="en-US" dirty="0" err="1"/>
                  <a:t>fwd</a:t>
                </a:r>
                <a:r>
                  <a:rPr lang="en-US" dirty="0"/>
                  <a:t> suppression at high </a:t>
                </a:r>
                <a:r>
                  <a:rPr lang="en-US" dirty="0" err="1"/>
                  <a:t>pT</a:t>
                </a:r>
                <a:r>
                  <a:rPr lang="en-US" dirty="0"/>
                  <a:t>!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65916"/>
                <a:ext cx="8350369" cy="1756090"/>
              </a:xfrm>
              <a:blipFill>
                <a:blip r:embed="rId2"/>
                <a:stretch>
                  <a:fillRect l="-657" t="-3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851" y="1199926"/>
            <a:ext cx="3899808" cy="255256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357" y="3020757"/>
            <a:ext cx="3899808" cy="2981916"/>
          </a:xfrm>
          <a:prstGeom prst="rect">
            <a:avLst/>
          </a:prstGeom>
        </p:spPr>
      </p:pic>
      <p:sp>
        <p:nvSpPr>
          <p:cNvPr id="24" name="Téglalap 23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851" y="3815403"/>
            <a:ext cx="3899808" cy="2199030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6206198" y="4310472"/>
            <a:ext cx="1662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/>
              <a:t>ATLAS-CONF-2017-009</a:t>
            </a:r>
          </a:p>
        </p:txBody>
      </p:sp>
      <p:sp>
        <p:nvSpPr>
          <p:cNvPr id="25" name="Szövegdoboz 24"/>
          <p:cNvSpPr txBox="1"/>
          <p:nvPr/>
        </p:nvSpPr>
        <p:spPr>
          <a:xfrm>
            <a:off x="1104181" y="5725674"/>
            <a:ext cx="2203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ALICE: </a:t>
            </a:r>
            <a:r>
              <a:rPr lang="de-DE" sz="1200" dirty="0" err="1"/>
              <a:t>Phys.Lett</a:t>
            </a:r>
            <a:r>
              <a:rPr lang="de-DE" sz="1200" dirty="0"/>
              <a:t>. B746 (2015) 1</a:t>
            </a:r>
            <a:endParaRPr lang="en-US" sz="1200" dirty="0"/>
          </a:p>
        </p:txBody>
      </p:sp>
      <p:sp>
        <p:nvSpPr>
          <p:cNvPr id="22" name="Dátum helye 21">
            <a:extLst>
              <a:ext uri="{FF2B5EF4-FFF2-40B4-BE49-F238E27FC236}">
                <a16:creationId xmlns:a16="http://schemas.microsoft.com/office/drawing/2014/main" id="{047FAE4F-1566-4A02-BE9D-F18D9F39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26" name="Élőláb helye 25">
            <a:extLst>
              <a:ext uri="{FF2B5EF4-FFF2-40B4-BE49-F238E27FC236}">
                <a16:creationId xmlns:a16="http://schemas.microsoft.com/office/drawing/2014/main" id="{C9EA8199-C4B7-476B-A3EE-1B4C9EE76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7" name="Dia számának helye 26">
            <a:extLst>
              <a:ext uri="{FF2B5EF4-FFF2-40B4-BE49-F238E27FC236}">
                <a16:creationId xmlns:a16="http://schemas.microsoft.com/office/drawing/2014/main" id="{D9EBC6CE-9C3B-4AD6-97E4-20F63FFCC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47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447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23016A9-A09B-4A94-9EC7-6F1BE3E1D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suppression</a:t>
            </a:r>
            <a:r>
              <a:rPr lang="hu-HU" dirty="0"/>
              <a:t> </a:t>
            </a:r>
            <a:r>
              <a:rPr lang="hu-HU" dirty="0" err="1"/>
              <a:t>versus</a:t>
            </a:r>
            <a:r>
              <a:rPr lang="hu-HU" dirty="0"/>
              <a:t> </a:t>
            </a:r>
            <a:r>
              <a:rPr lang="hu-HU" dirty="0" err="1"/>
              <a:t>centrality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FE8108C-BB44-4F77-9198-A9A03D2E56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7" y="1247351"/>
                <a:ext cx="2156602" cy="477388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hu-HU" dirty="0"/>
                  <a:t>Significant </a:t>
                </a:r>
                <a:r>
                  <a:rPr lang="hu-HU" dirty="0" err="1"/>
                  <a:t>suppression</a:t>
                </a:r>
                <a:r>
                  <a:rPr lang="hu-HU" dirty="0"/>
                  <a:t> </a:t>
                </a:r>
                <a:r>
                  <a:rPr lang="hu-HU" dirty="0" err="1"/>
                  <a:t>even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60-70%</a:t>
                </a:r>
              </a:p>
              <a:p>
                <a:r>
                  <a:rPr lang="hu-HU" dirty="0" err="1"/>
                  <a:t>Flattening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high</a:t>
                </a:r>
                <a:r>
                  <a:rPr lang="hu-HU" dirty="0"/>
                  <a:t> </a:t>
                </a:r>
                <a:r>
                  <a:rPr lang="hu-HU" dirty="0" err="1"/>
                  <a:t>momenta</a:t>
                </a:r>
                <a:endParaRPr lang="hu-HU" dirty="0"/>
              </a:p>
              <a:p>
                <a:r>
                  <a:rPr lang="hu-HU" dirty="0" err="1"/>
                  <a:t>Not</a:t>
                </a:r>
                <a:r>
                  <a:rPr lang="hu-HU" dirty="0"/>
                  <a:t> </a:t>
                </a:r>
                <a:r>
                  <a:rPr lang="hu-HU" dirty="0" err="1"/>
                  <a:t>shown</a:t>
                </a:r>
                <a:r>
                  <a:rPr lang="hu-HU" dirty="0"/>
                  <a:t> here</a:t>
                </a:r>
              </a:p>
              <a:p>
                <a:pPr marL="361950" lvl="1"/>
                <a:r>
                  <a:rPr lang="hu-HU" dirty="0"/>
                  <a:t>No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hu-HU" dirty="0"/>
                  <a:t> dependence</a:t>
                </a:r>
              </a:p>
              <a:p>
                <a:pPr marL="361950" lvl="1"/>
                <a:r>
                  <a:rPr lang="hu-HU" dirty="0"/>
                  <a:t>Strong </a:t>
                </a:r>
                <a:r>
                  <a:rPr lang="hu-HU" dirty="0" err="1"/>
                  <a:t>forward</a:t>
                </a:r>
                <a:r>
                  <a:rPr lang="hu-HU" dirty="0"/>
                  <a:t> </a:t>
                </a:r>
                <a:r>
                  <a:rPr lang="hu-HU" dirty="0" err="1"/>
                  <a:t>supression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high</a:t>
                </a:r>
                <a:r>
                  <a:rPr lang="hu-HU" dirty="0"/>
                  <a:t> </a:t>
                </a:r>
                <a:r>
                  <a:rPr lang="hu-HU" dirty="0" err="1"/>
                  <a:t>momenta</a:t>
                </a:r>
                <a:endParaRPr lang="hu-HU" dirty="0"/>
              </a:p>
              <a:p>
                <a:pPr marL="361950" lvl="1"/>
                <a:r>
                  <a:rPr lang="hu-HU" dirty="0" err="1"/>
                  <a:t>Note</a:t>
                </a:r>
                <a:r>
                  <a:rPr lang="hu-HU" dirty="0"/>
                  <a:t>: m/</a:t>
                </a:r>
                <a:r>
                  <a:rPr lang="hu-HU" dirty="0" err="1"/>
                  <a:t>p</a:t>
                </a:r>
                <a:r>
                  <a:rPr lang="hu-HU" baseline="-25000" dirty="0" err="1"/>
                  <a:t>T</a:t>
                </a:r>
                <a:r>
                  <a:rPr lang="hu-HU" dirty="0"/>
                  <a:t> </a:t>
                </a:r>
                <a:r>
                  <a:rPr lang="hu-HU" dirty="0" err="1"/>
                  <a:t>dependence</a:t>
                </a:r>
                <a:r>
                  <a:rPr lang="hu-HU" dirty="0"/>
                  <a:t> </a:t>
                </a:r>
                <a:r>
                  <a:rPr lang="hu-HU" dirty="0" err="1"/>
                  <a:t>also</a:t>
                </a:r>
                <a:r>
                  <a:rPr lang="hu-HU" dirty="0"/>
                  <a:t> </a:t>
                </a:r>
                <a:r>
                  <a:rPr lang="hu-HU" dirty="0" err="1"/>
                  <a:t>analyzed</a:t>
                </a:r>
                <a:endParaRPr lang="hu-H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FE8108C-BB44-4F77-9198-A9A03D2E56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7" y="1247351"/>
                <a:ext cx="2156602" cy="4773887"/>
              </a:xfrm>
              <a:blipFill>
                <a:blip r:embed="rId2"/>
                <a:stretch>
                  <a:fillRect l="-2542" t="-639" r="-3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>
            <a:extLst>
              <a:ext uri="{FF2B5EF4-FFF2-40B4-BE49-F238E27FC236}">
                <a16:creationId xmlns:a16="http://schemas.microsoft.com/office/drawing/2014/main" id="{DC3CF9FC-CFB3-45A4-96AB-F1B0D7D65C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4960" y="1198962"/>
            <a:ext cx="6349040" cy="4875267"/>
          </a:xfrm>
          <a:prstGeom prst="rect">
            <a:avLst/>
          </a:prstGeom>
        </p:spPr>
      </p:pic>
      <p:sp>
        <p:nvSpPr>
          <p:cNvPr id="9" name="Dátum helye 8">
            <a:extLst>
              <a:ext uri="{FF2B5EF4-FFF2-40B4-BE49-F238E27FC236}">
                <a16:creationId xmlns:a16="http://schemas.microsoft.com/office/drawing/2014/main" id="{87A42B3A-4E07-4C4F-8BB7-426DA5B4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B6E850FC-370F-445E-8F03-AE8917179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854639CB-CCF3-410F-A602-A29024DC2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48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982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9112" y="2583295"/>
            <a:ext cx="5314502" cy="348040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Centrality dependent </a:t>
            </a:r>
            <a:r>
              <a:rPr lang="hu-HU" dirty="0"/>
              <a:t>JET </a:t>
            </a:r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 at LHC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98395"/>
            <a:ext cx="8350369" cy="13831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reconstructed anti-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 jets analyzed with various jet cone parameters</a:t>
            </a:r>
          </a:p>
          <a:p>
            <a:r>
              <a:rPr lang="en-US" dirty="0"/>
              <a:t>No dependence on jet cone radius (for these small values)</a:t>
            </a:r>
          </a:p>
          <a:p>
            <a:r>
              <a:rPr lang="en-US" dirty="0"/>
              <a:t>Clear centrality dependence</a:t>
            </a:r>
          </a:p>
        </p:txBody>
      </p:sp>
      <p:sp>
        <p:nvSpPr>
          <p:cNvPr id="8" name="Téglalap 7"/>
          <p:cNvSpPr/>
          <p:nvPr/>
        </p:nvSpPr>
        <p:spPr>
          <a:xfrm>
            <a:off x="7399612" y="3536160"/>
            <a:ext cx="17443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/>
              <a:t>PRC96,015202(2017)</a:t>
            </a:r>
          </a:p>
        </p:txBody>
      </p:sp>
      <p:sp>
        <p:nvSpPr>
          <p:cNvPr id="10" name="Téglalap 9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90" y="2583295"/>
            <a:ext cx="3551422" cy="3480405"/>
          </a:xfrm>
          <a:prstGeom prst="rect">
            <a:avLst/>
          </a:prstGeom>
        </p:spPr>
      </p:pic>
      <p:sp>
        <p:nvSpPr>
          <p:cNvPr id="13" name="Ellipszis 12"/>
          <p:cNvSpPr/>
          <p:nvPr/>
        </p:nvSpPr>
        <p:spPr>
          <a:xfrm>
            <a:off x="7347572" y="3147366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Ellipszis 13"/>
          <p:cNvSpPr/>
          <p:nvPr/>
        </p:nvSpPr>
        <p:spPr>
          <a:xfrm>
            <a:off x="7399612" y="3149155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llipszis 14"/>
          <p:cNvSpPr/>
          <p:nvPr/>
        </p:nvSpPr>
        <p:spPr>
          <a:xfrm>
            <a:off x="5344889" y="3136215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Ellipszis 15"/>
          <p:cNvSpPr/>
          <p:nvPr/>
        </p:nvSpPr>
        <p:spPr>
          <a:xfrm>
            <a:off x="5463835" y="3138004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Ellipszis 16"/>
          <p:cNvSpPr/>
          <p:nvPr/>
        </p:nvSpPr>
        <p:spPr>
          <a:xfrm>
            <a:off x="3348726" y="5701911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Ellipszis 17"/>
          <p:cNvSpPr/>
          <p:nvPr/>
        </p:nvSpPr>
        <p:spPr>
          <a:xfrm>
            <a:off x="3400766" y="5703700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Ellipszis 18"/>
          <p:cNvSpPr/>
          <p:nvPr/>
        </p:nvSpPr>
        <p:spPr>
          <a:xfrm>
            <a:off x="733246" y="5700122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Ellipszis 19"/>
          <p:cNvSpPr/>
          <p:nvPr/>
        </p:nvSpPr>
        <p:spPr>
          <a:xfrm>
            <a:off x="869444" y="5701911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FCA81AB3-7E50-4D1A-8C88-60E9EB6EA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B8F6DDC3-5522-40A4-B9B4-CBC93672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21" name="Dia számának helye 20">
            <a:extLst>
              <a:ext uri="{FF2B5EF4-FFF2-40B4-BE49-F238E27FC236}">
                <a16:creationId xmlns:a16="http://schemas.microsoft.com/office/drawing/2014/main" id="{D1669E9D-EEC4-4A03-8407-2150C7687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49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195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investigate these little bangs?</a:t>
            </a:r>
          </a:p>
        </p:txBody>
      </p:sp>
      <p:sp>
        <p:nvSpPr>
          <p:cNvPr id="37" name="Tartalom helye 3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8" name="Picture 4" descr="ev2_s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246" y="1086887"/>
            <a:ext cx="7979434" cy="5028706"/>
          </a:xfrm>
          <a:prstGeom prst="rect">
            <a:avLst/>
          </a:prstGeom>
          <a:noFill/>
        </p:spPr>
      </p:pic>
      <p:grpSp>
        <p:nvGrpSpPr>
          <p:cNvPr id="39" name="Group 5"/>
          <p:cNvGrpSpPr>
            <a:grpSpLocks/>
          </p:cNvGrpSpPr>
          <p:nvPr/>
        </p:nvGrpSpPr>
        <p:grpSpPr bwMode="auto">
          <a:xfrm>
            <a:off x="885646" y="3359550"/>
            <a:ext cx="7846443" cy="45719"/>
            <a:chOff x="96" y="2304"/>
            <a:chExt cx="5664" cy="0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96" y="2304"/>
              <a:ext cx="52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H="1">
              <a:off x="5088" y="2304"/>
              <a:ext cx="6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42" name="Oval 8"/>
          <p:cNvSpPr>
            <a:spLocks noChangeArrowheads="1"/>
          </p:cNvSpPr>
          <p:nvPr/>
        </p:nvSpPr>
        <p:spPr bwMode="auto">
          <a:xfrm>
            <a:off x="8493801" y="3206907"/>
            <a:ext cx="218880" cy="303181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3" name="Oval 9"/>
          <p:cNvSpPr>
            <a:spLocks noChangeArrowheads="1"/>
          </p:cNvSpPr>
          <p:nvPr/>
        </p:nvSpPr>
        <p:spPr bwMode="auto">
          <a:xfrm>
            <a:off x="733247" y="3202389"/>
            <a:ext cx="218880" cy="303181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grpSp>
        <p:nvGrpSpPr>
          <p:cNvPr id="44" name="Group 10"/>
          <p:cNvGrpSpPr>
            <a:grpSpLocks/>
          </p:cNvGrpSpPr>
          <p:nvPr/>
        </p:nvGrpSpPr>
        <p:grpSpPr bwMode="auto">
          <a:xfrm>
            <a:off x="4312732" y="3130951"/>
            <a:ext cx="627550" cy="424721"/>
            <a:chOff x="2608" y="2160"/>
            <a:chExt cx="453" cy="318"/>
          </a:xfrm>
        </p:grpSpPr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2744" y="2160"/>
              <a:ext cx="90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2835" y="2160"/>
              <a:ext cx="90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47" name="Oval 13"/>
            <p:cNvSpPr>
              <a:spLocks noChangeArrowheads="1"/>
            </p:cNvSpPr>
            <p:nvPr/>
          </p:nvSpPr>
          <p:spPr bwMode="auto">
            <a:xfrm>
              <a:off x="2971" y="2296"/>
              <a:ext cx="90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48" name="Oval 14"/>
            <p:cNvSpPr>
              <a:spLocks noChangeArrowheads="1"/>
            </p:cNvSpPr>
            <p:nvPr/>
          </p:nvSpPr>
          <p:spPr bwMode="auto">
            <a:xfrm>
              <a:off x="2880" y="2341"/>
              <a:ext cx="90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2925" y="2251"/>
              <a:ext cx="90" cy="91"/>
            </a:xfrm>
            <a:prstGeom prst="ellipse">
              <a:avLst/>
            </a:prstGeom>
            <a:solidFill>
              <a:srgbClr val="002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0" name="Oval 16"/>
            <p:cNvSpPr>
              <a:spLocks noChangeArrowheads="1"/>
            </p:cNvSpPr>
            <p:nvPr/>
          </p:nvSpPr>
          <p:spPr bwMode="auto">
            <a:xfrm>
              <a:off x="2835" y="2296"/>
              <a:ext cx="90" cy="91"/>
            </a:xfrm>
            <a:prstGeom prst="ellipse">
              <a:avLst/>
            </a:prstGeom>
            <a:solidFill>
              <a:srgbClr val="002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1" name="Oval 17"/>
            <p:cNvSpPr>
              <a:spLocks noChangeArrowheads="1"/>
            </p:cNvSpPr>
            <p:nvPr/>
          </p:nvSpPr>
          <p:spPr bwMode="auto">
            <a:xfrm>
              <a:off x="2789" y="2296"/>
              <a:ext cx="90" cy="91"/>
            </a:xfrm>
            <a:prstGeom prst="ellipse">
              <a:avLst/>
            </a:prstGeom>
            <a:solidFill>
              <a:srgbClr val="002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2" name="Oval 18"/>
            <p:cNvSpPr>
              <a:spLocks noChangeArrowheads="1"/>
            </p:cNvSpPr>
            <p:nvPr/>
          </p:nvSpPr>
          <p:spPr bwMode="auto">
            <a:xfrm>
              <a:off x="2880" y="2341"/>
              <a:ext cx="90" cy="91"/>
            </a:xfrm>
            <a:prstGeom prst="ellipse">
              <a:avLst/>
            </a:prstGeom>
            <a:solidFill>
              <a:srgbClr val="002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3" name="Oval 19"/>
            <p:cNvSpPr>
              <a:spLocks noChangeArrowheads="1"/>
            </p:cNvSpPr>
            <p:nvPr/>
          </p:nvSpPr>
          <p:spPr bwMode="auto">
            <a:xfrm>
              <a:off x="2971" y="2296"/>
              <a:ext cx="90" cy="9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4" name="Oval 20"/>
            <p:cNvSpPr>
              <a:spLocks noChangeArrowheads="1"/>
            </p:cNvSpPr>
            <p:nvPr/>
          </p:nvSpPr>
          <p:spPr bwMode="auto">
            <a:xfrm>
              <a:off x="2925" y="2387"/>
              <a:ext cx="90" cy="9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5" name="Oval 21"/>
            <p:cNvSpPr>
              <a:spLocks noChangeArrowheads="1"/>
            </p:cNvSpPr>
            <p:nvPr/>
          </p:nvSpPr>
          <p:spPr bwMode="auto">
            <a:xfrm>
              <a:off x="2835" y="2296"/>
              <a:ext cx="90" cy="9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6" name="Oval 22"/>
            <p:cNvSpPr>
              <a:spLocks noChangeArrowheads="1"/>
            </p:cNvSpPr>
            <p:nvPr/>
          </p:nvSpPr>
          <p:spPr bwMode="auto">
            <a:xfrm>
              <a:off x="2835" y="2341"/>
              <a:ext cx="90" cy="9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7" name="Oval 23"/>
            <p:cNvSpPr>
              <a:spLocks noChangeArrowheads="1"/>
            </p:cNvSpPr>
            <p:nvPr/>
          </p:nvSpPr>
          <p:spPr bwMode="auto">
            <a:xfrm>
              <a:off x="2925" y="2341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8" name="Oval 24"/>
            <p:cNvSpPr>
              <a:spLocks noChangeArrowheads="1"/>
            </p:cNvSpPr>
            <p:nvPr/>
          </p:nvSpPr>
          <p:spPr bwMode="auto">
            <a:xfrm>
              <a:off x="2744" y="2341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59" name="Oval 25"/>
            <p:cNvSpPr>
              <a:spLocks noChangeArrowheads="1"/>
            </p:cNvSpPr>
            <p:nvPr/>
          </p:nvSpPr>
          <p:spPr bwMode="auto">
            <a:xfrm>
              <a:off x="2699" y="2341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0" name="Oval 26"/>
            <p:cNvSpPr>
              <a:spLocks noChangeArrowheads="1"/>
            </p:cNvSpPr>
            <p:nvPr/>
          </p:nvSpPr>
          <p:spPr bwMode="auto">
            <a:xfrm>
              <a:off x="2789" y="2341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1" name="Oval 27"/>
            <p:cNvSpPr>
              <a:spLocks noChangeArrowheads="1"/>
            </p:cNvSpPr>
            <p:nvPr/>
          </p:nvSpPr>
          <p:spPr bwMode="auto">
            <a:xfrm>
              <a:off x="2880" y="2205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2" name="Oval 28"/>
            <p:cNvSpPr>
              <a:spLocks noChangeArrowheads="1"/>
            </p:cNvSpPr>
            <p:nvPr/>
          </p:nvSpPr>
          <p:spPr bwMode="auto">
            <a:xfrm>
              <a:off x="2744" y="2205"/>
              <a:ext cx="90" cy="9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3" name="Oval 29"/>
            <p:cNvSpPr>
              <a:spLocks noChangeArrowheads="1"/>
            </p:cNvSpPr>
            <p:nvPr/>
          </p:nvSpPr>
          <p:spPr bwMode="auto">
            <a:xfrm>
              <a:off x="2608" y="2251"/>
              <a:ext cx="90" cy="9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4" name="Oval 30"/>
            <p:cNvSpPr>
              <a:spLocks noChangeArrowheads="1"/>
            </p:cNvSpPr>
            <p:nvPr/>
          </p:nvSpPr>
          <p:spPr bwMode="auto">
            <a:xfrm>
              <a:off x="2744" y="2296"/>
              <a:ext cx="90" cy="9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5" name="Oval 31"/>
            <p:cNvSpPr>
              <a:spLocks noChangeArrowheads="1"/>
            </p:cNvSpPr>
            <p:nvPr/>
          </p:nvSpPr>
          <p:spPr bwMode="auto">
            <a:xfrm>
              <a:off x="2835" y="2387"/>
              <a:ext cx="90" cy="9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6" name="Oval 32"/>
            <p:cNvSpPr>
              <a:spLocks noChangeArrowheads="1"/>
            </p:cNvSpPr>
            <p:nvPr/>
          </p:nvSpPr>
          <p:spPr bwMode="auto">
            <a:xfrm>
              <a:off x="2880" y="2387"/>
              <a:ext cx="90" cy="9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7" name="Oval 33"/>
            <p:cNvSpPr>
              <a:spLocks noChangeArrowheads="1"/>
            </p:cNvSpPr>
            <p:nvPr/>
          </p:nvSpPr>
          <p:spPr bwMode="auto">
            <a:xfrm>
              <a:off x="2835" y="2251"/>
              <a:ext cx="90" cy="9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69" name="Téglalap 6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2CC37386-00A7-427F-8F4E-35E8DFC5F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CAACFDF7-95C6-4D42-8BFB-40C015B30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9DDC406D-5088-4B78-907F-73A53E7B0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48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1.11111E-6 L 0.42048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-0.42813 0.000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06" y="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3" grpId="0" animBg="1"/>
      <p:bldP spid="43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Dijet imbalance at RHIC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086887"/>
                <a:ext cx="8350369" cy="2079007"/>
              </a:xfrm>
            </p:spPr>
            <p:txBody>
              <a:bodyPr>
                <a:normAutofit fontScale="92500"/>
              </a:bodyPr>
              <a:lstStyle/>
              <a:p>
                <a:pPr>
                  <a:spcBef>
                    <a:spcPts val="200"/>
                  </a:spcBef>
                </a:pPr>
                <a:r>
                  <a:rPr lang="en-US" dirty="0"/>
                  <a:t>Dijet imbalance: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lead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sublead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lead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sublead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>
                  <a:spcBef>
                    <a:spcPts val="200"/>
                  </a:spcBef>
                </a:pPr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dirty="0"/>
                  <a:t>&gt;2 GeV jets in </a:t>
                </a:r>
                <a:r>
                  <a:rPr lang="en-US" dirty="0" err="1"/>
                  <a:t>Au+Au</a:t>
                </a:r>
                <a:r>
                  <a:rPr lang="en-US" dirty="0"/>
                  <a:t> significantly more imbalanced than </a:t>
                </a:r>
                <a:r>
                  <a:rPr lang="en-US" dirty="0" err="1"/>
                  <a:t>p+p</a:t>
                </a:r>
                <a:r>
                  <a:rPr lang="en-US" dirty="0"/>
                  <a:t> di-jets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dirty="0"/>
                  <a:t>&gt;0.2 GeV: energy balance can be restored to </a:t>
                </a:r>
                <a:r>
                  <a:rPr lang="en-US" dirty="0" err="1"/>
                  <a:t>p+p</a:t>
                </a:r>
                <a:r>
                  <a:rPr lang="en-US" dirty="0"/>
                  <a:t> level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/>
                  <a:t>Smaller jet cone: not even jets with softer constituents compatible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/>
                  <a:t>Jet energy loss re-emerges via soft jet constituents, small broadening in </a:t>
                </a:r>
                <a:r>
                  <a:rPr lang="en-US" dirty="0" err="1"/>
                  <a:t>Au+Au</a:t>
                </a:r>
                <a:endParaRPr lang="en-US" dirty="0"/>
              </a:p>
              <a:p>
                <a:pPr>
                  <a:spcBef>
                    <a:spcPts val="200"/>
                  </a:spcBef>
                </a:pPr>
                <a:endParaRPr lang="en-US" dirty="0"/>
              </a:p>
              <a:p>
                <a:pPr>
                  <a:spcBef>
                    <a:spcPts val="200"/>
                  </a:spcBef>
                </a:pP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086887"/>
                <a:ext cx="8350369" cy="2079007"/>
              </a:xfrm>
              <a:blipFill>
                <a:blip r:embed="rId2"/>
                <a:stretch>
                  <a:fillRect l="-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234" y="3069497"/>
            <a:ext cx="8479766" cy="3026407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871933" y="5861804"/>
            <a:ext cx="2324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Phys. Rev. Lett. 119, 062301 (2017)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6061495" y="5861803"/>
            <a:ext cx="2324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Phys. Rev. Lett. 119, 062301 (2017)</a:t>
            </a:r>
          </a:p>
        </p:txBody>
      </p:sp>
      <p:sp>
        <p:nvSpPr>
          <p:cNvPr id="12" name="Téglalap 11"/>
          <p:cNvSpPr/>
          <p:nvPr/>
        </p:nvSpPr>
        <p:spPr>
          <a:xfrm>
            <a:off x="4097546" y="4045789"/>
            <a:ext cx="422696" cy="17252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églalap 12"/>
          <p:cNvSpPr/>
          <p:nvPr/>
        </p:nvSpPr>
        <p:spPr>
          <a:xfrm>
            <a:off x="8343104" y="4045789"/>
            <a:ext cx="422696" cy="17252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átum helye 10">
            <a:extLst>
              <a:ext uri="{FF2B5EF4-FFF2-40B4-BE49-F238E27FC236}">
                <a16:creationId xmlns:a16="http://schemas.microsoft.com/office/drawing/2014/main" id="{8682FD19-9348-48FC-A42A-5E52BAE24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4" name="Élőláb helye 13">
            <a:extLst>
              <a:ext uri="{FF2B5EF4-FFF2-40B4-BE49-F238E27FC236}">
                <a16:creationId xmlns:a16="http://schemas.microsoft.com/office/drawing/2014/main" id="{D2CD9886-B850-4545-A29B-F22A59F15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5" name="Dia számának helye 14">
            <a:extLst>
              <a:ext uri="{FF2B5EF4-FFF2-40B4-BE49-F238E27FC236}">
                <a16:creationId xmlns:a16="http://schemas.microsoft.com/office/drawing/2014/main" id="{A119D29D-4F45-4BCE-A4C2-25A5BDB4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50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243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Dijet asymmetry at the LHC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21028"/>
            <a:ext cx="8350369" cy="966563"/>
          </a:xfrm>
        </p:spPr>
        <p:txBody>
          <a:bodyPr>
            <a:normAutofit/>
          </a:bodyPr>
          <a:lstStyle/>
          <a:p>
            <a:r>
              <a:rPr lang="en-US" dirty="0"/>
              <a:t>Modified asymmetry compared to MC and pp</a:t>
            </a:r>
            <a:r>
              <a:rPr lang="hu-HU" dirty="0"/>
              <a:t>, </a:t>
            </a:r>
            <a:r>
              <a:rPr lang="hu-HU" dirty="0" err="1"/>
              <a:t>signature</a:t>
            </a:r>
            <a:r>
              <a:rPr lang="hu-HU" dirty="0"/>
              <a:t> of </a:t>
            </a:r>
            <a:r>
              <a:rPr lang="hu-HU" dirty="0" err="1"/>
              <a:t>jet-quenching</a:t>
            </a:r>
            <a:endParaRPr lang="en-US" dirty="0"/>
          </a:p>
          <a:p>
            <a:r>
              <a:rPr lang="en-US" dirty="0"/>
              <a:t>Consistent with medium-induced jet energy loss (quenching)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717"/>
          <a:stretch/>
        </p:blipFill>
        <p:spPr>
          <a:xfrm>
            <a:off x="733246" y="2178290"/>
            <a:ext cx="4087274" cy="384294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1097" y="2178290"/>
            <a:ext cx="4072902" cy="38730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/>
              <p:cNvSpPr txBox="1"/>
              <p:nvPr/>
            </p:nvSpPr>
            <p:spPr>
              <a:xfrm>
                <a:off x="6681703" y="5759314"/>
                <a:ext cx="1279453" cy="2635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Szövegdoboz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1703" y="5759314"/>
                <a:ext cx="1279453" cy="263534"/>
              </a:xfrm>
              <a:prstGeom prst="rect">
                <a:avLst/>
              </a:prstGeom>
              <a:blipFill>
                <a:blip r:embed="rId4"/>
                <a:stretch>
                  <a:fillRect l="-952" r="-476" b="-25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zövegdoboz 9"/>
          <p:cNvSpPr txBox="1"/>
          <p:nvPr/>
        </p:nvSpPr>
        <p:spPr>
          <a:xfrm>
            <a:off x="5779418" y="2924354"/>
            <a:ext cx="1484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arXiv:1706.09363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D939D020-E0F9-413D-A4B7-8BCD2857F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4" name="Élőláb helye 13">
            <a:extLst>
              <a:ext uri="{FF2B5EF4-FFF2-40B4-BE49-F238E27FC236}">
                <a16:creationId xmlns:a16="http://schemas.microsoft.com/office/drawing/2014/main" id="{D4348BA1-835A-458E-AEC7-5F990C81F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5" name="Dia számának helye 14">
            <a:extLst>
              <a:ext uri="{FF2B5EF4-FFF2-40B4-BE49-F238E27FC236}">
                <a16:creationId xmlns:a16="http://schemas.microsoft.com/office/drawing/2014/main" id="{A6302034-3069-4A1F-BF43-25C5E42EC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51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865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6F9213E-FCE9-4342-9223-BBFD172EA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Dijet</a:t>
            </a:r>
            <a:r>
              <a:rPr lang="hu-HU" dirty="0"/>
              <a:t> </a:t>
            </a:r>
            <a:r>
              <a:rPr lang="hu-HU" dirty="0" err="1"/>
              <a:t>asymmetry</a:t>
            </a:r>
            <a:r>
              <a:rPr lang="hu-HU" dirty="0"/>
              <a:t>: </a:t>
            </a:r>
            <a:r>
              <a:rPr lang="hu-HU" dirty="0" err="1"/>
              <a:t>Xe+Xe</a:t>
            </a:r>
            <a:r>
              <a:rPr lang="hu-HU" dirty="0"/>
              <a:t> </a:t>
            </a:r>
            <a:r>
              <a:rPr lang="hu-HU" dirty="0" err="1"/>
              <a:t>vs</a:t>
            </a:r>
            <a:r>
              <a:rPr lang="hu-HU" dirty="0"/>
              <a:t> </a:t>
            </a:r>
            <a:r>
              <a:rPr lang="hu-HU" dirty="0" err="1"/>
              <a:t>Pb+Pb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0CAED70-D2DA-45E4-8383-F289BE4E67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7" y="1247351"/>
                <a:ext cx="3294134" cy="4773887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hu-HU" dirty="0"/>
                  <a:t>Dijet </a:t>
                </a:r>
                <a:r>
                  <a:rPr lang="hu-HU" dirty="0" err="1"/>
                  <a:t>asymmetry</a:t>
                </a:r>
                <a:r>
                  <a:rPr lang="hu-HU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hu-HU" b="0" i="0" smtClean="0">
                                  <a:latin typeface="Cambria Math" panose="02040503050406030204" pitchFamily="18" charset="0"/>
                                </a:rPr>
                                <m:t>sublead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hu-HU" b="0" i="0" smtClean="0">
                                  <a:latin typeface="Cambria Math" panose="02040503050406030204" pitchFamily="18" charset="0"/>
                                </a:rPr>
                                <m:t>lead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hu-HU" dirty="0" smtClean="0"/>
              </a:p>
              <a:p>
                <a:r>
                  <a:rPr lang="hu-HU" dirty="0" err="1" smtClean="0"/>
                  <a:t>Reminder</a:t>
                </a:r>
                <a:r>
                  <a:rPr lang="hu-HU" dirty="0" smtClean="0"/>
                  <a:t>: </a:t>
                </a:r>
                <a:r>
                  <a:rPr lang="hu-HU" dirty="0" err="1" smtClean="0"/>
                  <a:t>very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different</a:t>
                </a:r>
                <a:r>
                  <a:rPr lang="hu-HU" dirty="0" smtClean="0"/>
                  <a:t> in </a:t>
                </a:r>
                <a:r>
                  <a:rPr lang="hu-HU" dirty="0" err="1" smtClean="0"/>
                  <a:t>p+p</a:t>
                </a:r>
                <a:r>
                  <a:rPr lang="hu-HU" dirty="0" smtClean="0"/>
                  <a:t> and </a:t>
                </a:r>
                <a:r>
                  <a:rPr lang="hu-HU" dirty="0" err="1" smtClean="0"/>
                  <a:t>Pb+Pb</a:t>
                </a:r>
                <a:endParaRPr lang="hu-HU" dirty="0" smtClean="0"/>
              </a:p>
              <a:p>
                <a:r>
                  <a:rPr lang="hu-HU" dirty="0" err="1"/>
                  <a:t>Xe+Xe</a:t>
                </a:r>
                <a:r>
                  <a:rPr lang="hu-HU" dirty="0"/>
                  <a:t>: </a:t>
                </a:r>
                <a:r>
                  <a:rPr lang="hu-HU" dirty="0" err="1"/>
                  <a:t>smaller</a:t>
                </a:r>
                <a:r>
                  <a:rPr lang="hu-HU" dirty="0"/>
                  <a:t> </a:t>
                </a:r>
                <a:r>
                  <a:rPr lang="hu-HU" dirty="0" err="1"/>
                  <a:t>system</a:t>
                </a:r>
                <a:r>
                  <a:rPr lang="hu-HU" dirty="0"/>
                  <a:t>, </a:t>
                </a:r>
                <a:r>
                  <a:rPr lang="hu-HU" dirty="0" err="1"/>
                  <a:t>larger</a:t>
                </a:r>
                <a:r>
                  <a:rPr lang="hu-HU" dirty="0"/>
                  <a:t> </a:t>
                </a:r>
                <a:r>
                  <a:rPr lang="hu-HU" dirty="0" err="1" smtClean="0"/>
                  <a:t>eccentricity</a:t>
                </a:r>
                <a:r>
                  <a:rPr lang="hu-HU" dirty="0" smtClean="0"/>
                  <a:t>, </a:t>
                </a:r>
                <a:r>
                  <a:rPr lang="hu-HU" dirty="0" err="1" smtClean="0"/>
                  <a:t>what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happens</a:t>
                </a:r>
                <a:r>
                  <a:rPr lang="hu-HU" dirty="0" smtClean="0"/>
                  <a:t>?</a:t>
                </a:r>
              </a:p>
              <a:p>
                <a:r>
                  <a:rPr lang="hu-HU" dirty="0" err="1" smtClean="0"/>
                  <a:t>Compared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at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the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same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centrality</a:t>
                </a:r>
                <a:endParaRPr lang="hu-HU" dirty="0" smtClean="0"/>
              </a:p>
              <a:p>
                <a:r>
                  <a:rPr lang="hu-HU" dirty="0" err="1" smtClean="0"/>
                  <a:t>Xe+Xe</a:t>
                </a:r>
                <a:r>
                  <a:rPr lang="hu-HU" dirty="0" smtClean="0"/>
                  <a:t> and </a:t>
                </a:r>
                <a:r>
                  <a:rPr lang="hu-HU" dirty="0" err="1" smtClean="0"/>
                  <a:t>Pb+Pb</a:t>
                </a:r>
                <a:r>
                  <a:rPr lang="hu-HU" dirty="0" smtClean="0"/>
                  <a:t> consistent</a:t>
                </a:r>
              </a:p>
              <a:p>
                <a:r>
                  <a:rPr lang="hu-HU" dirty="0"/>
                  <a:t>No </a:t>
                </a:r>
                <a:r>
                  <a:rPr lang="hu-HU" dirty="0" err="1"/>
                  <a:t>unfolding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</a:t>
                </a:r>
                <a:r>
                  <a:rPr lang="hu-HU" dirty="0" err="1"/>
                  <a:t>detector</a:t>
                </a:r>
                <a:r>
                  <a:rPr lang="hu-HU" dirty="0"/>
                  <a:t> </a:t>
                </a:r>
                <a:r>
                  <a:rPr lang="hu-HU" dirty="0" err="1" smtClean="0"/>
                  <a:t>effects</a:t>
                </a:r>
                <a:endParaRPr lang="hu-HU" dirty="0" smtClean="0"/>
              </a:p>
              <a:p>
                <a:r>
                  <a:rPr lang="hu-HU" dirty="0" err="1" smtClean="0"/>
                  <a:t>Smeared</a:t>
                </a:r>
                <a:r>
                  <a:rPr lang="hu-HU" dirty="0" smtClean="0"/>
                  <a:t>: </a:t>
                </a:r>
                <a:r>
                  <a:rPr lang="hu-HU" dirty="0" err="1" smtClean="0"/>
                  <a:t>calorimeter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fluctuations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used</a:t>
                </a:r>
                <a:endParaRPr lang="hu-HU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0CAED70-D2DA-45E4-8383-F289BE4E67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7" y="1247351"/>
                <a:ext cx="3294134" cy="4773887"/>
              </a:xfrm>
              <a:blipFill>
                <a:blip r:embed="rId2"/>
                <a:stretch>
                  <a:fillRect l="-924" t="-511" b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>
            <a:extLst>
              <a:ext uri="{FF2B5EF4-FFF2-40B4-BE49-F238E27FC236}">
                <a16:creationId xmlns:a16="http://schemas.microsoft.com/office/drawing/2014/main" id="{237C4DF3-D58E-42F9-9E66-A8F29AB804E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7380" y="1146859"/>
            <a:ext cx="5056234" cy="4974869"/>
          </a:xfrm>
          <a:prstGeom prst="rect">
            <a:avLst/>
          </a:prstGeom>
        </p:spPr>
      </p:pic>
      <p:sp>
        <p:nvSpPr>
          <p:cNvPr id="9" name="Dátum helye 8">
            <a:extLst>
              <a:ext uri="{FF2B5EF4-FFF2-40B4-BE49-F238E27FC236}">
                <a16:creationId xmlns:a16="http://schemas.microsoft.com/office/drawing/2014/main" id="{ABACE207-6893-443C-9B69-43D71CF8E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708C0C7A-5699-4D7B-9BA1-5EBA7F3F5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33A719F1-7FEF-430B-BD2D-4F3FD6C1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52</a:t>
            </a:fld>
            <a:r>
              <a:rPr lang="hu-HU" sz="1000"/>
              <a:t>/59</a:t>
            </a:r>
            <a:endParaRPr lang="en-US" dirty="0"/>
          </a:p>
        </p:txBody>
      </p:sp>
      <p:sp>
        <p:nvSpPr>
          <p:cNvPr id="12" name="Ellipszis 11"/>
          <p:cNvSpPr/>
          <p:nvPr/>
        </p:nvSpPr>
        <p:spPr>
          <a:xfrm>
            <a:off x="6192029" y="1512297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Ellipszis 12"/>
          <p:cNvSpPr/>
          <p:nvPr/>
        </p:nvSpPr>
        <p:spPr>
          <a:xfrm>
            <a:off x="6244069" y="1514086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Ellipszis 13"/>
          <p:cNvSpPr/>
          <p:nvPr/>
        </p:nvSpPr>
        <p:spPr>
          <a:xfrm>
            <a:off x="8422519" y="3854697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llipszis 14"/>
          <p:cNvSpPr/>
          <p:nvPr/>
        </p:nvSpPr>
        <p:spPr>
          <a:xfrm>
            <a:off x="8558717" y="3856486"/>
            <a:ext cx="360000" cy="36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4544445" y="3842229"/>
            <a:ext cx="2166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M. </a:t>
            </a:r>
            <a:r>
              <a:rPr lang="hu-HU" sz="1400" dirty="0" err="1" smtClean="0"/>
              <a:t>Spousta</a:t>
            </a:r>
            <a:r>
              <a:rPr lang="hu-HU" sz="1400" dirty="0" smtClean="0"/>
              <a:t> (ATLAS), QM18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110916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1260" y="2876724"/>
            <a:ext cx="3238500" cy="3171825"/>
          </a:xfrm>
          <a:prstGeom prst="rect">
            <a:avLst/>
          </a:prstGeom>
        </p:spPr>
      </p:pic>
      <p:pic>
        <p:nvPicPr>
          <p:cNvPr id="17" name="Kép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651" y="2892258"/>
            <a:ext cx="3919709" cy="315530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Jet fragmentation with ATLAS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173193"/>
                <a:ext cx="8350369" cy="1632759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Jet fragmentation: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jet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,  ratio: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𝑝𝑝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Clear enhancement/reduction pattern in </a:t>
                </a:r>
                <a:r>
                  <a:rPr lang="en-US" dirty="0" err="1"/>
                  <a:t>Pb+Pb</a:t>
                </a:r>
                <a:r>
                  <a:rPr lang="en-US" dirty="0"/>
                  <a:t>, no modification in </a:t>
                </a:r>
                <a:r>
                  <a:rPr lang="en-US" dirty="0" err="1"/>
                  <a:t>p+Pb</a:t>
                </a:r>
                <a:endParaRPr lang="en-US" dirty="0"/>
              </a:p>
              <a:p>
                <a:r>
                  <a:rPr lang="en-US" dirty="0"/>
                  <a:t>Soft enhancement: jet energy loss transferred to soft particles</a:t>
                </a:r>
              </a:p>
              <a:p>
                <a:r>
                  <a:rPr lang="en-US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 enhancement unexpected, detailed quenching calculations required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173193"/>
                <a:ext cx="8350369" cy="1632759"/>
              </a:xfrm>
              <a:blipFill>
                <a:blip r:embed="rId4"/>
                <a:stretch>
                  <a:fillRect l="-365" t="-373" b="-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571712" y="346291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/>
              <a:t>arXiv:1706.02859</a:t>
            </a:r>
            <a:endParaRPr lang="en-US" sz="1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5757276" y="3315150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EPJ</a:t>
            </a:r>
            <a:r>
              <a:rPr lang="en-US" sz="1200" dirty="0"/>
              <a:t>C77(2017)379</a:t>
            </a:r>
          </a:p>
        </p:txBody>
      </p:sp>
      <p:sp>
        <p:nvSpPr>
          <p:cNvPr id="10" name="Dátum helye 9">
            <a:extLst>
              <a:ext uri="{FF2B5EF4-FFF2-40B4-BE49-F238E27FC236}">
                <a16:creationId xmlns:a16="http://schemas.microsoft.com/office/drawing/2014/main" id="{FFAA6519-52B5-4C0B-AA90-8598BBA8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5D1232C7-53DD-43E1-BBE1-43C79EE8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7EF369BB-4542-45B5-82F7-3CDEFB8F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53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4184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1ECB77-EDC1-4A75-8955-900B7606F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substructure</a:t>
            </a:r>
            <a:r>
              <a:rPr lang="hu-HU" dirty="0"/>
              <a:t> </a:t>
            </a:r>
            <a:r>
              <a:rPr lang="hu-HU" dirty="0" err="1"/>
              <a:t>within</a:t>
            </a:r>
            <a:r>
              <a:rPr lang="hu-HU" dirty="0"/>
              <a:t> </a:t>
            </a:r>
            <a:r>
              <a:rPr lang="hu-HU" dirty="0" err="1"/>
              <a:t>given</a:t>
            </a:r>
            <a:r>
              <a:rPr lang="hu-HU" dirty="0"/>
              <a:t> </a:t>
            </a:r>
            <a:r>
              <a:rPr lang="hu-HU" dirty="0" err="1"/>
              <a:t>radius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300DDA2-808A-4DE5-B806-C3CA57B2CE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7" y="1247351"/>
                <a:ext cx="2544791" cy="477388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u-HU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p</a:t>
                </a:r>
                <a:r>
                  <a:rPr lang="hu-HU" baseline="-25000" dirty="0" err="1"/>
                  <a:t>T</a:t>
                </a:r>
                <a:r>
                  <a:rPr lang="hu-HU" baseline="-25000" dirty="0"/>
                  <a:t> </a:t>
                </a:r>
                <a:r>
                  <a:rPr lang="hu-HU" dirty="0" err="1"/>
                  <a:t>distr</a:t>
                </a:r>
                <a:r>
                  <a:rPr lang="hu-HU" dirty="0"/>
                  <a:t>. </a:t>
                </a:r>
                <a:r>
                  <a:rPr lang="hu-HU" dirty="0" smtClean="0"/>
                  <a:t>in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 smtClean="0"/>
                  <a:t>jet</a:t>
                </a:r>
                <a:r>
                  <a:rPr lang="hu-HU" dirty="0" smtClean="0"/>
                  <a:t>, </a:t>
                </a:r>
                <a:r>
                  <a:rPr lang="hu-HU" dirty="0" err="1" smtClean="0"/>
                  <a:t>within</a:t>
                </a:r>
                <a:r>
                  <a:rPr lang="hu-HU" dirty="0" smtClean="0"/>
                  <a:t>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hu-H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hu-HU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PbPb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𝑝𝑝</m:t>
                        </m:r>
                      </m:sub>
                    </m:sSub>
                  </m:oMath>
                </a14:m>
                <a:endParaRPr lang="hu-HU" dirty="0"/>
              </a:p>
              <a:p>
                <a:r>
                  <a:rPr lang="hu-HU" dirty="0"/>
                  <a:t>Low </a:t>
                </a:r>
                <a:r>
                  <a:rPr lang="hu-HU" dirty="0" err="1"/>
                  <a:t>p</a:t>
                </a:r>
                <a:r>
                  <a:rPr lang="hu-HU" baseline="-25000" dirty="0" err="1"/>
                  <a:t>T</a:t>
                </a:r>
                <a:r>
                  <a:rPr lang="hu-HU" dirty="0"/>
                  <a:t>: </a:t>
                </a:r>
                <a:r>
                  <a:rPr lang="hu-HU" dirty="0" err="1"/>
                  <a:t>enhancement</a:t>
                </a:r>
                <a:endParaRPr lang="hu-HU" dirty="0"/>
              </a:p>
              <a:p>
                <a:r>
                  <a:rPr lang="hu-HU" dirty="0" err="1"/>
                  <a:t>Higher</a:t>
                </a:r>
                <a:r>
                  <a:rPr lang="hu-HU" dirty="0"/>
                  <a:t> </a:t>
                </a:r>
                <a:r>
                  <a:rPr lang="hu-HU" dirty="0" err="1"/>
                  <a:t>p</a:t>
                </a:r>
                <a:r>
                  <a:rPr lang="hu-HU" baseline="-25000" dirty="0" err="1"/>
                  <a:t>T</a:t>
                </a:r>
                <a:r>
                  <a:rPr lang="hu-HU" dirty="0"/>
                  <a:t>: </a:t>
                </a:r>
                <a:r>
                  <a:rPr lang="hu-HU" dirty="0" err="1"/>
                  <a:t>suppression</a:t>
                </a:r>
                <a:endParaRPr lang="hu-HU" dirty="0"/>
              </a:p>
              <a:p>
                <a:r>
                  <a:rPr lang="hu-HU" dirty="0" err="1"/>
                  <a:t>Energy</a:t>
                </a:r>
                <a:r>
                  <a:rPr lang="hu-HU" dirty="0"/>
                  <a:t> </a:t>
                </a:r>
                <a:r>
                  <a:rPr lang="hu-HU" dirty="0" err="1"/>
                  <a:t>lost</a:t>
                </a:r>
                <a:r>
                  <a:rPr lang="hu-HU" dirty="0"/>
                  <a:t> is </a:t>
                </a:r>
                <a:r>
                  <a:rPr lang="hu-HU" dirty="0" err="1"/>
                  <a:t>transferred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low</a:t>
                </a:r>
                <a:r>
                  <a:rPr lang="hu-HU" dirty="0"/>
                  <a:t> momentum </a:t>
                </a:r>
                <a:r>
                  <a:rPr lang="hu-HU" dirty="0" err="1"/>
                  <a:t>particles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large</a:t>
                </a:r>
                <a:r>
                  <a:rPr lang="hu-HU" dirty="0"/>
                  <a:t> </a:t>
                </a:r>
                <a:r>
                  <a:rPr lang="hu-HU" dirty="0" err="1"/>
                  <a:t>angle</a:t>
                </a:r>
                <a:r>
                  <a:rPr lang="hu-HU" dirty="0"/>
                  <a:t> (r)</a:t>
                </a:r>
                <a:endParaRPr lang="en-US" dirty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300DDA2-808A-4DE5-B806-C3CA57B2CE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7" y="1247351"/>
                <a:ext cx="2544791" cy="4773887"/>
              </a:xfrm>
              <a:blipFill>
                <a:blip r:embed="rId2"/>
                <a:stretch>
                  <a:fillRect l="-2153" t="-128" r="-2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>
            <a:extLst>
              <a:ext uri="{FF2B5EF4-FFF2-40B4-BE49-F238E27FC236}">
                <a16:creationId xmlns:a16="http://schemas.microsoft.com/office/drawing/2014/main" id="{CD9A03E3-E2EE-45AB-A537-625D2F2D48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6113" y="1332981"/>
            <a:ext cx="6167887" cy="4602626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2F64B4E7-DF6F-490C-8725-644FEF296174}"/>
              </a:ext>
            </a:extLst>
          </p:cNvPr>
          <p:cNvSpPr txBox="1"/>
          <p:nvPr/>
        </p:nvSpPr>
        <p:spPr>
          <a:xfrm>
            <a:off x="4753153" y="5709096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Dimensionless</a:t>
            </a:r>
            <a:r>
              <a:rPr lang="hu-HU" dirty="0"/>
              <a:t> </a:t>
            </a:r>
            <a:r>
              <a:rPr lang="hu-HU" dirty="0" err="1"/>
              <a:t>distance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axis</a:t>
            </a:r>
            <a:endParaRPr lang="en-US" dirty="0"/>
          </a:p>
        </p:txBody>
      </p:sp>
      <p:sp>
        <p:nvSpPr>
          <p:cNvPr id="9" name="Dátum helye 8">
            <a:extLst>
              <a:ext uri="{FF2B5EF4-FFF2-40B4-BE49-F238E27FC236}">
                <a16:creationId xmlns:a16="http://schemas.microsoft.com/office/drawing/2014/main" id="{37C48060-2566-4C0B-A377-A442F5FE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DE9855E0-8C39-4B58-92D0-FF0D0354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3397BE78-B37E-4920-BE52-261CFB34A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9492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3AE36FA-098A-40DE-BB84-0EC644C2F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Photon </a:t>
            </a:r>
            <a:r>
              <a:rPr lang="hu-HU" dirty="0" err="1"/>
              <a:t>tagged</a:t>
            </a:r>
            <a:r>
              <a:rPr lang="hu-HU" dirty="0"/>
              <a:t> </a:t>
            </a:r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substructure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B1739DD3-0577-45C8-BEA2-83355907C7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6466" y="1866518"/>
            <a:ext cx="3749628" cy="1046876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FD71A623-6D42-41D4-A200-791D1A8C0649}"/>
              </a:ext>
            </a:extLst>
          </p:cNvPr>
          <p:cNvSpPr txBox="1"/>
          <p:nvPr/>
        </p:nvSpPr>
        <p:spPr>
          <a:xfrm>
            <a:off x="4018372" y="5830328"/>
            <a:ext cx="1550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K. </a:t>
            </a:r>
            <a:r>
              <a:rPr lang="hu-HU" sz="1200" dirty="0" err="1"/>
              <a:t>Tatar</a:t>
            </a:r>
            <a:r>
              <a:rPr lang="hu-HU" sz="1200" dirty="0"/>
              <a:t> (CMS), QM18</a:t>
            </a:r>
            <a:endParaRPr lang="en-US" sz="1200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AD2211C6-86D5-46C2-8A72-31AE0D2A0D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504" y="3577436"/>
            <a:ext cx="8177841" cy="25051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8BD25176-9988-4751-B47E-3F04222E6E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7" y="1247352"/>
                <a:ext cx="7867290" cy="2391392"/>
              </a:xfrm>
            </p:spPr>
            <p:txBody>
              <a:bodyPr>
                <a:normAutofit fontScale="92500"/>
              </a:bodyPr>
              <a:lstStyle/>
              <a:p>
                <a:r>
                  <a:rPr lang="hu-HU" dirty="0"/>
                  <a:t>Jet </a:t>
                </a: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:r>
                  <a:rPr lang="hu-HU" dirty="0" err="1"/>
                  <a:t>photon</a:t>
                </a:r>
                <a:r>
                  <a:rPr lang="hu-HU" dirty="0"/>
                  <a:t> </a:t>
                </a:r>
                <a:r>
                  <a:rPr lang="hu-HU" dirty="0" err="1"/>
                  <a:t>counterpart</a:t>
                </a:r>
                <a:r>
                  <a:rPr lang="hu-HU" dirty="0"/>
                  <a:t>: </a:t>
                </a:r>
                <a:r>
                  <a:rPr lang="hu-HU" dirty="0" err="1"/>
                  <a:t>controls</a:t>
                </a:r>
                <a:r>
                  <a:rPr lang="hu-HU" dirty="0"/>
                  <a:t> </a:t>
                </a:r>
                <a:r>
                  <a:rPr lang="hu-HU" dirty="0" err="1"/>
                  <a:t>jet</a:t>
                </a:r>
                <a:r>
                  <a:rPr lang="hu-HU" dirty="0"/>
                  <a:t> </a:t>
                </a:r>
                <a:r>
                  <a:rPr lang="hu-HU" dirty="0" err="1"/>
                  <a:t>initial</a:t>
                </a:r>
                <a:r>
                  <a:rPr lang="hu-HU" dirty="0"/>
                  <a:t> </a:t>
                </a:r>
                <a:r>
                  <a:rPr lang="hu-HU" dirty="0" err="1"/>
                  <a:t>state</a:t>
                </a:r>
                <a:endParaRPr lang="hu-HU" dirty="0"/>
              </a:p>
              <a:p>
                <a:r>
                  <a:rPr lang="hu-HU" dirty="0" err="1"/>
                  <a:t>Useful</a:t>
                </a:r>
                <a:r>
                  <a:rPr lang="hu-HU" dirty="0"/>
                  <a:t> </a:t>
                </a:r>
                <a:r>
                  <a:rPr lang="hu-HU" dirty="0" err="1"/>
                  <a:t>variable</a:t>
                </a:r>
                <a:r>
                  <a:rPr lang="hu-HU" dirty="0"/>
                  <a:t>: </a:t>
                </a:r>
                <a:r>
                  <a:rPr lang="hu-HU" dirty="0" err="1"/>
                  <a:t>jet</a:t>
                </a:r>
                <a:r>
                  <a:rPr lang="hu-HU" dirty="0"/>
                  <a:t> </a:t>
                </a:r>
                <a:r>
                  <a:rPr lang="hu-HU" dirty="0" err="1"/>
                  <a:t>or</a:t>
                </a:r>
                <a:r>
                  <a:rPr lang="hu-HU" dirty="0"/>
                  <a:t> gamma momentum over projected </a:t>
                </a:r>
                <a:r>
                  <a:rPr lang="hu-HU" dirty="0" err="1"/>
                  <a:t>track</a:t>
                </a:r>
                <a:r>
                  <a:rPr lang="hu-HU" dirty="0"/>
                  <a:t> momentum</a:t>
                </a:r>
                <a:br>
                  <a:rPr lang="hu-HU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  <m:sup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𝑡𝑟𝑘</m:t>
                                </m:r>
                              </m:sup>
                            </m:sSub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Sup>
                              <m:sSub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sup>
                            </m:sSubSup>
                          </m:den>
                        </m:f>
                      </m:e>
                    </m:func>
                  </m:oMath>
                </a14:m>
                <a:r>
                  <a:rPr lang="hu-HU" dirty="0"/>
                  <a:t> 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jet</m:t>
                        </m:r>
                      </m:sup>
                    </m:sSup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hu-HU" b="0" i="0" smtClean="0">
                                            <a:latin typeface="Cambria Math" panose="02040503050406030204" pitchFamily="18" charset="0"/>
                                          </a:rPr>
                                          <m:t>jet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𝑡𝑟𝑘</m:t>
                                </m:r>
                              </m:sup>
                            </m:sSub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Sup>
                              <m:sSub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hu-HU">
                                    <a:latin typeface="Cambria Math" panose="02040503050406030204" pitchFamily="18" charset="0"/>
                                  </a:rPr>
                                  <m:t>jet</m:t>
                                </m:r>
                              </m:sup>
                            </m:sSubSup>
                          </m:den>
                        </m:f>
                      </m:e>
                    </m:func>
                  </m:oMath>
                </a14:m>
                <a:endParaRPr lang="hu-HU" dirty="0"/>
              </a:p>
              <a:p>
                <a:pPr marL="361950" indent="-342900"/>
                <a:r>
                  <a:rPr lang="hu-HU" dirty="0" err="1"/>
                  <a:t>Depletion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high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hu-HU" dirty="0"/>
                  <a:t> (</a:t>
                </a:r>
                <a:r>
                  <a:rPr lang="hu-HU" dirty="0" err="1"/>
                  <a:t>small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hu-HU" dirty="0"/>
                  <a:t>): </a:t>
                </a:r>
                <a:r>
                  <a:rPr lang="hu-HU" dirty="0" err="1"/>
                  <a:t>understanding</a:t>
                </a:r>
                <a:r>
                  <a:rPr lang="hu-HU" dirty="0"/>
                  <a:t> of </a:t>
                </a:r>
                <a:r>
                  <a:rPr lang="hu-HU" dirty="0" err="1"/>
                  <a:t>jet</a:t>
                </a:r>
                <a:r>
                  <a:rPr lang="hu-HU" dirty="0"/>
                  <a:t> </a:t>
                </a:r>
                <a:r>
                  <a:rPr lang="hu-HU" dirty="0" err="1"/>
                  <a:t>modification</a:t>
                </a:r>
                <a:endParaRPr lang="hu-HU" dirty="0"/>
              </a:p>
              <a:p>
                <a:pPr marL="361950" indent="-342900"/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8BD25176-9988-4751-B47E-3F04222E6E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7" y="1247352"/>
                <a:ext cx="7867290" cy="2391392"/>
              </a:xfrm>
              <a:blipFill>
                <a:blip r:embed="rId4"/>
                <a:stretch>
                  <a:fillRect l="-542" t="-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átum helye 9">
            <a:extLst>
              <a:ext uri="{FF2B5EF4-FFF2-40B4-BE49-F238E27FC236}">
                <a16:creationId xmlns:a16="http://schemas.microsoft.com/office/drawing/2014/main" id="{F026B720-C3F0-468B-AB47-970405326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3D5D689F-64C0-423B-BB54-DED6BD329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B3B6ECBF-F7EB-4B72-9171-ED760B676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7508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Direct photon – hadron correlations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13899"/>
                <a:ext cx="8350369" cy="284514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Photon as a trigger particle for the jet: unmodified momentum, no surface bias</a:t>
                </a:r>
              </a:p>
              <a:p>
                <a:r>
                  <a:rPr lang="en-US" dirty="0"/>
                  <a:t>Introduce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</m:oMath>
                </a14:m>
                <a:r>
                  <a:rPr lang="en-US" dirty="0"/>
                  <a:t>, define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(1/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dirty="0"/>
              </a:p>
              <a:p>
                <a:r>
                  <a:rPr lang="en-US" dirty="0"/>
                  <a:t>Measure for fragmentation, broadening: I</a:t>
                </a:r>
                <a:r>
                  <a:rPr lang="en-US" baseline="-25000" dirty="0"/>
                  <a:t>AA</a:t>
                </a:r>
                <a:r>
                  <a:rPr lang="en-US" dirty="0"/>
                  <a:t>=</a:t>
                </a:r>
                <a:r>
                  <a:rPr lang="en-US" dirty="0" err="1"/>
                  <a:t>Yield</a:t>
                </a:r>
                <a:r>
                  <a:rPr lang="en-US" baseline="-25000" dirty="0" err="1"/>
                  <a:t>AA</a:t>
                </a:r>
                <a:r>
                  <a:rPr lang="en-US" dirty="0"/>
                  <a:t>/</a:t>
                </a:r>
                <a:r>
                  <a:rPr lang="en-US" dirty="0" err="1"/>
                  <a:t>Yield</a:t>
                </a:r>
                <a:r>
                  <a:rPr lang="en-US" baseline="-25000" dirty="0" err="1"/>
                  <a:t>pp</a:t>
                </a:r>
                <a:endParaRPr lang="en-US" dirty="0"/>
              </a:p>
              <a:p>
                <a:r>
                  <a:rPr lang="en-US" dirty="0"/>
                  <a:t>Energy redistribution leads to:</a:t>
                </a:r>
                <a:br>
                  <a:rPr lang="en-US" dirty="0"/>
                </a:br>
                <a:r>
                  <a:rPr lang="en-US" dirty="0"/>
                  <a:t>small </a:t>
                </a:r>
                <a:r>
                  <a:rPr lang="en-US" dirty="0" err="1"/>
                  <a:t>pT</a:t>
                </a:r>
                <a:r>
                  <a:rPr lang="en-US" dirty="0"/>
                  <a:t> and large angle hadron production</a:t>
                </a:r>
              </a:p>
              <a:p>
                <a:r>
                  <a:rPr lang="en-US" dirty="0"/>
                  <a:t>Compare I</a:t>
                </a:r>
                <a:r>
                  <a:rPr lang="en-US" baseline="-25000" dirty="0"/>
                  <a:t>AA</a:t>
                </a:r>
                <a:r>
                  <a:rPr lang="en-US" dirty="0"/>
                  <a:t> for different away side ranges</a:t>
                </a:r>
              </a:p>
              <a:p>
                <a:r>
                  <a:rPr lang="en-US" dirty="0"/>
                  <a:t>Transition from suppression to enhancement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13899"/>
                <a:ext cx="8350369" cy="2845146"/>
              </a:xfrm>
              <a:blipFill>
                <a:blip r:embed="rId2"/>
                <a:stretch>
                  <a:fillRect l="-511" t="-1285" b="-128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398" y="4001871"/>
            <a:ext cx="6211417" cy="1994686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grpSp>
        <p:nvGrpSpPr>
          <p:cNvPr id="30" name="Csoportba foglalás 29"/>
          <p:cNvGrpSpPr/>
          <p:nvPr/>
        </p:nvGrpSpPr>
        <p:grpSpPr>
          <a:xfrm rot="553970">
            <a:off x="7004330" y="1933258"/>
            <a:ext cx="1679023" cy="2014568"/>
            <a:chOff x="6991815" y="1570943"/>
            <a:chExt cx="1679023" cy="2014568"/>
          </a:xfrm>
        </p:grpSpPr>
        <p:sp>
          <p:nvSpPr>
            <p:cNvPr id="12" name="Oval 7"/>
            <p:cNvSpPr>
              <a:spLocks noChangeArrowheads="1"/>
            </p:cNvSpPr>
            <p:nvPr/>
          </p:nvSpPr>
          <p:spPr bwMode="auto">
            <a:xfrm rot="5400000">
              <a:off x="7210336" y="1891028"/>
              <a:ext cx="1296000" cy="1296000"/>
            </a:xfrm>
            <a:prstGeom prst="ellipse">
              <a:avLst/>
            </a:prstGeom>
            <a:solidFill>
              <a:schemeClr val="tx1">
                <a:alpha val="30196"/>
              </a:schemeClr>
            </a:solidFill>
            <a:ln w="50800">
              <a:noFill/>
              <a:round/>
              <a:headEnd/>
              <a:tailEnd type="none" w="lg" len="med"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rot="6008448" flipH="1" flipV="1">
              <a:off x="7975535" y="2348880"/>
              <a:ext cx="205326" cy="3612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rot="5400000" flipH="1" flipV="1">
              <a:off x="7808477" y="2197387"/>
              <a:ext cx="436832" cy="215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rot="5400000" flipH="1" flipV="1">
              <a:off x="7654043" y="2347754"/>
              <a:ext cx="471488" cy="187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rot="5400000" flipH="1" flipV="1">
              <a:off x="8132239" y="2068582"/>
              <a:ext cx="240332" cy="526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rot="5400000" flipH="1" flipV="1">
              <a:off x="7723100" y="1734185"/>
              <a:ext cx="1006475" cy="88900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 rot="16200000" flipH="1" flipV="1">
              <a:off x="7009443" y="2706294"/>
              <a:ext cx="727779" cy="763035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rot="2546323" flipV="1">
              <a:off x="8595840" y="1726710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 rot="2546323" flipH="1" flipV="1">
              <a:off x="8570479" y="1570943"/>
              <a:ext cx="74612" cy="1920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 rot="2546323" flipH="1" flipV="1">
              <a:off x="8355195" y="1859404"/>
              <a:ext cx="26987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7" name="Szövegdoboz 6"/>
            <p:cNvSpPr txBox="1"/>
            <p:nvPr/>
          </p:nvSpPr>
          <p:spPr>
            <a:xfrm rot="18979209">
              <a:off x="7139065" y="3123846"/>
              <a:ext cx="3113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  <a:latin typeface="Symbol" panose="05050102010706020507" pitchFamily="18" charset="2"/>
                </a:rPr>
                <a:t>g</a:t>
              </a:r>
            </a:p>
          </p:txBody>
        </p:sp>
      </p:grpSp>
      <p:pic>
        <p:nvPicPr>
          <p:cNvPr id="31" name="Kép 3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7177488" y="4316847"/>
            <a:ext cx="1815661" cy="1364733"/>
          </a:xfrm>
          <a:prstGeom prst="rect">
            <a:avLst/>
          </a:prstGeom>
        </p:spPr>
      </p:pic>
      <p:sp>
        <p:nvSpPr>
          <p:cNvPr id="19" name="Téglalap 18"/>
          <p:cNvSpPr/>
          <p:nvPr/>
        </p:nvSpPr>
        <p:spPr>
          <a:xfrm>
            <a:off x="1510336" y="4548783"/>
            <a:ext cx="1585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1200" dirty="0"/>
              <a:t>Joe </a:t>
            </a:r>
            <a:r>
              <a:rPr lang="hu-HU" sz="1200" dirty="0" err="1"/>
              <a:t>Osborn</a:t>
            </a:r>
            <a:r>
              <a:rPr lang="hu-HU" sz="1200" dirty="0"/>
              <a:t> (PHENIX)</a:t>
            </a:r>
          </a:p>
          <a:p>
            <a:r>
              <a:rPr lang="hu-HU" sz="1200" dirty="0" err="1"/>
              <a:t>Quark</a:t>
            </a:r>
            <a:r>
              <a:rPr lang="hu-HU" sz="1200" dirty="0"/>
              <a:t> </a:t>
            </a:r>
            <a:r>
              <a:rPr lang="hu-HU" sz="1200" dirty="0" err="1"/>
              <a:t>Matter</a:t>
            </a:r>
            <a:r>
              <a:rPr lang="hu-HU" sz="1200" dirty="0"/>
              <a:t> 2017</a:t>
            </a:r>
            <a:endParaRPr lang="en-US" sz="1200" dirty="0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781FEB9A-E24B-41D6-B3EE-4B65C3558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235C46EA-BD07-4F0D-9543-FB9F98031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8" name="Dia számának helye 17">
            <a:extLst>
              <a:ext uri="{FF2B5EF4-FFF2-40B4-BE49-F238E27FC236}">
                <a16:creationId xmlns:a16="http://schemas.microsoft.com/office/drawing/2014/main" id="{89FD0C97-7118-48B4-8123-893733A6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56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1174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0181" y="1285250"/>
            <a:ext cx="4183161" cy="4101711"/>
          </a:xfrm>
          <a:prstGeom prst="rect">
            <a:avLst/>
          </a:prstGeom>
        </p:spPr>
      </p:pic>
      <p:pic>
        <p:nvPicPr>
          <p:cNvPr id="36" name="Kép 3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127" y="1272908"/>
            <a:ext cx="3970900" cy="4105053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Jet asymmetries in jet</a:t>
            </a:r>
            <a:r>
              <a:rPr lang="hu-HU" dirty="0"/>
              <a:t>-</a:t>
            </a:r>
            <a:r>
              <a:rPr lang="hu-HU" dirty="0" err="1"/>
              <a:t>boson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5351492"/>
            <a:ext cx="8350369" cy="816395"/>
          </a:xfrm>
        </p:spPr>
        <p:txBody>
          <a:bodyPr>
            <a:normAutofit lnSpcReduction="10000"/>
          </a:bodyPr>
          <a:lstStyle/>
          <a:p>
            <a:pPr>
              <a:spcBef>
                <a:spcPts val="200"/>
              </a:spcBef>
            </a:pPr>
            <a:r>
              <a:rPr lang="en-US" dirty="0"/>
              <a:t>Modification of momentum balance</a:t>
            </a:r>
            <a:r>
              <a:rPr lang="hu-HU" dirty="0"/>
              <a:t> </a:t>
            </a:r>
            <a:r>
              <a:rPr lang="hu-HU" dirty="0" err="1"/>
              <a:t>compared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pp </a:t>
            </a:r>
            <a:r>
              <a:rPr lang="hu-HU" dirty="0" err="1"/>
              <a:t>at</a:t>
            </a:r>
            <a:r>
              <a:rPr lang="hu-HU" dirty="0"/>
              <a:t> CMS and ATLAS</a:t>
            </a:r>
            <a:endParaRPr lang="en-US" dirty="0"/>
          </a:p>
          <a:p>
            <a:pPr>
              <a:spcBef>
                <a:spcPts val="200"/>
              </a:spcBef>
            </a:pPr>
            <a:r>
              <a:rPr lang="en-US" dirty="0"/>
              <a:t>Constrains parton energy loss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7254529" y="2484782"/>
            <a:ext cx="1742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ATLAS-CONF-2016-110</a:t>
            </a:r>
          </a:p>
        </p:txBody>
      </p:sp>
      <p:sp>
        <p:nvSpPr>
          <p:cNvPr id="11" name="Téglalap 10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grpSp>
        <p:nvGrpSpPr>
          <p:cNvPr id="24" name="Csoportba foglalás 23"/>
          <p:cNvGrpSpPr/>
          <p:nvPr/>
        </p:nvGrpSpPr>
        <p:grpSpPr>
          <a:xfrm rot="3971945">
            <a:off x="228048" y="4262197"/>
            <a:ext cx="1105581" cy="1432000"/>
            <a:chOff x="6914110" y="1570943"/>
            <a:chExt cx="1756728" cy="2238485"/>
          </a:xfrm>
        </p:grpSpPr>
        <p:sp>
          <p:nvSpPr>
            <p:cNvPr id="25" name="Oval 7"/>
            <p:cNvSpPr>
              <a:spLocks noChangeArrowheads="1"/>
            </p:cNvSpPr>
            <p:nvPr/>
          </p:nvSpPr>
          <p:spPr bwMode="auto">
            <a:xfrm rot="5400000">
              <a:off x="7210336" y="1891028"/>
              <a:ext cx="1296000" cy="1296000"/>
            </a:xfrm>
            <a:prstGeom prst="ellipse">
              <a:avLst/>
            </a:prstGeom>
            <a:solidFill>
              <a:schemeClr val="tx1">
                <a:alpha val="30196"/>
              </a:schemeClr>
            </a:solidFill>
            <a:ln w="50800">
              <a:noFill/>
              <a:round/>
              <a:headEnd/>
              <a:tailEnd type="none" w="lg" len="med"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 rot="6008448" flipH="1" flipV="1">
              <a:off x="7975535" y="2348880"/>
              <a:ext cx="205326" cy="3612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rot="5400000" flipH="1" flipV="1">
              <a:off x="7808477" y="2197387"/>
              <a:ext cx="436832" cy="215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Line 10"/>
            <p:cNvSpPr>
              <a:spLocks noChangeShapeType="1"/>
            </p:cNvSpPr>
            <p:nvPr/>
          </p:nvSpPr>
          <p:spPr bwMode="auto">
            <a:xfrm rot="5400000" flipH="1" flipV="1">
              <a:off x="7654043" y="2347754"/>
              <a:ext cx="471488" cy="187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 rot="5400000" flipH="1" flipV="1">
              <a:off x="8132239" y="2068582"/>
              <a:ext cx="240332" cy="526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 rot="5400000" flipH="1" flipV="1">
              <a:off x="7723100" y="1734185"/>
              <a:ext cx="1006475" cy="88900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" name="Line 17"/>
            <p:cNvSpPr>
              <a:spLocks noChangeShapeType="1"/>
            </p:cNvSpPr>
            <p:nvPr/>
          </p:nvSpPr>
          <p:spPr bwMode="auto">
            <a:xfrm rot="16200000" flipH="1" flipV="1">
              <a:off x="7009443" y="2706294"/>
              <a:ext cx="727779" cy="763035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Line 19"/>
            <p:cNvSpPr>
              <a:spLocks noChangeShapeType="1"/>
            </p:cNvSpPr>
            <p:nvPr/>
          </p:nvSpPr>
          <p:spPr bwMode="auto">
            <a:xfrm rot="2546323" flipV="1">
              <a:off x="8595840" y="1726710"/>
              <a:ext cx="650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33" name="Line 20"/>
            <p:cNvSpPr>
              <a:spLocks noChangeShapeType="1"/>
            </p:cNvSpPr>
            <p:nvPr/>
          </p:nvSpPr>
          <p:spPr bwMode="auto">
            <a:xfrm rot="2546323" flipH="1" flipV="1">
              <a:off x="8570479" y="1570943"/>
              <a:ext cx="74612" cy="1920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34" name="Line 21"/>
            <p:cNvSpPr>
              <a:spLocks noChangeShapeType="1"/>
            </p:cNvSpPr>
            <p:nvPr/>
          </p:nvSpPr>
          <p:spPr bwMode="auto">
            <a:xfrm rot="2546323" flipH="1" flipV="1">
              <a:off x="8355195" y="1859404"/>
              <a:ext cx="26987" cy="2508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35" name="Szövegdoboz 34"/>
            <p:cNvSpPr txBox="1"/>
            <p:nvPr/>
          </p:nvSpPr>
          <p:spPr>
            <a:xfrm rot="18979209">
              <a:off x="6914110" y="3087759"/>
              <a:ext cx="917471" cy="7216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1"/>
                  </a:solidFill>
                  <a:latin typeface="Symbol" panose="05050102010706020507" pitchFamily="18" charset="2"/>
                </a:rPr>
                <a:t>g</a:t>
              </a:r>
              <a:r>
                <a:rPr lang="hu-HU" sz="2400" dirty="0">
                  <a:solidFill>
                    <a:schemeClr val="accent1"/>
                  </a:solidFill>
                </a:rPr>
                <a:t>,Z</a:t>
              </a:r>
              <a:endParaRPr lang="en-U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7" name="Szövegdoboz 36"/>
          <p:cNvSpPr txBox="1"/>
          <p:nvPr/>
        </p:nvSpPr>
        <p:spPr>
          <a:xfrm>
            <a:off x="3268291" y="3425842"/>
            <a:ext cx="1592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PRL</a:t>
            </a:r>
            <a:r>
              <a:rPr lang="en-US" sz="1200" dirty="0"/>
              <a:t>119, 082301(2017)</a:t>
            </a:r>
          </a:p>
        </p:txBody>
      </p:sp>
      <p:sp>
        <p:nvSpPr>
          <p:cNvPr id="8" name="Dátum helye 7">
            <a:extLst>
              <a:ext uri="{FF2B5EF4-FFF2-40B4-BE49-F238E27FC236}">
                <a16:creationId xmlns:a16="http://schemas.microsoft.com/office/drawing/2014/main" id="{1A523067-BBA6-42E9-830E-81B7AC29C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858A205D-A209-4E3F-8B2B-022E2D00B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411AD264-58CE-479B-AA49-087214085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57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9811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1"/>
            <a:ext cx="8410754" cy="4972294"/>
          </a:xfrm>
        </p:spPr>
        <p:txBody>
          <a:bodyPr>
            <a:normAutofit/>
          </a:bodyPr>
          <a:lstStyle/>
          <a:p>
            <a:r>
              <a:rPr lang="en-US" dirty="0"/>
              <a:t>Little Bangs @ RHIC &amp; LHC, probed w/ high energy particles and jets</a:t>
            </a:r>
          </a:p>
          <a:p>
            <a:r>
              <a:rPr lang="en-US" dirty="0"/>
              <a:t>Energy loss of very high momentum probes on very short distances</a:t>
            </a:r>
          </a:p>
          <a:p>
            <a:r>
              <a:rPr lang="en-US" dirty="0"/>
              <a:t>Photons &amp; E-W bosons do not lose energy</a:t>
            </a:r>
          </a:p>
          <a:p>
            <a:r>
              <a:rPr lang="en-US" dirty="0"/>
              <a:t>Strongly interacting medium formed, non-hadronic medium</a:t>
            </a:r>
          </a:p>
          <a:p>
            <a:r>
              <a:rPr lang="en-US" dirty="0"/>
              <a:t>Medium properties explored in detail:</a:t>
            </a:r>
          </a:p>
          <a:p>
            <a:pPr lvl="1"/>
            <a:r>
              <a:rPr lang="en-US" dirty="0"/>
              <a:t>Cold nuclear matter effects under control with systems of different sizes, energies</a:t>
            </a:r>
          </a:p>
          <a:p>
            <a:pPr lvl="1"/>
            <a:r>
              <a:rPr lang="en-US" dirty="0"/>
              <a:t>Full jet reconstruction now possible</a:t>
            </a:r>
          </a:p>
          <a:p>
            <a:pPr lvl="1"/>
            <a:r>
              <a:rPr lang="en-US" dirty="0"/>
              <a:t>Photon-jet correlations and jet fragmentation show details of jet quenching</a:t>
            </a:r>
          </a:p>
          <a:p>
            <a:pPr lvl="1"/>
            <a:r>
              <a:rPr lang="en-US" dirty="0"/>
              <a:t>Heavy flavor probes: hadron creation and melting, temperature</a:t>
            </a:r>
          </a:p>
          <a:p>
            <a:r>
              <a:rPr lang="en-US" dirty="0"/>
              <a:t>Ongoing efforts for new, sophisticated results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5F1DAB34-F08B-4822-A38B-048AC0ADE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B565D575-1D57-470A-86E1-ACFAE0DBF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69F81F64-7D30-4CDC-91AB-783C0743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58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4545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1443490" y="2412148"/>
            <a:ext cx="6571343" cy="5035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 for your attention</a:t>
            </a:r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>
          <a:xfrm>
            <a:off x="1443491" y="2881227"/>
            <a:ext cx="6571341" cy="13716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If you are interested in these subjects, come to our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Zimányi School </a:t>
            </a:r>
            <a:r>
              <a:rPr lang="hu-HU" dirty="0"/>
              <a:t>2018</a:t>
            </a:r>
            <a:endParaRPr lang="en-US" dirty="0"/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December </a:t>
            </a:r>
            <a:r>
              <a:rPr lang="hu-HU" dirty="0"/>
              <a:t>3-7</a:t>
            </a:r>
            <a:r>
              <a:rPr lang="en-US" dirty="0"/>
              <a:t>., Budapest, Hungary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5"/>
          <a:stretch/>
        </p:blipFill>
        <p:spPr>
          <a:xfrm>
            <a:off x="6935636" y="-16321"/>
            <a:ext cx="2208364" cy="2216513"/>
          </a:xfrm>
          <a:prstGeom prst="rect">
            <a:avLst/>
          </a:prstGeom>
        </p:spPr>
      </p:pic>
      <p:pic>
        <p:nvPicPr>
          <p:cNvPr id="12" name="Picture 1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0245" y="0"/>
            <a:ext cx="3516368" cy="2097446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-16321"/>
            <a:ext cx="2881223" cy="2034301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3195632" y="5765507"/>
            <a:ext cx="311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accent1"/>
                </a:solidFill>
                <a:hlinkClick r:id="rId5"/>
              </a:rPr>
              <a:t>http://zimanyischool.kfki.hu/18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E7F56E9B-14BA-4923-8273-694250EE9A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2228" y="3835579"/>
            <a:ext cx="3772402" cy="1984943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908EC5F-7BFA-4F93-82AA-E13D43846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59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50841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Timeline of a heavy ion collision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15994" y="1230100"/>
            <a:ext cx="3381553" cy="2229094"/>
          </a:xfrm>
        </p:spPr>
        <p:txBody>
          <a:bodyPr>
            <a:normAutofit fontScale="92500"/>
          </a:bodyPr>
          <a:lstStyle/>
          <a:p>
            <a:r>
              <a:rPr lang="en-US" dirty="0"/>
              <a:t>Pre-thermalization stage: </a:t>
            </a:r>
            <a:br>
              <a:rPr lang="en-US" dirty="0"/>
            </a:br>
            <a:r>
              <a:rPr lang="en-US" dirty="0"/>
              <a:t>~1 </a:t>
            </a:r>
            <a:r>
              <a:rPr lang="en-US" dirty="0" err="1"/>
              <a:t>fm</a:t>
            </a:r>
            <a:r>
              <a:rPr lang="en-US" dirty="0"/>
              <a:t>/cm</a:t>
            </a:r>
          </a:p>
          <a:p>
            <a:r>
              <a:rPr lang="en-US" dirty="0"/>
              <a:t>Quark-hadron transition: </a:t>
            </a:r>
            <a:r>
              <a:rPr lang="hu-HU" dirty="0"/>
              <a:t/>
            </a:r>
            <a:br>
              <a:rPr lang="hu-HU" dirty="0"/>
            </a:br>
            <a:r>
              <a:rPr lang="en-US" dirty="0"/>
              <a:t>~7-10 </a:t>
            </a:r>
            <a:r>
              <a:rPr lang="en-US" dirty="0" err="1"/>
              <a:t>fm</a:t>
            </a:r>
            <a:r>
              <a:rPr lang="en-US" dirty="0"/>
              <a:t>/c</a:t>
            </a:r>
          </a:p>
          <a:p>
            <a:r>
              <a:rPr lang="en-US" dirty="0"/>
              <a:t>Chemical</a:t>
            </a:r>
            <a:r>
              <a:rPr lang="hu-HU" dirty="0"/>
              <a:t> </a:t>
            </a:r>
            <a:r>
              <a:rPr lang="en-US" dirty="0"/>
              <a:t>+</a:t>
            </a:r>
            <a:r>
              <a:rPr lang="hu-HU" dirty="0"/>
              <a:t> </a:t>
            </a:r>
            <a:r>
              <a:rPr lang="en-US" dirty="0"/>
              <a:t>kinetic freeze-out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1" y="3372929"/>
            <a:ext cx="3992817" cy="2639684"/>
          </a:xfrm>
          <a:prstGeom prst="rect">
            <a:avLst/>
          </a:prstGeom>
        </p:spPr>
      </p:pic>
      <p:sp>
        <p:nvSpPr>
          <p:cNvPr id="11" name="Téglalap 10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pic>
        <p:nvPicPr>
          <p:cNvPr id="12" name="test_lavc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25058" y="1230099"/>
            <a:ext cx="4958556" cy="4782513"/>
          </a:xfrm>
          <a:prstGeom prst="rect">
            <a:avLst/>
          </a:prstGeom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89354EF0-2922-45E9-928A-475998D11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591029D6-C1FE-4294-ACC3-2542CB09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195463EE-0828-4156-B282-B54B5583A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2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BACKUP</a:t>
            </a:r>
            <a:endParaRPr lang="en-US" dirty="0"/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F9BC007-9952-449A-9F04-D1F263DF0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C2FF69B-3570-4291-97CF-DBF0BA7D4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Budapest-Debrecen CMS Meeting</a:t>
            </a:r>
            <a:endParaRPr lang="en-US" noProof="0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2BEC6C50-73E1-4D45-B5FE-17E08CF4C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60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4170365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Neutral pion – hadron correlations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2"/>
            <a:ext cx="8350369" cy="172013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Neutral pion as a trigger particle for the jet: unmodified momentum</a:t>
            </a:r>
          </a:p>
          <a:p>
            <a:r>
              <a:rPr lang="en-US" dirty="0"/>
              <a:t>p</a:t>
            </a:r>
            <a:r>
              <a:rPr lang="en-US" baseline="-25000" dirty="0"/>
              <a:t>out</a:t>
            </a:r>
            <a:r>
              <a:rPr lang="en-US" dirty="0"/>
              <a:t>: non-perturbative momentum width</a:t>
            </a:r>
          </a:p>
          <a:p>
            <a:r>
              <a:rPr lang="en-US" dirty="0"/>
              <a:t>Increase in </a:t>
            </a:r>
            <a:r>
              <a:rPr lang="en-US" dirty="0" err="1"/>
              <a:t>acoplanarity</a:t>
            </a:r>
            <a:r>
              <a:rPr lang="en-US" dirty="0"/>
              <a:t> compared to pp</a:t>
            </a:r>
          </a:p>
          <a:p>
            <a:r>
              <a:rPr lang="en-US" dirty="0"/>
              <a:t>Decrease for </a:t>
            </a:r>
            <a:r>
              <a:rPr lang="en-US" dirty="0" err="1"/>
              <a:t>p+Al</a:t>
            </a:r>
            <a:r>
              <a:rPr lang="en-US" dirty="0"/>
              <a:t> versus </a:t>
            </a:r>
            <a:r>
              <a:rPr lang="en-US" dirty="0" err="1"/>
              <a:t>p+Au</a:t>
            </a:r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256" y="2501660"/>
            <a:ext cx="4787358" cy="359721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40" y="3048447"/>
            <a:ext cx="3888389" cy="2972792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95CB45F6-22FD-4939-B979-67A8B11B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FCE644BF-3D63-4A27-BB8F-66C934484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93BF5608-072C-4E43-BD0B-10CD5F392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61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1652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Jet</a:t>
            </a:r>
            <a:r>
              <a:rPr lang="hu-HU" dirty="0"/>
              <a:t> </a:t>
            </a:r>
            <a:r>
              <a:rPr lang="hu-HU" dirty="0" err="1"/>
              <a:t>suppression</a:t>
            </a:r>
            <a:r>
              <a:rPr lang="hu-HU" dirty="0"/>
              <a:t> in </a:t>
            </a:r>
            <a:r>
              <a:rPr lang="hu-HU" dirty="0" err="1"/>
              <a:t>Cu+Au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1"/>
            <a:ext cx="7919048" cy="4773887"/>
          </a:xfrm>
        </p:spPr>
        <p:txBody>
          <a:bodyPr/>
          <a:lstStyle/>
          <a:p>
            <a:r>
              <a:rPr lang="hu-HU" dirty="0" err="1"/>
              <a:t>Similar</a:t>
            </a:r>
            <a:r>
              <a:rPr lang="hu-HU" dirty="0"/>
              <a:t> </a:t>
            </a:r>
            <a:r>
              <a:rPr lang="hu-HU" dirty="0" err="1"/>
              <a:t>behavior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usual</a:t>
            </a:r>
            <a:r>
              <a:rPr lang="hu-HU" dirty="0"/>
              <a:t> </a:t>
            </a:r>
            <a:r>
              <a:rPr lang="hu-HU" dirty="0" err="1"/>
              <a:t>Au+Au</a:t>
            </a:r>
            <a:r>
              <a:rPr lang="hu-HU" dirty="0"/>
              <a:t> </a:t>
            </a:r>
            <a:r>
              <a:rPr lang="hu-HU" dirty="0" err="1"/>
              <a:t>observations</a:t>
            </a:r>
            <a:r>
              <a:rPr lang="hu-HU" dirty="0"/>
              <a:t> </a:t>
            </a:r>
          </a:p>
          <a:p>
            <a:endParaRPr lang="en-US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01" y="2122098"/>
            <a:ext cx="5792840" cy="3899140"/>
          </a:xfrm>
          <a:prstGeom prst="rect">
            <a:avLst/>
          </a:prstGeom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787B671C-F0A8-4D51-A759-4B8A992C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98CDB4DB-E095-4F3F-8980-1A4C639AD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444A580C-455C-44D7-B41D-7BFE1083B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62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4783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Quark</a:t>
            </a:r>
            <a:r>
              <a:rPr lang="hu-HU" dirty="0"/>
              <a:t> </a:t>
            </a:r>
            <a:r>
              <a:rPr lang="hu-HU" dirty="0" err="1"/>
              <a:t>participant</a:t>
            </a:r>
            <a:r>
              <a:rPr lang="hu-HU" dirty="0"/>
              <a:t> </a:t>
            </a:r>
            <a:r>
              <a:rPr lang="hu-HU" dirty="0" err="1"/>
              <a:t>scaling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fds</a:t>
            </a:r>
            <a:endParaRPr lang="en-US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961" y="1694462"/>
            <a:ext cx="6913996" cy="4326776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3920122" y="3244334"/>
            <a:ext cx="1303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Suppression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F24AB30C-746F-44E2-8760-E9316A2A5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CFDDD00E-932A-44CA-AD9E-C879D0ACC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7D290E13-C6A7-4A9E-99F4-6277AD327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63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09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Jet radius dependencies in pp at LHC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independent on jet cone radius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394" y="1685464"/>
            <a:ext cx="6601132" cy="4335774"/>
          </a:xfrm>
          <a:prstGeom prst="rect">
            <a:avLst/>
          </a:prstGeom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E335074E-31FF-42AB-AC50-0052756F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3E5D3B8F-48A5-42AF-AF3E-63CCB2D49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7E173230-9703-42F4-8625-537600C4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64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3662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Heavy flavor suppression in </a:t>
            </a:r>
            <a:r>
              <a:rPr lang="en-US" dirty="0" err="1"/>
              <a:t>Cu+Au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109189"/>
                <a:ext cx="8220818" cy="191279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Charmonia, bound c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hu-HU" b="0" i="0" dirty="0" smtClean="0"/>
                          <m:t>c</m:t>
                        </m:r>
                      </m:e>
                    </m:acc>
                  </m:oMath>
                </a14:m>
                <a:r>
                  <a:rPr lang="hu-HU" dirty="0"/>
                  <a:t> (</a:t>
                </a:r>
                <a:r>
                  <a:rPr lang="en-US" dirty="0"/>
                  <a:t>prompt J/</a:t>
                </a:r>
                <a:r>
                  <a:rPr lang="en-US" dirty="0">
                    <a:latin typeface="Symbol" panose="05050102010706020507" pitchFamily="18" charset="2"/>
                  </a:rPr>
                  <a:t>Y</a:t>
                </a:r>
                <a:r>
                  <a:rPr lang="hu-HU" dirty="0">
                    <a:sym typeface="Wingdings" panose="05000000000000000000" pitchFamily="2" charset="2"/>
                  </a:rPr>
                  <a:t>): </a:t>
                </a:r>
                <a:r>
                  <a:rPr lang="en-US" dirty="0"/>
                  <a:t>suppressed due to breaking/melting</a:t>
                </a:r>
              </a:p>
              <a:p>
                <a:r>
                  <a:rPr lang="hu-HU" dirty="0"/>
                  <a:t>O</a:t>
                </a:r>
                <a:r>
                  <a:rPr lang="en-US" dirty="0"/>
                  <a:t>pen beauty</a:t>
                </a:r>
                <a:r>
                  <a:rPr lang="hu-HU" dirty="0"/>
                  <a:t> (</a:t>
                </a:r>
                <a:r>
                  <a:rPr lang="hu-HU" dirty="0" err="1"/>
                  <a:t>via</a:t>
                </a:r>
                <a:r>
                  <a:rPr lang="hu-HU" dirty="0"/>
                  <a:t> </a:t>
                </a:r>
                <a:r>
                  <a:rPr lang="en-US" dirty="0"/>
                  <a:t>non</a:t>
                </a:r>
                <a:r>
                  <a:rPr lang="hu-HU" dirty="0"/>
                  <a:t>-</a:t>
                </a:r>
                <a:r>
                  <a:rPr lang="en-US" dirty="0"/>
                  <a:t>prompt J/</a:t>
                </a:r>
                <a:r>
                  <a:rPr lang="en-US" dirty="0">
                    <a:latin typeface="Symbol" panose="05050102010706020507" pitchFamily="18" charset="2"/>
                  </a:rPr>
                  <a:t>Y</a:t>
                </a:r>
                <a:r>
                  <a:rPr lang="hu-HU" dirty="0"/>
                  <a:t>): </a:t>
                </a:r>
                <a:r>
                  <a:rPr lang="en-US" dirty="0"/>
                  <a:t>unsuppressed</a:t>
                </a:r>
              </a:p>
              <a:p>
                <a:r>
                  <a:rPr lang="en-US" dirty="0"/>
                  <a:t>Consistent with</a:t>
                </a:r>
                <a:r>
                  <a:rPr lang="hu-HU" dirty="0"/>
                  <a:t> </a:t>
                </a:r>
                <a:r>
                  <a:rPr lang="en-US" dirty="0"/>
                  <a:t>expectations (EPS09</a:t>
                </a:r>
                <a:r>
                  <a:rPr lang="hu-HU" dirty="0"/>
                  <a:t>)</a:t>
                </a:r>
              </a:p>
              <a:p>
                <a:r>
                  <a:rPr lang="en-US" dirty="0"/>
                  <a:t>Slight backward</a:t>
                </a:r>
                <a:r>
                  <a:rPr lang="hu-HU" dirty="0"/>
                  <a:t> </a:t>
                </a:r>
                <a:r>
                  <a:rPr lang="en-US" dirty="0"/>
                  <a:t>enhancement?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109189"/>
                <a:ext cx="8220818" cy="1912791"/>
              </a:xfrm>
              <a:blipFill>
                <a:blip r:embed="rId2"/>
                <a:stretch>
                  <a:fillRect l="-667" t="-1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959" y="2910468"/>
            <a:ext cx="3964105" cy="317407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079" y="2910468"/>
            <a:ext cx="3983506" cy="3174072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 BASICS   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A6A95F0E-8C55-4AAF-8048-B207680E8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8FCF4A1C-CA60-4D80-A808-24CA25585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552AD0A5-4161-42E3-9512-3B3A7D061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65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687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0" name="Egyenes összekötő 189"/>
          <p:cNvCxnSpPr/>
          <p:nvPr/>
        </p:nvCxnSpPr>
        <p:spPr>
          <a:xfrm>
            <a:off x="1852349" y="1659664"/>
            <a:ext cx="4183719" cy="41701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evolution of a heavy ion collision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9734" y="2023053"/>
            <a:ext cx="4206370" cy="3834291"/>
          </a:xfrm>
        </p:spPr>
        <p:txBody>
          <a:bodyPr>
            <a:normAutofit/>
          </a:bodyPr>
          <a:lstStyle/>
          <a:p>
            <a:r>
              <a:rPr lang="en-US" dirty="0"/>
              <a:t>Initial stage:</a:t>
            </a:r>
          </a:p>
          <a:p>
            <a:pPr lvl="1"/>
            <a:r>
              <a:rPr lang="en-US" dirty="0"/>
              <a:t>Hard scattering</a:t>
            </a:r>
          </a:p>
          <a:p>
            <a:pPr lvl="1"/>
            <a:r>
              <a:rPr lang="en-US" dirty="0"/>
              <a:t>Jet formation</a:t>
            </a:r>
          </a:p>
          <a:p>
            <a:r>
              <a:rPr lang="en-US" dirty="0"/>
              <a:t>Leptons, photons:</a:t>
            </a:r>
          </a:p>
          <a:p>
            <a:pPr lvl="1"/>
            <a:r>
              <a:rPr lang="en-US" dirty="0"/>
              <a:t>”shine through”</a:t>
            </a:r>
          </a:p>
          <a:p>
            <a:r>
              <a:rPr lang="en-US" dirty="0"/>
              <a:t>Hadrons:</a:t>
            </a:r>
          </a:p>
          <a:p>
            <a:pPr lvl="1"/>
            <a:r>
              <a:rPr lang="en-US" dirty="0"/>
              <a:t>Dissociation and coalescence</a:t>
            </a:r>
          </a:p>
          <a:p>
            <a:pPr lvl="1"/>
            <a:r>
              <a:rPr lang="hu-HU" dirty="0"/>
              <a:t>”</a:t>
            </a:r>
            <a:r>
              <a:rPr lang="en-US" dirty="0"/>
              <a:t>Final” hadrons created at freeze-out</a:t>
            </a:r>
          </a:p>
        </p:txBody>
      </p:sp>
      <p:grpSp>
        <p:nvGrpSpPr>
          <p:cNvPr id="194" name="Csoportba foglalás 193"/>
          <p:cNvGrpSpPr/>
          <p:nvPr/>
        </p:nvGrpSpPr>
        <p:grpSpPr>
          <a:xfrm>
            <a:off x="1824990" y="1230856"/>
            <a:ext cx="7242464" cy="4997810"/>
            <a:chOff x="1824990" y="1230856"/>
            <a:chExt cx="7242464" cy="4997810"/>
          </a:xfrm>
        </p:grpSpPr>
        <p:cxnSp>
          <p:nvCxnSpPr>
            <p:cNvPr id="96" name="Egyenes összekötő nyíllal 95"/>
            <p:cNvCxnSpPr/>
            <p:nvPr/>
          </p:nvCxnSpPr>
          <p:spPr>
            <a:xfrm flipV="1">
              <a:off x="5425440" y="1296118"/>
              <a:ext cx="0" cy="49325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gyenes összekötő nyíllal 96"/>
            <p:cNvCxnSpPr/>
            <p:nvPr/>
          </p:nvCxnSpPr>
          <p:spPr>
            <a:xfrm>
              <a:off x="1852350" y="5227300"/>
              <a:ext cx="718958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Szabadkézi sokszög 34"/>
            <p:cNvSpPr/>
            <p:nvPr/>
          </p:nvSpPr>
          <p:spPr>
            <a:xfrm>
              <a:off x="1825040" y="1327941"/>
              <a:ext cx="3616449" cy="1667111"/>
            </a:xfrm>
            <a:custGeom>
              <a:avLst/>
              <a:gdLst>
                <a:gd name="connsiteX0" fmla="*/ 0 w 3400425"/>
                <a:gd name="connsiteY0" fmla="*/ 0 h 1514475"/>
                <a:gd name="connsiteX1" fmla="*/ 523875 w 3400425"/>
                <a:gd name="connsiteY1" fmla="*/ 457200 h 1514475"/>
                <a:gd name="connsiteX2" fmla="*/ 1238250 w 3400425"/>
                <a:gd name="connsiteY2" fmla="*/ 952500 h 1514475"/>
                <a:gd name="connsiteX3" fmla="*/ 1971675 w 3400425"/>
                <a:gd name="connsiteY3" fmla="*/ 1295400 h 1514475"/>
                <a:gd name="connsiteX4" fmla="*/ 2686050 w 3400425"/>
                <a:gd name="connsiteY4" fmla="*/ 1457325 h 1514475"/>
                <a:gd name="connsiteX5" fmla="*/ 3400425 w 3400425"/>
                <a:gd name="connsiteY5" fmla="*/ 1514475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425" h="1514475">
                  <a:moveTo>
                    <a:pt x="0" y="0"/>
                  </a:moveTo>
                  <a:cubicBezTo>
                    <a:pt x="158750" y="149225"/>
                    <a:pt x="317500" y="298450"/>
                    <a:pt x="523875" y="457200"/>
                  </a:cubicBezTo>
                  <a:cubicBezTo>
                    <a:pt x="730250" y="615950"/>
                    <a:pt x="996950" y="812800"/>
                    <a:pt x="1238250" y="952500"/>
                  </a:cubicBezTo>
                  <a:cubicBezTo>
                    <a:pt x="1479550" y="1092200"/>
                    <a:pt x="1730375" y="1211263"/>
                    <a:pt x="1971675" y="1295400"/>
                  </a:cubicBezTo>
                  <a:cubicBezTo>
                    <a:pt x="2212975" y="1379538"/>
                    <a:pt x="2447925" y="1420813"/>
                    <a:pt x="2686050" y="1457325"/>
                  </a:cubicBezTo>
                  <a:cubicBezTo>
                    <a:pt x="2924175" y="1493837"/>
                    <a:pt x="3162300" y="1504156"/>
                    <a:pt x="3400425" y="1514475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99" name="Szabadkézi sokszög 40"/>
            <p:cNvSpPr/>
            <p:nvPr/>
          </p:nvSpPr>
          <p:spPr>
            <a:xfrm>
              <a:off x="1824990" y="1554892"/>
              <a:ext cx="3600450" cy="3114675"/>
            </a:xfrm>
            <a:custGeom>
              <a:avLst/>
              <a:gdLst>
                <a:gd name="connsiteX0" fmla="*/ 0 w 3600450"/>
                <a:gd name="connsiteY0" fmla="*/ 0 h 3114675"/>
                <a:gd name="connsiteX1" fmla="*/ 733425 w 3600450"/>
                <a:gd name="connsiteY1" fmla="*/ 742950 h 3114675"/>
                <a:gd name="connsiteX2" fmla="*/ 1447800 w 3600450"/>
                <a:gd name="connsiteY2" fmla="*/ 1438275 h 3114675"/>
                <a:gd name="connsiteX3" fmla="*/ 2171700 w 3600450"/>
                <a:gd name="connsiteY3" fmla="*/ 2162175 h 3114675"/>
                <a:gd name="connsiteX4" fmla="*/ 2857500 w 3600450"/>
                <a:gd name="connsiteY4" fmla="*/ 2752725 h 3114675"/>
                <a:gd name="connsiteX5" fmla="*/ 3343275 w 3600450"/>
                <a:gd name="connsiteY5" fmla="*/ 3048000 h 3114675"/>
                <a:gd name="connsiteX6" fmla="*/ 3600450 w 3600450"/>
                <a:gd name="connsiteY6" fmla="*/ 311467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450" h="3114675">
                  <a:moveTo>
                    <a:pt x="0" y="0"/>
                  </a:moveTo>
                  <a:lnTo>
                    <a:pt x="733425" y="742950"/>
                  </a:lnTo>
                  <a:cubicBezTo>
                    <a:pt x="974725" y="982663"/>
                    <a:pt x="1208088" y="1201738"/>
                    <a:pt x="1447800" y="1438275"/>
                  </a:cubicBezTo>
                  <a:cubicBezTo>
                    <a:pt x="1687512" y="1674812"/>
                    <a:pt x="1936750" y="1943100"/>
                    <a:pt x="2171700" y="2162175"/>
                  </a:cubicBezTo>
                  <a:cubicBezTo>
                    <a:pt x="2406650" y="2381250"/>
                    <a:pt x="2662238" y="2605088"/>
                    <a:pt x="2857500" y="2752725"/>
                  </a:cubicBezTo>
                  <a:cubicBezTo>
                    <a:pt x="3052762" y="2900362"/>
                    <a:pt x="3219450" y="2987675"/>
                    <a:pt x="3343275" y="3048000"/>
                  </a:cubicBezTo>
                  <a:cubicBezTo>
                    <a:pt x="3467100" y="3108325"/>
                    <a:pt x="3533775" y="3111500"/>
                    <a:pt x="3600450" y="3114675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00" name="Szabadkézi sokszög 41"/>
            <p:cNvSpPr/>
            <p:nvPr/>
          </p:nvSpPr>
          <p:spPr>
            <a:xfrm>
              <a:off x="1825040" y="1230856"/>
              <a:ext cx="3616449" cy="1523095"/>
            </a:xfrm>
            <a:custGeom>
              <a:avLst/>
              <a:gdLst>
                <a:gd name="connsiteX0" fmla="*/ 0 w 3400425"/>
                <a:gd name="connsiteY0" fmla="*/ 0 h 1514475"/>
                <a:gd name="connsiteX1" fmla="*/ 523875 w 3400425"/>
                <a:gd name="connsiteY1" fmla="*/ 457200 h 1514475"/>
                <a:gd name="connsiteX2" fmla="*/ 1238250 w 3400425"/>
                <a:gd name="connsiteY2" fmla="*/ 952500 h 1514475"/>
                <a:gd name="connsiteX3" fmla="*/ 1971675 w 3400425"/>
                <a:gd name="connsiteY3" fmla="*/ 1295400 h 1514475"/>
                <a:gd name="connsiteX4" fmla="*/ 2686050 w 3400425"/>
                <a:gd name="connsiteY4" fmla="*/ 1457325 h 1514475"/>
                <a:gd name="connsiteX5" fmla="*/ 3400425 w 3400425"/>
                <a:gd name="connsiteY5" fmla="*/ 1514475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425" h="1514475">
                  <a:moveTo>
                    <a:pt x="0" y="0"/>
                  </a:moveTo>
                  <a:cubicBezTo>
                    <a:pt x="158750" y="149225"/>
                    <a:pt x="317500" y="298450"/>
                    <a:pt x="523875" y="457200"/>
                  </a:cubicBezTo>
                  <a:cubicBezTo>
                    <a:pt x="730250" y="615950"/>
                    <a:pt x="996950" y="812800"/>
                    <a:pt x="1238250" y="952500"/>
                  </a:cubicBezTo>
                  <a:cubicBezTo>
                    <a:pt x="1479550" y="1092200"/>
                    <a:pt x="1730375" y="1211263"/>
                    <a:pt x="1971675" y="1295400"/>
                  </a:cubicBezTo>
                  <a:cubicBezTo>
                    <a:pt x="2212975" y="1379538"/>
                    <a:pt x="2447925" y="1420813"/>
                    <a:pt x="2686050" y="1457325"/>
                  </a:cubicBezTo>
                  <a:cubicBezTo>
                    <a:pt x="2924175" y="1493837"/>
                    <a:pt x="3162300" y="1504156"/>
                    <a:pt x="3400425" y="1514475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01" name="Téglalap 100"/>
            <p:cNvSpPr/>
            <p:nvPr/>
          </p:nvSpPr>
          <p:spPr>
            <a:xfrm>
              <a:off x="4344469" y="3316394"/>
              <a:ext cx="2337736" cy="8135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ArchDown">
                <a:avLst>
                  <a:gd name="adj" fmla="val 20767612"/>
                </a:avLst>
              </a:prstTxWarp>
              <a:spAutoFit/>
            </a:bodyPr>
            <a:lstStyle/>
            <a:p>
              <a:pPr algn="ctr"/>
              <a:r>
                <a:rPr lang="en-US" sz="6000" b="1" noProof="1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sQGP</a:t>
              </a:r>
            </a:p>
          </p:txBody>
        </p:sp>
        <p:sp>
          <p:nvSpPr>
            <p:cNvPr id="102" name="Téglalap 101"/>
            <p:cNvSpPr/>
            <p:nvPr/>
          </p:nvSpPr>
          <p:spPr>
            <a:xfrm>
              <a:off x="3985280" y="2429361"/>
              <a:ext cx="2828611" cy="44864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ArchDown">
                <a:avLst>
                  <a:gd name="adj" fmla="val 108687"/>
                </a:avLst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2200" b="1" spc="5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Freeze-out, hadrons</a:t>
              </a:r>
            </a:p>
          </p:txBody>
        </p:sp>
        <p:cxnSp>
          <p:nvCxnSpPr>
            <p:cNvPr id="103" name="Egyenes összekötő nyíllal 102"/>
            <p:cNvCxnSpPr/>
            <p:nvPr/>
          </p:nvCxnSpPr>
          <p:spPr>
            <a:xfrm flipH="1" flipV="1">
              <a:off x="3625215" y="2040946"/>
              <a:ext cx="144041" cy="451284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Egyenes összekötő nyíllal 103"/>
            <p:cNvCxnSpPr/>
            <p:nvPr/>
          </p:nvCxnSpPr>
          <p:spPr>
            <a:xfrm flipH="1" flipV="1">
              <a:off x="3443386" y="2019323"/>
              <a:ext cx="155082" cy="472907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Egyenes összekötő nyíllal 104"/>
            <p:cNvCxnSpPr/>
            <p:nvPr/>
          </p:nvCxnSpPr>
          <p:spPr>
            <a:xfrm flipH="1" flipV="1">
              <a:off x="3846690" y="2040946"/>
              <a:ext cx="102586" cy="53298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gyenes összekötő nyíllal 105"/>
            <p:cNvCxnSpPr/>
            <p:nvPr/>
          </p:nvCxnSpPr>
          <p:spPr>
            <a:xfrm flipH="1" flipV="1">
              <a:off x="3985280" y="2161496"/>
              <a:ext cx="42356" cy="40151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églalap 106"/>
            <p:cNvSpPr/>
            <p:nvPr/>
          </p:nvSpPr>
          <p:spPr>
            <a:xfrm>
              <a:off x="3249726" y="1629693"/>
              <a:ext cx="1399102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2000" b="1" spc="5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Symbol" pitchFamily="18" charset="2"/>
                </a:rPr>
                <a:t>p</a:t>
              </a:r>
              <a:r>
                <a:rPr lang="en-US" sz="2000" b="1" spc="50" baseline="3000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Symbol" pitchFamily="18" charset="2"/>
                  <a:sym typeface="Symbol"/>
                </a:rPr>
                <a:t></a:t>
              </a:r>
              <a:r>
                <a:rPr lang="en-US" sz="2000" b="1" spc="5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 K</a:t>
              </a:r>
              <a:r>
                <a:rPr lang="en-US" sz="2000" b="1" spc="50" baseline="3000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Symbol" pitchFamily="18" charset="2"/>
                  <a:sym typeface="Symbol"/>
                </a:rPr>
                <a:t></a:t>
              </a:r>
              <a:r>
                <a:rPr lang="en-US" sz="2000" b="1" spc="5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 p, ..</a:t>
              </a:r>
            </a:p>
          </p:txBody>
        </p:sp>
        <p:sp>
          <p:nvSpPr>
            <p:cNvPr id="108" name="Téglalap 107"/>
            <p:cNvSpPr/>
            <p:nvPr/>
          </p:nvSpPr>
          <p:spPr>
            <a:xfrm>
              <a:off x="7543688" y="1287530"/>
              <a:ext cx="100861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noProof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Symbol" pitchFamily="18" charset="2"/>
                </a:rPr>
                <a:t>g</a:t>
              </a:r>
              <a:r>
                <a:rPr lang="en-US" sz="2000" b="1" noProof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, e</a:t>
              </a:r>
              <a:r>
                <a:rPr lang="en-US" sz="2000" b="1" baseline="30000" noProof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Symbol" pitchFamily="18" charset="2"/>
                  <a:sym typeface="Symbol"/>
                </a:rPr>
                <a:t></a:t>
              </a:r>
              <a:r>
                <a:rPr lang="en-US" sz="2000" b="1" noProof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, </a:t>
              </a:r>
              <a:r>
                <a:rPr lang="en-US" sz="2000" b="1" noProof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Symbol" pitchFamily="18" charset="2"/>
                </a:rPr>
                <a:t>m</a:t>
              </a:r>
              <a:r>
                <a:rPr lang="en-US" sz="2000" b="1" baseline="30000" noProof="1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Symbol" pitchFamily="18" charset="2"/>
                  <a:sym typeface="Symbol"/>
                </a:rPr>
                <a:t></a:t>
              </a:r>
              <a:endParaRPr lang="en-US" sz="2000" b="1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cxnSp>
          <p:nvCxnSpPr>
            <p:cNvPr id="109" name="Egyenes összekötő 108"/>
            <p:cNvCxnSpPr/>
            <p:nvPr/>
          </p:nvCxnSpPr>
          <p:spPr>
            <a:xfrm flipH="1">
              <a:off x="4746924" y="1574945"/>
              <a:ext cx="4320530" cy="432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Szabadkézi sokszög 69"/>
            <p:cNvSpPr/>
            <p:nvPr/>
          </p:nvSpPr>
          <p:spPr>
            <a:xfrm flipH="1">
              <a:off x="5425490" y="1327941"/>
              <a:ext cx="3616449" cy="1667111"/>
            </a:xfrm>
            <a:custGeom>
              <a:avLst/>
              <a:gdLst>
                <a:gd name="connsiteX0" fmla="*/ 0 w 3400425"/>
                <a:gd name="connsiteY0" fmla="*/ 0 h 1514475"/>
                <a:gd name="connsiteX1" fmla="*/ 523875 w 3400425"/>
                <a:gd name="connsiteY1" fmla="*/ 457200 h 1514475"/>
                <a:gd name="connsiteX2" fmla="*/ 1238250 w 3400425"/>
                <a:gd name="connsiteY2" fmla="*/ 952500 h 1514475"/>
                <a:gd name="connsiteX3" fmla="*/ 1971675 w 3400425"/>
                <a:gd name="connsiteY3" fmla="*/ 1295400 h 1514475"/>
                <a:gd name="connsiteX4" fmla="*/ 2686050 w 3400425"/>
                <a:gd name="connsiteY4" fmla="*/ 1457325 h 1514475"/>
                <a:gd name="connsiteX5" fmla="*/ 3400425 w 3400425"/>
                <a:gd name="connsiteY5" fmla="*/ 1514475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425" h="1514475">
                  <a:moveTo>
                    <a:pt x="0" y="0"/>
                  </a:moveTo>
                  <a:cubicBezTo>
                    <a:pt x="158750" y="149225"/>
                    <a:pt x="317500" y="298450"/>
                    <a:pt x="523875" y="457200"/>
                  </a:cubicBezTo>
                  <a:cubicBezTo>
                    <a:pt x="730250" y="615950"/>
                    <a:pt x="996950" y="812800"/>
                    <a:pt x="1238250" y="952500"/>
                  </a:cubicBezTo>
                  <a:cubicBezTo>
                    <a:pt x="1479550" y="1092200"/>
                    <a:pt x="1730375" y="1211263"/>
                    <a:pt x="1971675" y="1295400"/>
                  </a:cubicBezTo>
                  <a:cubicBezTo>
                    <a:pt x="2212975" y="1379538"/>
                    <a:pt x="2447925" y="1420813"/>
                    <a:pt x="2686050" y="1457325"/>
                  </a:cubicBezTo>
                  <a:cubicBezTo>
                    <a:pt x="2924175" y="1493837"/>
                    <a:pt x="3162300" y="1504156"/>
                    <a:pt x="3400425" y="1514475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11" name="Szabadkézi sokszög 70"/>
            <p:cNvSpPr/>
            <p:nvPr/>
          </p:nvSpPr>
          <p:spPr>
            <a:xfrm flipH="1">
              <a:off x="5425440" y="1554892"/>
              <a:ext cx="3600450" cy="3114675"/>
            </a:xfrm>
            <a:custGeom>
              <a:avLst/>
              <a:gdLst>
                <a:gd name="connsiteX0" fmla="*/ 0 w 3600450"/>
                <a:gd name="connsiteY0" fmla="*/ 0 h 3114675"/>
                <a:gd name="connsiteX1" fmla="*/ 733425 w 3600450"/>
                <a:gd name="connsiteY1" fmla="*/ 742950 h 3114675"/>
                <a:gd name="connsiteX2" fmla="*/ 1447800 w 3600450"/>
                <a:gd name="connsiteY2" fmla="*/ 1438275 h 3114675"/>
                <a:gd name="connsiteX3" fmla="*/ 2171700 w 3600450"/>
                <a:gd name="connsiteY3" fmla="*/ 2162175 h 3114675"/>
                <a:gd name="connsiteX4" fmla="*/ 2857500 w 3600450"/>
                <a:gd name="connsiteY4" fmla="*/ 2752725 h 3114675"/>
                <a:gd name="connsiteX5" fmla="*/ 3343275 w 3600450"/>
                <a:gd name="connsiteY5" fmla="*/ 3048000 h 3114675"/>
                <a:gd name="connsiteX6" fmla="*/ 3600450 w 3600450"/>
                <a:gd name="connsiteY6" fmla="*/ 311467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450" h="3114675">
                  <a:moveTo>
                    <a:pt x="0" y="0"/>
                  </a:moveTo>
                  <a:lnTo>
                    <a:pt x="733425" y="742950"/>
                  </a:lnTo>
                  <a:cubicBezTo>
                    <a:pt x="974725" y="982663"/>
                    <a:pt x="1208088" y="1201738"/>
                    <a:pt x="1447800" y="1438275"/>
                  </a:cubicBezTo>
                  <a:cubicBezTo>
                    <a:pt x="1687512" y="1674812"/>
                    <a:pt x="1936750" y="1943100"/>
                    <a:pt x="2171700" y="2162175"/>
                  </a:cubicBezTo>
                  <a:cubicBezTo>
                    <a:pt x="2406650" y="2381250"/>
                    <a:pt x="2662238" y="2605088"/>
                    <a:pt x="2857500" y="2752725"/>
                  </a:cubicBezTo>
                  <a:cubicBezTo>
                    <a:pt x="3052762" y="2900362"/>
                    <a:pt x="3219450" y="2987675"/>
                    <a:pt x="3343275" y="3048000"/>
                  </a:cubicBezTo>
                  <a:cubicBezTo>
                    <a:pt x="3467100" y="3108325"/>
                    <a:pt x="3533775" y="3111500"/>
                    <a:pt x="3600450" y="3114675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12" name="Szabadkézi sokszög 71"/>
            <p:cNvSpPr/>
            <p:nvPr/>
          </p:nvSpPr>
          <p:spPr>
            <a:xfrm flipH="1">
              <a:off x="5425490" y="1230856"/>
              <a:ext cx="3616449" cy="1523095"/>
            </a:xfrm>
            <a:custGeom>
              <a:avLst/>
              <a:gdLst>
                <a:gd name="connsiteX0" fmla="*/ 0 w 3400425"/>
                <a:gd name="connsiteY0" fmla="*/ 0 h 1514475"/>
                <a:gd name="connsiteX1" fmla="*/ 523875 w 3400425"/>
                <a:gd name="connsiteY1" fmla="*/ 457200 h 1514475"/>
                <a:gd name="connsiteX2" fmla="*/ 1238250 w 3400425"/>
                <a:gd name="connsiteY2" fmla="*/ 952500 h 1514475"/>
                <a:gd name="connsiteX3" fmla="*/ 1971675 w 3400425"/>
                <a:gd name="connsiteY3" fmla="*/ 1295400 h 1514475"/>
                <a:gd name="connsiteX4" fmla="*/ 2686050 w 3400425"/>
                <a:gd name="connsiteY4" fmla="*/ 1457325 h 1514475"/>
                <a:gd name="connsiteX5" fmla="*/ 3400425 w 3400425"/>
                <a:gd name="connsiteY5" fmla="*/ 1514475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425" h="1514475">
                  <a:moveTo>
                    <a:pt x="0" y="0"/>
                  </a:moveTo>
                  <a:cubicBezTo>
                    <a:pt x="158750" y="149225"/>
                    <a:pt x="317500" y="298450"/>
                    <a:pt x="523875" y="457200"/>
                  </a:cubicBezTo>
                  <a:cubicBezTo>
                    <a:pt x="730250" y="615950"/>
                    <a:pt x="996950" y="812800"/>
                    <a:pt x="1238250" y="952500"/>
                  </a:cubicBezTo>
                  <a:cubicBezTo>
                    <a:pt x="1479550" y="1092200"/>
                    <a:pt x="1730375" y="1211263"/>
                    <a:pt x="1971675" y="1295400"/>
                  </a:cubicBezTo>
                  <a:cubicBezTo>
                    <a:pt x="2212975" y="1379538"/>
                    <a:pt x="2447925" y="1420813"/>
                    <a:pt x="2686050" y="1457325"/>
                  </a:cubicBezTo>
                  <a:cubicBezTo>
                    <a:pt x="2924175" y="1493837"/>
                    <a:pt x="3162300" y="1504156"/>
                    <a:pt x="3400425" y="1514475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cxnSp>
          <p:nvCxnSpPr>
            <p:cNvPr id="113" name="Egyenes összekötő nyíllal 112"/>
            <p:cNvCxnSpPr/>
            <p:nvPr/>
          </p:nvCxnSpPr>
          <p:spPr>
            <a:xfrm flipV="1">
              <a:off x="6463280" y="1992403"/>
              <a:ext cx="150291" cy="714617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Egyenes összekötő nyíllal 113"/>
            <p:cNvCxnSpPr/>
            <p:nvPr/>
          </p:nvCxnSpPr>
          <p:spPr>
            <a:xfrm flipV="1">
              <a:off x="6297736" y="2117983"/>
              <a:ext cx="123980" cy="54468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Egyenes összekötő nyíllal 114"/>
            <p:cNvCxnSpPr/>
            <p:nvPr/>
          </p:nvCxnSpPr>
          <p:spPr>
            <a:xfrm flipV="1">
              <a:off x="6732486" y="1884427"/>
              <a:ext cx="161371" cy="812512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gyenes összekötő nyíllal 115"/>
            <p:cNvCxnSpPr/>
            <p:nvPr/>
          </p:nvCxnSpPr>
          <p:spPr>
            <a:xfrm flipV="1">
              <a:off x="6955739" y="1807381"/>
              <a:ext cx="243932" cy="80023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gyenes összekötő nyíllal 116"/>
            <p:cNvCxnSpPr/>
            <p:nvPr/>
          </p:nvCxnSpPr>
          <p:spPr>
            <a:xfrm flipV="1">
              <a:off x="7153632" y="1699720"/>
              <a:ext cx="749613" cy="1192154"/>
            </a:xfrm>
            <a:prstGeom prst="straightConnector1">
              <a:avLst/>
            </a:prstGeom>
            <a:ln w="19050"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gyenes összekötő nyíllal 117"/>
            <p:cNvCxnSpPr/>
            <p:nvPr/>
          </p:nvCxnSpPr>
          <p:spPr>
            <a:xfrm flipV="1">
              <a:off x="7677395" y="1554892"/>
              <a:ext cx="745630" cy="1109682"/>
            </a:xfrm>
            <a:prstGeom prst="straightConnector1">
              <a:avLst/>
            </a:prstGeom>
            <a:ln w="1905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gyenes összekötő nyíllal 118"/>
            <p:cNvCxnSpPr/>
            <p:nvPr/>
          </p:nvCxnSpPr>
          <p:spPr>
            <a:xfrm flipV="1">
              <a:off x="7582575" y="1707269"/>
              <a:ext cx="555220" cy="893655"/>
            </a:xfrm>
            <a:prstGeom prst="straightConnector1">
              <a:avLst/>
            </a:prstGeom>
            <a:ln w="1905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Ellipszis 119"/>
            <p:cNvSpPr/>
            <p:nvPr/>
          </p:nvSpPr>
          <p:spPr>
            <a:xfrm>
              <a:off x="4731702" y="5331803"/>
              <a:ext cx="126014" cy="7380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21" name="Ellipszis 120"/>
            <p:cNvSpPr/>
            <p:nvPr/>
          </p:nvSpPr>
          <p:spPr>
            <a:xfrm>
              <a:off x="5964771" y="5331803"/>
              <a:ext cx="108012" cy="7380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22" name="Robbanás 2 50"/>
            <p:cNvSpPr/>
            <p:nvPr/>
          </p:nvSpPr>
          <p:spPr>
            <a:xfrm rot="852142">
              <a:off x="5067483" y="4906197"/>
              <a:ext cx="776727" cy="407231"/>
            </a:xfrm>
            <a:prstGeom prst="irregularSeal2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noProof="1">
                <a:solidFill>
                  <a:schemeClr val="tx1"/>
                </a:solidFill>
              </a:endParaRPr>
            </a:p>
          </p:txBody>
        </p:sp>
        <p:sp>
          <p:nvSpPr>
            <p:cNvPr id="123" name="Felfelé nyíl 51"/>
            <p:cNvSpPr/>
            <p:nvPr/>
          </p:nvSpPr>
          <p:spPr>
            <a:xfrm rot="2737725">
              <a:off x="4985724" y="5221498"/>
              <a:ext cx="383039" cy="50405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24" name="Felfelé nyíl 52"/>
            <p:cNvSpPr/>
            <p:nvPr/>
          </p:nvSpPr>
          <p:spPr>
            <a:xfrm rot="18716237">
              <a:off x="5477804" y="5206391"/>
              <a:ext cx="383039" cy="50405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25" name="Téglalap 124"/>
            <p:cNvSpPr/>
            <p:nvPr/>
          </p:nvSpPr>
          <p:spPr>
            <a:xfrm>
              <a:off x="3812013" y="1851223"/>
              <a:ext cx="2828611" cy="44864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ArchDown">
                <a:avLst>
                  <a:gd name="adj" fmla="val 20922553"/>
                </a:avLst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3200" b="1" spc="50" noProof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Hadron gas</a:t>
              </a:r>
            </a:p>
          </p:txBody>
        </p:sp>
        <p:grpSp>
          <p:nvGrpSpPr>
            <p:cNvPr id="126" name="Csoportba foglalás 125"/>
            <p:cNvGrpSpPr/>
            <p:nvPr/>
          </p:nvGrpSpPr>
          <p:grpSpPr>
            <a:xfrm>
              <a:off x="3644033" y="2181061"/>
              <a:ext cx="1202648" cy="2454991"/>
              <a:chOff x="2942993" y="1891501"/>
              <a:chExt cx="1202648" cy="2454991"/>
            </a:xfrm>
          </p:grpSpPr>
          <p:cxnSp>
            <p:nvCxnSpPr>
              <p:cNvPr id="127" name="Egyenes összekötő nyíllal 126"/>
              <p:cNvCxnSpPr/>
              <p:nvPr/>
            </p:nvCxnSpPr>
            <p:spPr>
              <a:xfrm flipH="1" flipV="1">
                <a:off x="3211867" y="2735569"/>
                <a:ext cx="481122" cy="886903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Egyenes összekötő nyíllal 127"/>
              <p:cNvCxnSpPr/>
              <p:nvPr/>
            </p:nvCxnSpPr>
            <p:spPr>
              <a:xfrm flipV="1">
                <a:off x="3482233" y="2874799"/>
                <a:ext cx="0" cy="334043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Egyenes összekötő nyíllal 128"/>
              <p:cNvCxnSpPr/>
              <p:nvPr/>
            </p:nvCxnSpPr>
            <p:spPr>
              <a:xfrm flipH="1" flipV="1">
                <a:off x="3390113" y="2678803"/>
                <a:ext cx="28185" cy="391992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Egyenes összekötő nyíllal 129"/>
              <p:cNvCxnSpPr/>
              <p:nvPr/>
            </p:nvCxnSpPr>
            <p:spPr>
              <a:xfrm flipH="1" flipV="1">
                <a:off x="3019195" y="2792035"/>
                <a:ext cx="303304" cy="136766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Egyenes összekötő nyíllal 130"/>
              <p:cNvCxnSpPr/>
              <p:nvPr/>
            </p:nvCxnSpPr>
            <p:spPr>
              <a:xfrm flipH="1" flipV="1">
                <a:off x="3106959" y="2917272"/>
                <a:ext cx="283154" cy="153525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Egyenes összekötő nyíllal 131"/>
              <p:cNvCxnSpPr/>
              <p:nvPr/>
            </p:nvCxnSpPr>
            <p:spPr>
              <a:xfrm flipH="1" flipV="1">
                <a:off x="3149996" y="3132989"/>
                <a:ext cx="329722" cy="13104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Egyenes összekötő nyíllal 132"/>
              <p:cNvCxnSpPr/>
              <p:nvPr/>
            </p:nvCxnSpPr>
            <p:spPr>
              <a:xfrm flipV="1">
                <a:off x="3543473" y="2754089"/>
                <a:ext cx="148872" cy="545030"/>
              </a:xfrm>
              <a:prstGeom prst="straightConnector1">
                <a:avLst/>
              </a:prstGeom>
              <a:ln w="19050"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Egyenes összekötő nyíllal 133"/>
              <p:cNvCxnSpPr/>
              <p:nvPr/>
            </p:nvCxnSpPr>
            <p:spPr>
              <a:xfrm flipH="1" flipV="1">
                <a:off x="3054042" y="2985420"/>
                <a:ext cx="403685" cy="155867"/>
              </a:xfrm>
              <a:prstGeom prst="straightConnector1">
                <a:avLst/>
              </a:prstGeom>
              <a:ln w="19050"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Egyenes összekötő nyíllal 134"/>
              <p:cNvCxnSpPr/>
              <p:nvPr/>
            </p:nvCxnSpPr>
            <p:spPr>
              <a:xfrm flipH="1" flipV="1">
                <a:off x="3199832" y="3239287"/>
                <a:ext cx="368515" cy="132579"/>
              </a:xfrm>
              <a:prstGeom prst="straightConnector1">
                <a:avLst/>
              </a:prstGeom>
              <a:ln w="19050"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Egyenes összekötő nyíllal 135"/>
              <p:cNvCxnSpPr/>
              <p:nvPr/>
            </p:nvCxnSpPr>
            <p:spPr>
              <a:xfrm flipH="1" flipV="1">
                <a:off x="2942993" y="2632705"/>
                <a:ext cx="303304" cy="136766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Egyenes összekötő nyíllal 136"/>
              <p:cNvCxnSpPr/>
              <p:nvPr/>
            </p:nvCxnSpPr>
            <p:spPr>
              <a:xfrm flipV="1">
                <a:off x="3211818" y="2567705"/>
                <a:ext cx="49701" cy="219006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églalap 137"/>
              <p:cNvSpPr/>
              <p:nvPr/>
            </p:nvSpPr>
            <p:spPr>
              <a:xfrm rot="3624061">
                <a:off x="2693822" y="2894674"/>
                <a:ext cx="2454991" cy="448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>
                <a:prstTxWarp prst="textArchDown">
                  <a:avLst>
                    <a:gd name="adj" fmla="val 4715764"/>
                  </a:avLst>
                </a:prstTxWarp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en-US" sz="2400" b="1" spc="50" noProof="1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jets</a:t>
                </a:r>
              </a:p>
            </p:txBody>
          </p:sp>
        </p:grpSp>
      </p:grpSp>
      <p:cxnSp>
        <p:nvCxnSpPr>
          <p:cNvPr id="141" name="Egyenes összekötő nyíllal 140"/>
          <p:cNvCxnSpPr/>
          <p:nvPr/>
        </p:nvCxnSpPr>
        <p:spPr>
          <a:xfrm flipH="1" flipV="1">
            <a:off x="2499727" y="1511979"/>
            <a:ext cx="527114" cy="1010076"/>
          </a:xfrm>
          <a:prstGeom prst="straightConnector1">
            <a:avLst/>
          </a:prstGeom>
          <a:ln w="190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Egyenes összekötő nyíllal 142"/>
          <p:cNvCxnSpPr/>
          <p:nvPr/>
        </p:nvCxnSpPr>
        <p:spPr>
          <a:xfrm flipH="1" flipV="1">
            <a:off x="2767785" y="1532931"/>
            <a:ext cx="543544" cy="1138086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églalap 179"/>
          <p:cNvSpPr/>
          <p:nvPr/>
        </p:nvSpPr>
        <p:spPr>
          <a:xfrm>
            <a:off x="2096760" y="1119539"/>
            <a:ext cx="10086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pitchFamily="18" charset="2"/>
              </a:rPr>
              <a:t>g</a:t>
            </a:r>
            <a:r>
              <a:rPr lang="en-US" sz="2000" b="1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e</a:t>
            </a:r>
            <a:r>
              <a:rPr lang="en-US" sz="2000" b="1" baseline="30000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pitchFamily="18" charset="2"/>
                <a:sym typeface="Symbol"/>
              </a:rPr>
              <a:t></a:t>
            </a:r>
            <a:r>
              <a:rPr lang="en-US" sz="2000" b="1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en-US" sz="2000" b="1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pitchFamily="18" charset="2"/>
              </a:rPr>
              <a:t>m</a:t>
            </a:r>
            <a:r>
              <a:rPr lang="en-US" sz="2000" b="1" baseline="30000" noProof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pitchFamily="18" charset="2"/>
                <a:sym typeface="Symbol"/>
              </a:rPr>
              <a:t></a:t>
            </a:r>
            <a:endParaRPr lang="en-US" sz="2000" b="1" noProof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1" name="Téglalap 180"/>
          <p:cNvSpPr/>
          <p:nvPr/>
        </p:nvSpPr>
        <p:spPr>
          <a:xfrm>
            <a:off x="6061899" y="1462801"/>
            <a:ext cx="13991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spc="50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sz="2000" b="1" spc="50" baseline="30000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ymbol" pitchFamily="18" charset="2"/>
                <a:sym typeface="Symbol"/>
              </a:rPr>
              <a:t></a:t>
            </a:r>
            <a:r>
              <a:rPr lang="en-US" sz="2000" b="1" spc="50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K</a:t>
            </a:r>
            <a:r>
              <a:rPr lang="en-US" sz="2000" b="1" spc="50" baseline="30000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ymbol" pitchFamily="18" charset="2"/>
                <a:sym typeface="Symbol"/>
              </a:rPr>
              <a:t></a:t>
            </a:r>
            <a:r>
              <a:rPr lang="en-US" sz="2000" b="1" spc="50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p, ..</a:t>
            </a:r>
          </a:p>
        </p:txBody>
      </p:sp>
      <p:sp>
        <p:nvSpPr>
          <p:cNvPr id="57" name="Téglalap 56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9E01CBC3-DD62-449B-A630-350E4D732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2DC47AF-465B-4B34-AF61-F2BBEB39E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45F209CF-F835-481C-AD20-E7E0B2B1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7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95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Exploring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en-US" dirty="0"/>
              <a:t>Phase map of QCD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7323826" cy="477388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Phase map: temperature versus</a:t>
                </a:r>
                <a:br>
                  <a:rPr lang="en-US" dirty="0"/>
                </a:br>
                <a:r>
                  <a:rPr lang="en-US" dirty="0"/>
                  <a:t>matter excess (</a:t>
                </a:r>
                <a:r>
                  <a:rPr lang="en-US" dirty="0" err="1"/>
                  <a:t>baryochem</a:t>
                </a:r>
                <a:r>
                  <a:rPr lang="en-US" dirty="0"/>
                  <a:t>. pot. </a:t>
                </a:r>
                <a:r>
                  <a:rPr lang="en-US" dirty="0" err="1">
                    <a:latin typeface="Symbol" panose="05050102010706020507" pitchFamily="18" charset="2"/>
                  </a:rPr>
                  <a:t>m</a:t>
                </a:r>
                <a:r>
                  <a:rPr lang="en-US" baseline="-25000" dirty="0" err="1"/>
                  <a:t>B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1</a:t>
                </a:r>
                <a:r>
                  <a:rPr lang="en-US" baseline="30000" dirty="0"/>
                  <a:t>st</a:t>
                </a:r>
                <a:r>
                  <a:rPr lang="en-US" dirty="0"/>
                  <a:t> order quark-hadron </a:t>
                </a:r>
                <a:br>
                  <a:rPr lang="en-US" dirty="0"/>
                </a:br>
                <a:r>
                  <a:rPr lang="en-US" dirty="0"/>
                  <a:t>phase transition at high </a:t>
                </a:r>
                <a:r>
                  <a:rPr lang="en-US" dirty="0" err="1">
                    <a:latin typeface="Symbol" panose="05050102010706020507" pitchFamily="18" charset="2"/>
                  </a:rPr>
                  <a:t>m</a:t>
                </a:r>
                <a:r>
                  <a:rPr lang="en-US" baseline="-25000" dirty="0" err="1"/>
                  <a:t>B</a:t>
                </a:r>
                <a:endParaRPr lang="en-US" baseline="-25000" dirty="0"/>
              </a:p>
              <a:p>
                <a:r>
                  <a:rPr lang="en-US" dirty="0"/>
                  <a:t>Crossover at low </a:t>
                </a:r>
                <a:r>
                  <a:rPr lang="en-US" dirty="0" err="1">
                    <a:latin typeface="Symbol" panose="05050102010706020507" pitchFamily="18" charset="2"/>
                  </a:rPr>
                  <a:t>m</a:t>
                </a:r>
                <a:r>
                  <a:rPr lang="en-US" baseline="-25000" dirty="0" err="1"/>
                  <a:t>B</a:t>
                </a:r>
                <a:r>
                  <a:rPr lang="en-US" dirty="0"/>
                  <a:t> and T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dirty="0"/>
                  <a:t>170 MeV</a:t>
                </a:r>
              </a:p>
              <a:p>
                <a:r>
                  <a:rPr lang="en-US" dirty="0"/>
                  <a:t>170 MeV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/>
                  <a:t> </a:t>
                </a:r>
                <a:r>
                  <a:rPr lang="hu-HU" dirty="0"/>
                  <a:t>~</a:t>
                </a:r>
                <a:r>
                  <a:rPr lang="en-US" dirty="0"/>
                  <a:t>10</a:t>
                </a:r>
                <a:r>
                  <a:rPr lang="en-US" baseline="30000" dirty="0"/>
                  <a:t>12</a:t>
                </a:r>
                <a:r>
                  <a:rPr lang="en-US" dirty="0"/>
                  <a:t> K</a:t>
                </a:r>
              </a:p>
              <a:p>
                <a:r>
                  <a:rPr lang="en-US" dirty="0"/>
                  <a:t>Control parameters:</a:t>
                </a:r>
              </a:p>
              <a:p>
                <a:pPr lvl="1"/>
                <a:r>
                  <a:rPr lang="en-US" dirty="0"/>
                  <a:t>Collision energy</a:t>
                </a:r>
              </a:p>
              <a:p>
                <a:pPr lvl="1"/>
                <a:r>
                  <a:rPr lang="en-US" dirty="0"/>
                  <a:t>Collision system</a:t>
                </a:r>
              </a:p>
              <a:p>
                <a:pPr lvl="1"/>
                <a:r>
                  <a:rPr lang="en-US" dirty="0"/>
                  <a:t>Collision geometry</a:t>
                </a:r>
              </a:p>
              <a:p>
                <a:r>
                  <a:rPr lang="en-US" dirty="0"/>
                  <a:t>High </a:t>
                </a:r>
                <a:r>
                  <a:rPr lang="en-US" dirty="0" err="1">
                    <a:latin typeface="Symbol" panose="05050102010706020507" pitchFamily="18" charset="2"/>
                  </a:rPr>
                  <a:t>m</a:t>
                </a:r>
                <a:r>
                  <a:rPr lang="en-US" baseline="-25000" dirty="0" err="1"/>
                  <a:t>B</a:t>
                </a:r>
                <a:r>
                  <a:rPr lang="en-US" dirty="0"/>
                  <a:t>: nuclear matter, neutron stars, color superconductors…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7323826" cy="4773887"/>
              </a:xfrm>
              <a:blipFill>
                <a:blip r:embed="rId2"/>
                <a:stretch>
                  <a:fillRect l="-749" t="-128" b="-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églalap 9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A9B5671E-5B26-41E0-9439-9CE565D0DC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788" y="1640992"/>
            <a:ext cx="4447212" cy="3868040"/>
          </a:xfrm>
          <a:prstGeom prst="rect">
            <a:avLst/>
          </a:prstGeom>
        </p:spPr>
      </p:pic>
      <p:sp>
        <p:nvSpPr>
          <p:cNvPr id="9" name="Dátum helye 8">
            <a:extLst>
              <a:ext uri="{FF2B5EF4-FFF2-40B4-BE49-F238E27FC236}">
                <a16:creationId xmlns:a16="http://schemas.microsoft.com/office/drawing/2014/main" id="{2AD2389D-7D11-49BA-958C-8F7E1C025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14" name="Élőláb helye 13">
            <a:extLst>
              <a:ext uri="{FF2B5EF4-FFF2-40B4-BE49-F238E27FC236}">
                <a16:creationId xmlns:a16="http://schemas.microsoft.com/office/drawing/2014/main" id="{9EB72426-262D-43D6-840E-860D7BAC1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15" name="Dia számának helye 14">
            <a:extLst>
              <a:ext uri="{FF2B5EF4-FFF2-40B4-BE49-F238E27FC236}">
                <a16:creationId xmlns:a16="http://schemas.microsoft.com/office/drawing/2014/main" id="{3B72A944-6B64-42B7-95B0-7C4E1F300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8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55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Experimental Control parameters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09604"/>
            <a:ext cx="8350369" cy="146339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400"/>
              </a:spcBef>
            </a:pPr>
            <a:r>
              <a:rPr lang="en-US" dirty="0"/>
              <a:t>Collision energy: controls initial temperature, initial </a:t>
            </a:r>
            <a:r>
              <a:rPr lang="hu-HU" dirty="0" err="1">
                <a:latin typeface="Symbol" panose="05050102010706020507" pitchFamily="18" charset="2"/>
              </a:rPr>
              <a:t>m</a:t>
            </a:r>
            <a:r>
              <a:rPr lang="hu-HU" baseline="-25000" dirty="0" err="1"/>
              <a:t>B</a:t>
            </a:r>
            <a:endParaRPr lang="en-US" baseline="-25000" dirty="0"/>
          </a:p>
          <a:p>
            <a:pPr>
              <a:spcBef>
                <a:spcPts val="400"/>
              </a:spcBef>
            </a:pPr>
            <a:r>
              <a:rPr lang="en-US" dirty="0"/>
              <a:t>Collision system &amp; centrality: controls available volume</a:t>
            </a:r>
          </a:p>
          <a:p>
            <a:pPr>
              <a:spcBef>
                <a:spcPts val="400"/>
              </a:spcBef>
            </a:pPr>
            <a:r>
              <a:rPr lang="en-US" dirty="0"/>
              <a:t>Event geometry: reaction plane, </a:t>
            </a:r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plane</a:t>
            </a:r>
            <a:r>
              <a:rPr lang="hu-HU" dirty="0"/>
              <a:t>, </a:t>
            </a:r>
            <a:r>
              <a:rPr lang="en-US" dirty="0"/>
              <a:t>fluctuations</a:t>
            </a:r>
            <a:endParaRPr lang="hu-HU" dirty="0"/>
          </a:p>
          <a:p>
            <a:pPr>
              <a:spcBef>
                <a:spcPts val="400"/>
              </a:spcBef>
            </a:pPr>
            <a:r>
              <a:rPr lang="hu-HU" dirty="0"/>
              <a:t>Important </a:t>
            </a:r>
            <a:r>
              <a:rPr lang="hu-HU" dirty="0" err="1"/>
              <a:t>parameters</a:t>
            </a:r>
            <a:r>
              <a:rPr lang="hu-HU" dirty="0"/>
              <a:t>: </a:t>
            </a:r>
            <a:r>
              <a:rPr lang="hu-HU" dirty="0" err="1"/>
              <a:t>N</a:t>
            </a:r>
            <a:r>
              <a:rPr lang="hu-HU" baseline="-25000" dirty="0" err="1"/>
              <a:t>part</a:t>
            </a:r>
            <a:r>
              <a:rPr lang="hu-HU" dirty="0"/>
              <a:t> (</a:t>
            </a:r>
            <a:r>
              <a:rPr lang="hu-HU" dirty="0" err="1"/>
              <a:t>system</a:t>
            </a:r>
            <a:r>
              <a:rPr lang="hu-HU" dirty="0"/>
              <a:t> </a:t>
            </a:r>
            <a:r>
              <a:rPr lang="hu-HU" dirty="0" err="1"/>
              <a:t>size</a:t>
            </a:r>
            <a:r>
              <a:rPr lang="hu-HU" dirty="0"/>
              <a:t>), </a:t>
            </a:r>
            <a:r>
              <a:rPr lang="hu-HU" dirty="0" err="1"/>
              <a:t>N</a:t>
            </a:r>
            <a:r>
              <a:rPr lang="hu-HU" baseline="-25000" dirty="0" err="1"/>
              <a:t>coll</a:t>
            </a:r>
            <a:r>
              <a:rPr lang="hu-HU" dirty="0"/>
              <a:t> (x-sect)</a:t>
            </a:r>
            <a:endParaRPr lang="en-US" baseline="-25000" dirty="0"/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97501" y="2655097"/>
            <a:ext cx="6089110" cy="1616670"/>
            <a:chOff x="657" y="1616"/>
            <a:chExt cx="4400" cy="1281"/>
          </a:xfrm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657" y="2432"/>
              <a:ext cx="1134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331788" indent="-331788" algn="ctr"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sz="1600" dirty="0"/>
                <a:t>Central </a:t>
              </a:r>
              <a:r>
                <a:rPr lang="en-US" sz="1600" dirty="0" err="1"/>
                <a:t>Au+Au</a:t>
              </a:r>
              <a:endParaRPr lang="en-US" sz="1600" dirty="0"/>
            </a:p>
            <a:p>
              <a:pPr marL="331788" indent="-331788" algn="ctr"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sz="1600" dirty="0"/>
                <a:t>N</a:t>
              </a:r>
              <a:r>
                <a:rPr lang="en-US" sz="1600" baseline="-25000" dirty="0"/>
                <a:t>part</a:t>
              </a:r>
              <a:r>
                <a:rPr lang="en-US" sz="1600" dirty="0"/>
                <a:t>~300</a:t>
              </a:r>
            </a:p>
          </p:txBody>
        </p:sp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657" y="1619"/>
              <a:ext cx="864" cy="795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945" y="1619"/>
              <a:ext cx="864" cy="795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945" y="1663"/>
              <a:ext cx="576" cy="708"/>
            </a:xfrm>
            <a:prstGeom prst="ellipse">
              <a:avLst/>
            </a:prstGeom>
            <a:solidFill>
              <a:srgbClr val="FF0000">
                <a:alpha val="29803"/>
              </a:srgb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1927" y="1636"/>
              <a:ext cx="864" cy="796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2454" y="1636"/>
              <a:ext cx="864" cy="796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2454" y="1769"/>
              <a:ext cx="336" cy="532"/>
            </a:xfrm>
            <a:prstGeom prst="ellipse">
              <a:avLst/>
            </a:prstGeom>
            <a:solidFill>
              <a:srgbClr val="FF0000">
                <a:alpha val="29803"/>
              </a:srgb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5" name="Oval 11"/>
            <p:cNvSpPr>
              <a:spLocks noChangeArrowheads="1"/>
            </p:cNvSpPr>
            <p:nvPr/>
          </p:nvSpPr>
          <p:spPr bwMode="auto">
            <a:xfrm>
              <a:off x="3560" y="1616"/>
              <a:ext cx="864" cy="796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3770" y="2036"/>
              <a:ext cx="244" cy="210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3770" y="2036"/>
              <a:ext cx="244" cy="215"/>
            </a:xfrm>
            <a:prstGeom prst="ellipse">
              <a:avLst/>
            </a:prstGeom>
            <a:solidFill>
              <a:srgbClr val="FF0000">
                <a:alpha val="29803"/>
              </a:srgb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4740" y="2115"/>
              <a:ext cx="181" cy="136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4785" y="2115"/>
              <a:ext cx="136" cy="136"/>
            </a:xfrm>
            <a:prstGeom prst="ellipse">
              <a:avLst/>
            </a:prstGeom>
            <a:solidFill>
              <a:srgbClr val="FF0000">
                <a:alpha val="29803"/>
              </a:srgb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20" name="Oval 16"/>
            <p:cNvSpPr>
              <a:spLocks noChangeArrowheads="1"/>
            </p:cNvSpPr>
            <p:nvPr/>
          </p:nvSpPr>
          <p:spPr bwMode="auto">
            <a:xfrm>
              <a:off x="4785" y="2115"/>
              <a:ext cx="181" cy="136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1972" y="2432"/>
              <a:ext cx="1362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331788" indent="-331788" algn="ctr"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sz="1600" dirty="0"/>
                <a:t>Peripheral </a:t>
              </a:r>
              <a:r>
                <a:rPr lang="en-US" sz="1600" dirty="0" err="1"/>
                <a:t>Au+Au</a:t>
              </a:r>
              <a:endParaRPr lang="en-US" sz="1600" dirty="0"/>
            </a:p>
            <a:p>
              <a:pPr marL="331788" indent="-331788" algn="ctr"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sz="1600" dirty="0"/>
                <a:t>N</a:t>
              </a:r>
              <a:r>
                <a:rPr lang="en-US" sz="1600" baseline="-25000" dirty="0"/>
                <a:t>part</a:t>
              </a:r>
              <a:r>
                <a:rPr lang="en-US" sz="1600" dirty="0"/>
                <a:t>~50</a:t>
              </a:r>
            </a:p>
          </p:txBody>
        </p:sp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3696" y="2432"/>
              <a:ext cx="545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331788" indent="-331788" algn="ctr"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sz="1600" dirty="0" err="1"/>
                <a:t>d+Au</a:t>
              </a:r>
              <a:endParaRPr lang="en-US" sz="1600" dirty="0"/>
            </a:p>
          </p:txBody>
        </p:sp>
        <p:sp>
          <p:nvSpPr>
            <p:cNvPr id="23" name="Text Box 29"/>
            <p:cNvSpPr txBox="1">
              <a:spLocks noChangeArrowheads="1"/>
            </p:cNvSpPr>
            <p:nvPr/>
          </p:nvSpPr>
          <p:spPr bwMode="auto">
            <a:xfrm>
              <a:off x="4648" y="2432"/>
              <a:ext cx="409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331788" indent="-331788" algn="ctr"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sz="1600" dirty="0" err="1"/>
                <a:t>p+p</a:t>
              </a:r>
              <a:endParaRPr lang="en-US" sz="1600" dirty="0"/>
            </a:p>
          </p:txBody>
        </p:sp>
      </p:grpSp>
      <p:grpSp>
        <p:nvGrpSpPr>
          <p:cNvPr id="24" name="Group 31"/>
          <p:cNvGrpSpPr>
            <a:grpSpLocks/>
          </p:cNvGrpSpPr>
          <p:nvPr/>
        </p:nvGrpSpPr>
        <p:grpSpPr bwMode="auto">
          <a:xfrm>
            <a:off x="958265" y="4437442"/>
            <a:ext cx="3033402" cy="1518598"/>
            <a:chOff x="1595" y="3101"/>
            <a:chExt cx="2086" cy="1044"/>
          </a:xfrm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 rot="-749941">
              <a:off x="1782" y="3334"/>
              <a:ext cx="864" cy="811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Oval 19"/>
            <p:cNvSpPr>
              <a:spLocks noChangeArrowheads="1"/>
            </p:cNvSpPr>
            <p:nvPr/>
          </p:nvSpPr>
          <p:spPr bwMode="auto">
            <a:xfrm rot="-749941">
              <a:off x="2298" y="3219"/>
              <a:ext cx="864" cy="811"/>
            </a:xfrm>
            <a:prstGeom prst="ellipse">
              <a:avLst/>
            </a:prstGeom>
            <a:solidFill>
              <a:schemeClr val="tx1">
                <a:alpha val="29803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Oval 20"/>
            <p:cNvSpPr>
              <a:spLocks noChangeArrowheads="1"/>
            </p:cNvSpPr>
            <p:nvPr/>
          </p:nvSpPr>
          <p:spPr bwMode="auto">
            <a:xfrm rot="-749941">
              <a:off x="2308" y="3412"/>
              <a:ext cx="336" cy="543"/>
            </a:xfrm>
            <a:prstGeom prst="ellipse">
              <a:avLst/>
            </a:prstGeom>
            <a:solidFill>
              <a:srgbClr val="FF0000">
                <a:alpha val="29803"/>
              </a:srgbClr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 rot="570060" flipV="1">
              <a:off x="2472" y="3612"/>
              <a:ext cx="627" cy="1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Line 22"/>
            <p:cNvSpPr>
              <a:spLocks noChangeShapeType="1"/>
            </p:cNvSpPr>
            <p:nvPr/>
          </p:nvSpPr>
          <p:spPr bwMode="auto">
            <a:xfrm rot="570060" flipV="1">
              <a:off x="1595" y="3204"/>
              <a:ext cx="2015" cy="8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 rot="20850059">
              <a:off x="2607" y="3250"/>
              <a:ext cx="1074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marL="331788" indent="-331788">
                <a:spcBef>
                  <a:spcPts val="1500"/>
                </a:spcBef>
                <a:buClr>
                  <a:srgbClr val="0000FF"/>
                </a:buClr>
                <a:buSzPct val="62000"/>
                <a:buFont typeface="Monotype Sort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  <a:defRPr/>
              </a:pPr>
              <a:r>
                <a:rPr lang="en-US" dirty="0"/>
                <a:t>Reaction Plane</a:t>
              </a:r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rot="570060" flipH="1" flipV="1">
              <a:off x="2423" y="3101"/>
              <a:ext cx="91" cy="5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43" name="Kép 4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999999"/>
              </a:clrFrom>
              <a:clrTo>
                <a:srgbClr val="999999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12275" r="12165" b="16661"/>
          <a:stretch/>
        </p:blipFill>
        <p:spPr>
          <a:xfrm rot="20488916">
            <a:off x="5023839" y="4677605"/>
            <a:ext cx="1821088" cy="1395416"/>
          </a:xfrm>
          <a:prstGeom prst="rect">
            <a:avLst/>
          </a:prstGeom>
        </p:spPr>
      </p:pic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4942691" y="4243236"/>
            <a:ext cx="156933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31788" indent="-331788" algn="ctr">
              <a:buClr>
                <a:srgbClr val="0000FF"/>
              </a:buClr>
              <a:buSzPct val="62000"/>
              <a:buFont typeface="Monotype Sorts" pitchFamily="2" charset="2"/>
              <a:buNone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/>
            </a:pPr>
            <a:r>
              <a:rPr lang="hu-HU" sz="1600" dirty="0" err="1"/>
              <a:t>Reality</a:t>
            </a:r>
            <a:endParaRPr lang="en-US" sz="1600" dirty="0"/>
          </a:p>
        </p:txBody>
      </p:sp>
      <p:pic>
        <p:nvPicPr>
          <p:cNvPr id="45" name="Kép 4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85398">
            <a:off x="6938969" y="4663430"/>
            <a:ext cx="1922166" cy="1392338"/>
          </a:xfrm>
          <a:prstGeom prst="rect">
            <a:avLst/>
          </a:prstGeom>
        </p:spPr>
      </p:pic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6449550" y="4250639"/>
            <a:ext cx="2452435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31788" indent="-331788" algn="ctr">
              <a:buClr>
                <a:srgbClr val="0000FF"/>
              </a:buClr>
              <a:buSzPct val="62000"/>
              <a:buFont typeface="Monotype Sorts" pitchFamily="2" charset="2"/>
              <a:buNone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/>
            </a:pPr>
            <a:r>
              <a:rPr lang="en-US" sz="1600" dirty="0"/>
              <a:t>Multipole event planes</a:t>
            </a:r>
          </a:p>
        </p:txBody>
      </p:sp>
      <p:sp>
        <p:nvSpPr>
          <p:cNvPr id="37" name="Téglalap 36"/>
          <p:cNvSpPr/>
          <p:nvPr/>
        </p:nvSpPr>
        <p:spPr>
          <a:xfrm>
            <a:off x="120770" y="6181702"/>
            <a:ext cx="8962844" cy="555528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476"/>
              </a:avLst>
            </a:prstTxWarp>
            <a:spAutoFit/>
          </a:bodyPr>
          <a:lstStyle/>
          <a:p>
            <a:r>
              <a:rPr lang="hu-H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HARD PROBES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RECENT RESULTS</a:t>
            </a:r>
          </a:p>
        </p:txBody>
      </p:sp>
      <p:pic>
        <p:nvPicPr>
          <p:cNvPr id="38" name="Kép 37">
            <a:extLst>
              <a:ext uri="{FF2B5EF4-FFF2-40B4-BE49-F238E27FC236}">
                <a16:creationId xmlns:a16="http://schemas.microsoft.com/office/drawing/2014/main" id="{57467B49-C7E8-4D65-AF54-B87DBB309F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021" y="1109494"/>
            <a:ext cx="2631979" cy="2289210"/>
          </a:xfrm>
          <a:prstGeom prst="rect">
            <a:avLst/>
          </a:prstGeom>
        </p:spPr>
      </p:pic>
      <p:sp>
        <p:nvSpPr>
          <p:cNvPr id="6" name="Dátum helye 5">
            <a:extLst>
              <a:ext uri="{FF2B5EF4-FFF2-40B4-BE49-F238E27FC236}">
                <a16:creationId xmlns:a16="http://schemas.microsoft.com/office/drawing/2014/main" id="{CB480E3F-CD39-4EDB-B42E-B93C0D27F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2018.06.18.</a:t>
            </a:r>
            <a:endParaRPr lang="en-US" noProof="0" dirty="0"/>
          </a:p>
        </p:txBody>
      </p:sp>
      <p:sp>
        <p:nvSpPr>
          <p:cNvPr id="33" name="Élőláb helye 32">
            <a:extLst>
              <a:ext uri="{FF2B5EF4-FFF2-40B4-BE49-F238E27FC236}">
                <a16:creationId xmlns:a16="http://schemas.microsoft.com/office/drawing/2014/main" id="{13610D95-1443-4959-85DE-76BAEF3E2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M. Csanád (Eötvös U) @ Budapest-Debrecen CMS Meeting</a:t>
            </a:r>
            <a:endParaRPr lang="en-US" dirty="0"/>
          </a:p>
        </p:txBody>
      </p:sp>
      <p:sp>
        <p:nvSpPr>
          <p:cNvPr id="34" name="Dia számának helye 33">
            <a:extLst>
              <a:ext uri="{FF2B5EF4-FFF2-40B4-BE49-F238E27FC236}">
                <a16:creationId xmlns:a16="http://schemas.microsoft.com/office/drawing/2014/main" id="{0B284A60-CA68-4EA0-BAC6-5AC69A191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9</a:t>
            </a:fld>
            <a:r>
              <a:rPr lang="hu-HU" sz="1000"/>
              <a:t>/59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99899"/>
      </p:ext>
    </p:extLst>
  </p:cSld>
  <p:clrMapOvr>
    <a:masterClrMapping/>
  </p:clrMapOvr>
</p:sld>
</file>

<file path=ppt/theme/theme1.xml><?xml version="1.0" encoding="utf-8"?>
<a:theme xmlns:a="http://schemas.openxmlformats.org/drawingml/2006/main" name="Galéria">
  <a:themeElements>
    <a:clrScheme name="1. egyéni sém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B71E42"/>
      </a:hlink>
      <a:folHlink>
        <a:srgbClr val="B71E42"/>
      </a:folHlink>
    </a:clrScheme>
    <a:fontScheme name="Galéri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éri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1810</TotalTime>
  <Words>3263</Words>
  <Application>Microsoft Office PowerPoint</Application>
  <PresentationFormat>Diavetítés a képernyőre (4:3 oldalarány)</PresentationFormat>
  <Paragraphs>675</Paragraphs>
  <Slides>65</Slides>
  <Notes>0</Notes>
  <HiddenSlides>0</HiddenSlides>
  <MMClips>1</MMClips>
  <ScaleCrop>false</ScaleCrop>
  <HeadingPairs>
    <vt:vector size="8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65</vt:i4>
      </vt:variant>
    </vt:vector>
  </HeadingPairs>
  <TitlesOfParts>
    <vt:vector size="74" baseType="lpstr">
      <vt:lpstr>Arial</vt:lpstr>
      <vt:lpstr>Calibri</vt:lpstr>
      <vt:lpstr>Cambria Math</vt:lpstr>
      <vt:lpstr>Gill Sans MT</vt:lpstr>
      <vt:lpstr>Monotype Sorts</vt:lpstr>
      <vt:lpstr>Symbol</vt:lpstr>
      <vt:lpstr>Wingdings</vt:lpstr>
      <vt:lpstr>Galéria</vt:lpstr>
      <vt:lpstr>Bitkép</vt:lpstr>
      <vt:lpstr>HARD PROBES FROM RHIC  TO LHC</vt:lpstr>
      <vt:lpstr>Content of this talk</vt:lpstr>
      <vt:lpstr>INTRODUCTION</vt:lpstr>
      <vt:lpstr>Big Bang in the lab </vt:lpstr>
      <vt:lpstr>How to investigate these little bangs?</vt:lpstr>
      <vt:lpstr>Timeline of a heavy ion collision</vt:lpstr>
      <vt:lpstr>Time evolution of a heavy ion collision</vt:lpstr>
      <vt:lpstr>Exploring the Phase map of QCD</vt:lpstr>
      <vt:lpstr>Experimental Control parameters</vt:lpstr>
      <vt:lpstr>Collisions of different centrality</vt:lpstr>
      <vt:lpstr>Facilities: Relativistic Heavy Ion Collider</vt:lpstr>
      <vt:lpstr>Facilities: Large Hadron Collider</vt:lpstr>
      <vt:lpstr>HARD PROBES, BASIC OBSERVATIONS</vt:lpstr>
      <vt:lpstr>Nuclear modification: tomography!</vt:lpstr>
      <vt:lpstr>Cold versus hot nuclear matter effects</vt:lpstr>
      <vt:lpstr>Suppression as a function of centrality</vt:lpstr>
      <vt:lpstr>Suppression of the away side jet</vt:lpstr>
      <vt:lpstr>Suppression of high energy particles</vt:lpstr>
      <vt:lpstr>A new type of medium formed</vt:lpstr>
      <vt:lpstr>How do other particles behave?</vt:lpstr>
      <vt:lpstr>Jet reconstruction</vt:lpstr>
      <vt:lpstr>What about heavy flavor mesons?</vt:lpstr>
      <vt:lpstr>Suppression of heavy flavor</vt:lpstr>
      <vt:lpstr>Hadron suppression: SPS → RHIC → LHC</vt:lpstr>
      <vt:lpstr>photons shine through at the LHC also</vt:lpstr>
      <vt:lpstr>Summary of the status quo</vt:lpstr>
      <vt:lpstr>Recent results</vt:lpstr>
      <vt:lpstr>Suppression in the Beam Energy Scan</vt:lpstr>
      <vt:lpstr>Suppression in small sytems at RHIC</vt:lpstr>
      <vt:lpstr>Suppression in small systems at LHC</vt:lpstr>
      <vt:lpstr>Dependence on the initial system</vt:lpstr>
      <vt:lpstr>Centrality dependence of suppression</vt:lpstr>
      <vt:lpstr>Pb+Pb versus Xe+Xe, CMS</vt:lpstr>
      <vt:lpstr>Pb+Pb versus Xe+XE, ALICE</vt:lpstr>
      <vt:lpstr>Pb+Pb versus Xe+Xe, ATLAS</vt:lpstr>
      <vt:lpstr>Recent Heavy flavor results</vt:lpstr>
      <vt:lpstr>J/Y and D suppression at RHIC &amp; LHC</vt:lpstr>
      <vt:lpstr>Quarkonium suppression at RHIC &amp; LHC</vt:lpstr>
      <vt:lpstr>Cold nuclear effects via J/Y in p+Pb</vt:lpstr>
      <vt:lpstr>Bottomonius states with CMS</vt:lpstr>
      <vt:lpstr>Beauty versus Charm suppression at RHIC</vt:lpstr>
      <vt:lpstr>B meson suppression at RHIC</vt:lpstr>
      <vt:lpstr>Medium effects with heavy Flavor at CMS</vt:lpstr>
      <vt:lpstr>Beauty suppression via D meson</vt:lpstr>
      <vt:lpstr>Family portrait of heavy flavor RAA</vt:lpstr>
      <vt:lpstr>Recent Jet Results</vt:lpstr>
      <vt:lpstr>Jet suppression at very high pT</vt:lpstr>
      <vt:lpstr>Jet suppression versus centrality</vt:lpstr>
      <vt:lpstr>Centrality dependent JET RAA at LHC</vt:lpstr>
      <vt:lpstr>Dijet imbalance at RHIC</vt:lpstr>
      <vt:lpstr>Dijet asymmetry at the LHC</vt:lpstr>
      <vt:lpstr>Dijet asymmetry: Xe+Xe vs Pb+Pb</vt:lpstr>
      <vt:lpstr>Jet fragmentation with ATLAS</vt:lpstr>
      <vt:lpstr>Jet substructure within given radius</vt:lpstr>
      <vt:lpstr>Photon tagged jet substructure</vt:lpstr>
      <vt:lpstr>Direct photon – hadron correlations</vt:lpstr>
      <vt:lpstr>Jet asymmetries in jet-boson</vt:lpstr>
      <vt:lpstr>Summary</vt:lpstr>
      <vt:lpstr>Thank you for your attention</vt:lpstr>
      <vt:lpstr>BACKUP</vt:lpstr>
      <vt:lpstr>Neutral pion – hadron correlations</vt:lpstr>
      <vt:lpstr>Jet suppression in Cu+Au</vt:lpstr>
      <vt:lpstr>Quark participant scaling</vt:lpstr>
      <vt:lpstr>Jet radius dependencies in pp at LHC</vt:lpstr>
      <vt:lpstr>Heavy flavor suppression in Cu+Au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</dc:title>
  <dc:creator>Csanad Mate</dc:creator>
  <cp:lastModifiedBy>Mate Csanad</cp:lastModifiedBy>
  <cp:revision>176</cp:revision>
  <dcterms:created xsi:type="dcterms:W3CDTF">2017-08-25T09:24:55Z</dcterms:created>
  <dcterms:modified xsi:type="dcterms:W3CDTF">2018-06-18T08:47:11Z</dcterms:modified>
</cp:coreProperties>
</file>