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506" r:id="rId2"/>
    <p:sldId id="440" r:id="rId3"/>
    <p:sldId id="492" r:id="rId4"/>
    <p:sldId id="584" r:id="rId5"/>
    <p:sldId id="545" r:id="rId6"/>
    <p:sldId id="579" r:id="rId7"/>
    <p:sldId id="582" r:id="rId8"/>
    <p:sldId id="581" r:id="rId9"/>
    <p:sldId id="583" r:id="rId10"/>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p:cViewPr varScale="1">
        <p:scale>
          <a:sx n="130" d="100"/>
          <a:sy n="130" d="100"/>
        </p:scale>
        <p:origin x="996"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27363" cy="465139"/>
          </a:xfrm>
          <a:prstGeom prst="rect">
            <a:avLst/>
          </a:prstGeom>
        </p:spPr>
        <p:txBody>
          <a:bodyPr vert="horz" lIns="88439" tIns="44220" rIns="88439" bIns="44220" rtlCol="0"/>
          <a:lstStyle>
            <a:lvl1pPr algn="l">
              <a:defRPr sz="1100"/>
            </a:lvl1pPr>
          </a:lstStyle>
          <a:p>
            <a:endParaRPr lang="en-US"/>
          </a:p>
        </p:txBody>
      </p:sp>
      <p:sp>
        <p:nvSpPr>
          <p:cNvPr id="3" name="Date Placeholder 2"/>
          <p:cNvSpPr>
            <a:spLocks noGrp="1"/>
          </p:cNvSpPr>
          <p:nvPr>
            <p:ph type="dt" sz="quarter" idx="1"/>
          </p:nvPr>
        </p:nvSpPr>
        <p:spPr>
          <a:xfrm>
            <a:off x="3956053" y="0"/>
            <a:ext cx="3027363" cy="465139"/>
          </a:xfrm>
          <a:prstGeom prst="rect">
            <a:avLst/>
          </a:prstGeom>
        </p:spPr>
        <p:txBody>
          <a:bodyPr vert="horz" lIns="88439" tIns="44220" rIns="88439" bIns="44220" rtlCol="0"/>
          <a:lstStyle>
            <a:lvl1pPr algn="r">
              <a:defRPr sz="1100"/>
            </a:lvl1pPr>
          </a:lstStyle>
          <a:p>
            <a:fld id="{FB2E185E-9D97-43C5-9144-7D10EF45F544}" type="datetimeFigureOut">
              <a:rPr lang="en-US" smtClean="0"/>
              <a:t>5/14/2018</a:t>
            </a:fld>
            <a:endParaRPr lang="en-US"/>
          </a:p>
        </p:txBody>
      </p:sp>
      <p:sp>
        <p:nvSpPr>
          <p:cNvPr id="4" name="Footer Placeholder 3"/>
          <p:cNvSpPr>
            <a:spLocks noGrp="1"/>
          </p:cNvSpPr>
          <p:nvPr>
            <p:ph type="ftr" sz="quarter" idx="2"/>
          </p:nvPr>
        </p:nvSpPr>
        <p:spPr>
          <a:xfrm>
            <a:off x="3" y="8818564"/>
            <a:ext cx="3027363" cy="465138"/>
          </a:xfrm>
          <a:prstGeom prst="rect">
            <a:avLst/>
          </a:prstGeom>
        </p:spPr>
        <p:txBody>
          <a:bodyPr vert="horz" lIns="88439" tIns="44220" rIns="88439" bIns="44220" rtlCol="0" anchor="b"/>
          <a:lstStyle>
            <a:lvl1pPr algn="l">
              <a:defRPr sz="1100"/>
            </a:lvl1pPr>
          </a:lstStyle>
          <a:p>
            <a:endParaRPr lang="en-US"/>
          </a:p>
        </p:txBody>
      </p:sp>
      <p:sp>
        <p:nvSpPr>
          <p:cNvPr id="5" name="Slide Number Placeholder 4"/>
          <p:cNvSpPr>
            <a:spLocks noGrp="1"/>
          </p:cNvSpPr>
          <p:nvPr>
            <p:ph type="sldNum" sz="quarter" idx="3"/>
          </p:nvPr>
        </p:nvSpPr>
        <p:spPr>
          <a:xfrm>
            <a:off x="3956053" y="8818564"/>
            <a:ext cx="3027363" cy="465138"/>
          </a:xfrm>
          <a:prstGeom prst="rect">
            <a:avLst/>
          </a:prstGeom>
        </p:spPr>
        <p:txBody>
          <a:bodyPr vert="horz" lIns="88439" tIns="44220" rIns="88439" bIns="44220" rtlCol="0" anchor="b"/>
          <a:lstStyle>
            <a:lvl1pPr algn="r">
              <a:defRPr sz="1100"/>
            </a:lvl1pPr>
          </a:lstStyle>
          <a:p>
            <a:fld id="{E8E924EE-2255-49D1-BC64-0A67F3DF47F6}" type="slidenum">
              <a:rPr lang="en-US" smtClean="0"/>
              <a:t>‹#›</a:t>
            </a:fld>
            <a:endParaRPr lang="en-US"/>
          </a:p>
        </p:txBody>
      </p:sp>
    </p:spTree>
    <p:extLst>
      <p:ext uri="{BB962C8B-B14F-4D97-AF65-F5344CB8AC3E}">
        <p14:creationId xmlns:p14="http://schemas.microsoft.com/office/powerpoint/2010/main" val="20581575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9" y="11"/>
            <a:ext cx="3027138" cy="463570"/>
          </a:xfrm>
          <a:prstGeom prst="rect">
            <a:avLst/>
          </a:prstGeom>
        </p:spPr>
        <p:txBody>
          <a:bodyPr vert="horz" lIns="85598" tIns="42801" rIns="85598" bIns="42801" rtlCol="0"/>
          <a:lstStyle>
            <a:lvl1pPr algn="l">
              <a:defRPr sz="1100"/>
            </a:lvl1pPr>
          </a:lstStyle>
          <a:p>
            <a:endParaRPr lang="en-US"/>
          </a:p>
        </p:txBody>
      </p:sp>
      <p:sp>
        <p:nvSpPr>
          <p:cNvPr id="3" name="Date Placeholder 2"/>
          <p:cNvSpPr>
            <a:spLocks noGrp="1"/>
          </p:cNvSpPr>
          <p:nvPr>
            <p:ph type="dt" idx="1"/>
          </p:nvPr>
        </p:nvSpPr>
        <p:spPr>
          <a:xfrm>
            <a:off x="3956359" y="11"/>
            <a:ext cx="3027138" cy="463570"/>
          </a:xfrm>
          <a:prstGeom prst="rect">
            <a:avLst/>
          </a:prstGeom>
        </p:spPr>
        <p:txBody>
          <a:bodyPr vert="horz" lIns="85598" tIns="42801" rIns="85598" bIns="42801" rtlCol="0"/>
          <a:lstStyle>
            <a:lvl1pPr algn="r">
              <a:defRPr sz="1100"/>
            </a:lvl1pPr>
          </a:lstStyle>
          <a:p>
            <a:fld id="{6ECE22E7-4BF8-48A8-BA56-F86E981975D3}" type="datetimeFigureOut">
              <a:rPr lang="en-US" smtClean="0"/>
              <a:t>5/14/2018</a:t>
            </a:fld>
            <a:endParaRPr lang="en-US"/>
          </a:p>
        </p:txBody>
      </p:sp>
      <p:sp>
        <p:nvSpPr>
          <p:cNvPr id="4" name="Slide Image Placeholder 3"/>
          <p:cNvSpPr>
            <a:spLocks noGrp="1" noRot="1" noChangeAspect="1"/>
          </p:cNvSpPr>
          <p:nvPr>
            <p:ph type="sldImg" idx="2"/>
          </p:nvPr>
        </p:nvSpPr>
        <p:spPr>
          <a:xfrm>
            <a:off x="1173163" y="696913"/>
            <a:ext cx="4638675" cy="3478212"/>
          </a:xfrm>
          <a:prstGeom prst="rect">
            <a:avLst/>
          </a:prstGeom>
          <a:noFill/>
          <a:ln w="12700">
            <a:solidFill>
              <a:prstClr val="black"/>
            </a:solidFill>
          </a:ln>
        </p:spPr>
        <p:txBody>
          <a:bodyPr vert="horz" lIns="85598" tIns="42801" rIns="85598" bIns="42801" rtlCol="0" anchor="ctr"/>
          <a:lstStyle/>
          <a:p>
            <a:endParaRPr lang="en-US"/>
          </a:p>
        </p:txBody>
      </p:sp>
      <p:sp>
        <p:nvSpPr>
          <p:cNvPr id="5" name="Notes Placeholder 4"/>
          <p:cNvSpPr>
            <a:spLocks noGrp="1"/>
          </p:cNvSpPr>
          <p:nvPr>
            <p:ph type="body" sz="quarter" idx="3"/>
          </p:nvPr>
        </p:nvSpPr>
        <p:spPr>
          <a:xfrm>
            <a:off x="698817" y="4410066"/>
            <a:ext cx="5587393" cy="4176743"/>
          </a:xfrm>
          <a:prstGeom prst="rect">
            <a:avLst/>
          </a:prstGeom>
        </p:spPr>
        <p:txBody>
          <a:bodyPr vert="horz" lIns="85598" tIns="42801" rIns="85598" bIns="4280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9" y="8818603"/>
            <a:ext cx="3027138" cy="463570"/>
          </a:xfrm>
          <a:prstGeom prst="rect">
            <a:avLst/>
          </a:prstGeom>
        </p:spPr>
        <p:txBody>
          <a:bodyPr vert="horz" lIns="85598" tIns="42801" rIns="85598" bIns="42801" rtlCol="0" anchor="b"/>
          <a:lstStyle>
            <a:lvl1pPr algn="l">
              <a:defRPr sz="1100"/>
            </a:lvl1pPr>
          </a:lstStyle>
          <a:p>
            <a:endParaRPr lang="en-US"/>
          </a:p>
        </p:txBody>
      </p:sp>
      <p:sp>
        <p:nvSpPr>
          <p:cNvPr id="7" name="Slide Number Placeholder 6"/>
          <p:cNvSpPr>
            <a:spLocks noGrp="1"/>
          </p:cNvSpPr>
          <p:nvPr>
            <p:ph type="sldNum" sz="quarter" idx="5"/>
          </p:nvPr>
        </p:nvSpPr>
        <p:spPr>
          <a:xfrm>
            <a:off x="3956359" y="8818603"/>
            <a:ext cx="3027138" cy="463570"/>
          </a:xfrm>
          <a:prstGeom prst="rect">
            <a:avLst/>
          </a:prstGeom>
        </p:spPr>
        <p:txBody>
          <a:bodyPr vert="horz" lIns="85598" tIns="42801" rIns="85598" bIns="42801" rtlCol="0" anchor="b"/>
          <a:lstStyle>
            <a:lvl1pPr algn="r">
              <a:defRPr sz="1100"/>
            </a:lvl1pPr>
          </a:lstStyle>
          <a:p>
            <a:fld id="{479E5661-E32D-48F5-A16A-A5071FD61C1B}" type="slidenum">
              <a:rPr lang="en-US" smtClean="0"/>
              <a:t>‹#›</a:t>
            </a:fld>
            <a:endParaRPr lang="en-US"/>
          </a:p>
        </p:txBody>
      </p:sp>
    </p:spTree>
    <p:extLst>
      <p:ext uri="{BB962C8B-B14F-4D97-AF65-F5344CB8AC3E}">
        <p14:creationId xmlns:p14="http://schemas.microsoft.com/office/powerpoint/2010/main" val="277992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C. M. Lei</a:t>
            </a:r>
          </a:p>
        </p:txBody>
      </p:sp>
      <p:sp>
        <p:nvSpPr>
          <p:cNvPr id="5" name="Footer Placeholder 4"/>
          <p:cNvSpPr>
            <a:spLocks noGrp="1"/>
          </p:cNvSpPr>
          <p:nvPr>
            <p:ph type="ftr" sz="quarter" idx="11"/>
          </p:nvPr>
        </p:nvSpPr>
        <p:spPr/>
        <p:txBody>
          <a:bodyPr/>
          <a:lstStyle/>
          <a:p>
            <a:r>
              <a:rPr lang="en-US"/>
              <a:t>Pipe Joining Techniques Workshop 2018</a:t>
            </a:r>
          </a:p>
        </p:txBody>
      </p:sp>
      <p:sp>
        <p:nvSpPr>
          <p:cNvPr id="6" name="Slide Number Placeholder 5"/>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532537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C. M. Lei</a:t>
            </a:r>
          </a:p>
        </p:txBody>
      </p:sp>
      <p:sp>
        <p:nvSpPr>
          <p:cNvPr id="5" name="Footer Placeholder 4"/>
          <p:cNvSpPr>
            <a:spLocks noGrp="1"/>
          </p:cNvSpPr>
          <p:nvPr>
            <p:ph type="ftr" sz="quarter" idx="11"/>
          </p:nvPr>
        </p:nvSpPr>
        <p:spPr/>
        <p:txBody>
          <a:bodyPr/>
          <a:lstStyle/>
          <a:p>
            <a:r>
              <a:rPr lang="en-US"/>
              <a:t>Pipe Joining Techniques Workshop 2018</a:t>
            </a:r>
          </a:p>
        </p:txBody>
      </p:sp>
      <p:sp>
        <p:nvSpPr>
          <p:cNvPr id="6" name="Slide Number Placeholder 5"/>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3104184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C. M. Lei</a:t>
            </a:r>
          </a:p>
        </p:txBody>
      </p:sp>
      <p:sp>
        <p:nvSpPr>
          <p:cNvPr id="5" name="Footer Placeholder 4"/>
          <p:cNvSpPr>
            <a:spLocks noGrp="1"/>
          </p:cNvSpPr>
          <p:nvPr>
            <p:ph type="ftr" sz="quarter" idx="11"/>
          </p:nvPr>
        </p:nvSpPr>
        <p:spPr/>
        <p:txBody>
          <a:bodyPr/>
          <a:lstStyle/>
          <a:p>
            <a:r>
              <a:rPr lang="en-US"/>
              <a:t>Pipe Joining Techniques Workshop 2018</a:t>
            </a:r>
          </a:p>
        </p:txBody>
      </p:sp>
      <p:sp>
        <p:nvSpPr>
          <p:cNvPr id="6" name="Slide Number Placeholder 5"/>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613411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C. M. Lei</a:t>
            </a:r>
          </a:p>
        </p:txBody>
      </p:sp>
      <p:sp>
        <p:nvSpPr>
          <p:cNvPr id="5" name="Footer Placeholder 4"/>
          <p:cNvSpPr>
            <a:spLocks noGrp="1"/>
          </p:cNvSpPr>
          <p:nvPr>
            <p:ph type="ftr" sz="quarter" idx="11"/>
          </p:nvPr>
        </p:nvSpPr>
        <p:spPr/>
        <p:txBody>
          <a:bodyPr/>
          <a:lstStyle/>
          <a:p>
            <a:r>
              <a:rPr lang="en-US"/>
              <a:t>Pipe Joining Techniques Workshop 2018</a:t>
            </a:r>
          </a:p>
        </p:txBody>
      </p:sp>
      <p:sp>
        <p:nvSpPr>
          <p:cNvPr id="6" name="Slide Number Placeholder 5"/>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4277701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C. M. Lei</a:t>
            </a:r>
          </a:p>
        </p:txBody>
      </p:sp>
      <p:sp>
        <p:nvSpPr>
          <p:cNvPr id="5" name="Footer Placeholder 4"/>
          <p:cNvSpPr>
            <a:spLocks noGrp="1"/>
          </p:cNvSpPr>
          <p:nvPr>
            <p:ph type="ftr" sz="quarter" idx="11"/>
          </p:nvPr>
        </p:nvSpPr>
        <p:spPr/>
        <p:txBody>
          <a:bodyPr/>
          <a:lstStyle/>
          <a:p>
            <a:r>
              <a:rPr lang="en-US"/>
              <a:t>Pipe Joining Techniques Workshop 2018</a:t>
            </a:r>
          </a:p>
        </p:txBody>
      </p:sp>
      <p:sp>
        <p:nvSpPr>
          <p:cNvPr id="6" name="Slide Number Placeholder 5"/>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1849804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C. M. Lei</a:t>
            </a:r>
          </a:p>
        </p:txBody>
      </p:sp>
      <p:sp>
        <p:nvSpPr>
          <p:cNvPr id="6" name="Footer Placeholder 5"/>
          <p:cNvSpPr>
            <a:spLocks noGrp="1"/>
          </p:cNvSpPr>
          <p:nvPr>
            <p:ph type="ftr" sz="quarter" idx="11"/>
          </p:nvPr>
        </p:nvSpPr>
        <p:spPr/>
        <p:txBody>
          <a:bodyPr/>
          <a:lstStyle/>
          <a:p>
            <a:r>
              <a:rPr lang="en-US"/>
              <a:t>Pipe Joining Techniques Workshop 2018</a:t>
            </a:r>
          </a:p>
        </p:txBody>
      </p:sp>
      <p:sp>
        <p:nvSpPr>
          <p:cNvPr id="7" name="Slide Number Placeholder 6"/>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2760715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C. M. Lei</a:t>
            </a:r>
          </a:p>
        </p:txBody>
      </p:sp>
      <p:sp>
        <p:nvSpPr>
          <p:cNvPr id="8" name="Footer Placeholder 7"/>
          <p:cNvSpPr>
            <a:spLocks noGrp="1"/>
          </p:cNvSpPr>
          <p:nvPr>
            <p:ph type="ftr" sz="quarter" idx="11"/>
          </p:nvPr>
        </p:nvSpPr>
        <p:spPr/>
        <p:txBody>
          <a:bodyPr/>
          <a:lstStyle/>
          <a:p>
            <a:r>
              <a:rPr lang="en-US"/>
              <a:t>Pipe Joining Techniques Workshop 2018</a:t>
            </a:r>
          </a:p>
        </p:txBody>
      </p:sp>
      <p:sp>
        <p:nvSpPr>
          <p:cNvPr id="9" name="Slide Number Placeholder 8"/>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3685272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C. M. Lei</a:t>
            </a:r>
          </a:p>
        </p:txBody>
      </p:sp>
      <p:sp>
        <p:nvSpPr>
          <p:cNvPr id="4" name="Footer Placeholder 3"/>
          <p:cNvSpPr>
            <a:spLocks noGrp="1"/>
          </p:cNvSpPr>
          <p:nvPr>
            <p:ph type="ftr" sz="quarter" idx="11"/>
          </p:nvPr>
        </p:nvSpPr>
        <p:spPr/>
        <p:txBody>
          <a:bodyPr/>
          <a:lstStyle/>
          <a:p>
            <a:r>
              <a:rPr lang="en-US"/>
              <a:t>Pipe Joining Techniques Workshop 2018</a:t>
            </a:r>
          </a:p>
        </p:txBody>
      </p:sp>
      <p:sp>
        <p:nvSpPr>
          <p:cNvPr id="5" name="Slide Number Placeholder 4"/>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1097875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C. M. Lei</a:t>
            </a:r>
          </a:p>
        </p:txBody>
      </p:sp>
      <p:sp>
        <p:nvSpPr>
          <p:cNvPr id="3" name="Footer Placeholder 2"/>
          <p:cNvSpPr>
            <a:spLocks noGrp="1"/>
          </p:cNvSpPr>
          <p:nvPr>
            <p:ph type="ftr" sz="quarter" idx="11"/>
          </p:nvPr>
        </p:nvSpPr>
        <p:spPr/>
        <p:txBody>
          <a:bodyPr/>
          <a:lstStyle/>
          <a:p>
            <a:r>
              <a:rPr lang="en-US"/>
              <a:t>Pipe Joining Techniques Workshop 2018</a:t>
            </a:r>
          </a:p>
        </p:txBody>
      </p:sp>
      <p:sp>
        <p:nvSpPr>
          <p:cNvPr id="4" name="Slide Number Placeholder 3"/>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1825595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C. M. Lei</a:t>
            </a:r>
          </a:p>
        </p:txBody>
      </p:sp>
      <p:sp>
        <p:nvSpPr>
          <p:cNvPr id="6" name="Footer Placeholder 5"/>
          <p:cNvSpPr>
            <a:spLocks noGrp="1"/>
          </p:cNvSpPr>
          <p:nvPr>
            <p:ph type="ftr" sz="quarter" idx="11"/>
          </p:nvPr>
        </p:nvSpPr>
        <p:spPr/>
        <p:txBody>
          <a:bodyPr/>
          <a:lstStyle/>
          <a:p>
            <a:r>
              <a:rPr lang="en-US"/>
              <a:t>Pipe Joining Techniques Workshop 2018</a:t>
            </a:r>
          </a:p>
        </p:txBody>
      </p:sp>
      <p:sp>
        <p:nvSpPr>
          <p:cNvPr id="7" name="Slide Number Placeholder 6"/>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2805000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C. M. Lei</a:t>
            </a:r>
          </a:p>
        </p:txBody>
      </p:sp>
      <p:sp>
        <p:nvSpPr>
          <p:cNvPr id="6" name="Footer Placeholder 5"/>
          <p:cNvSpPr>
            <a:spLocks noGrp="1"/>
          </p:cNvSpPr>
          <p:nvPr>
            <p:ph type="ftr" sz="quarter" idx="11"/>
          </p:nvPr>
        </p:nvSpPr>
        <p:spPr/>
        <p:txBody>
          <a:bodyPr/>
          <a:lstStyle/>
          <a:p>
            <a:r>
              <a:rPr lang="en-US"/>
              <a:t>Pipe Joining Techniques Workshop 2018</a:t>
            </a:r>
          </a:p>
        </p:txBody>
      </p:sp>
      <p:sp>
        <p:nvSpPr>
          <p:cNvPr id="7" name="Slide Number Placeholder 6"/>
          <p:cNvSpPr>
            <a:spLocks noGrp="1"/>
          </p:cNvSpPr>
          <p:nvPr>
            <p:ph type="sldNum" sz="quarter" idx="12"/>
          </p:nvPr>
        </p:nvSpPr>
        <p:spPr/>
        <p:txBody>
          <a:bodyPr/>
          <a:lstStyle/>
          <a:p>
            <a:fld id="{EAB3CC4A-418E-4747-A115-64266E1C4FEF}" type="slidenum">
              <a:rPr lang="en-US" smtClean="0"/>
              <a:t>‹#›</a:t>
            </a:fld>
            <a:endParaRPr lang="en-US"/>
          </a:p>
        </p:txBody>
      </p:sp>
    </p:spTree>
    <p:extLst>
      <p:ext uri="{BB962C8B-B14F-4D97-AF65-F5344CB8AC3E}">
        <p14:creationId xmlns:p14="http://schemas.microsoft.com/office/powerpoint/2010/main" val="350950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C. M. Lei</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Pipe Joining Techniques Workshop 2018</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B3CC4A-418E-4747-A115-64266E1C4FEF}" type="slidenum">
              <a:rPr lang="en-US" smtClean="0"/>
              <a:t>‹#›</a:t>
            </a:fld>
            <a:endParaRPr lang="en-US"/>
          </a:p>
        </p:txBody>
      </p:sp>
    </p:spTree>
    <p:extLst>
      <p:ext uri="{BB962C8B-B14F-4D97-AF65-F5344CB8AC3E}">
        <p14:creationId xmlns:p14="http://schemas.microsoft.com/office/powerpoint/2010/main" val="1483926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5.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4600"/>
            <a:ext cx="7772400" cy="1219199"/>
          </a:xfrm>
        </p:spPr>
        <p:txBody>
          <a:bodyPr>
            <a:normAutofit fontScale="90000"/>
          </a:bodyPr>
          <a:lstStyle/>
          <a:p>
            <a:br>
              <a:rPr lang="en-US" sz="2800" b="1" dirty="0"/>
            </a:br>
            <a:r>
              <a:rPr lang="en-US" sz="2800" dirty="0">
                <a:latin typeface="Calibri" panose="020F0502020204030204" pitchFamily="34" charset="0"/>
                <a:ea typeface="PMingLiU" panose="02020500000000000000" pitchFamily="18" charset="-120"/>
                <a:cs typeface="Times New Roman" panose="02020603050405020304" pitchFamily="18" charset="0"/>
              </a:rPr>
              <a:t> </a:t>
            </a:r>
            <a:r>
              <a:rPr lang="en-US" sz="2800" dirty="0"/>
              <a:t>Pipe Joining Techniques Workshop 2018</a:t>
            </a:r>
            <a:br>
              <a:rPr lang="en-US" sz="2800" dirty="0"/>
            </a:br>
            <a:br>
              <a:rPr lang="en-US" sz="2800" dirty="0"/>
            </a:br>
            <a:br>
              <a:rPr lang="en-US" sz="2800" dirty="0"/>
            </a:br>
            <a:br>
              <a:rPr lang="en-US" sz="2800" dirty="0"/>
            </a:br>
            <a:r>
              <a:rPr lang="en-US" sz="2800" dirty="0">
                <a:latin typeface="Calibri" panose="020F0502020204030204" pitchFamily="34" charset="0"/>
                <a:ea typeface="PMingLiU" panose="02020500000000000000" pitchFamily="18" charset="-120"/>
                <a:cs typeface="Times New Roman" panose="02020603050405020304" pitchFamily="18" charset="0"/>
              </a:rPr>
              <a:t>CMS and Atlas Tracker Upgrades</a:t>
            </a:r>
            <a:br>
              <a:rPr lang="en-US" sz="2800" dirty="0">
                <a:latin typeface="Calibri" panose="020F0502020204030204" pitchFamily="34" charset="0"/>
                <a:ea typeface="PMingLiU" panose="02020500000000000000" pitchFamily="18" charset="-120"/>
                <a:cs typeface="Times New Roman" panose="02020603050405020304" pitchFamily="18" charset="0"/>
              </a:rPr>
            </a:br>
            <a:br>
              <a:rPr lang="en-US" sz="2800" dirty="0">
                <a:latin typeface="Calibri" panose="020F0502020204030204" pitchFamily="34" charset="0"/>
                <a:ea typeface="PMingLiU" panose="02020500000000000000" pitchFamily="18" charset="-120"/>
                <a:cs typeface="Times New Roman" panose="02020603050405020304" pitchFamily="18" charset="0"/>
              </a:rPr>
            </a:br>
            <a:r>
              <a:rPr lang="en-US" sz="2800" dirty="0">
                <a:latin typeface="Calibri" panose="020F0502020204030204" pitchFamily="34" charset="0"/>
                <a:ea typeface="PMingLiU" panose="02020500000000000000" pitchFamily="18" charset="-120"/>
                <a:cs typeface="Times New Roman" panose="02020603050405020304" pitchFamily="18" charset="0"/>
              </a:rPr>
              <a:t>Enhanced Miniature Removable Coupling Development</a:t>
            </a:r>
            <a:br>
              <a:rPr lang="en-US" sz="2800" dirty="0">
                <a:latin typeface="Calibri" panose="020F0502020204030204" pitchFamily="34" charset="0"/>
                <a:ea typeface="PMingLiU" panose="02020500000000000000" pitchFamily="18" charset="-120"/>
                <a:cs typeface="Times New Roman" panose="02020603050405020304" pitchFamily="18" charset="0"/>
              </a:rPr>
            </a:br>
            <a:endParaRPr lang="en-US" sz="2800" dirty="0"/>
          </a:p>
        </p:txBody>
      </p:sp>
      <p:sp>
        <p:nvSpPr>
          <p:cNvPr id="3" name="Subtitle 2"/>
          <p:cNvSpPr>
            <a:spLocks noGrp="1"/>
          </p:cNvSpPr>
          <p:nvPr>
            <p:ph type="subTitle" idx="1"/>
          </p:nvPr>
        </p:nvSpPr>
        <p:spPr>
          <a:xfrm>
            <a:off x="1219200" y="4724400"/>
            <a:ext cx="6705600" cy="1752600"/>
          </a:xfrm>
        </p:spPr>
        <p:txBody>
          <a:bodyPr>
            <a:normAutofit/>
          </a:bodyPr>
          <a:lstStyle/>
          <a:p>
            <a:endParaRPr lang="en-US" sz="1400" dirty="0"/>
          </a:p>
          <a:p>
            <a:r>
              <a:rPr lang="en-US" sz="1400" dirty="0"/>
              <a:t>Chi Meng Lei, Stephanie Timpone, Dave Butler, </a:t>
            </a:r>
            <a:r>
              <a:rPr lang="de-DE" sz="1400" dirty="0"/>
              <a:t>James Schellpfeffer, </a:t>
            </a:r>
            <a:r>
              <a:rPr lang="en-US" sz="1400" dirty="0"/>
              <a:t>Stefan Gruenendahl</a:t>
            </a:r>
          </a:p>
          <a:p>
            <a:endParaRPr lang="en-US" sz="1400" dirty="0"/>
          </a:p>
          <a:p>
            <a:r>
              <a:rPr lang="en-US" sz="1400" dirty="0"/>
              <a:t>May 18, 2018 </a:t>
            </a:r>
          </a:p>
          <a:p>
            <a:endParaRPr lang="en-US" sz="1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Tree>
    <p:extLst>
      <p:ext uri="{BB962C8B-B14F-4D97-AF65-F5344CB8AC3E}">
        <p14:creationId xmlns:p14="http://schemas.microsoft.com/office/powerpoint/2010/main" val="1865872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3052061" y="208486"/>
            <a:ext cx="2458494" cy="523220"/>
          </a:xfrm>
          <a:prstGeom prst="rect">
            <a:avLst/>
          </a:prstGeom>
          <a:noFill/>
        </p:spPr>
        <p:txBody>
          <a:bodyPr wrap="none" rtlCol="0">
            <a:spAutoFit/>
          </a:bodyPr>
          <a:lstStyle/>
          <a:p>
            <a:r>
              <a:rPr lang="en-US" sz="2800" dirty="0"/>
              <a:t>Existing Version</a:t>
            </a:r>
          </a:p>
        </p:txBody>
      </p:sp>
      <p:pic>
        <p:nvPicPr>
          <p:cNvPr id="32" name="Picture 31">
            <a:extLst>
              <a:ext uri="{FF2B5EF4-FFF2-40B4-BE49-F238E27FC236}">
                <a16:creationId xmlns:a16="http://schemas.microsoft.com/office/drawing/2014/main" id="{A83F5597-F692-497F-BD34-4FBBAB95F0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0780" y="2209800"/>
            <a:ext cx="5707668" cy="2576605"/>
          </a:xfrm>
          <a:prstGeom prst="rect">
            <a:avLst/>
          </a:prstGeom>
        </p:spPr>
      </p:pic>
      <p:sp>
        <p:nvSpPr>
          <p:cNvPr id="34" name="Date Placeholder 33">
            <a:extLst>
              <a:ext uri="{FF2B5EF4-FFF2-40B4-BE49-F238E27FC236}">
                <a16:creationId xmlns:a16="http://schemas.microsoft.com/office/drawing/2014/main" id="{BA827D7A-79F6-4710-844C-2B3B93351CCE}"/>
              </a:ext>
            </a:extLst>
          </p:cNvPr>
          <p:cNvSpPr>
            <a:spLocks noGrp="1"/>
          </p:cNvSpPr>
          <p:nvPr>
            <p:ph type="dt" sz="half" idx="10"/>
          </p:nvPr>
        </p:nvSpPr>
        <p:spPr/>
        <p:txBody>
          <a:bodyPr/>
          <a:lstStyle/>
          <a:p>
            <a:r>
              <a:rPr lang="en-US"/>
              <a:t>C. M. Lei</a:t>
            </a:r>
          </a:p>
        </p:txBody>
      </p:sp>
      <p:sp>
        <p:nvSpPr>
          <p:cNvPr id="35" name="Footer Placeholder 34">
            <a:extLst>
              <a:ext uri="{FF2B5EF4-FFF2-40B4-BE49-F238E27FC236}">
                <a16:creationId xmlns:a16="http://schemas.microsoft.com/office/drawing/2014/main" id="{2D3EC34C-EF7F-4D03-9999-42E290D372AD}"/>
              </a:ext>
            </a:extLst>
          </p:cNvPr>
          <p:cNvSpPr>
            <a:spLocks noGrp="1"/>
          </p:cNvSpPr>
          <p:nvPr>
            <p:ph type="ftr" sz="quarter" idx="11"/>
          </p:nvPr>
        </p:nvSpPr>
        <p:spPr/>
        <p:txBody>
          <a:bodyPr/>
          <a:lstStyle/>
          <a:p>
            <a:r>
              <a:rPr lang="en-US"/>
              <a:t>Pipe Joining Techniques Workshop 2018</a:t>
            </a:r>
          </a:p>
        </p:txBody>
      </p:sp>
      <p:sp>
        <p:nvSpPr>
          <p:cNvPr id="36" name="Slide Number Placeholder 35">
            <a:extLst>
              <a:ext uri="{FF2B5EF4-FFF2-40B4-BE49-F238E27FC236}">
                <a16:creationId xmlns:a16="http://schemas.microsoft.com/office/drawing/2014/main" id="{6D3BBEA4-54B2-42D6-B518-1255B9C395C5}"/>
              </a:ext>
            </a:extLst>
          </p:cNvPr>
          <p:cNvSpPr>
            <a:spLocks noGrp="1"/>
          </p:cNvSpPr>
          <p:nvPr>
            <p:ph type="sldNum" sz="quarter" idx="12"/>
          </p:nvPr>
        </p:nvSpPr>
        <p:spPr/>
        <p:txBody>
          <a:bodyPr/>
          <a:lstStyle/>
          <a:p>
            <a:fld id="{EAB3CC4A-418E-4747-A115-64266E1C4FEF}" type="slidenum">
              <a:rPr lang="en-US" smtClean="0"/>
              <a:t>2</a:t>
            </a:fld>
            <a:endParaRPr lang="en-US"/>
          </a:p>
        </p:txBody>
      </p:sp>
      <p:pic>
        <p:nvPicPr>
          <p:cNvPr id="37" name="Picture 36" descr="a2.jpg">
            <a:extLst>
              <a:ext uri="{FF2B5EF4-FFF2-40B4-BE49-F238E27FC236}">
                <a16:creationId xmlns:a16="http://schemas.microsoft.com/office/drawing/2014/main" id="{1D694FC7-E363-4EDA-B794-51A68BCEEB2B}"/>
              </a:ext>
            </a:extLst>
          </p:cNvPr>
          <p:cNvPicPr>
            <a:picLocks noChangeAspect="1"/>
          </p:cNvPicPr>
          <p:nvPr/>
        </p:nvPicPr>
        <p:blipFill>
          <a:blip r:embed="rId5" cstate="print"/>
          <a:stretch>
            <a:fillRect/>
          </a:stretch>
        </p:blipFill>
        <p:spPr>
          <a:xfrm>
            <a:off x="4495800" y="5008718"/>
            <a:ext cx="3546763" cy="1239682"/>
          </a:xfrm>
          <a:prstGeom prst="rect">
            <a:avLst/>
          </a:prstGeom>
        </p:spPr>
      </p:pic>
      <p:sp>
        <p:nvSpPr>
          <p:cNvPr id="38" name="TextBox 37">
            <a:extLst>
              <a:ext uri="{FF2B5EF4-FFF2-40B4-BE49-F238E27FC236}">
                <a16:creationId xmlns:a16="http://schemas.microsoft.com/office/drawing/2014/main" id="{B697E552-86CC-448A-978A-12120245D59D}"/>
              </a:ext>
            </a:extLst>
          </p:cNvPr>
          <p:cNvSpPr txBox="1"/>
          <p:nvPr/>
        </p:nvSpPr>
        <p:spPr>
          <a:xfrm>
            <a:off x="381000" y="1143000"/>
            <a:ext cx="3352800" cy="5078313"/>
          </a:xfrm>
          <a:prstGeom prst="rect">
            <a:avLst/>
          </a:prstGeom>
          <a:noFill/>
        </p:spPr>
        <p:txBody>
          <a:bodyPr wrap="square" rtlCol="0">
            <a:spAutoFit/>
          </a:bodyPr>
          <a:lstStyle/>
          <a:p>
            <a:pPr marL="285750" indent="-285750">
              <a:buFont typeface="Arial" panose="020B0604020202020204" pitchFamily="34" charset="0"/>
              <a:buChar char="•"/>
            </a:pPr>
            <a:r>
              <a:rPr lang="en-US" dirty="0"/>
              <a:t>The existing version for tubing OD 1.65 mm, wall 0.1 mm stainless steel (</a:t>
            </a:r>
            <a:r>
              <a:rPr lang="en-US" dirty="0" err="1"/>
              <a:t>ss</a:t>
            </a:r>
            <a:r>
              <a:rPr lang="en-US" dirty="0"/>
              <a:t>) tubing is being used in FPIX 1 </a:t>
            </a:r>
          </a:p>
          <a:p>
            <a:pPr marL="285750" indent="-285750">
              <a:buFont typeface="Arial" panose="020B0604020202020204" pitchFamily="34" charset="0"/>
              <a:buChar char="•"/>
            </a:pPr>
            <a:r>
              <a:rPr lang="en-US" dirty="0"/>
              <a:t>Similar to Swagelok VCR metal sealing technology</a:t>
            </a:r>
          </a:p>
          <a:p>
            <a:pPr marL="285750" indent="-285750">
              <a:buFont typeface="Arial" panose="020B0604020202020204" pitchFamily="34" charset="0"/>
              <a:buChar char="•"/>
            </a:pPr>
            <a:r>
              <a:rPr lang="en-US" dirty="0"/>
              <a:t>Female nut rotatable</a:t>
            </a:r>
          </a:p>
          <a:p>
            <a:pPr marL="285750" indent="-285750">
              <a:buFont typeface="Arial" panose="020B0604020202020204" pitchFamily="34" charset="0"/>
              <a:buChar char="•"/>
            </a:pPr>
            <a:r>
              <a:rPr lang="en-US" dirty="0"/>
              <a:t>Male nut and gland are laser-welded with ss tubing</a:t>
            </a:r>
          </a:p>
          <a:p>
            <a:pPr marL="285750" indent="-285750">
              <a:buFont typeface="Arial" panose="020B0604020202020204" pitchFamily="34" charset="0"/>
              <a:buChar char="•"/>
            </a:pPr>
            <a:r>
              <a:rPr lang="en-US" dirty="0"/>
              <a:t>Male nut and gland are made of VIMVAR 304L </a:t>
            </a:r>
            <a:r>
              <a:rPr lang="en-US" dirty="0" err="1"/>
              <a:t>ss</a:t>
            </a:r>
            <a:r>
              <a:rPr lang="en-US" dirty="0"/>
              <a:t> to avoid weld solidification cracking</a:t>
            </a:r>
          </a:p>
          <a:p>
            <a:pPr marL="285750" indent="-285750">
              <a:buFont typeface="Arial" panose="020B0604020202020204" pitchFamily="34" charset="0"/>
              <a:buChar char="•"/>
            </a:pPr>
            <a:r>
              <a:rPr lang="en-US" dirty="0"/>
              <a:t>Has been tested to pressure up to 276 bars (4,000 psi) without failure</a:t>
            </a:r>
          </a:p>
          <a:p>
            <a:pPr marL="285750" indent="-285750">
              <a:buFont typeface="Arial" panose="020B0604020202020204" pitchFamily="34" charset="0"/>
              <a:buChar char="•"/>
            </a:pPr>
            <a:r>
              <a:rPr lang="en-US" dirty="0"/>
              <a:t>Pass intense quality control tests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50666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495800" y="4152900"/>
            <a:ext cx="4123246" cy="1752600"/>
          </a:xfrm>
          <a:prstGeom prst="rect">
            <a:avLst/>
          </a:prstGeom>
        </p:spPr>
      </p:pic>
      <p:sp>
        <p:nvSpPr>
          <p:cNvPr id="32" name="AutoShape 17"/>
          <p:cNvSpPr>
            <a:spLocks/>
          </p:cNvSpPr>
          <p:nvPr/>
        </p:nvSpPr>
        <p:spPr bwMode="auto">
          <a:xfrm>
            <a:off x="6561367" y="5867400"/>
            <a:ext cx="2506433" cy="245572"/>
          </a:xfrm>
          <a:prstGeom prst="borderCallout2">
            <a:avLst>
              <a:gd name="adj1" fmla="val 26767"/>
              <a:gd name="adj2" fmla="val -2599"/>
              <a:gd name="adj3" fmla="val 23087"/>
              <a:gd name="adj4" fmla="val -9768"/>
              <a:gd name="adj5" fmla="val -241514"/>
              <a:gd name="adj6" fmla="val -1802"/>
            </a:avLst>
          </a:prstGeom>
          <a:noFill/>
          <a:ln w="9525">
            <a:solidFill>
              <a:schemeClr val="tx1"/>
            </a:solidFill>
            <a:miter lim="800000"/>
            <a:headEnd/>
            <a:tailEnd/>
          </a:ln>
          <a:effectLst/>
        </p:spPr>
        <p:txBody>
          <a:bodyPr/>
          <a:lstStyle/>
          <a:p>
            <a:pPr algn="ctr"/>
            <a:r>
              <a:rPr lang="en-US" sz="1100" dirty="0"/>
              <a:t>Laser-welding between gland and tubing</a:t>
            </a:r>
          </a:p>
        </p:txBody>
      </p:sp>
      <p:sp>
        <p:nvSpPr>
          <p:cNvPr id="33" name="TextBox 32"/>
          <p:cNvSpPr txBox="1"/>
          <p:nvPr/>
        </p:nvSpPr>
        <p:spPr>
          <a:xfrm>
            <a:off x="1170235" y="228600"/>
            <a:ext cx="6803529" cy="461665"/>
          </a:xfrm>
          <a:prstGeom prst="rect">
            <a:avLst/>
          </a:prstGeom>
          <a:noFill/>
        </p:spPr>
        <p:txBody>
          <a:bodyPr wrap="none" rtlCol="0">
            <a:spAutoFit/>
          </a:bodyPr>
          <a:lstStyle/>
          <a:p>
            <a:r>
              <a:rPr lang="en-US" sz="2400" dirty="0"/>
              <a:t>Removable Coupling Assembly for Tubing OD 2.4 mm</a:t>
            </a:r>
          </a:p>
        </p:txBody>
      </p:sp>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2" y="152400"/>
            <a:ext cx="9096375" cy="685800"/>
          </a:xfrm>
          <a:prstGeom prst="rect">
            <a:avLst/>
          </a:prstGeom>
        </p:spPr>
      </p:pic>
      <p:sp>
        <p:nvSpPr>
          <p:cNvPr id="35" name="Rectangle 34"/>
          <p:cNvSpPr/>
          <p:nvPr/>
        </p:nvSpPr>
        <p:spPr>
          <a:xfrm>
            <a:off x="3057167" y="265755"/>
            <a:ext cx="2783134" cy="523220"/>
          </a:xfrm>
          <a:prstGeom prst="rect">
            <a:avLst/>
          </a:prstGeom>
        </p:spPr>
        <p:txBody>
          <a:bodyPr wrap="none">
            <a:spAutoFit/>
          </a:bodyPr>
          <a:lstStyle/>
          <a:p>
            <a:r>
              <a:rPr lang="en-US" sz="2800" dirty="0"/>
              <a:t>Enhanced Version</a:t>
            </a:r>
          </a:p>
        </p:txBody>
      </p:sp>
      <p:sp>
        <p:nvSpPr>
          <p:cNvPr id="37" name="TextBox 36"/>
          <p:cNvSpPr txBox="1"/>
          <p:nvPr/>
        </p:nvSpPr>
        <p:spPr>
          <a:xfrm>
            <a:off x="444910" y="762000"/>
            <a:ext cx="3429000" cy="5262979"/>
          </a:xfrm>
          <a:prstGeom prst="rect">
            <a:avLst/>
          </a:prstGeom>
          <a:noFill/>
        </p:spPr>
        <p:txBody>
          <a:bodyPr wrap="square" rtlCol="0">
            <a:spAutoFit/>
          </a:bodyPr>
          <a:lstStyle/>
          <a:p>
            <a:pPr marL="285750" indent="-285750">
              <a:buFont typeface="Arial" panose="020B0604020202020204" pitchFamily="34" charset="0"/>
              <a:buChar char="•"/>
            </a:pPr>
            <a:r>
              <a:rPr lang="en-US" sz="1400" dirty="0"/>
              <a:t>Designed to serve ss tubing OD 2.2 mm</a:t>
            </a:r>
          </a:p>
          <a:p>
            <a:pPr marL="285750" indent="-285750">
              <a:buFont typeface="Arial" panose="020B0604020202020204" pitchFamily="34" charset="0"/>
              <a:buChar char="•"/>
            </a:pPr>
            <a:r>
              <a:rPr lang="en-US" sz="1400" dirty="0"/>
              <a:t>Enhanced features</a:t>
            </a:r>
          </a:p>
          <a:p>
            <a:pPr marL="742950" lvl="1" indent="-285750">
              <a:buFont typeface="Arial" panose="020B0604020202020204" pitchFamily="34" charset="0"/>
              <a:buChar char="•"/>
            </a:pPr>
            <a:r>
              <a:rPr lang="en-US" sz="1400" dirty="0"/>
              <a:t>Both nuts are rotatable to minimize torque transfer to tubing during fastening </a:t>
            </a:r>
          </a:p>
          <a:p>
            <a:pPr marL="742950" lvl="1" indent="-285750">
              <a:buFont typeface="Arial" panose="020B0604020202020204" pitchFamily="34" charset="0"/>
              <a:buChar char="•"/>
            </a:pPr>
            <a:r>
              <a:rPr lang="en-US" sz="1400" dirty="0"/>
              <a:t>Gasket is captured in male nut before fastening &gt;&gt; extra handling to position this tiny part in place is avoided</a:t>
            </a:r>
          </a:p>
          <a:p>
            <a:pPr marL="742950" lvl="1" indent="-285750">
              <a:buFont typeface="Arial" panose="020B0604020202020204" pitchFamily="34" charset="0"/>
              <a:buChar char="•"/>
            </a:pPr>
            <a:r>
              <a:rPr lang="en-US" sz="1400" dirty="0"/>
              <a:t>“bulky” male and female nuts are both made of aluminum, weight reduction.</a:t>
            </a:r>
          </a:p>
          <a:p>
            <a:pPr marL="285750" indent="-285750">
              <a:buFont typeface="Arial" panose="020B0604020202020204" pitchFamily="34" charset="0"/>
              <a:buChar char="•"/>
            </a:pPr>
            <a:r>
              <a:rPr lang="en-US" sz="1400" dirty="0"/>
              <a:t>Metal seal</a:t>
            </a:r>
          </a:p>
          <a:p>
            <a:pPr marL="285750" indent="-285750">
              <a:buFont typeface="Arial" panose="020B0604020202020204" pitchFamily="34" charset="0"/>
              <a:buChar char="•"/>
            </a:pPr>
            <a:r>
              <a:rPr lang="en-US" sz="1400" dirty="0"/>
              <a:t>Two identical </a:t>
            </a:r>
            <a:r>
              <a:rPr lang="en-US" sz="1400" dirty="0" err="1"/>
              <a:t>ss</a:t>
            </a:r>
            <a:r>
              <a:rPr lang="en-US" sz="1400" dirty="0"/>
              <a:t> glands are used to laser weld at the front face with the </a:t>
            </a:r>
            <a:r>
              <a:rPr lang="en-US" sz="1400" dirty="0" err="1"/>
              <a:t>ss</a:t>
            </a:r>
            <a:r>
              <a:rPr lang="en-US" sz="1400" dirty="0"/>
              <a:t> tubing</a:t>
            </a:r>
          </a:p>
          <a:p>
            <a:pPr marL="742950" lvl="1" indent="-285750">
              <a:buFont typeface="Arial" panose="020B0604020202020204" pitchFamily="34" charset="0"/>
              <a:buChar char="•"/>
            </a:pPr>
            <a:r>
              <a:rPr lang="en-US" sz="1400" dirty="0"/>
              <a:t>Better weld cooling to minimize the chance of generating cracks.</a:t>
            </a:r>
          </a:p>
          <a:p>
            <a:pPr marL="285750" indent="-285750">
              <a:buFont typeface="Arial" panose="020B0604020202020204" pitchFamily="34" charset="0"/>
              <a:buChar char="•"/>
            </a:pPr>
            <a:r>
              <a:rPr lang="en-US" sz="1400" dirty="0"/>
              <a:t>Gland is made of VIMVAR 304L </a:t>
            </a:r>
            <a:r>
              <a:rPr lang="en-US" sz="1400" dirty="0" err="1"/>
              <a:t>ss</a:t>
            </a:r>
            <a:r>
              <a:rPr lang="en-US" sz="1400" dirty="0"/>
              <a:t> to avoid weld solidification cracking</a:t>
            </a:r>
          </a:p>
          <a:p>
            <a:pPr marL="285750" indent="-285750">
              <a:buFont typeface="Arial" panose="020B0604020202020204" pitchFamily="34" charset="0"/>
              <a:buChar char="•"/>
            </a:pPr>
            <a:r>
              <a:rPr lang="en-US" sz="1400" dirty="0"/>
              <a:t>Gasket is made of aluminum 6063 T6 with </a:t>
            </a:r>
            <a:r>
              <a:rPr lang="en-US" sz="1400" dirty="0" err="1"/>
              <a:t>Brinell</a:t>
            </a:r>
            <a:r>
              <a:rPr lang="en-US" sz="1400" dirty="0"/>
              <a:t> hardness 60</a:t>
            </a:r>
          </a:p>
          <a:p>
            <a:pPr marL="285750" indent="-285750">
              <a:buFont typeface="Arial" panose="020B0604020202020204" pitchFamily="34" charset="0"/>
              <a:buChar char="•"/>
            </a:pPr>
            <a:r>
              <a:rPr lang="en-US" sz="1400" dirty="0"/>
              <a:t>Nuts are made of high-strength 2024 T4 aluminum with Brinell hardness 120 (similar to ss 304)</a:t>
            </a:r>
          </a:p>
        </p:txBody>
      </p:sp>
      <p:sp>
        <p:nvSpPr>
          <p:cNvPr id="38" name="AutoShape 17"/>
          <p:cNvSpPr>
            <a:spLocks/>
          </p:cNvSpPr>
          <p:nvPr/>
        </p:nvSpPr>
        <p:spPr bwMode="auto">
          <a:xfrm>
            <a:off x="4419600" y="3886200"/>
            <a:ext cx="1173851" cy="272279"/>
          </a:xfrm>
          <a:prstGeom prst="borderCallout2">
            <a:avLst>
              <a:gd name="adj1" fmla="val 50649"/>
              <a:gd name="adj2" fmla="val 100369"/>
              <a:gd name="adj3" fmla="val 50354"/>
              <a:gd name="adj4" fmla="val 111238"/>
              <a:gd name="adj5" fmla="val 295838"/>
              <a:gd name="adj6" fmla="val 138553"/>
            </a:avLst>
          </a:prstGeom>
          <a:noFill/>
          <a:ln w="9525">
            <a:solidFill>
              <a:schemeClr val="tx1"/>
            </a:solidFill>
            <a:miter lim="800000"/>
            <a:headEnd/>
            <a:tailEnd/>
          </a:ln>
          <a:effectLst/>
        </p:spPr>
        <p:txBody>
          <a:bodyPr/>
          <a:lstStyle/>
          <a:p>
            <a:pPr algn="ctr"/>
            <a:r>
              <a:rPr lang="en-US" sz="1100" dirty="0"/>
              <a:t>Identical glands</a:t>
            </a:r>
          </a:p>
        </p:txBody>
      </p:sp>
      <p:sp>
        <p:nvSpPr>
          <p:cNvPr id="44" name="TextBox 43"/>
          <p:cNvSpPr txBox="1"/>
          <p:nvPr/>
        </p:nvSpPr>
        <p:spPr>
          <a:xfrm>
            <a:off x="444910" y="6175717"/>
            <a:ext cx="4514377" cy="246221"/>
          </a:xfrm>
          <a:prstGeom prst="rect">
            <a:avLst/>
          </a:prstGeom>
          <a:noFill/>
        </p:spPr>
        <p:txBody>
          <a:bodyPr wrap="none" rtlCol="0">
            <a:spAutoFit/>
          </a:bodyPr>
          <a:lstStyle/>
          <a:p>
            <a:r>
              <a:rPr lang="en-US" sz="1000" dirty="0"/>
              <a:t>Notes:  Yield strength of Al 2024 T4 = 47 </a:t>
            </a:r>
            <a:r>
              <a:rPr lang="en-US" sz="1000" dirty="0" err="1"/>
              <a:t>ksi</a:t>
            </a:r>
            <a:r>
              <a:rPr lang="en-US" sz="1000" dirty="0"/>
              <a:t> (324 </a:t>
            </a:r>
            <a:r>
              <a:rPr lang="en-US" sz="1000" dirty="0" err="1"/>
              <a:t>MPa</a:t>
            </a:r>
            <a:r>
              <a:rPr lang="en-US" sz="1000" dirty="0"/>
              <a:t>);  SS 304L = 30 </a:t>
            </a:r>
            <a:r>
              <a:rPr lang="en-US" sz="1000" dirty="0" err="1"/>
              <a:t>ksi</a:t>
            </a:r>
            <a:r>
              <a:rPr lang="en-US" sz="1000" dirty="0"/>
              <a:t> (207 </a:t>
            </a:r>
            <a:r>
              <a:rPr lang="en-US" sz="1000" dirty="0" err="1"/>
              <a:t>MPa</a:t>
            </a:r>
            <a:r>
              <a:rPr lang="en-US" sz="1000" dirty="0"/>
              <a:t>).</a:t>
            </a:r>
          </a:p>
        </p:txBody>
      </p:sp>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1676400"/>
            <a:ext cx="4029808" cy="1905000"/>
          </a:xfrm>
          <a:prstGeom prst="rect">
            <a:avLst/>
          </a:prstGeom>
        </p:spPr>
      </p:pic>
      <p:sp>
        <p:nvSpPr>
          <p:cNvPr id="49" name="TextBox 48"/>
          <p:cNvSpPr txBox="1"/>
          <p:nvPr/>
        </p:nvSpPr>
        <p:spPr>
          <a:xfrm>
            <a:off x="6884575" y="3187865"/>
            <a:ext cx="1968103" cy="307777"/>
          </a:xfrm>
          <a:prstGeom prst="rect">
            <a:avLst/>
          </a:prstGeom>
          <a:noFill/>
        </p:spPr>
        <p:txBody>
          <a:bodyPr wrap="none" rtlCol="0">
            <a:spAutoFit/>
          </a:bodyPr>
          <a:lstStyle/>
          <a:p>
            <a:r>
              <a:rPr lang="en-US" sz="1400" i="1" u="sng" dirty="0"/>
              <a:t>Before Fastening of Nuts</a:t>
            </a:r>
          </a:p>
        </p:txBody>
      </p:sp>
      <p:pic>
        <p:nvPicPr>
          <p:cNvPr id="50" name="Picture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19914" y="1179630"/>
            <a:ext cx="1981200" cy="1339926"/>
          </a:xfrm>
          <a:prstGeom prst="rect">
            <a:avLst/>
          </a:prstGeom>
        </p:spPr>
      </p:pic>
      <p:sp>
        <p:nvSpPr>
          <p:cNvPr id="51" name="AutoShape 17"/>
          <p:cNvSpPr>
            <a:spLocks/>
          </p:cNvSpPr>
          <p:nvPr/>
        </p:nvSpPr>
        <p:spPr bwMode="auto">
          <a:xfrm>
            <a:off x="6739297" y="1371600"/>
            <a:ext cx="2252303" cy="301293"/>
          </a:xfrm>
          <a:prstGeom prst="borderCallout2">
            <a:avLst>
              <a:gd name="adj1" fmla="val 26767"/>
              <a:gd name="adj2" fmla="val -2599"/>
              <a:gd name="adj3" fmla="val 26472"/>
              <a:gd name="adj4" fmla="val -12359"/>
              <a:gd name="adj5" fmla="val 345430"/>
              <a:gd name="adj6" fmla="val 24299"/>
            </a:avLst>
          </a:prstGeom>
          <a:noFill/>
          <a:ln w="9525">
            <a:solidFill>
              <a:schemeClr val="tx1"/>
            </a:solidFill>
            <a:miter lim="800000"/>
            <a:headEnd/>
            <a:tailEnd/>
          </a:ln>
          <a:effectLst/>
        </p:spPr>
        <p:txBody>
          <a:bodyPr/>
          <a:lstStyle/>
          <a:p>
            <a:pPr algn="ctr"/>
            <a:r>
              <a:rPr lang="en-US" sz="1100" dirty="0"/>
              <a:t>¼” hex male nut M5.5 x 0.9 threads</a:t>
            </a:r>
          </a:p>
        </p:txBody>
      </p:sp>
      <p:sp>
        <p:nvSpPr>
          <p:cNvPr id="52" name="AutoShape 17"/>
          <p:cNvSpPr>
            <a:spLocks/>
          </p:cNvSpPr>
          <p:nvPr/>
        </p:nvSpPr>
        <p:spPr bwMode="auto">
          <a:xfrm>
            <a:off x="4114801" y="914400"/>
            <a:ext cx="3200400" cy="248683"/>
          </a:xfrm>
          <a:prstGeom prst="borderCallout2">
            <a:avLst>
              <a:gd name="adj1" fmla="val 26767"/>
              <a:gd name="adj2" fmla="val -2599"/>
              <a:gd name="adj3" fmla="val 26472"/>
              <a:gd name="adj4" fmla="val -10219"/>
              <a:gd name="adj5" fmla="val 503307"/>
              <a:gd name="adj6" fmla="val 6270"/>
            </a:avLst>
          </a:prstGeom>
          <a:noFill/>
          <a:ln w="9525">
            <a:solidFill>
              <a:schemeClr val="tx1"/>
            </a:solidFill>
            <a:miter lim="800000"/>
            <a:headEnd/>
            <a:tailEnd/>
          </a:ln>
          <a:effectLst/>
        </p:spPr>
        <p:txBody>
          <a:bodyPr/>
          <a:lstStyle/>
          <a:p>
            <a:pPr algn="ctr"/>
            <a:r>
              <a:rPr lang="en-US" sz="1100" dirty="0"/>
              <a:t>Aluminum gasket being captured inside the male nut</a:t>
            </a:r>
          </a:p>
        </p:txBody>
      </p:sp>
      <p:sp>
        <p:nvSpPr>
          <p:cNvPr id="53" name="AutoShape 17"/>
          <p:cNvSpPr>
            <a:spLocks/>
          </p:cNvSpPr>
          <p:nvPr/>
        </p:nvSpPr>
        <p:spPr bwMode="auto">
          <a:xfrm>
            <a:off x="6010271" y="3721265"/>
            <a:ext cx="2608776" cy="301293"/>
          </a:xfrm>
          <a:prstGeom prst="borderCallout2">
            <a:avLst>
              <a:gd name="adj1" fmla="val 26767"/>
              <a:gd name="adj2" fmla="val -2599"/>
              <a:gd name="adj3" fmla="val 29231"/>
              <a:gd name="adj4" fmla="val -8509"/>
              <a:gd name="adj5" fmla="val -177721"/>
              <a:gd name="adj6" fmla="val 2301"/>
            </a:avLst>
          </a:prstGeom>
          <a:noFill/>
          <a:ln w="9525">
            <a:solidFill>
              <a:schemeClr val="tx1"/>
            </a:solidFill>
            <a:miter lim="800000"/>
            <a:headEnd/>
            <a:tailEnd/>
          </a:ln>
          <a:effectLst/>
        </p:spPr>
        <p:txBody>
          <a:bodyPr/>
          <a:lstStyle/>
          <a:p>
            <a:pPr algn="ctr"/>
            <a:r>
              <a:rPr lang="en-US" sz="1100" dirty="0"/>
              <a:t>¼” hex female nut with M5.5 x 0.9 threads</a:t>
            </a:r>
          </a:p>
        </p:txBody>
      </p:sp>
      <p:sp>
        <p:nvSpPr>
          <p:cNvPr id="2" name="Date Placeholder 1">
            <a:extLst>
              <a:ext uri="{FF2B5EF4-FFF2-40B4-BE49-F238E27FC236}">
                <a16:creationId xmlns:a16="http://schemas.microsoft.com/office/drawing/2014/main" id="{9BA271DF-27EF-48B9-A11D-E1E881514170}"/>
              </a:ext>
            </a:extLst>
          </p:cNvPr>
          <p:cNvSpPr>
            <a:spLocks noGrp="1"/>
          </p:cNvSpPr>
          <p:nvPr>
            <p:ph type="dt" sz="half" idx="10"/>
          </p:nvPr>
        </p:nvSpPr>
        <p:spPr/>
        <p:txBody>
          <a:bodyPr/>
          <a:lstStyle/>
          <a:p>
            <a:r>
              <a:rPr lang="en-US"/>
              <a:t>C. M. Lei</a:t>
            </a:r>
          </a:p>
        </p:txBody>
      </p:sp>
      <p:sp>
        <p:nvSpPr>
          <p:cNvPr id="3" name="Footer Placeholder 2">
            <a:extLst>
              <a:ext uri="{FF2B5EF4-FFF2-40B4-BE49-F238E27FC236}">
                <a16:creationId xmlns:a16="http://schemas.microsoft.com/office/drawing/2014/main" id="{7E6EFC3A-FD4C-4985-B3FB-A552B6DDE530}"/>
              </a:ext>
            </a:extLst>
          </p:cNvPr>
          <p:cNvSpPr>
            <a:spLocks noGrp="1"/>
          </p:cNvSpPr>
          <p:nvPr>
            <p:ph type="ftr" sz="quarter" idx="11"/>
          </p:nvPr>
        </p:nvSpPr>
        <p:spPr/>
        <p:txBody>
          <a:bodyPr/>
          <a:lstStyle/>
          <a:p>
            <a:r>
              <a:rPr lang="en-US" dirty="0"/>
              <a:t>Pipe Joining Techniques Workshop 2018</a:t>
            </a:r>
          </a:p>
        </p:txBody>
      </p:sp>
      <p:sp>
        <p:nvSpPr>
          <p:cNvPr id="4" name="Slide Number Placeholder 3">
            <a:extLst>
              <a:ext uri="{FF2B5EF4-FFF2-40B4-BE49-F238E27FC236}">
                <a16:creationId xmlns:a16="http://schemas.microsoft.com/office/drawing/2014/main" id="{B894CC5A-9716-46EB-9BC7-A937FCB3155E}"/>
              </a:ext>
            </a:extLst>
          </p:cNvPr>
          <p:cNvSpPr>
            <a:spLocks noGrp="1"/>
          </p:cNvSpPr>
          <p:nvPr>
            <p:ph type="sldNum" sz="quarter" idx="12"/>
          </p:nvPr>
        </p:nvSpPr>
        <p:spPr/>
        <p:txBody>
          <a:bodyPr/>
          <a:lstStyle/>
          <a:p>
            <a:fld id="{EAB3CC4A-418E-4747-A115-64266E1C4FEF}" type="slidenum">
              <a:rPr lang="en-US" smtClean="0"/>
              <a:t>3</a:t>
            </a:fld>
            <a:endParaRPr lang="en-US"/>
          </a:p>
        </p:txBody>
      </p:sp>
      <p:sp>
        <p:nvSpPr>
          <p:cNvPr id="19" name="AutoShape 17">
            <a:extLst>
              <a:ext uri="{FF2B5EF4-FFF2-40B4-BE49-F238E27FC236}">
                <a16:creationId xmlns:a16="http://schemas.microsoft.com/office/drawing/2014/main" id="{7E46C7A5-5C09-4D77-A8D2-8865D3911474}"/>
              </a:ext>
            </a:extLst>
          </p:cNvPr>
          <p:cNvSpPr>
            <a:spLocks/>
          </p:cNvSpPr>
          <p:nvPr/>
        </p:nvSpPr>
        <p:spPr bwMode="auto">
          <a:xfrm>
            <a:off x="3779420" y="5850428"/>
            <a:ext cx="2468980" cy="245572"/>
          </a:xfrm>
          <a:prstGeom prst="borderCallout2">
            <a:avLst>
              <a:gd name="adj1" fmla="val 26767"/>
              <a:gd name="adj2" fmla="val -2599"/>
              <a:gd name="adj3" fmla="val 23087"/>
              <a:gd name="adj4" fmla="val -9768"/>
              <a:gd name="adj5" fmla="val -274334"/>
              <a:gd name="adj6" fmla="val 33318"/>
            </a:avLst>
          </a:prstGeom>
          <a:noFill/>
          <a:ln w="9525">
            <a:solidFill>
              <a:schemeClr val="tx1"/>
            </a:solidFill>
            <a:miter lim="800000"/>
            <a:headEnd/>
            <a:tailEnd/>
          </a:ln>
          <a:effectLst/>
        </p:spPr>
        <p:txBody>
          <a:bodyPr/>
          <a:lstStyle/>
          <a:p>
            <a:pPr algn="ctr"/>
            <a:r>
              <a:rPr lang="en-US" sz="1100" dirty="0"/>
              <a:t>OD 2.2 mm, wall 0.1 mm 304L </a:t>
            </a:r>
            <a:r>
              <a:rPr lang="en-US" sz="1100" dirty="0" err="1"/>
              <a:t>ss</a:t>
            </a:r>
            <a:r>
              <a:rPr lang="en-US" sz="1100" dirty="0"/>
              <a:t> tubing</a:t>
            </a:r>
          </a:p>
        </p:txBody>
      </p:sp>
    </p:spTree>
    <p:extLst>
      <p:ext uri="{BB962C8B-B14F-4D97-AF65-F5344CB8AC3E}">
        <p14:creationId xmlns:p14="http://schemas.microsoft.com/office/powerpoint/2010/main" val="4225482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83F9240-50ED-4F1C-879A-D1645BE55C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7983" y="2625216"/>
            <a:ext cx="3954986" cy="2171109"/>
          </a:xfrm>
          <a:prstGeom prst="rect">
            <a:avLst/>
          </a:prstGeom>
        </p:spPr>
      </p:pic>
      <p:pic>
        <p:nvPicPr>
          <p:cNvPr id="18" name="Picture 17">
            <a:extLst>
              <a:ext uri="{FF2B5EF4-FFF2-40B4-BE49-F238E27FC236}">
                <a16:creationId xmlns:a16="http://schemas.microsoft.com/office/drawing/2014/main" id="{868F7BA8-D435-40CE-A360-571A1AF922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19" name="Picture 18">
            <a:extLst>
              <a:ext uri="{FF2B5EF4-FFF2-40B4-BE49-F238E27FC236}">
                <a16:creationId xmlns:a16="http://schemas.microsoft.com/office/drawing/2014/main" id="{7B76BCF3-B922-4C20-A6CA-6B21CF8080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20" name="TextBox 19">
            <a:extLst>
              <a:ext uri="{FF2B5EF4-FFF2-40B4-BE49-F238E27FC236}">
                <a16:creationId xmlns:a16="http://schemas.microsoft.com/office/drawing/2014/main" id="{5A4617E7-346D-429F-981F-79C666E7AD93}"/>
              </a:ext>
            </a:extLst>
          </p:cNvPr>
          <p:cNvSpPr txBox="1"/>
          <p:nvPr/>
        </p:nvSpPr>
        <p:spPr>
          <a:xfrm>
            <a:off x="2588717" y="208486"/>
            <a:ext cx="396448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Laser Welding Parameters</a:t>
            </a:r>
          </a:p>
        </p:txBody>
      </p:sp>
      <p:sp>
        <p:nvSpPr>
          <p:cNvPr id="21" name="Date Placeholder 33">
            <a:extLst>
              <a:ext uri="{FF2B5EF4-FFF2-40B4-BE49-F238E27FC236}">
                <a16:creationId xmlns:a16="http://schemas.microsoft.com/office/drawing/2014/main" id="{5A2002A6-4884-4290-826D-E409744EB41A}"/>
              </a:ext>
            </a:extLst>
          </p:cNvPr>
          <p:cNvSpPr>
            <a:spLocks noGrp="1"/>
          </p:cNvSpPr>
          <p:nvPr>
            <p:ph type="dt" sz="half" idx="10"/>
          </p:nvPr>
        </p:nvSpPr>
        <p:spPr>
          <a:xfrm>
            <a:off x="457200" y="6356350"/>
            <a:ext cx="21336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rPr>
              <a:t>C. M. Lei</a:t>
            </a:r>
          </a:p>
        </p:txBody>
      </p:sp>
      <p:sp>
        <p:nvSpPr>
          <p:cNvPr id="22" name="Footer Placeholder 34">
            <a:extLst>
              <a:ext uri="{FF2B5EF4-FFF2-40B4-BE49-F238E27FC236}">
                <a16:creationId xmlns:a16="http://schemas.microsoft.com/office/drawing/2014/main" id="{1BFEDE5D-CA4A-4D2D-AD23-23F7CA7D4821}"/>
              </a:ext>
            </a:extLst>
          </p:cNvPr>
          <p:cNvSpPr>
            <a:spLocks noGrp="1"/>
          </p:cNvSpPr>
          <p:nvPr>
            <p:ph type="ftr" sz="quarter" idx="11"/>
          </p:nvPr>
        </p:nvSpPr>
        <p:spPr>
          <a:xfrm>
            <a:off x="3124200" y="6356350"/>
            <a:ext cx="28956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t>Pipe Joining Techniques Workshop 2018</a:t>
            </a:r>
          </a:p>
        </p:txBody>
      </p:sp>
      <p:sp>
        <p:nvSpPr>
          <p:cNvPr id="23" name="Slide Number Placeholder 35">
            <a:extLst>
              <a:ext uri="{FF2B5EF4-FFF2-40B4-BE49-F238E27FC236}">
                <a16:creationId xmlns:a16="http://schemas.microsoft.com/office/drawing/2014/main" id="{01C9600A-2709-44C8-A29D-81C970D22B64}"/>
              </a:ext>
            </a:extLst>
          </p:cNvPr>
          <p:cNvSpPr>
            <a:spLocks noGrp="1"/>
          </p:cNvSpPr>
          <p:nvPr>
            <p:ph type="sldNum" sz="quarter" idx="12"/>
          </p:nvPr>
        </p:nvSpPr>
        <p:spPr>
          <a:xfrm>
            <a:off x="6553200" y="635635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B3CC4A-418E-4747-A115-64266E1C4FE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F7F59B5-70EC-4E70-B309-050375D9DAB8}"/>
              </a:ext>
            </a:extLst>
          </p:cNvPr>
          <p:cNvSpPr txBox="1"/>
          <p:nvPr/>
        </p:nvSpPr>
        <p:spPr>
          <a:xfrm>
            <a:off x="4277032" y="1093177"/>
            <a:ext cx="4409768" cy="116955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Power %		34%  (max power of machine)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Pulse Width	4.0 – 4.2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ms</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Spot Size	3       (on machine dial)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Frequency	N/A  (single pulse mode)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Pulse Overlap Target	60 %</a:t>
            </a:r>
          </a:p>
        </p:txBody>
      </p:sp>
      <p:sp>
        <p:nvSpPr>
          <p:cNvPr id="25" name="AutoShape 17">
            <a:extLst>
              <a:ext uri="{FF2B5EF4-FFF2-40B4-BE49-F238E27FC236}">
                <a16:creationId xmlns:a16="http://schemas.microsoft.com/office/drawing/2014/main" id="{0430141E-0049-42AA-ADE1-21F7A41193E3}"/>
              </a:ext>
            </a:extLst>
          </p:cNvPr>
          <p:cNvSpPr>
            <a:spLocks/>
          </p:cNvSpPr>
          <p:nvPr/>
        </p:nvSpPr>
        <p:spPr bwMode="auto">
          <a:xfrm>
            <a:off x="4697362" y="4987416"/>
            <a:ext cx="4095750" cy="457200"/>
          </a:xfrm>
          <a:prstGeom prst="borderCallout2">
            <a:avLst>
              <a:gd name="adj1" fmla="val 26767"/>
              <a:gd name="adj2" fmla="val -2599"/>
              <a:gd name="adj3" fmla="val 23087"/>
              <a:gd name="adj4" fmla="val -9768"/>
              <a:gd name="adj5" fmla="val -141272"/>
              <a:gd name="adj6" fmla="val 835"/>
            </a:avLst>
          </a:prstGeom>
          <a:noFill/>
          <a:ln w="9525">
            <a:solidFill>
              <a:schemeClr val="tx1"/>
            </a:solidFill>
            <a:miter lim="800000"/>
            <a:headEnd/>
            <a:tailEnd/>
          </a:ln>
          <a:effectLst/>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Sealing laser-welding all around at front face;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Tubing position is preferred slightly below of the gland chamfer.</a:t>
            </a:r>
          </a:p>
        </p:txBody>
      </p:sp>
      <p:sp>
        <p:nvSpPr>
          <p:cNvPr id="26" name="AutoShape 17">
            <a:extLst>
              <a:ext uri="{FF2B5EF4-FFF2-40B4-BE49-F238E27FC236}">
                <a16:creationId xmlns:a16="http://schemas.microsoft.com/office/drawing/2014/main" id="{F4FDACBA-128C-40EC-86D0-FE7BF2ACE372}"/>
              </a:ext>
            </a:extLst>
          </p:cNvPr>
          <p:cNvSpPr>
            <a:spLocks/>
          </p:cNvSpPr>
          <p:nvPr/>
        </p:nvSpPr>
        <p:spPr bwMode="auto">
          <a:xfrm>
            <a:off x="6427602" y="4589444"/>
            <a:ext cx="1583233" cy="245572"/>
          </a:xfrm>
          <a:prstGeom prst="borderCallout2">
            <a:avLst>
              <a:gd name="adj1" fmla="val 26767"/>
              <a:gd name="adj2" fmla="val -2599"/>
              <a:gd name="adj3" fmla="val 23087"/>
              <a:gd name="adj4" fmla="val -9768"/>
              <a:gd name="adj5" fmla="val -167331"/>
              <a:gd name="adj6" fmla="val 17711"/>
            </a:avLst>
          </a:prstGeom>
          <a:noFill/>
          <a:ln w="9525">
            <a:solidFill>
              <a:schemeClr val="tx1"/>
            </a:solidFill>
            <a:miter lim="800000"/>
            <a:headEnd/>
            <a:tailEnd/>
          </a:ln>
          <a:effectLst/>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VIMVAR 304L </a:t>
            </a:r>
            <a:r>
              <a:rPr kumimoji="0" lang="en-US" sz="1100" b="0" i="0" u="none" strike="noStrike" kern="1200" cap="none" spc="0" normalizeH="0" baseline="0" noProof="0" dirty="0" err="1">
                <a:ln>
                  <a:noFill/>
                </a:ln>
                <a:solidFill>
                  <a:prstClr val="black"/>
                </a:solidFill>
                <a:effectLst/>
                <a:uLnTx/>
                <a:uFillTx/>
                <a:latin typeface="Calibri"/>
                <a:ea typeface="+mn-ea"/>
                <a:cs typeface="+mn-cs"/>
              </a:rPr>
              <a:t>ss</a:t>
            </a:r>
            <a:r>
              <a:rPr kumimoji="0" lang="en-US" sz="1100" b="0" i="0" u="none" strike="noStrike" kern="1200" cap="none" spc="0" normalizeH="0" baseline="0" noProof="0" dirty="0">
                <a:ln>
                  <a:noFill/>
                </a:ln>
                <a:solidFill>
                  <a:prstClr val="black"/>
                </a:solidFill>
                <a:effectLst/>
                <a:uLnTx/>
                <a:uFillTx/>
                <a:latin typeface="Calibri"/>
                <a:ea typeface="+mn-ea"/>
                <a:cs typeface="+mn-cs"/>
              </a:rPr>
              <a:t> gland</a:t>
            </a:r>
          </a:p>
        </p:txBody>
      </p:sp>
      <p:sp>
        <p:nvSpPr>
          <p:cNvPr id="27" name="AutoShape 17">
            <a:extLst>
              <a:ext uri="{FF2B5EF4-FFF2-40B4-BE49-F238E27FC236}">
                <a16:creationId xmlns:a16="http://schemas.microsoft.com/office/drawing/2014/main" id="{B7B349BE-D308-4F0F-B6D9-F7080DBFACDF}"/>
              </a:ext>
            </a:extLst>
          </p:cNvPr>
          <p:cNvSpPr>
            <a:spLocks/>
          </p:cNvSpPr>
          <p:nvPr/>
        </p:nvSpPr>
        <p:spPr bwMode="auto">
          <a:xfrm>
            <a:off x="7747104" y="4212747"/>
            <a:ext cx="1219200" cy="245572"/>
          </a:xfrm>
          <a:prstGeom prst="borderCallout2">
            <a:avLst>
              <a:gd name="adj1" fmla="val 26767"/>
              <a:gd name="adj2" fmla="val -2599"/>
              <a:gd name="adj3" fmla="val 23087"/>
              <a:gd name="adj4" fmla="val -9768"/>
              <a:gd name="adj5" fmla="val -209193"/>
              <a:gd name="adj6" fmla="val 14484"/>
            </a:avLst>
          </a:prstGeom>
          <a:noFill/>
          <a:ln w="9525">
            <a:solidFill>
              <a:schemeClr val="tx1"/>
            </a:solidFill>
            <a:miter lim="800000"/>
            <a:headEnd/>
            <a:tailEnd/>
          </a:ln>
          <a:effectLst/>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316L ss tubing</a:t>
            </a:r>
          </a:p>
        </p:txBody>
      </p:sp>
      <p:sp>
        <p:nvSpPr>
          <p:cNvPr id="8" name="TextBox 7">
            <a:extLst>
              <a:ext uri="{FF2B5EF4-FFF2-40B4-BE49-F238E27FC236}">
                <a16:creationId xmlns:a16="http://schemas.microsoft.com/office/drawing/2014/main" id="{847EAA83-7191-4E47-9E7E-11F7E28385CC}"/>
              </a:ext>
            </a:extLst>
          </p:cNvPr>
          <p:cNvSpPr txBox="1"/>
          <p:nvPr/>
        </p:nvSpPr>
        <p:spPr>
          <a:xfrm>
            <a:off x="4277032" y="2313475"/>
            <a:ext cx="398872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Welding Machine: LRS EVO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Nd-Yag</a:t>
            </a:r>
            <a:r>
              <a:rPr kumimoji="0" lang="en-US" sz="1400" b="0" i="0" u="none" strike="noStrike" kern="1200" cap="none" spc="0" normalizeH="0" baseline="0" noProof="0" dirty="0">
                <a:ln>
                  <a:noFill/>
                </a:ln>
                <a:solidFill>
                  <a:prstClr val="black"/>
                </a:solidFill>
                <a:effectLst/>
                <a:uLnTx/>
                <a:uFillTx/>
                <a:latin typeface="Calibri"/>
                <a:ea typeface="+mn-ea"/>
                <a:cs typeface="+mn-cs"/>
              </a:rPr>
              <a:t> Laser (200 Watt)</a:t>
            </a:r>
          </a:p>
        </p:txBody>
      </p:sp>
      <p:sp>
        <p:nvSpPr>
          <p:cNvPr id="2" name="TextBox 1">
            <a:extLst>
              <a:ext uri="{FF2B5EF4-FFF2-40B4-BE49-F238E27FC236}">
                <a16:creationId xmlns:a16="http://schemas.microsoft.com/office/drawing/2014/main" id="{F725E3E5-4B93-4905-B81C-645FB9CD8210}"/>
              </a:ext>
            </a:extLst>
          </p:cNvPr>
          <p:cNvSpPr txBox="1"/>
          <p:nvPr/>
        </p:nvSpPr>
        <p:spPr>
          <a:xfrm>
            <a:off x="55641" y="5724436"/>
            <a:ext cx="908835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Note:    Power was calibrated at the beginning of every welding session.   Other parameters were tweaked as needed as well. Welding of the thinner material into the thicker material, as in this case </a:t>
            </a:r>
            <a:r>
              <a:rPr lang="en-US" sz="1000" dirty="0">
                <a:solidFill>
                  <a:prstClr val="black"/>
                </a:solidFill>
                <a:latin typeface="Calibri"/>
              </a:rPr>
              <a:t>of</a:t>
            </a:r>
            <a:r>
              <a:rPr kumimoji="0" lang="en-US" sz="1000" b="0" i="0" u="none" strike="noStrike" kern="1200" cap="none" spc="0" normalizeH="0" baseline="0" noProof="0" dirty="0">
                <a:ln>
                  <a:noFill/>
                </a:ln>
                <a:solidFill>
                  <a:prstClr val="black"/>
                </a:solidFill>
                <a:effectLst/>
                <a:uLnTx/>
                <a:uFillTx/>
                <a:latin typeface="Calibri"/>
                <a:ea typeface="+mn-ea"/>
                <a:cs typeface="+mn-cs"/>
              </a:rPr>
              <a:t> face welding, is much more forgiving. It </a:t>
            </a:r>
            <a:r>
              <a:rPr lang="en-US" sz="1000" dirty="0">
                <a:solidFill>
                  <a:prstClr val="black"/>
                </a:solidFill>
                <a:latin typeface="Calibri"/>
              </a:rPr>
              <a:t>would be</a:t>
            </a:r>
            <a:r>
              <a:rPr kumimoji="0" lang="en-US" sz="1000" b="0" i="0" u="none" strike="noStrike" kern="1200" cap="none" spc="0" normalizeH="0" baseline="0" noProof="0" dirty="0">
                <a:ln>
                  <a:noFill/>
                </a:ln>
                <a:solidFill>
                  <a:prstClr val="black"/>
                </a:solidFill>
                <a:effectLst/>
                <a:uLnTx/>
                <a:uFillTx/>
                <a:latin typeface="Calibri"/>
                <a:ea typeface="+mn-ea"/>
                <a:cs typeface="+mn-cs"/>
              </a:rPr>
              <a:t> much more difficult to achieve a target weld penetration when welding the thicker material into the thinner.   Because of the tubing complexity, it </a:t>
            </a:r>
            <a:r>
              <a:rPr lang="en-US" sz="1000" dirty="0">
                <a:solidFill>
                  <a:prstClr val="black"/>
                </a:solidFill>
                <a:latin typeface="Calibri"/>
              </a:rPr>
              <a:t>was a manual operation to rotate the parts and weld with the aid of some simple support fixtures.</a:t>
            </a:r>
            <a:endParaRPr kumimoji="0" lang="en-US" sz="10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AF9D61D9-8345-47B9-9260-0B552EB8EF15}"/>
              </a:ext>
            </a:extLst>
          </p:cNvPr>
          <p:cNvSpPr txBox="1"/>
          <p:nvPr/>
        </p:nvSpPr>
        <p:spPr>
          <a:xfrm>
            <a:off x="211395" y="1066800"/>
            <a:ext cx="3947651" cy="452431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It is important to control the depth of weld penetration, and hence we need to carefully control the laser welding parameters </a:t>
            </a:r>
            <a:r>
              <a:rPr lang="en-US" dirty="0">
                <a:solidFill>
                  <a:prstClr val="black"/>
                </a:solidFill>
                <a:latin typeface="Calibri"/>
              </a:rPr>
              <a:t>like</a:t>
            </a:r>
            <a:r>
              <a:rPr kumimoji="0" lang="en-US" sz="1800" b="0" i="0" u="none" strike="noStrike" kern="1200" cap="none" spc="0" normalizeH="0" baseline="0" noProof="0" dirty="0">
                <a:ln>
                  <a:noFill/>
                </a:ln>
                <a:solidFill>
                  <a:prstClr val="black"/>
                </a:solidFill>
                <a:effectLst/>
                <a:uLnTx/>
                <a:uFillTx/>
                <a:latin typeface="Calibri"/>
                <a:ea typeface="+mn-ea"/>
                <a:cs typeface="+mn-cs"/>
              </a:rPr>
              <a:t> laser pulse power, pulse width, spot size, pulse frequency, and weld spot overlap.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optimal combination of parameters was determined by welding numerous test pieces and performing micrograph cross sections of welds.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Since the laser power of the machine can degrade over time, the pulse power delivered was measured and calibrated before welding each batch of glands to ensure the consistency. </a:t>
            </a:r>
          </a:p>
        </p:txBody>
      </p:sp>
    </p:spTree>
    <p:extLst>
      <p:ext uri="{BB962C8B-B14F-4D97-AF65-F5344CB8AC3E}">
        <p14:creationId xmlns:p14="http://schemas.microsoft.com/office/powerpoint/2010/main" val="3345006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1828800" y="191868"/>
            <a:ext cx="5988050" cy="523220"/>
          </a:xfrm>
          <a:prstGeom prst="rect">
            <a:avLst/>
          </a:prstGeom>
          <a:noFill/>
        </p:spPr>
        <p:txBody>
          <a:bodyPr wrap="none" rtlCol="0">
            <a:spAutoFit/>
          </a:bodyPr>
          <a:lstStyle/>
          <a:p>
            <a:r>
              <a:rPr lang="en-US" sz="2800" dirty="0"/>
              <a:t>Anodization Coating on Aluminum Parts</a:t>
            </a:r>
          </a:p>
        </p:txBody>
      </p:sp>
      <p:sp>
        <p:nvSpPr>
          <p:cNvPr id="14" name="Content Placeholder 2"/>
          <p:cNvSpPr txBox="1">
            <a:spLocks/>
          </p:cNvSpPr>
          <p:nvPr/>
        </p:nvSpPr>
        <p:spPr>
          <a:xfrm>
            <a:off x="355763" y="838200"/>
            <a:ext cx="3606637" cy="527645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t>To prevent aluminum nuts from galling during fastening, 2 types of coatings were made</a:t>
            </a:r>
          </a:p>
          <a:p>
            <a:pPr lvl="1"/>
            <a:r>
              <a:rPr lang="en-US" sz="1600" dirty="0"/>
              <a:t>Aluminum 2024 nuts coated with Type II anodization with sulfuric acid</a:t>
            </a:r>
          </a:p>
          <a:p>
            <a:pPr lvl="1"/>
            <a:r>
              <a:rPr lang="en-US" sz="1600" dirty="0"/>
              <a:t>Aluminum 6061 nuts hard-coated with Type III anodization with sulfuric acid</a:t>
            </a:r>
          </a:p>
          <a:p>
            <a:r>
              <a:rPr lang="en-US" sz="1800" dirty="0"/>
              <a:t>After 10 times of in-and-out fastenings for extra ¼ turn after hand-tightening, turning was still smooth and no galling was observed for Type II coating and for the nuts without coating.  No test was done on Type III due to coating was too thick and difficult to initiate turning.</a:t>
            </a:r>
          </a:p>
          <a:p>
            <a:endParaRPr lang="en-US" sz="1800" dirty="0"/>
          </a:p>
        </p:txBody>
      </p:sp>
      <p:sp>
        <p:nvSpPr>
          <p:cNvPr id="25" name="TextBox 24"/>
          <p:cNvSpPr txBox="1"/>
          <p:nvPr/>
        </p:nvSpPr>
        <p:spPr>
          <a:xfrm>
            <a:off x="4444425" y="838202"/>
            <a:ext cx="821059" cy="430887"/>
          </a:xfrm>
          <a:prstGeom prst="rect">
            <a:avLst/>
          </a:prstGeom>
          <a:noFill/>
        </p:spPr>
        <p:txBody>
          <a:bodyPr wrap="none" rtlCol="0">
            <a:spAutoFit/>
          </a:bodyPr>
          <a:lstStyle/>
          <a:p>
            <a:pPr algn="ctr"/>
            <a:r>
              <a:rPr lang="en-US" sz="1100" i="1" u="sng" dirty="0"/>
              <a:t>2024-T4</a:t>
            </a:r>
          </a:p>
          <a:p>
            <a:pPr algn="ctr"/>
            <a:r>
              <a:rPr lang="en-US" sz="1100" i="1" u="sng" dirty="0"/>
              <a:t>No Coating</a:t>
            </a:r>
          </a:p>
        </p:txBody>
      </p:sp>
      <p:sp>
        <p:nvSpPr>
          <p:cNvPr id="3" name="Date Placeholder 2">
            <a:extLst>
              <a:ext uri="{FF2B5EF4-FFF2-40B4-BE49-F238E27FC236}">
                <a16:creationId xmlns:a16="http://schemas.microsoft.com/office/drawing/2014/main" id="{5B86F47C-F2FE-4AC6-ADA9-9F78665D2896}"/>
              </a:ext>
            </a:extLst>
          </p:cNvPr>
          <p:cNvSpPr>
            <a:spLocks noGrp="1"/>
          </p:cNvSpPr>
          <p:nvPr>
            <p:ph type="dt" sz="half" idx="10"/>
          </p:nvPr>
        </p:nvSpPr>
        <p:spPr/>
        <p:txBody>
          <a:bodyPr/>
          <a:lstStyle/>
          <a:p>
            <a:r>
              <a:rPr lang="en-US" dirty="0"/>
              <a:t>C. M. Lei</a:t>
            </a:r>
          </a:p>
        </p:txBody>
      </p:sp>
      <p:sp>
        <p:nvSpPr>
          <p:cNvPr id="6" name="Footer Placeholder 5">
            <a:extLst>
              <a:ext uri="{FF2B5EF4-FFF2-40B4-BE49-F238E27FC236}">
                <a16:creationId xmlns:a16="http://schemas.microsoft.com/office/drawing/2014/main" id="{254F5DAE-FFD0-4270-8DB6-A271777C30EE}"/>
              </a:ext>
            </a:extLst>
          </p:cNvPr>
          <p:cNvSpPr>
            <a:spLocks noGrp="1"/>
          </p:cNvSpPr>
          <p:nvPr>
            <p:ph type="ftr" sz="quarter" idx="11"/>
          </p:nvPr>
        </p:nvSpPr>
        <p:spPr/>
        <p:txBody>
          <a:bodyPr/>
          <a:lstStyle/>
          <a:p>
            <a:r>
              <a:rPr lang="en-US"/>
              <a:t>Pipe Joining Techniques Workshop 2018</a:t>
            </a:r>
          </a:p>
        </p:txBody>
      </p:sp>
      <p:sp>
        <p:nvSpPr>
          <p:cNvPr id="7" name="Slide Number Placeholder 6">
            <a:extLst>
              <a:ext uri="{FF2B5EF4-FFF2-40B4-BE49-F238E27FC236}">
                <a16:creationId xmlns:a16="http://schemas.microsoft.com/office/drawing/2014/main" id="{DF828AF7-9B6A-4A34-93CD-E902CE1726F7}"/>
              </a:ext>
            </a:extLst>
          </p:cNvPr>
          <p:cNvSpPr>
            <a:spLocks noGrp="1"/>
          </p:cNvSpPr>
          <p:nvPr>
            <p:ph type="sldNum" sz="quarter" idx="12"/>
          </p:nvPr>
        </p:nvSpPr>
        <p:spPr/>
        <p:txBody>
          <a:bodyPr/>
          <a:lstStyle/>
          <a:p>
            <a:fld id="{EAB3CC4A-418E-4747-A115-64266E1C4FEF}" type="slidenum">
              <a:rPr lang="en-US" smtClean="0"/>
              <a:t>5</a:t>
            </a:fld>
            <a:endParaRPr lang="en-US" dirty="0"/>
          </a:p>
        </p:txBody>
      </p:sp>
      <p:pic>
        <p:nvPicPr>
          <p:cNvPr id="16" name="Picture 15">
            <a:extLst>
              <a:ext uri="{FF2B5EF4-FFF2-40B4-BE49-F238E27FC236}">
                <a16:creationId xmlns:a16="http://schemas.microsoft.com/office/drawing/2014/main" id="{ED975051-B1F8-4983-B8B0-C77363F7D6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1243210"/>
            <a:ext cx="4495800" cy="2008246"/>
          </a:xfrm>
          <a:prstGeom prst="rect">
            <a:avLst/>
          </a:prstGeom>
        </p:spPr>
      </p:pic>
      <p:sp>
        <p:nvSpPr>
          <p:cNvPr id="29" name="TextBox 28">
            <a:extLst>
              <a:ext uri="{FF2B5EF4-FFF2-40B4-BE49-F238E27FC236}">
                <a16:creationId xmlns:a16="http://schemas.microsoft.com/office/drawing/2014/main" id="{F446B54B-0B68-43FE-A90E-4F73137F3682}"/>
              </a:ext>
            </a:extLst>
          </p:cNvPr>
          <p:cNvSpPr txBox="1"/>
          <p:nvPr/>
        </p:nvSpPr>
        <p:spPr>
          <a:xfrm>
            <a:off x="5943600" y="838201"/>
            <a:ext cx="1031051" cy="430887"/>
          </a:xfrm>
          <a:prstGeom prst="rect">
            <a:avLst/>
          </a:prstGeom>
          <a:noFill/>
        </p:spPr>
        <p:txBody>
          <a:bodyPr wrap="none" rtlCol="0">
            <a:spAutoFit/>
          </a:bodyPr>
          <a:lstStyle/>
          <a:p>
            <a:pPr algn="ctr"/>
            <a:r>
              <a:rPr lang="en-US" sz="1100" i="1" u="sng" dirty="0"/>
              <a:t>2024-T4</a:t>
            </a:r>
          </a:p>
          <a:p>
            <a:pPr algn="ctr"/>
            <a:r>
              <a:rPr lang="en-US" sz="1100" i="1" u="sng" dirty="0"/>
              <a:t>Type II Coating</a:t>
            </a:r>
          </a:p>
        </p:txBody>
      </p:sp>
      <p:sp>
        <p:nvSpPr>
          <p:cNvPr id="30" name="TextBox 29">
            <a:extLst>
              <a:ext uri="{FF2B5EF4-FFF2-40B4-BE49-F238E27FC236}">
                <a16:creationId xmlns:a16="http://schemas.microsoft.com/office/drawing/2014/main" id="{31615D1C-9A19-473F-A779-5CA58D2C2A87}"/>
              </a:ext>
            </a:extLst>
          </p:cNvPr>
          <p:cNvSpPr txBox="1"/>
          <p:nvPr/>
        </p:nvSpPr>
        <p:spPr>
          <a:xfrm>
            <a:off x="7391400" y="838200"/>
            <a:ext cx="1378904" cy="430887"/>
          </a:xfrm>
          <a:prstGeom prst="rect">
            <a:avLst/>
          </a:prstGeom>
          <a:noFill/>
        </p:spPr>
        <p:txBody>
          <a:bodyPr wrap="none" rtlCol="0">
            <a:spAutoFit/>
          </a:bodyPr>
          <a:lstStyle/>
          <a:p>
            <a:pPr algn="ctr"/>
            <a:r>
              <a:rPr lang="en-US" sz="1100" i="1" u="sng" dirty="0"/>
              <a:t>6061-T6</a:t>
            </a:r>
          </a:p>
          <a:p>
            <a:pPr algn="ctr"/>
            <a:r>
              <a:rPr lang="en-US" sz="1100" i="1" u="sng" dirty="0"/>
              <a:t>Type III Hard Coating</a:t>
            </a:r>
          </a:p>
        </p:txBody>
      </p:sp>
      <p:pic>
        <p:nvPicPr>
          <p:cNvPr id="9" name="Picture 8">
            <a:extLst>
              <a:ext uri="{FF2B5EF4-FFF2-40B4-BE49-F238E27FC236}">
                <a16:creationId xmlns:a16="http://schemas.microsoft.com/office/drawing/2014/main" id="{D42E7AAE-DD22-47D3-BD03-874D360FCA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62400" y="3200400"/>
            <a:ext cx="5181599" cy="3002176"/>
          </a:xfrm>
          <a:prstGeom prst="rect">
            <a:avLst/>
          </a:prstGeom>
        </p:spPr>
      </p:pic>
      <p:sp>
        <p:nvSpPr>
          <p:cNvPr id="8" name="TextBox 7">
            <a:extLst>
              <a:ext uri="{FF2B5EF4-FFF2-40B4-BE49-F238E27FC236}">
                <a16:creationId xmlns:a16="http://schemas.microsoft.com/office/drawing/2014/main" id="{79C68054-747D-4A5F-931D-C21D53EB99BC}"/>
              </a:ext>
            </a:extLst>
          </p:cNvPr>
          <p:cNvSpPr txBox="1"/>
          <p:nvPr/>
        </p:nvSpPr>
        <p:spPr>
          <a:xfrm>
            <a:off x="228600" y="6200001"/>
            <a:ext cx="8690199" cy="230832"/>
          </a:xfrm>
          <a:prstGeom prst="rect">
            <a:avLst/>
          </a:prstGeom>
          <a:noFill/>
        </p:spPr>
        <p:txBody>
          <a:bodyPr wrap="none" rtlCol="0">
            <a:spAutoFit/>
          </a:bodyPr>
          <a:lstStyle/>
          <a:p>
            <a:r>
              <a:rPr lang="en-US" sz="900" dirty="0"/>
              <a:t>Note:  The torque required to make an extra ¼ turn was about 0.8 to 1.3 N-m (7 to 12 inch-</a:t>
            </a:r>
            <a:r>
              <a:rPr lang="en-US" sz="900" dirty="0" err="1"/>
              <a:t>lbs</a:t>
            </a:r>
            <a:r>
              <a:rPr lang="en-US" sz="900" dirty="0"/>
              <a:t>) for uncoated nuts, and 0.8 to 2.0 N-m (7 to 18 inch-</a:t>
            </a:r>
            <a:r>
              <a:rPr lang="en-US" sz="900" dirty="0" err="1"/>
              <a:t>lbs</a:t>
            </a:r>
            <a:r>
              <a:rPr lang="en-US" sz="900" dirty="0"/>
              <a:t>) for coated nuts were observed.</a:t>
            </a:r>
          </a:p>
        </p:txBody>
      </p:sp>
    </p:spTree>
    <p:extLst>
      <p:ext uri="{BB962C8B-B14F-4D97-AF65-F5344CB8AC3E}">
        <p14:creationId xmlns:p14="http://schemas.microsoft.com/office/powerpoint/2010/main" val="2628985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2442317" y="191868"/>
            <a:ext cx="4263283" cy="523220"/>
          </a:xfrm>
          <a:prstGeom prst="rect">
            <a:avLst/>
          </a:prstGeom>
          <a:noFill/>
        </p:spPr>
        <p:txBody>
          <a:bodyPr wrap="none" rtlCol="0">
            <a:spAutoFit/>
          </a:bodyPr>
          <a:lstStyle/>
          <a:p>
            <a:r>
              <a:rPr lang="en-US" sz="2800" dirty="0"/>
              <a:t>Removable Coupling Testing</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3886200"/>
            <a:ext cx="3436463" cy="2380255"/>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6247925" y="1278322"/>
            <a:ext cx="2838179" cy="2075228"/>
          </a:xfrm>
          <a:prstGeom prst="rect">
            <a:avLst/>
          </a:prstGeom>
        </p:spPr>
      </p:pic>
      <p:sp>
        <p:nvSpPr>
          <p:cNvPr id="14" name="Content Placeholder 2"/>
          <p:cNvSpPr txBox="1">
            <a:spLocks/>
          </p:cNvSpPr>
          <p:nvPr/>
        </p:nvSpPr>
        <p:spPr>
          <a:xfrm>
            <a:off x="355761" y="1200547"/>
            <a:ext cx="4083503" cy="470618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100" dirty="0"/>
              <a:t>Conducted a pressure hold-up test up to 4,000 psi (276 bars) for 2 minutes without failure and leakage.</a:t>
            </a:r>
          </a:p>
          <a:p>
            <a:r>
              <a:rPr lang="en-US" sz="2100" dirty="0"/>
              <a:t>Conducted a durability pressure hold-up test successfully</a:t>
            </a:r>
          </a:p>
          <a:p>
            <a:pPr lvl="1"/>
            <a:r>
              <a:rPr lang="en-US" sz="2100" dirty="0"/>
              <a:t>Conducted an initial pressure test at 2,280 psi (157 bars) for 10 minutes</a:t>
            </a:r>
          </a:p>
          <a:p>
            <a:pPr lvl="1"/>
            <a:r>
              <a:rPr lang="en-US" sz="2100" dirty="0"/>
              <a:t>Went through 10 thermal cycles from liquid nitrogen to room temperature.</a:t>
            </a:r>
          </a:p>
          <a:p>
            <a:pPr lvl="1"/>
            <a:r>
              <a:rPr lang="en-US" sz="2100" dirty="0"/>
              <a:t>Repeated the pressure hold-up </a:t>
            </a:r>
            <a:r>
              <a:rPr lang="en-US" sz="2000" dirty="0"/>
              <a:t>test at 2,280 psi in a water bath for 1 hour. </a:t>
            </a:r>
          </a:p>
          <a:p>
            <a:pPr lvl="1"/>
            <a:r>
              <a:rPr lang="en-US" sz="2000" dirty="0"/>
              <a:t>Continued the pressure hold-up test at 1600 psi (110 bars) in a water bath for 1 week. </a:t>
            </a:r>
          </a:p>
          <a:p>
            <a:pPr lvl="1"/>
            <a:r>
              <a:rPr lang="en-US" sz="2000" dirty="0"/>
              <a:t>No leak in final helium check.</a:t>
            </a:r>
          </a:p>
        </p:txBody>
      </p:sp>
      <p:sp>
        <p:nvSpPr>
          <p:cNvPr id="13" name="AutoShape 17"/>
          <p:cNvSpPr>
            <a:spLocks/>
          </p:cNvSpPr>
          <p:nvPr/>
        </p:nvSpPr>
        <p:spPr bwMode="auto">
          <a:xfrm>
            <a:off x="5046048" y="3961174"/>
            <a:ext cx="1642703" cy="301293"/>
          </a:xfrm>
          <a:prstGeom prst="borderCallout2">
            <a:avLst>
              <a:gd name="adj1" fmla="val 42196"/>
              <a:gd name="adj2" fmla="val 103511"/>
              <a:gd name="adj3" fmla="val 41005"/>
              <a:gd name="adj4" fmla="val 123652"/>
              <a:gd name="adj5" fmla="val 124481"/>
              <a:gd name="adj6" fmla="val 151076"/>
            </a:avLst>
          </a:prstGeom>
          <a:solidFill>
            <a:schemeClr val="bg1"/>
          </a:solidFill>
          <a:ln w="9525">
            <a:solidFill>
              <a:schemeClr val="tx1"/>
            </a:solidFill>
            <a:miter lim="800000"/>
            <a:headEnd/>
            <a:tailEnd/>
          </a:ln>
          <a:effectLst/>
        </p:spPr>
        <p:txBody>
          <a:bodyPr/>
          <a:lstStyle/>
          <a:p>
            <a:pPr algn="ctr"/>
            <a:r>
              <a:rPr lang="en-US" sz="1100" dirty="0"/>
              <a:t>2280 psi (157 bars)</a:t>
            </a:r>
          </a:p>
        </p:txBody>
      </p:sp>
      <p:sp>
        <p:nvSpPr>
          <p:cNvPr id="17" name="AutoShape 17"/>
          <p:cNvSpPr>
            <a:spLocks/>
          </p:cNvSpPr>
          <p:nvPr/>
        </p:nvSpPr>
        <p:spPr bwMode="auto">
          <a:xfrm>
            <a:off x="4343400" y="4352362"/>
            <a:ext cx="2145475" cy="301293"/>
          </a:xfrm>
          <a:prstGeom prst="borderCallout2">
            <a:avLst>
              <a:gd name="adj1" fmla="val 42196"/>
              <a:gd name="adj2" fmla="val 103511"/>
              <a:gd name="adj3" fmla="val 41005"/>
              <a:gd name="adj4" fmla="val 111278"/>
              <a:gd name="adj5" fmla="val 152946"/>
              <a:gd name="adj6" fmla="val 95545"/>
            </a:avLst>
          </a:prstGeom>
          <a:solidFill>
            <a:schemeClr val="bg1"/>
          </a:solidFill>
          <a:ln w="9525">
            <a:solidFill>
              <a:schemeClr val="tx1"/>
            </a:solidFill>
            <a:miter lim="800000"/>
            <a:headEnd/>
            <a:tailEnd/>
          </a:ln>
          <a:effectLst/>
        </p:spPr>
        <p:txBody>
          <a:bodyPr/>
          <a:lstStyle/>
          <a:p>
            <a:pPr algn="ctr"/>
            <a:r>
              <a:rPr lang="en-US" sz="1100" dirty="0"/>
              <a:t>Coupling being tested in water</a:t>
            </a:r>
          </a:p>
        </p:txBody>
      </p:sp>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50218" y="2575837"/>
            <a:ext cx="1340750" cy="1005563"/>
          </a:xfrm>
          <a:prstGeom prst="rect">
            <a:avLst/>
          </a:prstGeom>
        </p:spPr>
      </p:pic>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50218" y="914400"/>
            <a:ext cx="1321982" cy="1371601"/>
          </a:xfrm>
          <a:prstGeom prst="rect">
            <a:avLst/>
          </a:prstGeom>
        </p:spPr>
      </p:pic>
      <p:sp>
        <p:nvSpPr>
          <p:cNvPr id="25" name="TextBox 24"/>
          <p:cNvSpPr txBox="1"/>
          <p:nvPr/>
        </p:nvSpPr>
        <p:spPr>
          <a:xfrm>
            <a:off x="5257961" y="2286000"/>
            <a:ext cx="505267" cy="261610"/>
          </a:xfrm>
          <a:prstGeom prst="rect">
            <a:avLst/>
          </a:prstGeom>
          <a:noFill/>
        </p:spPr>
        <p:txBody>
          <a:bodyPr wrap="none" rtlCol="0">
            <a:spAutoFit/>
          </a:bodyPr>
          <a:lstStyle/>
          <a:p>
            <a:r>
              <a:rPr lang="en-US" sz="1100" i="1" u="sng" dirty="0"/>
              <a:t>gland</a:t>
            </a:r>
          </a:p>
        </p:txBody>
      </p:sp>
      <p:sp>
        <p:nvSpPr>
          <p:cNvPr id="26" name="TextBox 25"/>
          <p:cNvSpPr txBox="1"/>
          <p:nvPr/>
        </p:nvSpPr>
        <p:spPr>
          <a:xfrm>
            <a:off x="5306028" y="3548390"/>
            <a:ext cx="561372" cy="261610"/>
          </a:xfrm>
          <a:prstGeom prst="rect">
            <a:avLst/>
          </a:prstGeom>
          <a:noFill/>
        </p:spPr>
        <p:txBody>
          <a:bodyPr wrap="none" rtlCol="0">
            <a:spAutoFit/>
          </a:bodyPr>
          <a:lstStyle/>
          <a:p>
            <a:r>
              <a:rPr lang="en-US" sz="1100" i="1" u="sng" dirty="0"/>
              <a:t>gasket</a:t>
            </a:r>
          </a:p>
        </p:txBody>
      </p:sp>
      <p:sp>
        <p:nvSpPr>
          <p:cNvPr id="3" name="Date Placeholder 2">
            <a:extLst>
              <a:ext uri="{FF2B5EF4-FFF2-40B4-BE49-F238E27FC236}">
                <a16:creationId xmlns:a16="http://schemas.microsoft.com/office/drawing/2014/main" id="{5B86F47C-F2FE-4AC6-ADA9-9F78665D2896}"/>
              </a:ext>
            </a:extLst>
          </p:cNvPr>
          <p:cNvSpPr>
            <a:spLocks noGrp="1"/>
          </p:cNvSpPr>
          <p:nvPr>
            <p:ph type="dt" sz="half" idx="10"/>
          </p:nvPr>
        </p:nvSpPr>
        <p:spPr/>
        <p:txBody>
          <a:bodyPr/>
          <a:lstStyle/>
          <a:p>
            <a:r>
              <a:rPr lang="en-US" dirty="0"/>
              <a:t>C. M. Lei</a:t>
            </a:r>
          </a:p>
        </p:txBody>
      </p:sp>
      <p:sp>
        <p:nvSpPr>
          <p:cNvPr id="6" name="Footer Placeholder 5">
            <a:extLst>
              <a:ext uri="{FF2B5EF4-FFF2-40B4-BE49-F238E27FC236}">
                <a16:creationId xmlns:a16="http://schemas.microsoft.com/office/drawing/2014/main" id="{254F5DAE-FFD0-4270-8DB6-A271777C30EE}"/>
              </a:ext>
            </a:extLst>
          </p:cNvPr>
          <p:cNvSpPr>
            <a:spLocks noGrp="1"/>
          </p:cNvSpPr>
          <p:nvPr>
            <p:ph type="ftr" sz="quarter" idx="11"/>
          </p:nvPr>
        </p:nvSpPr>
        <p:spPr/>
        <p:txBody>
          <a:bodyPr/>
          <a:lstStyle/>
          <a:p>
            <a:r>
              <a:rPr lang="en-US"/>
              <a:t>Pipe Joining Techniques Workshop 2018</a:t>
            </a:r>
          </a:p>
        </p:txBody>
      </p:sp>
      <p:sp>
        <p:nvSpPr>
          <p:cNvPr id="7" name="Slide Number Placeholder 6">
            <a:extLst>
              <a:ext uri="{FF2B5EF4-FFF2-40B4-BE49-F238E27FC236}">
                <a16:creationId xmlns:a16="http://schemas.microsoft.com/office/drawing/2014/main" id="{DF828AF7-9B6A-4A34-93CD-E902CE1726F7}"/>
              </a:ext>
            </a:extLst>
          </p:cNvPr>
          <p:cNvSpPr>
            <a:spLocks noGrp="1"/>
          </p:cNvSpPr>
          <p:nvPr>
            <p:ph type="sldNum" sz="quarter" idx="12"/>
          </p:nvPr>
        </p:nvSpPr>
        <p:spPr/>
        <p:txBody>
          <a:bodyPr/>
          <a:lstStyle/>
          <a:p>
            <a:fld id="{EAB3CC4A-418E-4747-A115-64266E1C4FEF}" type="slidenum">
              <a:rPr lang="en-US" smtClean="0"/>
              <a:t>6</a:t>
            </a:fld>
            <a:endParaRPr lang="en-US"/>
          </a:p>
        </p:txBody>
      </p:sp>
    </p:spTree>
    <p:extLst>
      <p:ext uri="{BB962C8B-B14F-4D97-AF65-F5344CB8AC3E}">
        <p14:creationId xmlns:p14="http://schemas.microsoft.com/office/powerpoint/2010/main" val="807823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1371600" y="208486"/>
            <a:ext cx="6650090" cy="523220"/>
          </a:xfrm>
          <a:prstGeom prst="rect">
            <a:avLst/>
          </a:prstGeom>
          <a:noFill/>
        </p:spPr>
        <p:txBody>
          <a:bodyPr wrap="none" rtlCol="0">
            <a:spAutoFit/>
          </a:bodyPr>
          <a:lstStyle/>
          <a:p>
            <a:r>
              <a:rPr lang="en-US" sz="2800" dirty="0"/>
              <a:t>More Notes on Laser Welding Stainless Steel</a:t>
            </a:r>
          </a:p>
        </p:txBody>
      </p:sp>
      <p:sp>
        <p:nvSpPr>
          <p:cNvPr id="12" name="TextBox 11">
            <a:extLst>
              <a:ext uri="{FF2B5EF4-FFF2-40B4-BE49-F238E27FC236}">
                <a16:creationId xmlns:a16="http://schemas.microsoft.com/office/drawing/2014/main" id="{6DDEE5B5-1ED9-4432-B213-C9CB89605D00}"/>
              </a:ext>
            </a:extLst>
          </p:cNvPr>
          <p:cNvSpPr txBox="1"/>
          <p:nvPr/>
        </p:nvSpPr>
        <p:spPr>
          <a:xfrm>
            <a:off x="444910" y="778372"/>
            <a:ext cx="8241890" cy="1077218"/>
          </a:xfrm>
          <a:prstGeom prst="rect">
            <a:avLst/>
          </a:prstGeom>
          <a:noFill/>
        </p:spPr>
        <p:txBody>
          <a:bodyPr wrap="square" rtlCol="0">
            <a:spAutoFit/>
          </a:bodyPr>
          <a:lstStyle/>
          <a:p>
            <a:pPr marL="285750" indent="-285750" algn="just">
              <a:buFont typeface="Wingdings" panose="05000000000000000000" pitchFamily="2" charset="2"/>
              <a:buChar char="§"/>
            </a:pPr>
            <a:r>
              <a:rPr lang="en-US" sz="1600" dirty="0"/>
              <a:t>Autogenous welds, no filler materials used.</a:t>
            </a:r>
            <a:endParaRPr lang="en-US" sz="1400" dirty="0"/>
          </a:p>
          <a:p>
            <a:pPr marL="285750" indent="-285750" algn="just">
              <a:buFont typeface="Wingdings" panose="05000000000000000000" pitchFamily="2" charset="2"/>
              <a:buChar char="§"/>
            </a:pPr>
            <a:r>
              <a:rPr lang="en-US" sz="1600" dirty="0"/>
              <a:t>Needs zero gap (&lt; 10% of thinnest material) between welding parts</a:t>
            </a:r>
          </a:p>
          <a:p>
            <a:pPr marL="285750" indent="-285750" algn="just">
              <a:buFont typeface="Wingdings" panose="05000000000000000000" pitchFamily="2" charset="2"/>
              <a:buChar char="§"/>
            </a:pPr>
            <a:r>
              <a:rPr lang="en-US" sz="1600" dirty="0"/>
              <a:t>Parts must be cleaned, free of any contaminants and oxidation</a:t>
            </a:r>
          </a:p>
          <a:p>
            <a:pPr marL="285750" indent="-285750" algn="just">
              <a:buFont typeface="Wingdings" panose="05000000000000000000" pitchFamily="2" charset="2"/>
              <a:buChar char="§"/>
            </a:pPr>
            <a:r>
              <a:rPr lang="en-US" sz="1600" dirty="0"/>
              <a:t>Material composition plays a role in final microstructure and cracking susceptibility</a:t>
            </a:r>
          </a:p>
        </p:txBody>
      </p:sp>
      <p:sp>
        <p:nvSpPr>
          <p:cNvPr id="34" name="Date Placeholder 33">
            <a:extLst>
              <a:ext uri="{FF2B5EF4-FFF2-40B4-BE49-F238E27FC236}">
                <a16:creationId xmlns:a16="http://schemas.microsoft.com/office/drawing/2014/main" id="{BA827D7A-79F6-4710-844C-2B3B93351CCE}"/>
              </a:ext>
            </a:extLst>
          </p:cNvPr>
          <p:cNvSpPr>
            <a:spLocks noGrp="1"/>
          </p:cNvSpPr>
          <p:nvPr>
            <p:ph type="dt" sz="half" idx="10"/>
          </p:nvPr>
        </p:nvSpPr>
        <p:spPr/>
        <p:txBody>
          <a:bodyPr/>
          <a:lstStyle/>
          <a:p>
            <a:r>
              <a:rPr lang="en-US"/>
              <a:t>C. M. Lei</a:t>
            </a:r>
          </a:p>
        </p:txBody>
      </p:sp>
      <p:sp>
        <p:nvSpPr>
          <p:cNvPr id="35" name="Footer Placeholder 34">
            <a:extLst>
              <a:ext uri="{FF2B5EF4-FFF2-40B4-BE49-F238E27FC236}">
                <a16:creationId xmlns:a16="http://schemas.microsoft.com/office/drawing/2014/main" id="{2D3EC34C-EF7F-4D03-9999-42E290D372AD}"/>
              </a:ext>
            </a:extLst>
          </p:cNvPr>
          <p:cNvSpPr>
            <a:spLocks noGrp="1"/>
          </p:cNvSpPr>
          <p:nvPr>
            <p:ph type="ftr" sz="quarter" idx="11"/>
          </p:nvPr>
        </p:nvSpPr>
        <p:spPr/>
        <p:txBody>
          <a:bodyPr/>
          <a:lstStyle/>
          <a:p>
            <a:r>
              <a:rPr lang="en-US"/>
              <a:t>Pipe Joining Techniques Workshop 2018</a:t>
            </a:r>
          </a:p>
        </p:txBody>
      </p:sp>
      <p:sp>
        <p:nvSpPr>
          <p:cNvPr id="36" name="Slide Number Placeholder 35">
            <a:extLst>
              <a:ext uri="{FF2B5EF4-FFF2-40B4-BE49-F238E27FC236}">
                <a16:creationId xmlns:a16="http://schemas.microsoft.com/office/drawing/2014/main" id="{6D3BBEA4-54B2-42D6-B518-1255B9C395C5}"/>
              </a:ext>
            </a:extLst>
          </p:cNvPr>
          <p:cNvSpPr>
            <a:spLocks noGrp="1"/>
          </p:cNvSpPr>
          <p:nvPr>
            <p:ph type="sldNum" sz="quarter" idx="12"/>
          </p:nvPr>
        </p:nvSpPr>
        <p:spPr/>
        <p:txBody>
          <a:bodyPr/>
          <a:lstStyle/>
          <a:p>
            <a:fld id="{EAB3CC4A-418E-4747-A115-64266E1C4FEF}" type="slidenum">
              <a:rPr lang="en-US" smtClean="0"/>
              <a:t>7</a:t>
            </a:fld>
            <a:endParaRPr lang="en-US"/>
          </a:p>
        </p:txBody>
      </p:sp>
      <p:pic>
        <p:nvPicPr>
          <p:cNvPr id="8" name="Picture 7">
            <a:extLst>
              <a:ext uri="{FF2B5EF4-FFF2-40B4-BE49-F238E27FC236}">
                <a16:creationId xmlns:a16="http://schemas.microsoft.com/office/drawing/2014/main" id="{6DE4AC95-078C-4198-B45A-19B5E160C0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3967892"/>
            <a:ext cx="3581400" cy="2680580"/>
          </a:xfrm>
          <a:prstGeom prst="rect">
            <a:avLst/>
          </a:prstGeom>
        </p:spPr>
      </p:pic>
      <p:sp>
        <p:nvSpPr>
          <p:cNvPr id="11" name="Rectangle 10">
            <a:extLst>
              <a:ext uri="{FF2B5EF4-FFF2-40B4-BE49-F238E27FC236}">
                <a16:creationId xmlns:a16="http://schemas.microsoft.com/office/drawing/2014/main" id="{AA28936E-31AC-4D5A-A330-AF9C5BFB9DF6}"/>
              </a:ext>
            </a:extLst>
          </p:cNvPr>
          <p:cNvSpPr/>
          <p:nvPr/>
        </p:nvSpPr>
        <p:spPr>
          <a:xfrm>
            <a:off x="762000" y="1806476"/>
            <a:ext cx="7848600" cy="2369880"/>
          </a:xfrm>
          <a:prstGeom prst="rect">
            <a:avLst/>
          </a:prstGeom>
        </p:spPr>
        <p:txBody>
          <a:bodyPr wrap="square">
            <a:spAutoFit/>
          </a:bodyPr>
          <a:lstStyle/>
          <a:p>
            <a:pPr marL="285750" indent="-285750" algn="just">
              <a:buFont typeface="Arial" panose="020B0604020202020204" pitchFamily="34" charset="0"/>
              <a:buChar char="•"/>
            </a:pPr>
            <a:r>
              <a:rPr lang="en-US" sz="1600" dirty="0"/>
              <a:t>“L” grade is preferred for welding in order to lower the C content down to a max of .03% so to reduce sensitization, (precipitation of chromium carbides at grain boundaries) caused by the high temperatures involved in welding. </a:t>
            </a:r>
          </a:p>
          <a:p>
            <a:pPr marL="285750" indent="-285750" algn="just">
              <a:buFont typeface="Arial" panose="020B0604020202020204" pitchFamily="34" charset="0"/>
              <a:buChar char="•"/>
            </a:pPr>
            <a:r>
              <a:rPr lang="en-US" sz="1600" dirty="0"/>
              <a:t>VIMVAR 304L with very low P &amp; S contents is recommended as one of the welding part materials (the other welding part can be typical “L” grade.)</a:t>
            </a:r>
          </a:p>
          <a:p>
            <a:pPr marL="742950" lvl="1" indent="-285750" algn="just">
              <a:buFont typeface="Arial" panose="020B0604020202020204" pitchFamily="34" charset="0"/>
              <a:buChar char="•"/>
            </a:pPr>
            <a:r>
              <a:rPr lang="en-US" sz="1600" dirty="0"/>
              <a:t>High P &amp; S contents are susceptible to weld solidification cracking</a:t>
            </a:r>
          </a:p>
          <a:p>
            <a:pPr marL="285750" indent="-285750" algn="just">
              <a:buFont typeface="Arial" panose="020B0604020202020204" pitchFamily="34" charset="0"/>
              <a:buChar char="•"/>
            </a:pPr>
            <a:r>
              <a:rPr lang="en-US" sz="1600" dirty="0"/>
              <a:t>Ferrite in 4%-8% is optimal for laser welding as P &amp; S are soluble in ferrite</a:t>
            </a:r>
          </a:p>
          <a:p>
            <a:pPr marL="285750" indent="-285750" algn="just">
              <a:buFont typeface="Arial" panose="020B0604020202020204" pitchFamily="34" charset="0"/>
              <a:buChar char="•"/>
            </a:pPr>
            <a:r>
              <a:rPr lang="en-US" sz="1600" dirty="0"/>
              <a:t>The higher cooling rates (on the order of </a:t>
            </a:r>
            <a:r>
              <a:rPr lang="en-US" sz="1600" dirty="0" err="1"/>
              <a:t>ms</a:t>
            </a:r>
            <a:r>
              <a:rPr lang="en-US" sz="1600" dirty="0"/>
              <a:t>) that occur under laser welding conditions demands a higher Cr/Ni ratio to reduce cracking susceptibility</a:t>
            </a:r>
          </a:p>
        </p:txBody>
      </p:sp>
      <p:pic>
        <p:nvPicPr>
          <p:cNvPr id="15" name="Picture 14">
            <a:extLst>
              <a:ext uri="{FF2B5EF4-FFF2-40B4-BE49-F238E27FC236}">
                <a16:creationId xmlns:a16="http://schemas.microsoft.com/office/drawing/2014/main" id="{AAC7CA0A-EF4C-416A-B677-EC8283AE74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5020" y="4054205"/>
            <a:ext cx="4203740" cy="2609507"/>
          </a:xfrm>
          <a:prstGeom prst="rect">
            <a:avLst/>
          </a:prstGeom>
        </p:spPr>
      </p:pic>
    </p:spTree>
    <p:extLst>
      <p:ext uri="{BB962C8B-B14F-4D97-AF65-F5344CB8AC3E}">
        <p14:creationId xmlns:p14="http://schemas.microsoft.com/office/powerpoint/2010/main" val="2089048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2209800" y="224652"/>
            <a:ext cx="4930965" cy="523220"/>
          </a:xfrm>
          <a:prstGeom prst="rect">
            <a:avLst/>
          </a:prstGeom>
          <a:noFill/>
        </p:spPr>
        <p:txBody>
          <a:bodyPr wrap="none" rtlCol="0">
            <a:spAutoFit/>
          </a:bodyPr>
          <a:lstStyle/>
          <a:p>
            <a:r>
              <a:rPr lang="en-US" sz="2800" dirty="0"/>
              <a:t>Further Details on Laser Welding</a:t>
            </a:r>
          </a:p>
        </p:txBody>
      </p:sp>
      <p:sp>
        <p:nvSpPr>
          <p:cNvPr id="34" name="Date Placeholder 33">
            <a:extLst>
              <a:ext uri="{FF2B5EF4-FFF2-40B4-BE49-F238E27FC236}">
                <a16:creationId xmlns:a16="http://schemas.microsoft.com/office/drawing/2014/main" id="{BA827D7A-79F6-4710-844C-2B3B93351CCE}"/>
              </a:ext>
            </a:extLst>
          </p:cNvPr>
          <p:cNvSpPr>
            <a:spLocks noGrp="1"/>
          </p:cNvSpPr>
          <p:nvPr>
            <p:ph type="dt" sz="half" idx="10"/>
          </p:nvPr>
        </p:nvSpPr>
        <p:spPr/>
        <p:txBody>
          <a:bodyPr/>
          <a:lstStyle/>
          <a:p>
            <a:r>
              <a:rPr lang="en-US"/>
              <a:t>C. M. Lei</a:t>
            </a:r>
          </a:p>
        </p:txBody>
      </p:sp>
      <p:sp>
        <p:nvSpPr>
          <p:cNvPr id="35" name="Footer Placeholder 34">
            <a:extLst>
              <a:ext uri="{FF2B5EF4-FFF2-40B4-BE49-F238E27FC236}">
                <a16:creationId xmlns:a16="http://schemas.microsoft.com/office/drawing/2014/main" id="{2D3EC34C-EF7F-4D03-9999-42E290D372AD}"/>
              </a:ext>
            </a:extLst>
          </p:cNvPr>
          <p:cNvSpPr>
            <a:spLocks noGrp="1"/>
          </p:cNvSpPr>
          <p:nvPr>
            <p:ph type="ftr" sz="quarter" idx="11"/>
          </p:nvPr>
        </p:nvSpPr>
        <p:spPr/>
        <p:txBody>
          <a:bodyPr/>
          <a:lstStyle/>
          <a:p>
            <a:r>
              <a:rPr lang="en-US"/>
              <a:t>Pipe Joining Techniques Workshop 2018</a:t>
            </a:r>
          </a:p>
        </p:txBody>
      </p:sp>
      <p:sp>
        <p:nvSpPr>
          <p:cNvPr id="36" name="Slide Number Placeholder 35">
            <a:extLst>
              <a:ext uri="{FF2B5EF4-FFF2-40B4-BE49-F238E27FC236}">
                <a16:creationId xmlns:a16="http://schemas.microsoft.com/office/drawing/2014/main" id="{6D3BBEA4-54B2-42D6-B518-1255B9C395C5}"/>
              </a:ext>
            </a:extLst>
          </p:cNvPr>
          <p:cNvSpPr>
            <a:spLocks noGrp="1"/>
          </p:cNvSpPr>
          <p:nvPr>
            <p:ph type="sldNum" sz="quarter" idx="12"/>
          </p:nvPr>
        </p:nvSpPr>
        <p:spPr/>
        <p:txBody>
          <a:bodyPr/>
          <a:lstStyle/>
          <a:p>
            <a:fld id="{EAB3CC4A-418E-4747-A115-64266E1C4FEF}" type="slidenum">
              <a:rPr lang="en-US" smtClean="0"/>
              <a:t>8</a:t>
            </a:fld>
            <a:endParaRPr lang="en-US"/>
          </a:p>
        </p:txBody>
      </p:sp>
      <p:sp>
        <p:nvSpPr>
          <p:cNvPr id="3" name="Rectangle 2">
            <a:extLst>
              <a:ext uri="{FF2B5EF4-FFF2-40B4-BE49-F238E27FC236}">
                <a16:creationId xmlns:a16="http://schemas.microsoft.com/office/drawing/2014/main" id="{26FC2363-0DE5-4B64-8C86-0FB028538C57}"/>
              </a:ext>
            </a:extLst>
          </p:cNvPr>
          <p:cNvSpPr/>
          <p:nvPr/>
        </p:nvSpPr>
        <p:spPr>
          <a:xfrm>
            <a:off x="914400" y="2667000"/>
            <a:ext cx="7391400" cy="1754326"/>
          </a:xfrm>
          <a:prstGeom prst="rect">
            <a:avLst/>
          </a:prstGeom>
        </p:spPr>
        <p:txBody>
          <a:bodyPr wrap="square">
            <a:spAutoFit/>
          </a:bodyPr>
          <a:lstStyle/>
          <a:p>
            <a:pPr algn="ctr"/>
            <a:r>
              <a:rPr lang="en-US" dirty="0"/>
              <a:t> See Stephanie </a:t>
            </a:r>
            <a:r>
              <a:rPr lang="en-US" dirty="0" err="1"/>
              <a:t>Timpone’s</a:t>
            </a:r>
            <a:r>
              <a:rPr lang="en-US" dirty="0"/>
              <a:t> slides at FTDM 2016 </a:t>
            </a:r>
          </a:p>
          <a:p>
            <a:pPr algn="ctr"/>
            <a:r>
              <a:rPr lang="en-US" dirty="0"/>
              <a:t>on laser welding the existing FPIX1 miniature coupling.</a:t>
            </a:r>
          </a:p>
          <a:p>
            <a:pPr algn="ctr"/>
            <a:endParaRPr lang="en-US" dirty="0"/>
          </a:p>
          <a:p>
            <a:pPr algn="ctr"/>
            <a:endParaRPr lang="en-US" dirty="0"/>
          </a:p>
          <a:p>
            <a:pPr algn="ctr"/>
            <a:r>
              <a:rPr lang="en-US" dirty="0"/>
              <a:t>https://indico.cern.ch/event/469996/contributions/2148019/attachments/1277061/1895241/FPIX_Laser_Welding_Bonn_Forum_2016.pdf</a:t>
            </a:r>
          </a:p>
        </p:txBody>
      </p:sp>
    </p:spTree>
    <p:extLst>
      <p:ext uri="{BB962C8B-B14F-4D97-AF65-F5344CB8AC3E}">
        <p14:creationId xmlns:p14="http://schemas.microsoft.com/office/powerpoint/2010/main" val="912073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995"/>
            <a:ext cx="9144000" cy="73620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0" y="101994"/>
            <a:ext cx="706359" cy="736205"/>
          </a:xfrm>
          <a:prstGeom prst="rect">
            <a:avLst/>
          </a:prstGeom>
        </p:spPr>
      </p:pic>
      <p:sp>
        <p:nvSpPr>
          <p:cNvPr id="5" name="TextBox 4"/>
          <p:cNvSpPr txBox="1"/>
          <p:nvPr/>
        </p:nvSpPr>
        <p:spPr>
          <a:xfrm>
            <a:off x="3498142" y="208486"/>
            <a:ext cx="1919115" cy="523220"/>
          </a:xfrm>
          <a:prstGeom prst="rect">
            <a:avLst/>
          </a:prstGeom>
          <a:noFill/>
        </p:spPr>
        <p:txBody>
          <a:bodyPr wrap="none" rtlCol="0">
            <a:spAutoFit/>
          </a:bodyPr>
          <a:lstStyle/>
          <a:p>
            <a:r>
              <a:rPr lang="en-US" sz="2800" dirty="0"/>
              <a:t>Conclusions</a:t>
            </a:r>
          </a:p>
        </p:txBody>
      </p:sp>
      <p:sp>
        <p:nvSpPr>
          <p:cNvPr id="34" name="Date Placeholder 33">
            <a:extLst>
              <a:ext uri="{FF2B5EF4-FFF2-40B4-BE49-F238E27FC236}">
                <a16:creationId xmlns:a16="http://schemas.microsoft.com/office/drawing/2014/main" id="{BA827D7A-79F6-4710-844C-2B3B93351CCE}"/>
              </a:ext>
            </a:extLst>
          </p:cNvPr>
          <p:cNvSpPr>
            <a:spLocks noGrp="1"/>
          </p:cNvSpPr>
          <p:nvPr>
            <p:ph type="dt" sz="half" idx="10"/>
          </p:nvPr>
        </p:nvSpPr>
        <p:spPr/>
        <p:txBody>
          <a:bodyPr/>
          <a:lstStyle/>
          <a:p>
            <a:r>
              <a:rPr lang="en-US"/>
              <a:t>C. M. Lei</a:t>
            </a:r>
          </a:p>
        </p:txBody>
      </p:sp>
      <p:sp>
        <p:nvSpPr>
          <p:cNvPr id="35" name="Footer Placeholder 34">
            <a:extLst>
              <a:ext uri="{FF2B5EF4-FFF2-40B4-BE49-F238E27FC236}">
                <a16:creationId xmlns:a16="http://schemas.microsoft.com/office/drawing/2014/main" id="{2D3EC34C-EF7F-4D03-9999-42E290D372AD}"/>
              </a:ext>
            </a:extLst>
          </p:cNvPr>
          <p:cNvSpPr>
            <a:spLocks noGrp="1"/>
          </p:cNvSpPr>
          <p:nvPr>
            <p:ph type="ftr" sz="quarter" idx="11"/>
          </p:nvPr>
        </p:nvSpPr>
        <p:spPr/>
        <p:txBody>
          <a:bodyPr/>
          <a:lstStyle/>
          <a:p>
            <a:r>
              <a:rPr lang="en-US"/>
              <a:t>Pipe Joining Techniques Workshop 2018</a:t>
            </a:r>
          </a:p>
        </p:txBody>
      </p:sp>
      <p:sp>
        <p:nvSpPr>
          <p:cNvPr id="36" name="Slide Number Placeholder 35">
            <a:extLst>
              <a:ext uri="{FF2B5EF4-FFF2-40B4-BE49-F238E27FC236}">
                <a16:creationId xmlns:a16="http://schemas.microsoft.com/office/drawing/2014/main" id="{6D3BBEA4-54B2-42D6-B518-1255B9C395C5}"/>
              </a:ext>
            </a:extLst>
          </p:cNvPr>
          <p:cNvSpPr>
            <a:spLocks noGrp="1"/>
          </p:cNvSpPr>
          <p:nvPr>
            <p:ph type="sldNum" sz="quarter" idx="12"/>
          </p:nvPr>
        </p:nvSpPr>
        <p:spPr/>
        <p:txBody>
          <a:bodyPr/>
          <a:lstStyle/>
          <a:p>
            <a:fld id="{EAB3CC4A-418E-4747-A115-64266E1C4FEF}" type="slidenum">
              <a:rPr lang="en-US" smtClean="0"/>
              <a:t>9</a:t>
            </a:fld>
            <a:endParaRPr lang="en-US"/>
          </a:p>
        </p:txBody>
      </p:sp>
      <p:sp>
        <p:nvSpPr>
          <p:cNvPr id="3" name="Rectangle 2">
            <a:extLst>
              <a:ext uri="{FF2B5EF4-FFF2-40B4-BE49-F238E27FC236}">
                <a16:creationId xmlns:a16="http://schemas.microsoft.com/office/drawing/2014/main" id="{26FC2363-0DE5-4B64-8C86-0FB028538C57}"/>
              </a:ext>
            </a:extLst>
          </p:cNvPr>
          <p:cNvSpPr/>
          <p:nvPr/>
        </p:nvSpPr>
        <p:spPr>
          <a:xfrm>
            <a:off x="762000" y="3105835"/>
            <a:ext cx="7391400" cy="1477328"/>
          </a:xfrm>
          <a:prstGeom prst="rect">
            <a:avLst/>
          </a:prstGeom>
        </p:spPr>
        <p:txBody>
          <a:bodyPr wrap="square">
            <a:spAutoFit/>
          </a:bodyPr>
          <a:lstStyle/>
          <a:p>
            <a:pPr algn="ctr"/>
            <a:r>
              <a:rPr lang="en-US" dirty="0"/>
              <a:t>Anodization coating is not really needed for the aluminum 2024 T4 nuts.</a:t>
            </a:r>
          </a:p>
          <a:p>
            <a:pPr algn="ctr"/>
            <a:r>
              <a:rPr lang="en-US" dirty="0"/>
              <a:t>This enhanced design passes a series of intense tests.</a:t>
            </a:r>
          </a:p>
          <a:p>
            <a:pPr algn="ctr"/>
            <a:r>
              <a:rPr lang="en-US" dirty="0"/>
              <a:t>This miniature removable coupling can be ready for production.</a:t>
            </a:r>
          </a:p>
          <a:p>
            <a:pPr algn="ctr"/>
            <a:endParaRPr lang="en-US" dirty="0"/>
          </a:p>
          <a:p>
            <a:pPr algn="ctr"/>
            <a:r>
              <a:rPr lang="en-US" dirty="0"/>
              <a:t>Thanks for your attention!</a:t>
            </a:r>
          </a:p>
        </p:txBody>
      </p:sp>
    </p:spTree>
    <p:extLst>
      <p:ext uri="{BB962C8B-B14F-4D97-AF65-F5344CB8AC3E}">
        <p14:creationId xmlns:p14="http://schemas.microsoft.com/office/powerpoint/2010/main" val="14899104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298203</TotalTime>
  <Words>1061</Words>
  <Application>Microsoft Office PowerPoint</Application>
  <PresentationFormat>On-screen Show (4:3)</PresentationFormat>
  <Paragraphs>119</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PMingLiU</vt:lpstr>
      <vt:lpstr>Arial</vt:lpstr>
      <vt:lpstr>Calibri</vt:lpstr>
      <vt:lpstr>Times New Roman</vt:lpstr>
      <vt:lpstr>Wingdings</vt:lpstr>
      <vt:lpstr>Office Theme</vt:lpstr>
      <vt:lpstr>  Pipe Joining Techniques Workshop 2018    CMS and Atlas Tracker Upgrades  Enhanced Miniature Removable Coupling Development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Fermi National Accelerator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Tooling Set  for  Gluing Module Holders and TBM  on HDI</dc:title>
  <dc:creator>C.m. Lei</dc:creator>
  <cp:lastModifiedBy>C.m. Lei x3764 11416N</cp:lastModifiedBy>
  <cp:revision>868</cp:revision>
  <cp:lastPrinted>2018-05-11T20:46:26Z</cp:lastPrinted>
  <dcterms:created xsi:type="dcterms:W3CDTF">2014-09-29T19:02:59Z</dcterms:created>
  <dcterms:modified xsi:type="dcterms:W3CDTF">2018-05-14T20:23:35Z</dcterms:modified>
</cp:coreProperties>
</file>