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7"/>
  </p:notesMasterIdLst>
  <p:sldIdLst>
    <p:sldId id="265" r:id="rId2"/>
    <p:sldId id="268" r:id="rId3"/>
    <p:sldId id="269" r:id="rId4"/>
    <p:sldId id="270" r:id="rId5"/>
    <p:sldId id="260" r:id="rId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47AE3"/>
    <a:srgbClr val="49FA48"/>
    <a:srgbClr val="FEAFD4"/>
    <a:srgbClr val="FF61F9"/>
    <a:srgbClr val="18FDFC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68"/>
    <p:restoredTop sz="94481"/>
  </p:normalViewPr>
  <p:slideViewPr>
    <p:cSldViewPr snapToGrid="0" snapToObjects="1">
      <p:cViewPr>
        <p:scale>
          <a:sx n="130" d="100"/>
          <a:sy n="130" d="100"/>
        </p:scale>
        <p:origin x="376" y="240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ED2510-A10B-E641-A421-25551CF3D041}" type="datetimeFigureOut">
              <a:rPr lang="en-US" smtClean="0"/>
              <a:t>4/20/18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58B3EC-1B4B-E34C-917A-5EBFABD7BC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4377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58B3EC-1B4B-E34C-917A-5EBFABD7BC3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5629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58B3EC-1B4B-E34C-917A-5EBFABD7BC3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2668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MSWG – 20 April 2018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Frank Tecker BE-OP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MSWG – 20 April 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Frank Tecker BE-OP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MSWG – 20 April 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Frank Tecker BE-OP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425148" y="4771783"/>
            <a:ext cx="2677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MSWG – 20 April 2018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Frank Tecker BE-OP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560320" y="4771783"/>
            <a:ext cx="254261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MSWG – 20 April 2018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Frank Tecker BE-OP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MSWG – 20 April 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Frank Tecker BE-OP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MSWG – 20 April 2018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Frank Tecker BE-OP</a:t>
            </a: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512612" y="4771783"/>
            <a:ext cx="2590323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MSWG – 20 April 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Frank Tecker BE-OP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800" dirty="0"/>
              <a:t>Brief PS status 20 April 2018 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MSWG – 20 April 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Frank Tecker BE-OP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7199" y="2543343"/>
            <a:ext cx="4868779" cy="314740"/>
          </a:xfrm>
        </p:spPr>
        <p:txBody>
          <a:bodyPr>
            <a:normAutofit fontScale="92500"/>
          </a:bodyPr>
          <a:lstStyle/>
          <a:p>
            <a:r>
              <a:rPr lang="en-US" dirty="0"/>
              <a:t>Frank Tecker, on behalf of PS operations and supervisor team</a:t>
            </a:r>
          </a:p>
        </p:txBody>
      </p:sp>
    </p:spTree>
    <p:extLst>
      <p:ext uri="{BB962C8B-B14F-4D97-AF65-F5344CB8AC3E}">
        <p14:creationId xmlns:p14="http://schemas.microsoft.com/office/powerpoint/2010/main" val="2146905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534" y="63898"/>
            <a:ext cx="5290002" cy="705332"/>
          </a:xfrm>
        </p:spPr>
        <p:txBody>
          <a:bodyPr>
            <a:normAutofit fontScale="90000"/>
          </a:bodyPr>
          <a:lstStyle/>
          <a:p>
            <a:r>
              <a:rPr lang="en-US" dirty="0"/>
              <a:t>PS Beams Overview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2" name="Date Placeholder 2"/>
          <p:cNvSpPr>
            <a:spLocks noGrp="1"/>
          </p:cNvSpPr>
          <p:nvPr>
            <p:ph type="dt" sz="half" idx="2"/>
          </p:nvPr>
        </p:nvSpPr>
        <p:spPr>
          <a:xfrm>
            <a:off x="2614246" y="4771783"/>
            <a:ext cx="2488689" cy="269324"/>
          </a:xfrm>
        </p:spPr>
        <p:txBody>
          <a:bodyPr/>
          <a:lstStyle/>
          <a:p>
            <a:r>
              <a:rPr lang="en-US"/>
              <a:t>MSWG – 20 April 2018</a:t>
            </a:r>
            <a:endParaRPr lang="en-US" dirty="0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/>
              <a:t>Frank Tecker BE-OP</a:t>
            </a:r>
            <a:endParaRPr lang="en-US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98FE92BA-FD80-B847-8E76-7B693011C1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0879654"/>
              </p:ext>
            </p:extLst>
          </p:nvPr>
        </p:nvGraphicFramePr>
        <p:xfrm>
          <a:off x="571303" y="760085"/>
          <a:ext cx="7936822" cy="362903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44191">
                  <a:extLst>
                    <a:ext uri="{9D8B030D-6E8A-4147-A177-3AD203B41FA5}">
                      <a16:colId xmlns:a16="http://schemas.microsoft.com/office/drawing/2014/main" val="2981191395"/>
                    </a:ext>
                  </a:extLst>
                </a:gridCol>
                <a:gridCol w="5392631">
                  <a:extLst>
                    <a:ext uri="{9D8B030D-6E8A-4147-A177-3AD203B41FA5}">
                      <a16:colId xmlns:a16="http://schemas.microsoft.com/office/drawing/2014/main" val="3626203819"/>
                    </a:ext>
                  </a:extLst>
                </a:gridCol>
              </a:tblGrid>
              <a:tr h="201036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/>
                          </a:solidFill>
                          <a:effectLst/>
                        </a:rPr>
                        <a:t>Operational Beam Status</a:t>
                      </a:r>
                      <a:r>
                        <a:rPr lang="en-GB" sz="1100" dirty="0">
                          <a:solidFill>
                            <a:schemeClr val="accent6"/>
                          </a:solidFill>
                          <a:effectLst/>
                        </a:rPr>
                        <a:t>:</a:t>
                      </a:r>
                      <a:endParaRPr lang="en-US" sz="1000" dirty="0">
                        <a:solidFill>
                          <a:schemeClr val="accent6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5741" marR="55741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8358633"/>
                  </a:ext>
                </a:extLst>
              </a:tr>
              <a:tr h="17667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accent6"/>
                          </a:solidFill>
                          <a:effectLst/>
                        </a:rPr>
                        <a:t>LHCPROBE</a:t>
                      </a:r>
                      <a:endParaRPr lang="en-US" sz="1000" dirty="0">
                        <a:solidFill>
                          <a:schemeClr val="accent6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5741" marR="5574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accent6"/>
                          </a:solidFill>
                          <a:effectLst/>
                        </a:rPr>
                        <a:t>Operational</a:t>
                      </a:r>
                      <a:endParaRPr lang="en-US" sz="1000">
                        <a:solidFill>
                          <a:schemeClr val="accent6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5741" marR="55741" marT="0" marB="0"/>
                </a:tc>
                <a:extLst>
                  <a:ext uri="{0D108BD9-81ED-4DB2-BD59-A6C34878D82A}">
                    <a16:rowId xmlns:a16="http://schemas.microsoft.com/office/drawing/2014/main" val="2075361878"/>
                  </a:ext>
                </a:extLst>
              </a:tr>
              <a:tr h="17667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accent6"/>
                          </a:solidFill>
                          <a:effectLst/>
                        </a:rPr>
                        <a:t>LHCINDIV</a:t>
                      </a:r>
                      <a:endParaRPr lang="en-US" sz="1000" dirty="0">
                        <a:solidFill>
                          <a:schemeClr val="accent6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5741" marR="5574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accent6"/>
                          </a:solidFill>
                          <a:effectLst/>
                        </a:rPr>
                        <a:t>Operational</a:t>
                      </a:r>
                      <a:endParaRPr lang="en-US" sz="1000">
                        <a:solidFill>
                          <a:schemeClr val="accent6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5741" marR="55741" marT="0" marB="0"/>
                </a:tc>
                <a:extLst>
                  <a:ext uri="{0D108BD9-81ED-4DB2-BD59-A6C34878D82A}">
                    <a16:rowId xmlns:a16="http://schemas.microsoft.com/office/drawing/2014/main" val="630115458"/>
                  </a:ext>
                </a:extLst>
              </a:tr>
              <a:tr h="17667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accent6"/>
                          </a:solidFill>
                          <a:effectLst/>
                        </a:rPr>
                        <a:t>LHC25#12b</a:t>
                      </a:r>
                      <a:endParaRPr lang="en-US" sz="1000" dirty="0">
                        <a:solidFill>
                          <a:schemeClr val="accent6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5741" marR="5574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accent6"/>
                          </a:solidFill>
                          <a:effectLst/>
                        </a:rPr>
                        <a:t>Available at nominal intensity (1.3 · 10</a:t>
                      </a:r>
                      <a:r>
                        <a:rPr lang="en-GB" sz="1000" baseline="30000">
                          <a:solidFill>
                            <a:schemeClr val="accent6"/>
                          </a:solidFill>
                          <a:effectLst/>
                        </a:rPr>
                        <a:t>11</a:t>
                      </a:r>
                      <a:r>
                        <a:rPr lang="en-GB" sz="1000">
                          <a:solidFill>
                            <a:schemeClr val="accent6"/>
                          </a:solidFill>
                          <a:effectLst/>
                        </a:rPr>
                        <a:t> ppb)</a:t>
                      </a:r>
                      <a:endParaRPr lang="en-US" sz="1000">
                        <a:solidFill>
                          <a:schemeClr val="accent6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5741" marR="55741" marT="0" marB="0"/>
                </a:tc>
                <a:extLst>
                  <a:ext uri="{0D108BD9-81ED-4DB2-BD59-A6C34878D82A}">
                    <a16:rowId xmlns:a16="http://schemas.microsoft.com/office/drawing/2014/main" val="3295704951"/>
                  </a:ext>
                </a:extLst>
              </a:tr>
              <a:tr h="17667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accent6"/>
                          </a:solidFill>
                          <a:effectLst/>
                        </a:rPr>
                        <a:t>LHC25#72b</a:t>
                      </a:r>
                      <a:endParaRPr lang="en-US" sz="1000" dirty="0">
                        <a:solidFill>
                          <a:schemeClr val="accent6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5741" marR="5574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accent6"/>
                          </a:solidFill>
                          <a:effectLst/>
                        </a:rPr>
                        <a:t>Available at nominal intensity (1.3 · 10</a:t>
                      </a:r>
                      <a:r>
                        <a:rPr lang="en-GB" sz="1000" baseline="30000">
                          <a:solidFill>
                            <a:schemeClr val="accent6"/>
                          </a:solidFill>
                          <a:effectLst/>
                        </a:rPr>
                        <a:t>11</a:t>
                      </a:r>
                      <a:r>
                        <a:rPr lang="en-GB" sz="1000">
                          <a:solidFill>
                            <a:schemeClr val="accent6"/>
                          </a:solidFill>
                          <a:effectLst/>
                        </a:rPr>
                        <a:t> ppb)</a:t>
                      </a:r>
                      <a:endParaRPr lang="en-US" sz="1000">
                        <a:solidFill>
                          <a:schemeClr val="accent6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5741" marR="55741" marT="0" marB="0"/>
                </a:tc>
                <a:extLst>
                  <a:ext uri="{0D108BD9-81ED-4DB2-BD59-A6C34878D82A}">
                    <a16:rowId xmlns:a16="http://schemas.microsoft.com/office/drawing/2014/main" val="125283660"/>
                  </a:ext>
                </a:extLst>
              </a:tr>
              <a:tr h="17667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accent6"/>
                          </a:solidFill>
                          <a:effectLst/>
                        </a:rPr>
                        <a:t>LHC25#12b_BCMS</a:t>
                      </a:r>
                      <a:endParaRPr lang="en-US" sz="1000" dirty="0">
                        <a:solidFill>
                          <a:schemeClr val="accent6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5741" marR="5574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accent6"/>
                          </a:solidFill>
                          <a:effectLst/>
                        </a:rPr>
                        <a:t>Available at nominal intensity (1.3 · 10</a:t>
                      </a:r>
                      <a:r>
                        <a:rPr lang="en-GB" sz="1000" baseline="30000">
                          <a:solidFill>
                            <a:schemeClr val="accent6"/>
                          </a:solidFill>
                          <a:effectLst/>
                        </a:rPr>
                        <a:t>11</a:t>
                      </a:r>
                      <a:r>
                        <a:rPr lang="en-GB" sz="1000">
                          <a:solidFill>
                            <a:schemeClr val="accent6"/>
                          </a:solidFill>
                          <a:effectLst/>
                        </a:rPr>
                        <a:t> ppb)</a:t>
                      </a:r>
                      <a:endParaRPr lang="en-US" sz="1000">
                        <a:solidFill>
                          <a:schemeClr val="accent6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5741" marR="55741" marT="0" marB="0"/>
                </a:tc>
                <a:extLst>
                  <a:ext uri="{0D108BD9-81ED-4DB2-BD59-A6C34878D82A}">
                    <a16:rowId xmlns:a16="http://schemas.microsoft.com/office/drawing/2014/main" val="4091981893"/>
                  </a:ext>
                </a:extLst>
              </a:tr>
              <a:tr h="17667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accent6"/>
                          </a:solidFill>
                          <a:effectLst/>
                        </a:rPr>
                        <a:t>LHC25#48b_BCMS</a:t>
                      </a:r>
                      <a:endParaRPr lang="en-US" sz="1000" dirty="0">
                        <a:solidFill>
                          <a:schemeClr val="accent6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5741" marR="5574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accent6"/>
                          </a:solidFill>
                          <a:effectLst/>
                        </a:rPr>
                        <a:t>Available at nominal intensity (1.3 · 10</a:t>
                      </a:r>
                      <a:r>
                        <a:rPr lang="en-GB" sz="1000" baseline="30000">
                          <a:solidFill>
                            <a:schemeClr val="accent6"/>
                          </a:solidFill>
                          <a:effectLst/>
                        </a:rPr>
                        <a:t>11</a:t>
                      </a:r>
                      <a:r>
                        <a:rPr lang="en-GB" sz="1000">
                          <a:solidFill>
                            <a:schemeClr val="accent6"/>
                          </a:solidFill>
                          <a:effectLst/>
                        </a:rPr>
                        <a:t> ppb)</a:t>
                      </a:r>
                      <a:endParaRPr lang="en-US" sz="1000">
                        <a:solidFill>
                          <a:schemeClr val="accent6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5741" marR="55741" marT="0" marB="0"/>
                </a:tc>
                <a:extLst>
                  <a:ext uri="{0D108BD9-81ED-4DB2-BD59-A6C34878D82A}">
                    <a16:rowId xmlns:a16="http://schemas.microsoft.com/office/drawing/2014/main" val="3540503315"/>
                  </a:ext>
                </a:extLst>
              </a:tr>
              <a:tr h="17667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accent6"/>
                          </a:solidFill>
                          <a:effectLst/>
                        </a:rPr>
                        <a:t>LHC50#36b</a:t>
                      </a:r>
                      <a:endParaRPr lang="en-US" sz="1000" dirty="0">
                        <a:solidFill>
                          <a:schemeClr val="accent6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5741" marR="5574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accent6"/>
                          </a:solidFill>
                          <a:effectLst/>
                        </a:rPr>
                        <a:t>Not set up</a:t>
                      </a:r>
                      <a:endParaRPr lang="en-US" sz="1000">
                        <a:solidFill>
                          <a:schemeClr val="accent6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5741" marR="55741" marT="0" marB="0"/>
                </a:tc>
                <a:extLst>
                  <a:ext uri="{0D108BD9-81ED-4DB2-BD59-A6C34878D82A}">
                    <a16:rowId xmlns:a16="http://schemas.microsoft.com/office/drawing/2014/main" val="3498642850"/>
                  </a:ext>
                </a:extLst>
              </a:tr>
              <a:tr h="19456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accent6"/>
                          </a:solidFill>
                          <a:effectLst/>
                        </a:rPr>
                        <a:t>LHC100#18b_Split_1_4GeV</a:t>
                      </a:r>
                      <a:endParaRPr lang="en-US" sz="1000" dirty="0">
                        <a:solidFill>
                          <a:schemeClr val="accent6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5741" marR="5574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accent6"/>
                          </a:solidFill>
                          <a:effectLst/>
                        </a:rPr>
                        <a:t>Not set up</a:t>
                      </a:r>
                      <a:endParaRPr lang="en-US" sz="1000" dirty="0">
                        <a:solidFill>
                          <a:schemeClr val="accent6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5741" marR="55741" marT="0" marB="0"/>
                </a:tc>
                <a:extLst>
                  <a:ext uri="{0D108BD9-81ED-4DB2-BD59-A6C34878D82A}">
                    <a16:rowId xmlns:a16="http://schemas.microsoft.com/office/drawing/2014/main" val="3703374688"/>
                  </a:ext>
                </a:extLst>
              </a:tr>
              <a:tr h="17667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accent6"/>
                          </a:solidFill>
                          <a:effectLst/>
                        </a:rPr>
                        <a:t>LHC25#56b_8b4e</a:t>
                      </a:r>
                      <a:endParaRPr lang="en-US" sz="1000" dirty="0">
                        <a:solidFill>
                          <a:schemeClr val="accent6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5741" marR="5574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accent6"/>
                          </a:solidFill>
                          <a:effectLst/>
                        </a:rPr>
                        <a:t>Not set up</a:t>
                      </a:r>
                      <a:endParaRPr lang="en-US" sz="1000" dirty="0">
                        <a:solidFill>
                          <a:schemeClr val="accent6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5741" marR="55741" marT="0" marB="0"/>
                </a:tc>
                <a:extLst>
                  <a:ext uri="{0D108BD9-81ED-4DB2-BD59-A6C34878D82A}">
                    <a16:rowId xmlns:a16="http://schemas.microsoft.com/office/drawing/2014/main" val="493276272"/>
                  </a:ext>
                </a:extLst>
              </a:tr>
              <a:tr h="17667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accent6"/>
                          </a:solidFill>
                          <a:effectLst/>
                        </a:rPr>
                        <a:t>LHC25#32b_BCS_8b4e</a:t>
                      </a:r>
                      <a:endParaRPr lang="en-US" sz="1000" dirty="0">
                        <a:solidFill>
                          <a:schemeClr val="accent6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5741" marR="5574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accent6"/>
                          </a:solidFill>
                          <a:effectLst/>
                        </a:rPr>
                        <a:t>Not set up</a:t>
                      </a:r>
                      <a:endParaRPr lang="en-US" sz="1000">
                        <a:solidFill>
                          <a:schemeClr val="accent6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5741" marR="55741" marT="0" marB="0"/>
                </a:tc>
                <a:extLst>
                  <a:ext uri="{0D108BD9-81ED-4DB2-BD59-A6C34878D82A}">
                    <a16:rowId xmlns:a16="http://schemas.microsoft.com/office/drawing/2014/main" val="3351083730"/>
                  </a:ext>
                </a:extLst>
              </a:tr>
              <a:tr h="1944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tx2"/>
                          </a:solidFill>
                          <a:effectLst/>
                        </a:rPr>
                        <a:t>LHC_ION_Early_Pb54</a:t>
                      </a:r>
                      <a:endParaRPr lang="en-US" sz="1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5741" marR="5574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en-US" sz="1000" b="0" i="0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Longitudinal preparation without beam completed. Should be able to take beam</a:t>
                      </a:r>
                      <a:endParaRPr lang="en-US" sz="1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5741" marR="55741" marT="0" marB="0"/>
                </a:tc>
                <a:extLst>
                  <a:ext uri="{0D108BD9-81ED-4DB2-BD59-A6C34878D82A}">
                    <a16:rowId xmlns:a16="http://schemas.microsoft.com/office/drawing/2014/main" val="2684109904"/>
                  </a:ext>
                </a:extLst>
              </a:tr>
              <a:tr h="1944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accent6"/>
                          </a:solidFill>
                          <a:effectLst/>
                        </a:rPr>
                        <a:t>ILHC100#2b</a:t>
                      </a:r>
                      <a:endParaRPr lang="en-US" sz="1000" dirty="0">
                        <a:solidFill>
                          <a:schemeClr val="accent6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5741" marR="5574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accent6"/>
                          </a:solidFill>
                          <a:effectLst/>
                        </a:rPr>
                        <a:t>Not set up</a:t>
                      </a:r>
                      <a:endParaRPr lang="en-US" sz="1000">
                        <a:solidFill>
                          <a:schemeClr val="accent6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5741" marR="55741" marT="0" marB="0"/>
                </a:tc>
                <a:extLst>
                  <a:ext uri="{0D108BD9-81ED-4DB2-BD59-A6C34878D82A}">
                    <a16:rowId xmlns:a16="http://schemas.microsoft.com/office/drawing/2014/main" val="2388326787"/>
                  </a:ext>
                </a:extLst>
              </a:tr>
              <a:tr h="1944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accent6"/>
                          </a:solidFill>
                          <a:effectLst/>
                        </a:rPr>
                        <a:t>ILHC100#4b</a:t>
                      </a:r>
                      <a:endParaRPr lang="en-US" sz="1000">
                        <a:solidFill>
                          <a:schemeClr val="accent6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5741" marR="5574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accent6"/>
                          </a:solidFill>
                          <a:effectLst/>
                        </a:rPr>
                        <a:t>Not set up</a:t>
                      </a:r>
                      <a:endParaRPr lang="en-US" sz="1000" dirty="0">
                        <a:solidFill>
                          <a:schemeClr val="accent6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5741" marR="55741" marT="0" marB="0"/>
                </a:tc>
                <a:extLst>
                  <a:ext uri="{0D108BD9-81ED-4DB2-BD59-A6C34878D82A}">
                    <a16:rowId xmlns:a16="http://schemas.microsoft.com/office/drawing/2014/main" val="1297158179"/>
                  </a:ext>
                </a:extLst>
              </a:tr>
              <a:tr h="17667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accent6"/>
                          </a:solidFill>
                          <a:effectLst/>
                        </a:rPr>
                        <a:t>SFTPRO-MTE</a:t>
                      </a:r>
                      <a:endParaRPr lang="en-US" sz="1000">
                        <a:solidFill>
                          <a:schemeClr val="accent6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5741" marR="5574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accent6"/>
                          </a:solidFill>
                          <a:effectLst/>
                        </a:rPr>
                        <a:t>Available, intensity limit: 1.8 · 10</a:t>
                      </a:r>
                      <a:r>
                        <a:rPr lang="en-GB" sz="1000" baseline="30000" dirty="0">
                          <a:solidFill>
                            <a:schemeClr val="accent6"/>
                          </a:solidFill>
                          <a:effectLst/>
                        </a:rPr>
                        <a:t>13</a:t>
                      </a:r>
                      <a:r>
                        <a:rPr lang="en-GB" sz="1000" dirty="0">
                          <a:solidFill>
                            <a:schemeClr val="accent6"/>
                          </a:solidFill>
                          <a:effectLst/>
                        </a:rPr>
                        <a:t> </a:t>
                      </a:r>
                      <a:r>
                        <a:rPr lang="en-GB" sz="1000" dirty="0" err="1">
                          <a:solidFill>
                            <a:schemeClr val="accent6"/>
                          </a:solidFill>
                          <a:effectLst/>
                        </a:rPr>
                        <a:t>ppp</a:t>
                      </a:r>
                      <a:r>
                        <a:rPr lang="en-GB" sz="1000" dirty="0">
                          <a:solidFill>
                            <a:schemeClr val="accent6"/>
                          </a:solidFill>
                          <a:effectLst/>
                        </a:rPr>
                        <a:t> (today @ 830 ·10</a:t>
                      </a:r>
                      <a:r>
                        <a:rPr lang="en-GB" sz="1000" baseline="30000" dirty="0">
                          <a:solidFill>
                            <a:schemeClr val="accent6"/>
                          </a:solidFill>
                          <a:effectLst/>
                        </a:rPr>
                        <a:t>10</a:t>
                      </a:r>
                      <a:r>
                        <a:rPr lang="en-GB" sz="1000" dirty="0">
                          <a:solidFill>
                            <a:schemeClr val="accent6"/>
                          </a:solidFill>
                          <a:effectLst/>
                        </a:rPr>
                        <a:t>)</a:t>
                      </a:r>
                      <a:endParaRPr lang="en-US" sz="1000" dirty="0">
                        <a:solidFill>
                          <a:schemeClr val="accent6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5741" marR="55741" marT="0" marB="0"/>
                </a:tc>
                <a:extLst>
                  <a:ext uri="{0D108BD9-81ED-4DB2-BD59-A6C34878D82A}">
                    <a16:rowId xmlns:a16="http://schemas.microsoft.com/office/drawing/2014/main" val="1981015604"/>
                  </a:ext>
                </a:extLst>
              </a:tr>
              <a:tr h="17667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accent6"/>
                          </a:solidFill>
                          <a:effectLst/>
                        </a:rPr>
                        <a:t>EAST_North</a:t>
                      </a:r>
                      <a:endParaRPr lang="en-US" sz="1000">
                        <a:solidFill>
                          <a:schemeClr val="accent6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5741" marR="5574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accent6"/>
                          </a:solidFill>
                          <a:effectLst/>
                        </a:rPr>
                        <a:t>Operational</a:t>
                      </a:r>
                      <a:endParaRPr lang="en-US" sz="1000">
                        <a:solidFill>
                          <a:schemeClr val="accent6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5741" marR="55741" marT="0" marB="0"/>
                </a:tc>
                <a:extLst>
                  <a:ext uri="{0D108BD9-81ED-4DB2-BD59-A6C34878D82A}">
                    <a16:rowId xmlns:a16="http://schemas.microsoft.com/office/drawing/2014/main" val="1924651369"/>
                  </a:ext>
                </a:extLst>
              </a:tr>
              <a:tr h="17667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accent6"/>
                          </a:solidFill>
                          <a:effectLst/>
                        </a:rPr>
                        <a:t>EAST_IRRAD-CHARM</a:t>
                      </a:r>
                      <a:endParaRPr lang="en-US" sz="1000">
                        <a:solidFill>
                          <a:schemeClr val="accent6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5741" marR="5574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accent6"/>
                          </a:solidFill>
                          <a:effectLst/>
                        </a:rPr>
                        <a:t>Operational</a:t>
                      </a:r>
                      <a:endParaRPr lang="en-US" sz="1000">
                        <a:solidFill>
                          <a:schemeClr val="accent6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5741" marR="55741" marT="0" marB="0"/>
                </a:tc>
                <a:extLst>
                  <a:ext uri="{0D108BD9-81ED-4DB2-BD59-A6C34878D82A}">
                    <a16:rowId xmlns:a16="http://schemas.microsoft.com/office/drawing/2014/main" val="53801076"/>
                  </a:ext>
                </a:extLst>
              </a:tr>
              <a:tr h="17667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accent6"/>
                          </a:solidFill>
                          <a:effectLst/>
                        </a:rPr>
                        <a:t>EAST_Irrad_Probe</a:t>
                      </a:r>
                      <a:endParaRPr lang="en-US" sz="1000">
                        <a:solidFill>
                          <a:schemeClr val="accent6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5741" marR="5574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accent6"/>
                          </a:solidFill>
                          <a:effectLst/>
                        </a:rPr>
                        <a:t>Not set up</a:t>
                      </a:r>
                      <a:endParaRPr lang="en-US" sz="1000">
                        <a:solidFill>
                          <a:schemeClr val="accent6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5741" marR="55741" marT="0" marB="0"/>
                </a:tc>
                <a:extLst>
                  <a:ext uri="{0D108BD9-81ED-4DB2-BD59-A6C34878D82A}">
                    <a16:rowId xmlns:a16="http://schemas.microsoft.com/office/drawing/2014/main" val="2264101005"/>
                  </a:ext>
                </a:extLst>
              </a:tr>
              <a:tr h="17667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accent6"/>
                          </a:solidFill>
                          <a:effectLst/>
                        </a:rPr>
                        <a:t>TOF</a:t>
                      </a:r>
                      <a:endParaRPr lang="en-US" sz="1000">
                        <a:solidFill>
                          <a:schemeClr val="accent6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5741" marR="5574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accent6"/>
                          </a:solidFill>
                          <a:effectLst/>
                        </a:rPr>
                        <a:t>Available up to 8 · 10</a:t>
                      </a:r>
                      <a:r>
                        <a:rPr lang="en-GB" sz="1000" baseline="30000" dirty="0">
                          <a:solidFill>
                            <a:schemeClr val="accent6"/>
                          </a:solidFill>
                          <a:effectLst/>
                        </a:rPr>
                        <a:t>12</a:t>
                      </a:r>
                      <a:r>
                        <a:rPr lang="en-GB" sz="1000" dirty="0">
                          <a:solidFill>
                            <a:schemeClr val="accent6"/>
                          </a:solidFill>
                          <a:effectLst/>
                        </a:rPr>
                        <a:t> </a:t>
                      </a:r>
                      <a:r>
                        <a:rPr lang="en-GB" sz="1000" dirty="0" err="1">
                          <a:solidFill>
                            <a:schemeClr val="accent6"/>
                          </a:solidFill>
                          <a:effectLst/>
                        </a:rPr>
                        <a:t>ppp</a:t>
                      </a:r>
                      <a:r>
                        <a:rPr lang="en-GB" sz="1000" dirty="0">
                          <a:solidFill>
                            <a:schemeClr val="accent6"/>
                          </a:solidFill>
                          <a:effectLst/>
                        </a:rPr>
                        <a:t> (today @ 770 ·10</a:t>
                      </a:r>
                      <a:r>
                        <a:rPr lang="en-GB" sz="1000" baseline="30000" dirty="0">
                          <a:solidFill>
                            <a:schemeClr val="accent6"/>
                          </a:solidFill>
                          <a:effectLst/>
                        </a:rPr>
                        <a:t>10</a:t>
                      </a:r>
                      <a:r>
                        <a:rPr lang="en-GB" sz="1000" dirty="0">
                          <a:solidFill>
                            <a:schemeClr val="accent6"/>
                          </a:solidFill>
                          <a:effectLst/>
                        </a:rPr>
                        <a:t>)</a:t>
                      </a:r>
                      <a:endParaRPr lang="en-US" sz="1000" dirty="0">
                        <a:solidFill>
                          <a:schemeClr val="accent6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5741" marR="55741" marT="0" marB="0"/>
                </a:tc>
                <a:extLst>
                  <a:ext uri="{0D108BD9-81ED-4DB2-BD59-A6C34878D82A}">
                    <a16:rowId xmlns:a16="http://schemas.microsoft.com/office/drawing/2014/main" val="2973881808"/>
                  </a:ext>
                </a:extLst>
              </a:tr>
              <a:tr h="17667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accent6"/>
                          </a:solidFill>
                          <a:effectLst/>
                        </a:rPr>
                        <a:t>AD</a:t>
                      </a:r>
                      <a:endParaRPr lang="en-US" sz="1000">
                        <a:solidFill>
                          <a:schemeClr val="accent6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5741" marR="5574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accent6"/>
                          </a:solidFill>
                          <a:effectLst/>
                        </a:rPr>
                        <a:t>Available at 1.4 · 10</a:t>
                      </a:r>
                      <a:r>
                        <a:rPr lang="en-GB" sz="1000" baseline="30000" dirty="0">
                          <a:solidFill>
                            <a:schemeClr val="accent6"/>
                          </a:solidFill>
                          <a:effectLst/>
                        </a:rPr>
                        <a:t>13</a:t>
                      </a:r>
                      <a:r>
                        <a:rPr lang="en-GB" sz="1000" dirty="0">
                          <a:solidFill>
                            <a:schemeClr val="accent6"/>
                          </a:solidFill>
                          <a:effectLst/>
                        </a:rPr>
                        <a:t> </a:t>
                      </a:r>
                      <a:r>
                        <a:rPr lang="en-GB" sz="1000" dirty="0" err="1">
                          <a:solidFill>
                            <a:schemeClr val="accent6"/>
                          </a:solidFill>
                          <a:effectLst/>
                        </a:rPr>
                        <a:t>ppp</a:t>
                      </a:r>
                      <a:r>
                        <a:rPr lang="en-GB" sz="1000" dirty="0">
                          <a:solidFill>
                            <a:schemeClr val="accent6"/>
                          </a:solidFill>
                          <a:effectLst/>
                        </a:rPr>
                        <a:t> (today @ 1 · 10</a:t>
                      </a:r>
                      <a:r>
                        <a:rPr lang="en-GB" sz="1000" baseline="30000" dirty="0">
                          <a:solidFill>
                            <a:schemeClr val="accent6"/>
                          </a:solidFill>
                          <a:effectLst/>
                        </a:rPr>
                        <a:t>13</a:t>
                      </a:r>
                      <a:r>
                        <a:rPr lang="en-GB" sz="1000" dirty="0">
                          <a:solidFill>
                            <a:schemeClr val="accent6"/>
                          </a:solidFill>
                          <a:effectLst/>
                        </a:rPr>
                        <a:t>)</a:t>
                      </a:r>
                      <a:endParaRPr lang="en-US" sz="1000" dirty="0">
                        <a:solidFill>
                          <a:schemeClr val="accent6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5741" marR="55741" marT="0" marB="0"/>
                </a:tc>
                <a:extLst>
                  <a:ext uri="{0D108BD9-81ED-4DB2-BD59-A6C34878D82A}">
                    <a16:rowId xmlns:a16="http://schemas.microsoft.com/office/drawing/2014/main" val="15052372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042602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679" y="151674"/>
            <a:ext cx="8226854" cy="513794"/>
          </a:xfrm>
        </p:spPr>
        <p:txBody>
          <a:bodyPr>
            <a:normAutofit fontScale="90000"/>
          </a:bodyPr>
          <a:lstStyle/>
          <a:p>
            <a:r>
              <a:rPr lang="en-US" dirty="0"/>
              <a:t>PS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65468"/>
            <a:ext cx="9015045" cy="3789302"/>
          </a:xfrm>
        </p:spPr>
        <p:txBody>
          <a:bodyPr>
            <a:normAutofit fontScale="92500" lnSpcReduction="10000"/>
          </a:bodyPr>
          <a:lstStyle/>
          <a:p>
            <a:pPr marL="180975" indent="-144463"/>
            <a:r>
              <a:rPr lang="en-US" sz="2200" dirty="0"/>
              <a:t>Parallel MDs started this week</a:t>
            </a:r>
          </a:p>
          <a:p>
            <a:pPr marL="180975" indent="-144463"/>
            <a:r>
              <a:rPr lang="en-US" sz="2200" dirty="0"/>
              <a:t>Dedicated MD for transfer line matching PSB -&gt; PS</a:t>
            </a:r>
          </a:p>
          <a:p>
            <a:pPr marL="592455" lvl="1" indent="-144463"/>
            <a:r>
              <a:rPr lang="en-US" sz="1800" dirty="0"/>
              <a:t>Had to be rescheduled on LHC request on the fly for the morning (instead afternoon)</a:t>
            </a:r>
          </a:p>
          <a:p>
            <a:pPr marL="592455" lvl="1" indent="-144463"/>
            <a:r>
              <a:rPr lang="en-US" sz="1800" dirty="0"/>
              <a:t>Magnets </a:t>
            </a:r>
            <a:r>
              <a:rPr lang="en-US" sz="1800" dirty="0" err="1"/>
              <a:t>recabled</a:t>
            </a:r>
            <a:r>
              <a:rPr lang="en-US" sz="1800" dirty="0"/>
              <a:t>, Beam steering with ~95% transmission in the line</a:t>
            </a:r>
          </a:p>
          <a:p>
            <a:pPr marL="592455" lvl="1" indent="-144463"/>
            <a:r>
              <a:rPr lang="en-US" sz="1800" dirty="0"/>
              <a:t>Losses at injection, later attributed to the PS internal dump</a:t>
            </a:r>
          </a:p>
          <a:p>
            <a:pPr marL="592455" lvl="1" indent="-144463"/>
            <a:r>
              <a:rPr lang="en-US" sz="1800" dirty="0"/>
              <a:t>Measurement with PS horizontal SEMGRIDS, kick response </a:t>
            </a:r>
          </a:p>
          <a:p>
            <a:pPr marL="180975" indent="-144463"/>
            <a:r>
              <a:rPr lang="en-US" sz="2200" dirty="0"/>
              <a:t>Faults</a:t>
            </a:r>
          </a:p>
          <a:p>
            <a:pPr marL="508000" lvl="1" indent="-285750"/>
            <a:r>
              <a:rPr lang="en-GB" sz="1800" dirty="0"/>
              <a:t>Timing repeater failure delayed the </a:t>
            </a:r>
            <a:r>
              <a:rPr lang="en-GB" sz="1800" dirty="0" err="1"/>
              <a:t>startup</a:t>
            </a:r>
            <a:r>
              <a:rPr lang="en-GB" sz="1800" dirty="0"/>
              <a:t> after dedicated MD on Wednesday by ~3 hours</a:t>
            </a:r>
          </a:p>
          <a:p>
            <a:pPr marL="695452" lvl="2" indent="-285750"/>
            <a:r>
              <a:rPr lang="en-GB" sz="1600" dirty="0"/>
              <a:t>Difficult to diagnose: Beam loss, consequence of MD suspected, Internal dump found blocking, transition problems, extraction bump not pulsing</a:t>
            </a:r>
          </a:p>
          <a:p>
            <a:pPr marL="508000" lvl="1" indent="-285750"/>
            <a:r>
              <a:rPr lang="en-GB" sz="1800" dirty="0"/>
              <a:t>EAST area T10 QDE01 magnet issue, current limits physics to 5 GeV/c (instead of 6) </a:t>
            </a:r>
          </a:p>
          <a:p>
            <a:pPr marL="508000" lvl="1" indent="-285750"/>
            <a:r>
              <a:rPr lang="en-GB" sz="1800" dirty="0"/>
              <a:t>Several problems from the Booster, temperature interlock on quadrupole, now solved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MSWG – 20 April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Frank Tecker BE-OP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45244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MSWG – 20 April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Frank Tecker BE-OP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EEBE960E-0DC4-F24D-B798-EFD098F432B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679" y="27783"/>
            <a:ext cx="8006862" cy="4738723"/>
          </a:xfrm>
        </p:spPr>
      </p:pic>
    </p:spTree>
    <p:extLst>
      <p:ext uri="{BB962C8B-B14F-4D97-AF65-F5344CB8AC3E}">
        <p14:creationId xmlns:p14="http://schemas.microsoft.com/office/powerpoint/2010/main" val="21035497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05944092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5874</TotalTime>
  <Words>366</Words>
  <Application>Microsoft Macintosh PowerPoint</Application>
  <PresentationFormat>On-screen Show (16:9)</PresentationFormat>
  <Paragraphs>68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MS Mincho</vt:lpstr>
      <vt:lpstr>Arial</vt:lpstr>
      <vt:lpstr>Calibri</vt:lpstr>
      <vt:lpstr>Times New Roman</vt:lpstr>
      <vt:lpstr>CERNCorporate16-9</vt:lpstr>
      <vt:lpstr>Brief PS status 20 April 2018 </vt:lpstr>
      <vt:lpstr>PS Beams Overview </vt:lpstr>
      <vt:lpstr>PS 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Rende Steerenberg</dc:creator>
  <cp:lastModifiedBy>Microsoft Office User</cp:lastModifiedBy>
  <cp:revision>127</cp:revision>
  <dcterms:created xsi:type="dcterms:W3CDTF">2016-03-22T08:23:12Z</dcterms:created>
  <dcterms:modified xsi:type="dcterms:W3CDTF">2018-04-20T11:29:41Z</dcterms:modified>
</cp:coreProperties>
</file>