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84" r:id="rId3"/>
    <p:sldId id="259" r:id="rId4"/>
    <p:sldId id="262" r:id="rId5"/>
    <p:sldId id="263" r:id="rId6"/>
    <p:sldId id="268" r:id="rId7"/>
    <p:sldId id="269" r:id="rId8"/>
    <p:sldId id="276" r:id="rId9"/>
    <p:sldId id="270" r:id="rId10"/>
    <p:sldId id="272" r:id="rId11"/>
    <p:sldId id="277" r:id="rId12"/>
    <p:sldId id="278" r:id="rId13"/>
    <p:sldId id="273" r:id="rId14"/>
    <p:sldId id="282" r:id="rId15"/>
    <p:sldId id="274" r:id="rId16"/>
    <p:sldId id="281" r:id="rId17"/>
    <p:sldId id="271" r:id="rId18"/>
    <p:sldId id="275" r:id="rId19"/>
    <p:sldId id="279" r:id="rId20"/>
    <p:sldId id="280" r:id="rId21"/>
    <p:sldId id="285" r:id="rId22"/>
    <p:sldId id="283" r:id="rId23"/>
    <p:sldId id="264" r:id="rId24"/>
    <p:sldId id="266" r:id="rId25"/>
    <p:sldId id="26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6D6"/>
    <a:srgbClr val="FF40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57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72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68126-E6AE-8E43-9892-40ADCB9DEF7F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22C0-4AAC-5645-882F-E4AAA351E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67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F.R.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MSWG 20-Apr-2018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17500" indent="-280988">
              <a:buSzPct val="50000"/>
              <a:buFont typeface="LucidaGrande" charset="0"/>
              <a:buChar char="►"/>
              <a:tabLst/>
              <a:defRPr sz="1800"/>
            </a:lvl1pPr>
            <a:lvl2pPr marL="536575" indent="-176213">
              <a:buSzPct val="60000"/>
              <a:buFont typeface="Wingdings" charset="2"/>
              <a:buChar char="§"/>
              <a:tabLst/>
              <a:defRPr sz="1800"/>
            </a:lvl2pPr>
            <a:lvl3pPr marL="933450" indent="-184150"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762846" y="6356350"/>
            <a:ext cx="499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368902" y="6356350"/>
            <a:ext cx="17094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MSWG 20-Apr-2018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F.R.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MSWG 20-Apr-2018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61" r:id="rId2"/>
    <p:sldLayoutId id="2147483679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BWSUpgrade/Meetings" TargetMode="External"/><Relationship Id="rId2" Type="http://schemas.openxmlformats.org/officeDocument/2006/relationships/hyperlink" Target="https://twiki.cern.ch/twiki/bin/view/BWSUpgrade/Project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701" y="1723975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LIU BWS </a:t>
            </a:r>
            <a:r>
              <a:rPr lang="en-US" dirty="0"/>
              <a:t/>
            </a:r>
            <a:br>
              <a:rPr lang="en-US" dirty="0"/>
            </a:br>
            <a:r>
              <a:rPr lang="en-GB" dirty="0" smtClean="0"/>
              <a:t> Status and Plans for 2018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704380" y="3787779"/>
            <a:ext cx="3977701" cy="397433"/>
          </a:xfrm>
        </p:spPr>
        <p:txBody>
          <a:bodyPr>
            <a:normAutofit/>
          </a:bodyPr>
          <a:lstStyle/>
          <a:p>
            <a:r>
              <a:rPr lang="en-GB" sz="1800" dirty="0" err="1" smtClean="0"/>
              <a:t>F.Roncarolo</a:t>
            </a:r>
            <a:r>
              <a:rPr lang="en-GB" sz="1800" dirty="0" smtClean="0"/>
              <a:t>  </a:t>
            </a:r>
            <a:r>
              <a:rPr lang="en-GB" sz="1800" dirty="0" smtClean="0"/>
              <a:t>-- MSWG</a:t>
            </a:r>
            <a:r>
              <a:rPr lang="en-US" sz="1800" dirty="0" smtClean="0"/>
              <a:t>,</a:t>
            </a:r>
            <a:r>
              <a:rPr lang="en-GB" sz="1800" dirty="0" smtClean="0"/>
              <a:t> 20-Apr-2018</a:t>
            </a:r>
            <a:endParaRPr lang="en-GB" sz="1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04380" y="3787779"/>
            <a:ext cx="7649497" cy="73938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P.Andersson</a:t>
            </a:r>
            <a:r>
              <a:rPr lang="en-GB" dirty="0" smtClean="0"/>
              <a:t>, </a:t>
            </a:r>
            <a:r>
              <a:rPr lang="en-GB" dirty="0" err="1" smtClean="0"/>
              <a:t>W.Andreazza</a:t>
            </a:r>
            <a:r>
              <a:rPr lang="en-GB" dirty="0" smtClean="0"/>
              <a:t>, </a:t>
            </a:r>
            <a:r>
              <a:rPr lang="en-GB" dirty="0" err="1" smtClean="0"/>
              <a:t>J.Emery</a:t>
            </a:r>
            <a:r>
              <a:rPr lang="en-GB" dirty="0" smtClean="0"/>
              <a:t>, </a:t>
            </a:r>
            <a:r>
              <a:rPr lang="en-GB" dirty="0"/>
              <a:t>D. </a:t>
            </a:r>
            <a:r>
              <a:rPr lang="en-GB" dirty="0" err="1" smtClean="0"/>
              <a:t>Gudkov</a:t>
            </a:r>
            <a:r>
              <a:rPr lang="en-GB" dirty="0" smtClean="0"/>
              <a:t>, </a:t>
            </a:r>
            <a:r>
              <a:rPr lang="en-GB" dirty="0" err="1" smtClean="0"/>
              <a:t>J.Sirvent-Blasco</a:t>
            </a:r>
            <a:r>
              <a:rPr lang="en-GB" dirty="0" smtClean="0"/>
              <a:t>, </a:t>
            </a:r>
            <a:r>
              <a:rPr lang="en-GB" dirty="0" err="1" smtClean="0"/>
              <a:t>J.Tassan</a:t>
            </a:r>
            <a:r>
              <a:rPr lang="en-GB" dirty="0" smtClean="0"/>
              <a:t>-Viol, </a:t>
            </a:r>
            <a:r>
              <a:rPr lang="en-GB" dirty="0" err="1" smtClean="0"/>
              <a:t>R.Veness</a:t>
            </a:r>
            <a:r>
              <a:rPr lang="en-GB" dirty="0" smtClean="0"/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MSWG 20-Apr-2018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Encoder </a:t>
            </a:r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3311" y="1082045"/>
            <a:ext cx="8703956" cy="729663"/>
          </a:xfrm>
        </p:spPr>
        <p:txBody>
          <a:bodyPr>
            <a:noAutofit/>
          </a:bodyPr>
          <a:lstStyle/>
          <a:p>
            <a:r>
              <a:rPr lang="en-US" sz="1600" dirty="0" smtClean="0"/>
              <a:t>Optical disk engraved with alternation of reflecting and anti-reflecting slits </a:t>
            </a:r>
          </a:p>
          <a:p>
            <a:r>
              <a:rPr lang="en-US" sz="1600" dirty="0" smtClean="0"/>
              <a:t>Laser encoding of slits </a:t>
            </a:r>
            <a:r>
              <a:rPr lang="en-US" sz="1600" dirty="0" smtClean="0">
                <a:sym typeface="Wingdings" panose="05000000000000000000" pitchFamily="2" charset="2"/>
              </a:rPr>
              <a:t> disc angular position during a scan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31400"/>
          <a:stretch/>
        </p:blipFill>
        <p:spPr>
          <a:xfrm>
            <a:off x="6866545" y="4561435"/>
            <a:ext cx="1747615" cy="15985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78" y="4365020"/>
            <a:ext cx="6474075" cy="1991330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925841"/>
              </p:ext>
            </p:extLst>
          </p:nvPr>
        </p:nvGraphicFramePr>
        <p:xfrm>
          <a:off x="303311" y="1937415"/>
          <a:ext cx="8627044" cy="2062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03769">
                  <a:extLst>
                    <a:ext uri="{9D8B030D-6E8A-4147-A177-3AD203B41FA5}">
                      <a16:colId xmlns:a16="http://schemas.microsoft.com/office/drawing/2014/main" val="4102539201"/>
                    </a:ext>
                  </a:extLst>
                </a:gridCol>
                <a:gridCol w="4623275">
                  <a:extLst>
                    <a:ext uri="{9D8B030D-6E8A-4147-A177-3AD203B41FA5}">
                      <a16:colId xmlns:a16="http://schemas.microsoft.com/office/drawing/2014/main" val="844567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Glass disk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endParaRPr lang="en-US" sz="1600" dirty="0" smtClean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Metallic disk (baseline)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687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Excellent optical properties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Robust, easy to install and 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279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Requires delicate holding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Challenging fabrication processes to achieve optical 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929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Can’t be baked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Can be baked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334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Installed and tested in the SPS and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Installed and validated without beam in the PSB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272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96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Encoder disk – signal processing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Raw signal affected by disk imperfections</a:t>
            </a:r>
          </a:p>
          <a:p>
            <a:r>
              <a:rPr lang="en-US" dirty="0"/>
              <a:t>S</a:t>
            </a:r>
            <a:r>
              <a:rPr lang="en-US" dirty="0" smtClean="0"/>
              <a:t>ignal processing algorithm (based on adaptive threshold crossing) extensively tested and validated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27686"/>
            <a:ext cx="8373972" cy="283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Bench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Laser beam traversing the wire during a scan</a:t>
            </a:r>
          </a:p>
          <a:p>
            <a:r>
              <a:rPr lang="en-US" dirty="0" smtClean="0"/>
              <a:t>Look at missing laser intensity == wire position on transverse meas. plane</a:t>
            </a:r>
          </a:p>
          <a:p>
            <a:r>
              <a:rPr lang="en-US" dirty="0" smtClean="0"/>
              <a:t>Move laser (translation stage) at different positions</a:t>
            </a:r>
          </a:p>
          <a:p>
            <a:pPr marL="36512" indent="0">
              <a:buNone/>
            </a:pPr>
            <a:r>
              <a:rPr lang="en-US" dirty="0" smtClean="0">
                <a:sym typeface="Wingdings"/>
              </a:rPr>
              <a:t> reconstruct wire angular position vs laser (transverse) position </a:t>
            </a:r>
          </a:p>
          <a:p>
            <a:pPr marL="36512" indent="0">
              <a:buNone/>
            </a:pPr>
            <a:r>
              <a:rPr lang="en-US" dirty="0" smtClean="0">
                <a:sym typeface="Wingdings"/>
              </a:rPr>
              <a:t> evaluate residuals to analytical (from geometry) fit vs angular position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52713"/>
          <a:stretch/>
        </p:blipFill>
        <p:spPr>
          <a:xfrm>
            <a:off x="2120847" y="2970427"/>
            <a:ext cx="3891516" cy="30226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1212112" y="4933507"/>
            <a:ext cx="4195655" cy="1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7740" y="474884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B050"/>
                </a:solidFill>
              </a:rPr>
              <a:t>LASER</a:t>
            </a:r>
            <a:endParaRPr lang="en-US">
              <a:solidFill>
                <a:srgbClr val="00B05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348422" y="4231758"/>
            <a:ext cx="1373" cy="1313132"/>
          </a:xfrm>
          <a:prstGeom prst="straightConnector1">
            <a:avLst/>
          </a:prstGeom>
          <a:ln w="38100">
            <a:solidFill>
              <a:srgbClr val="92D05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1154332" y="4703658"/>
            <a:ext cx="1933030" cy="369332"/>
          </a:xfrm>
          <a:prstGeom prst="rect">
            <a:avLst/>
          </a:prstGeom>
          <a:solidFill>
            <a:srgbClr val="D6D6D6">
              <a:alpha val="26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Translation stage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02672" y="4748841"/>
            <a:ext cx="16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Photodetector</a:t>
            </a: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407766" y="4748841"/>
            <a:ext cx="194905" cy="36933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9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Calibration bench - examples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01" y="1664838"/>
            <a:ext cx="4492923" cy="39321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11168" y="4723962"/>
            <a:ext cx="1135247" cy="307777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B050"/>
                </a:solidFill>
              </a:rPr>
              <a:t>RMS=21um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131671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Metallic Disk </a:t>
            </a:r>
            <a:endParaRPr lang="en-GB" dirty="0"/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627" y="1764368"/>
            <a:ext cx="4465752" cy="37331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0627" y="133425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Glass Disk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169042" y="1850065"/>
            <a:ext cx="224277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⎯⎯ Theoretical</a:t>
            </a:r>
          </a:p>
          <a:p>
            <a:r>
              <a:rPr lang="en-US" sz="1400" dirty="0" smtClean="0"/>
              <a:t>●   Measured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798959" y="1928037"/>
            <a:ext cx="224277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⎯⎯ Theoretical</a:t>
            </a:r>
          </a:p>
          <a:p>
            <a:r>
              <a:rPr lang="en-US" sz="1400" smtClean="0"/>
              <a:t>●   Measured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684654" y="3252850"/>
            <a:ext cx="21050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Angular Pos. (from disk)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651100" y="2423604"/>
            <a:ext cx="16710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smtClean="0"/>
              <a:t>Transverse Pos.</a:t>
            </a:r>
            <a:endParaRPr lang="en-US" sz="160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3765951" y="2371365"/>
            <a:ext cx="16710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smtClean="0"/>
              <a:t>Transverse Pos.</a:t>
            </a:r>
            <a:endParaRPr lang="en-US" sz="1600"/>
          </a:p>
        </p:txBody>
      </p:sp>
      <p:sp>
        <p:nvSpPr>
          <p:cNvPr id="18" name="TextBox 17"/>
          <p:cNvSpPr txBox="1"/>
          <p:nvPr/>
        </p:nvSpPr>
        <p:spPr>
          <a:xfrm>
            <a:off x="6261881" y="3310115"/>
            <a:ext cx="21050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Angular Pos. (from disk)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39350" y="5372504"/>
            <a:ext cx="1481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Transverse Pos.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756776" y="4398996"/>
            <a:ext cx="18213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Meas. </a:t>
            </a:r>
            <a:r>
              <a:rPr lang="mr-IN" sz="1400" dirty="0" smtClean="0"/>
              <a:t>–</a:t>
            </a:r>
            <a:r>
              <a:rPr lang="en-US" sz="1400" dirty="0" smtClean="0"/>
              <a:t> Theory [um]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6946632" y="4732100"/>
            <a:ext cx="1135247" cy="307777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RMS=16um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85206" y="5402878"/>
            <a:ext cx="217239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Meas.-</a:t>
            </a:r>
            <a:r>
              <a:rPr lang="en-US" sz="1400" smtClean="0"/>
              <a:t>Theory histogram 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002393" y="5320602"/>
            <a:ext cx="217239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Meas.-</a:t>
            </a:r>
            <a:r>
              <a:rPr lang="en-US" sz="1400" smtClean="0"/>
              <a:t>Theory histogram 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293875" y="5812344"/>
            <a:ext cx="67478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Values assessing the wire position determination statistical error, </a:t>
            </a:r>
            <a:r>
              <a:rPr lang="en-US" dirty="0" smtClean="0"/>
              <a:t>to </a:t>
            </a:r>
            <a:r>
              <a:rPr lang="en-US" dirty="0" smtClean="0"/>
              <a:t>be compared to </a:t>
            </a:r>
            <a:r>
              <a:rPr lang="en-US" dirty="0" smtClean="0">
                <a:solidFill>
                  <a:srgbClr val="FF0000"/>
                </a:solidFill>
              </a:rPr>
              <a:t>~100um </a:t>
            </a:r>
            <a:r>
              <a:rPr lang="en-US" dirty="0" smtClean="0"/>
              <a:t>of present generation scanners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745372" y="5878767"/>
            <a:ext cx="1184940" cy="612399"/>
            <a:chOff x="804301" y="5800111"/>
            <a:chExt cx="1184940" cy="612399"/>
          </a:xfrm>
        </p:grpSpPr>
        <p:sp>
          <p:nvSpPr>
            <p:cNvPr id="25" name="Rectangle 24"/>
            <p:cNvSpPr/>
            <p:nvPr/>
          </p:nvSpPr>
          <p:spPr>
            <a:xfrm>
              <a:off x="804301" y="5800111"/>
              <a:ext cx="1184940" cy="307777"/>
            </a:xfrm>
            <a:prstGeom prst="rect">
              <a:avLst/>
            </a:prstGeom>
            <a:solidFill>
              <a:schemeClr val="bg1">
                <a:alpha val="74000"/>
              </a:schemeClr>
            </a:solidFill>
            <a:ln>
              <a:solidFill>
                <a:srgbClr val="92D050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RMS</a:t>
              </a:r>
              <a:r>
                <a:rPr lang="en-GB" sz="1400" dirty="0" smtClean="0">
                  <a:solidFill>
                    <a:srgbClr val="00B050"/>
                  </a:solidFill>
                </a:rPr>
                <a:t>= 21um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04301" y="6104733"/>
              <a:ext cx="1180780" cy="307777"/>
            </a:xfrm>
            <a:prstGeom prst="rect">
              <a:avLst/>
            </a:prstGeom>
            <a:solidFill>
              <a:schemeClr val="bg1">
                <a:alpha val="74000"/>
              </a:schemeClr>
            </a:solidFill>
            <a:ln>
              <a:solidFill>
                <a:srgbClr val="92D05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RMS=16um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28" name="Right Arrow 27"/>
          <p:cNvSpPr/>
          <p:nvPr/>
        </p:nvSpPr>
        <p:spPr>
          <a:xfrm>
            <a:off x="1926152" y="6068795"/>
            <a:ext cx="367723" cy="229183"/>
          </a:xfrm>
          <a:prstGeom prst="right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5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Profiles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43588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100 scans (without beam) with metallic disk installed in PSB</a:t>
            </a:r>
          </a:p>
          <a:p>
            <a:r>
              <a:rPr lang="en-US" dirty="0" smtClean="0"/>
              <a:t>Very (low noise) reproducible position and speed profiles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Motor control feedback (based on motor resolver readout) good performance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To be mentioned: we are experiencing EM coupling and S/N level problems with the PS prototype resolver (long cables)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r="48922"/>
          <a:stretch/>
        </p:blipFill>
        <p:spPr>
          <a:xfrm>
            <a:off x="4458824" y="3350355"/>
            <a:ext cx="4410307" cy="2804039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102538" y="3350355"/>
            <a:ext cx="4287568" cy="2835253"/>
            <a:chOff x="235109" y="3157773"/>
            <a:chExt cx="4107148" cy="271837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r="50237" b="32699"/>
            <a:stretch/>
          </p:blipFill>
          <p:spPr>
            <a:xfrm>
              <a:off x="235109" y="3157773"/>
              <a:ext cx="4107148" cy="2718371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1903599" y="3821626"/>
              <a:ext cx="259496" cy="3076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9" name="Curved Connector 8"/>
          <p:cNvCxnSpPr>
            <a:stCxn id="7" idx="0"/>
          </p:cNvCxnSpPr>
          <p:nvPr/>
        </p:nvCxnSpPr>
        <p:spPr>
          <a:xfrm rot="5400000" flipH="1" flipV="1">
            <a:off x="3052523" y="2836429"/>
            <a:ext cx="133570" cy="2279077"/>
          </a:xfrm>
          <a:prstGeom prst="curvedConnector2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05244" y="3082361"/>
            <a:ext cx="10054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Position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570627" y="3061587"/>
            <a:ext cx="40014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Position </a:t>
            </a:r>
            <a:r>
              <a:rPr lang="en-GB" sz="1400" dirty="0" smtClean="0"/>
              <a:t>(zoom around beam passage region)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2038012" y="4492176"/>
            <a:ext cx="8515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Speed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4629619" y="4487127"/>
            <a:ext cx="38475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Speed </a:t>
            </a:r>
            <a:r>
              <a:rPr lang="en-GB" sz="1400" dirty="0"/>
              <a:t>(zoom around beam passage region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946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Performance </a:t>
            </a:r>
            <a:r>
              <a:rPr lang="mr-IN" sz="3600" dirty="0" smtClean="0"/>
              <a:t>–</a:t>
            </a:r>
            <a:r>
              <a:rPr lang="en-US" sz="3600" dirty="0" smtClean="0"/>
              <a:t> Beam Measurements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9051" y="1314562"/>
            <a:ext cx="3086549" cy="2576543"/>
          </a:xfrm>
        </p:spPr>
        <p:txBody>
          <a:bodyPr>
            <a:normAutofit/>
          </a:bodyPr>
          <a:lstStyle/>
          <a:p>
            <a:pPr marL="0" indent="0" defTabSz="914400">
              <a:lnSpc>
                <a:spcPct val="120000"/>
              </a:lnSpc>
              <a:spcBef>
                <a:spcPts val="100"/>
              </a:spcBef>
              <a:buFont typeface="Courier New"/>
              <a:buNone/>
            </a:pPr>
            <a:r>
              <a:rPr lang="en-US" sz="1600" dirty="0" err="1"/>
              <a:t>Mult</a:t>
            </a:r>
            <a:r>
              <a:rPr lang="en-US" sz="1600" dirty="0"/>
              <a:t>-PMTs with fixed attenuation filters</a:t>
            </a:r>
          </a:p>
          <a:p>
            <a:pPr marL="0" indent="0" defTabSz="914400">
              <a:lnSpc>
                <a:spcPct val="120000"/>
              </a:lnSpc>
              <a:spcBef>
                <a:spcPts val="100"/>
              </a:spcBef>
              <a:buFont typeface="Courier New"/>
              <a:buNone/>
            </a:pPr>
            <a:endParaRPr lang="en-US" sz="1600" dirty="0"/>
          </a:p>
          <a:p>
            <a:pPr marL="0" indent="0" defTabSz="914400">
              <a:lnSpc>
                <a:spcPct val="120000"/>
              </a:lnSpc>
              <a:spcBef>
                <a:spcPts val="100"/>
              </a:spcBef>
              <a:buFont typeface="Courier New"/>
              <a:buNone/>
            </a:pPr>
            <a:r>
              <a:rPr lang="en-US" sz="1600" dirty="0"/>
              <a:t>Electronics FW or high level SW will select and publish ‘valid’ profile (== enough signal, no saturation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99051" y="3527883"/>
            <a:ext cx="3444949" cy="2828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00"/>
              </a:spcBef>
            </a:pPr>
            <a:r>
              <a:rPr lang="en-US" sz="1600" b="1" dirty="0">
                <a:solidFill>
                  <a:srgbClr val="FF40FF"/>
                </a:solidFill>
              </a:rPr>
              <a:t>Operational PMT system</a:t>
            </a:r>
            <a:r>
              <a:rPr lang="en-US" sz="1600" dirty="0"/>
              <a:t>: </a:t>
            </a:r>
          </a:p>
          <a:p>
            <a:pPr>
              <a:lnSpc>
                <a:spcPct val="120000"/>
              </a:lnSpc>
              <a:spcBef>
                <a:spcPts val="100"/>
              </a:spcBef>
            </a:pPr>
            <a:r>
              <a:rPr lang="en-US" sz="1600" dirty="0"/>
              <a:t>requires filter and HV tuning for different beams   </a:t>
            </a:r>
          </a:p>
          <a:p>
            <a:pPr>
              <a:lnSpc>
                <a:spcPct val="120000"/>
              </a:lnSpc>
              <a:spcBef>
                <a:spcPts val="100"/>
              </a:spcBef>
            </a:pPr>
            <a:endParaRPr lang="en-US" sz="1600" dirty="0"/>
          </a:p>
          <a:p>
            <a:pPr>
              <a:lnSpc>
                <a:spcPct val="120000"/>
              </a:lnSpc>
              <a:spcBef>
                <a:spcPts val="100"/>
              </a:spcBef>
            </a:pPr>
            <a:r>
              <a:rPr lang="en-US" sz="1600" b="1" dirty="0">
                <a:solidFill>
                  <a:srgbClr val="002060"/>
                </a:solidFill>
              </a:rPr>
              <a:t>LIU High Dynamic Range PMT system</a:t>
            </a:r>
            <a:r>
              <a:rPr lang="en-US" sz="1600" dirty="0"/>
              <a:t>:</a:t>
            </a:r>
          </a:p>
          <a:p>
            <a:pPr>
              <a:lnSpc>
                <a:spcPct val="120000"/>
              </a:lnSpc>
              <a:spcBef>
                <a:spcPts val="100"/>
              </a:spcBef>
            </a:pPr>
            <a:r>
              <a:rPr lang="en-US" sz="1600" dirty="0"/>
              <a:t>No filter changes</a:t>
            </a:r>
          </a:p>
          <a:p>
            <a:pPr>
              <a:lnSpc>
                <a:spcPct val="120000"/>
              </a:lnSpc>
              <a:spcBef>
                <a:spcPts val="100"/>
              </a:spcBef>
            </a:pPr>
            <a:r>
              <a:rPr lang="en-US" sz="1600" dirty="0"/>
              <a:t>PMTs saturation free       </a:t>
            </a:r>
          </a:p>
          <a:p>
            <a:pPr>
              <a:lnSpc>
                <a:spcPct val="120000"/>
              </a:lnSpc>
              <a:spcBef>
                <a:spcPts val="100"/>
              </a:spcBef>
            </a:pPr>
            <a:r>
              <a:rPr lang="en-US" sz="1600" dirty="0"/>
              <a:t>Redundancy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7120" r="7433"/>
          <a:stretch/>
        </p:blipFill>
        <p:spPr>
          <a:xfrm>
            <a:off x="-34413" y="1866139"/>
            <a:ext cx="5760000" cy="15169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13" y="3891104"/>
            <a:ext cx="5760000" cy="168095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339213" y="1173935"/>
            <a:ext cx="3544529" cy="395748"/>
          </a:xfrm>
          <a:prstGeom prst="rect">
            <a:avLst/>
          </a:prstGeom>
        </p:spPr>
        <p:txBody>
          <a:bodyPr vert="horz">
            <a:noAutofit/>
          </a:bodyPr>
          <a:lstStyle>
            <a:lvl1pPr marL="317500" indent="-280988" algn="l" rtl="0" eaLnBrk="1" latinLnBrk="0" hangingPunct="1">
              <a:spcBef>
                <a:spcPct val="20000"/>
              </a:spcBef>
              <a:buClr>
                <a:schemeClr val="tx1"/>
              </a:buClr>
              <a:buSzPct val="50000"/>
              <a:buFont typeface="LucidaGrande" charset="0"/>
              <a:buChar char="►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76213" algn="l" rtl="0" eaLnBrk="1" latinLnBrk="0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§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3450" indent="-1841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None/>
            </a:pPr>
            <a:r>
              <a:rPr lang="en-US" sz="2000" dirty="0" smtClean="0"/>
              <a:t>PSB Prototype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708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30862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Performance </a:t>
            </a:r>
            <a:r>
              <a:rPr lang="mr-IN" dirty="0"/>
              <a:t>–</a:t>
            </a:r>
            <a:r>
              <a:rPr lang="en-US" dirty="0"/>
              <a:t> Beam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8827" y="1317417"/>
            <a:ext cx="44315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u="sng" dirty="0" smtClean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Tests conditions:</a:t>
            </a:r>
          </a:p>
          <a:p>
            <a:pPr algn="just"/>
            <a:r>
              <a:rPr lang="en-GB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Single bunch 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(0.23e11 Protons) at </a:t>
            </a:r>
            <a:r>
              <a:rPr lang="en-GB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270GeV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Beam/Wire </a:t>
            </a:r>
            <a:r>
              <a:rPr lang="en-GB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interceptions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every </a:t>
            </a:r>
            <a:r>
              <a:rPr lang="en-GB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23us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SPS Trev)</a:t>
            </a:r>
            <a:endParaRPr lang="en-GB" sz="1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Coasting Beam</a:t>
            </a:r>
            <a:endParaRPr lang="en-GB" sz="1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1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47718" y="1371626"/>
            <a:ext cx="43795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growth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with time.</a:t>
            </a:r>
          </a:p>
          <a:p>
            <a:pPr algn="just"/>
            <a:r>
              <a:rPr lang="en-GB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scanner BWS.51740.V scans at </a:t>
            </a:r>
            <a:r>
              <a:rPr lang="en-GB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20m/s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GB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scanner BWS.51731.V scans at </a:t>
            </a:r>
            <a:r>
              <a:rPr lang="en-GB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1m/s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88373" y="925565"/>
            <a:ext cx="3544529" cy="395748"/>
          </a:xfrm>
          <a:prstGeom prst="rect">
            <a:avLst/>
          </a:prstGeom>
        </p:spPr>
        <p:txBody>
          <a:bodyPr vert="horz">
            <a:noAutofit/>
          </a:bodyPr>
          <a:lstStyle>
            <a:lvl1pPr marL="317500" indent="-280988" algn="l" rtl="0" eaLnBrk="1" latinLnBrk="0" hangingPunct="1">
              <a:spcBef>
                <a:spcPct val="20000"/>
              </a:spcBef>
              <a:buClr>
                <a:schemeClr val="tx1"/>
              </a:buClr>
              <a:buSzPct val="50000"/>
              <a:buFont typeface="LucidaGrande" charset="0"/>
              <a:buChar char="►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76213" algn="l" rtl="0" eaLnBrk="1" latinLnBrk="0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§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3450" indent="-1841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None/>
            </a:pPr>
            <a:r>
              <a:rPr lang="en-US" sz="2000" dirty="0" smtClean="0"/>
              <a:t>SPS Prototype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-258463" y="2682251"/>
            <a:ext cx="9546844" cy="3674099"/>
            <a:chOff x="-150308" y="2313116"/>
            <a:chExt cx="9546844" cy="367409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50308" y="2360466"/>
              <a:ext cx="5093751" cy="362674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40400" y="2313116"/>
              <a:ext cx="26941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tx1">
                      <a:lumMod val="75000"/>
                    </a:schemeClr>
                  </a:solidFill>
                </a:rPr>
                <a:t>Beam </a:t>
              </a:r>
              <a:r>
                <a:rPr lang="en-GB" dirty="0" smtClean="0">
                  <a:solidFill>
                    <a:schemeClr val="tx1">
                      <a:lumMod val="75000"/>
                    </a:schemeClr>
                  </a:solidFill>
                </a:rPr>
                <a:t>Emittance</a:t>
              </a:r>
              <a:endParaRPr lang="en-GB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8513" y="2360466"/>
              <a:ext cx="4788023" cy="362674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57200" y="4337753"/>
              <a:ext cx="68320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tx2"/>
                  </a:solidFill>
                </a:rPr>
                <a:t>Error </a:t>
              </a:r>
              <a:r>
                <a:rPr lang="el-GR" sz="1100" b="1" dirty="0" smtClean="0">
                  <a:solidFill>
                    <a:schemeClr val="tx2"/>
                  </a:solidFill>
                </a:rPr>
                <a:t>ε</a:t>
              </a:r>
              <a:r>
                <a:rPr lang="en-GB" sz="1100" b="1" dirty="0" smtClean="0">
                  <a:solidFill>
                    <a:schemeClr val="tx2"/>
                  </a:solidFill>
                </a:rPr>
                <a:t>*:</a:t>
              </a:r>
            </a:p>
            <a:p>
              <a:r>
                <a:rPr lang="en-GB" sz="1100" b="1" dirty="0" smtClean="0">
                  <a:solidFill>
                    <a:schemeClr val="tx2"/>
                  </a:solidFill>
                </a:rPr>
                <a:t>4.7%</a:t>
              </a:r>
              <a:endParaRPr lang="en-GB" sz="1100" b="1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99792" y="4337753"/>
              <a:ext cx="7360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rgbClr val="7030A0"/>
                  </a:solidFill>
                </a:rPr>
                <a:t>Error </a:t>
              </a:r>
              <a:r>
                <a:rPr lang="el-GR" sz="1100" b="1" dirty="0">
                  <a:solidFill>
                    <a:srgbClr val="7030A0"/>
                  </a:solidFill>
                </a:rPr>
                <a:t>ε</a:t>
              </a:r>
              <a:r>
                <a:rPr lang="en-GB" sz="1100" b="1" dirty="0">
                  <a:solidFill>
                    <a:srgbClr val="7030A0"/>
                  </a:solidFill>
                </a:rPr>
                <a:t>*</a:t>
              </a:r>
              <a:r>
                <a:rPr lang="en-GB" sz="1100" b="1" dirty="0" smtClean="0">
                  <a:solidFill>
                    <a:srgbClr val="7030A0"/>
                  </a:solidFill>
                </a:rPr>
                <a:t>:</a:t>
              </a:r>
            </a:p>
            <a:p>
              <a:r>
                <a:rPr lang="en-GB" sz="1100" b="1" dirty="0" smtClean="0">
                  <a:solidFill>
                    <a:srgbClr val="7030A0"/>
                  </a:solidFill>
                </a:rPr>
                <a:t>3.0%</a:t>
              </a:r>
              <a:endParaRPr lang="en-GB" sz="1100" b="1" dirty="0">
                <a:solidFill>
                  <a:srgbClr val="7030A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11393" y="4337753"/>
              <a:ext cx="61427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rgbClr val="7030A0"/>
                  </a:solidFill>
                </a:rPr>
                <a:t>Error :</a:t>
              </a:r>
            </a:p>
            <a:p>
              <a:r>
                <a:rPr lang="en-GB" sz="1100" b="1" dirty="0" smtClean="0">
                  <a:solidFill>
                    <a:srgbClr val="7030A0"/>
                  </a:solidFill>
                </a:rPr>
                <a:t>48 um</a:t>
              </a:r>
              <a:endParaRPr lang="en-GB" sz="1100" b="1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82756" y="4337753"/>
              <a:ext cx="55175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tx2"/>
                  </a:solidFill>
                </a:rPr>
                <a:t>Error :</a:t>
              </a:r>
            </a:p>
            <a:p>
              <a:r>
                <a:rPr lang="en-GB" sz="1100" b="1" dirty="0" smtClean="0">
                  <a:solidFill>
                    <a:schemeClr val="tx2"/>
                  </a:solidFill>
                </a:rPr>
                <a:t>94 um</a:t>
              </a:r>
              <a:endParaRPr lang="en-GB" sz="1100" b="1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94355" y="2683644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In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422498" y="3329089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Out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98558" y="2313116"/>
              <a:ext cx="26941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tx1">
                      <a:lumMod val="75000"/>
                    </a:schemeClr>
                  </a:solidFill>
                </a:rPr>
                <a:t>Beam </a:t>
              </a:r>
              <a:r>
                <a:rPr lang="en-GB" dirty="0" smtClean="0">
                  <a:solidFill>
                    <a:schemeClr val="tx1">
                      <a:lumMod val="75000"/>
                    </a:schemeClr>
                  </a:solidFill>
                </a:rPr>
                <a:t>Position</a:t>
              </a:r>
              <a:endParaRPr lang="en-GB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307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</a:t>
            </a:r>
            <a:r>
              <a:rPr lang="en-US" dirty="0" smtClean="0"/>
              <a:t>and plans - </a:t>
            </a:r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032975"/>
          </a:xfrm>
        </p:spPr>
        <p:txBody>
          <a:bodyPr/>
          <a:lstStyle/>
          <a:p>
            <a:r>
              <a:rPr lang="en-US" dirty="0" smtClean="0"/>
              <a:t>3 prototypes installed (PSB, PS, SPS)</a:t>
            </a:r>
          </a:p>
          <a:p>
            <a:pPr lvl="1"/>
            <a:r>
              <a:rPr lang="en-US" dirty="0" smtClean="0"/>
              <a:t>~ final mechanics </a:t>
            </a:r>
            <a:r>
              <a:rPr lang="mr-IN" dirty="0" smtClean="0"/>
              <a:t>–</a:t>
            </a:r>
            <a:r>
              <a:rPr lang="en-US" dirty="0" smtClean="0"/>
              <a:t> metallic encoder disk to be validated with beam</a:t>
            </a:r>
          </a:p>
          <a:p>
            <a:pPr lvl="1"/>
            <a:r>
              <a:rPr lang="en-US" dirty="0" smtClean="0"/>
              <a:t>Development (non-VME) electronics</a:t>
            </a:r>
          </a:p>
          <a:p>
            <a:pPr lvl="2"/>
            <a:r>
              <a:rPr lang="en-US" dirty="0" smtClean="0"/>
              <a:t>Install first VME electronics during ITS2</a:t>
            </a:r>
          </a:p>
          <a:p>
            <a:pPr lvl="1"/>
            <a:r>
              <a:rPr lang="en-US" dirty="0" smtClean="0"/>
              <a:t>Multi-PMT detector installed in the 3 machines</a:t>
            </a:r>
          </a:p>
          <a:p>
            <a:pPr lvl="2"/>
            <a:r>
              <a:rPr lang="en-US" dirty="0" smtClean="0"/>
              <a:t>Already tested in PSB</a:t>
            </a:r>
          </a:p>
          <a:p>
            <a:endParaRPr lang="en-US" dirty="0" smtClean="0"/>
          </a:p>
          <a:p>
            <a:r>
              <a:rPr lang="en-US" dirty="0" smtClean="0"/>
              <a:t>Series </a:t>
            </a:r>
            <a:r>
              <a:rPr lang="en-US" dirty="0" smtClean="0"/>
              <a:t>production</a:t>
            </a:r>
          </a:p>
          <a:p>
            <a:pPr lvl="1"/>
            <a:r>
              <a:rPr lang="en-US" dirty="0" smtClean="0"/>
              <a:t>Mechanics procurement on going, start mechanical assemblies beginning of summer</a:t>
            </a:r>
          </a:p>
          <a:p>
            <a:pPr lvl="1"/>
            <a:r>
              <a:rPr lang="en-US" dirty="0" smtClean="0"/>
              <a:t>Electronics board development </a:t>
            </a:r>
            <a:r>
              <a:rPr lang="en-US" dirty="0" smtClean="0"/>
              <a:t>~completed, FW under development. </a:t>
            </a:r>
            <a:r>
              <a:rPr lang="en-US" dirty="0" smtClean="0"/>
              <a:t>Series production to start </a:t>
            </a:r>
            <a:r>
              <a:rPr lang="en-US" dirty="0" smtClean="0"/>
              <a:t>towards the end </a:t>
            </a:r>
            <a:r>
              <a:rPr lang="en-US" dirty="0" smtClean="0"/>
              <a:t>of the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Mechanics </a:t>
            </a:r>
            <a:r>
              <a:rPr lang="mr-IN" dirty="0" smtClean="0"/>
              <a:t>–</a:t>
            </a:r>
            <a:r>
              <a:rPr lang="en-US" dirty="0" smtClean="0"/>
              <a:t> Plan and Milestones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2" y="1416306"/>
            <a:ext cx="8901708" cy="426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Electronics </a:t>
            </a:r>
            <a:r>
              <a:rPr lang="mr-IN" dirty="0" smtClean="0"/>
              <a:t>–</a:t>
            </a:r>
            <a:r>
              <a:rPr lang="en-US" dirty="0" smtClean="0"/>
              <a:t> Plan and Milestones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2018 Milestone </a:t>
            </a:r>
            <a:r>
              <a:rPr lang="en-US" dirty="0"/>
              <a:t>for the electronics control:</a:t>
            </a:r>
          </a:p>
          <a:p>
            <a:pPr marL="171450" indent="-171450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Feb		Design modification on various board</a:t>
            </a:r>
          </a:p>
          <a:p>
            <a:pPr marL="171450" indent="-171450"/>
            <a:r>
              <a:rPr lang="en-US" dirty="0" smtClean="0"/>
              <a:t>Mar 		Start working on the VME side (TS)</a:t>
            </a:r>
            <a:endParaRPr lang="en-GB" dirty="0" smtClean="0"/>
          </a:p>
          <a:p>
            <a:pPr marL="171450" indent="-171450"/>
            <a:r>
              <a:rPr lang="en-GB" dirty="0" smtClean="0"/>
              <a:t>Apr-May </a:t>
            </a:r>
            <a:r>
              <a:rPr lang="en-GB" dirty="0"/>
              <a:t>	</a:t>
            </a:r>
            <a:r>
              <a:rPr lang="en-US" dirty="0" smtClean="0"/>
              <a:t>Pre-series </a:t>
            </a:r>
            <a:r>
              <a:rPr lang="en-US" dirty="0"/>
              <a:t>production and </a:t>
            </a:r>
            <a:r>
              <a:rPr lang="en-US" dirty="0" smtClean="0"/>
              <a:t>assembly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/>
              <a:t>	Production test bench for power stage &amp; charger </a:t>
            </a:r>
            <a:endParaRPr lang="en-US" dirty="0" smtClean="0"/>
          </a:p>
          <a:p>
            <a:pPr marL="171450" indent="-171450"/>
            <a:r>
              <a:rPr lang="en-US" dirty="0" smtClean="0"/>
              <a:t>June-July </a:t>
            </a:r>
            <a:r>
              <a:rPr lang="en-US" dirty="0"/>
              <a:t>  	</a:t>
            </a:r>
            <a:r>
              <a:rPr lang="en-US" dirty="0" smtClean="0"/>
              <a:t>System </a:t>
            </a:r>
            <a:r>
              <a:rPr lang="en-US" dirty="0" smtClean="0"/>
              <a:t>validation using calibration </a:t>
            </a:r>
            <a:r>
              <a:rPr lang="en-US" dirty="0"/>
              <a:t>bench (Bld. 867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		Motion </a:t>
            </a:r>
            <a:r>
              <a:rPr lang="en-US" dirty="0" smtClean="0"/>
              <a:t>optimization</a:t>
            </a:r>
            <a:br>
              <a:rPr lang="en-US" dirty="0" smtClean="0"/>
            </a:br>
            <a:r>
              <a:rPr lang="en-US" dirty="0"/>
              <a:t>		</a:t>
            </a:r>
            <a:r>
              <a:rPr lang="en-US" dirty="0" smtClean="0"/>
              <a:t>Procurement component for series production</a:t>
            </a:r>
            <a:endParaRPr lang="en-US" dirty="0" smtClean="0"/>
          </a:p>
          <a:p>
            <a:pPr marL="171450" lvl="0" indent="-171450"/>
            <a:r>
              <a:rPr lang="en-US" dirty="0" smtClean="0"/>
              <a:t>Sep </a:t>
            </a:r>
            <a:r>
              <a:rPr lang="en-US" dirty="0"/>
              <a:t>  	</a:t>
            </a:r>
            <a:r>
              <a:rPr lang="en-US" dirty="0" smtClean="0"/>
              <a:t>	System validation using installed PS </a:t>
            </a:r>
            <a:r>
              <a:rPr lang="en-US" dirty="0"/>
              <a:t>scanner </a:t>
            </a:r>
            <a:r>
              <a:rPr lang="en-US" dirty="0" smtClean="0"/>
              <a:t>prototype</a:t>
            </a:r>
            <a:br>
              <a:rPr lang="en-US" dirty="0" smtClean="0"/>
            </a:br>
            <a:r>
              <a:rPr lang="en-US" dirty="0" smtClean="0"/>
              <a:t>		</a:t>
            </a:r>
            <a:endParaRPr lang="en-US" dirty="0" smtClean="0"/>
          </a:p>
          <a:p>
            <a:pPr marL="171450" lvl="0" indent="-171450"/>
            <a:r>
              <a:rPr lang="en-US" dirty="0" smtClean="0"/>
              <a:t>Oct-Dec	Start series assembly</a:t>
            </a:r>
            <a:endParaRPr lang="fr-CH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2018 Milestone </a:t>
            </a:r>
            <a:r>
              <a:rPr lang="en-US" dirty="0"/>
              <a:t>for the acquisition system:</a:t>
            </a:r>
          </a:p>
          <a:p>
            <a:pPr marL="171450" indent="-171450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End 2017	Final acquisition baseline</a:t>
            </a:r>
          </a:p>
          <a:p>
            <a:pPr marL="171450" lvl="0" indent="-171450"/>
            <a:r>
              <a:rPr lang="en-US" dirty="0" smtClean="0"/>
              <a:t>Sep-Dec</a:t>
            </a:r>
            <a:r>
              <a:rPr lang="en-US" dirty="0"/>
              <a:t>	</a:t>
            </a:r>
            <a:r>
              <a:rPr lang="en-US" dirty="0" smtClean="0"/>
              <a:t>Complete multi-PMT </a:t>
            </a:r>
            <a:r>
              <a:rPr lang="en-US" dirty="0"/>
              <a:t>validation </a:t>
            </a:r>
            <a:r>
              <a:rPr lang="en-US" dirty="0" smtClean="0"/>
              <a:t>in </a:t>
            </a:r>
            <a:r>
              <a:rPr lang="en-US" dirty="0"/>
              <a:t>all machines</a:t>
            </a:r>
          </a:p>
          <a:p>
            <a:pPr marL="0" lvl="0" indent="0">
              <a:buNone/>
            </a:pPr>
            <a:r>
              <a:rPr lang="en-US" dirty="0"/>
              <a:t>	</a:t>
            </a:r>
            <a:r>
              <a:rPr lang="en-US" dirty="0"/>
              <a:t>	</a:t>
            </a:r>
            <a:r>
              <a:rPr lang="en-US" dirty="0" smtClean="0"/>
              <a:t>Validate acquisition electronics (FMC ADC </a:t>
            </a:r>
            <a:r>
              <a:rPr lang="en-US" dirty="0" smtClean="0"/>
              <a:t>on VFC) on one 		prototype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Launch series production</a:t>
            </a:r>
            <a:endParaRPr lang="en-US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447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220" y="1325606"/>
            <a:ext cx="6926826" cy="3787168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GB" dirty="0" smtClean="0"/>
              <a:t>Introduction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Main features of LIU BWS w.r.t. present systems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Prototypes: examples of already achieved performances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Status and Plans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Mechanics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Control electronics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Acquisition electronics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Outlook</a:t>
            </a:r>
          </a:p>
          <a:p>
            <a:pPr>
              <a:spcAft>
                <a:spcPts val="1200"/>
              </a:spcAft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0577" y="5244147"/>
            <a:ext cx="71481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Comprehensive set of documentation and links to meetings/reviews:</a:t>
            </a:r>
          </a:p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twiki.cern.ch/twiki/bin/view/BWSUpgrade/Project</a:t>
            </a:r>
            <a:endParaRPr lang="en-GB" dirty="0" smtClean="0"/>
          </a:p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twiki.cern.ch/twiki/bin/view/BWSUpgrade/Meetings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745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2018 - Beam </a:t>
            </a:r>
            <a:r>
              <a:rPr lang="en-US" dirty="0"/>
              <a:t>T</a:t>
            </a:r>
            <a:r>
              <a:rPr lang="en-US" dirty="0" smtClean="0"/>
              <a:t>est </a:t>
            </a:r>
            <a:r>
              <a:rPr lang="en-US" dirty="0"/>
              <a:t>P</a:t>
            </a:r>
            <a:r>
              <a:rPr lang="en-US" dirty="0" smtClean="0"/>
              <a:t>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" indent="0">
              <a:buNone/>
            </a:pPr>
            <a:r>
              <a:rPr lang="en-US" dirty="0" smtClean="0"/>
              <a:t>Before LS2, it will be fundamental to exploit the installed prototypes</a:t>
            </a:r>
          </a:p>
          <a:p>
            <a:pPr marL="36512" indent="0">
              <a:buNone/>
            </a:pPr>
            <a:r>
              <a:rPr lang="en-US" dirty="0" smtClean="0"/>
              <a:t>BI expert operation</a:t>
            </a:r>
            <a:endParaRPr lang="en-US" dirty="0" smtClean="0"/>
          </a:p>
          <a:p>
            <a:r>
              <a:rPr lang="en-US" dirty="0" smtClean="0"/>
              <a:t>PSB</a:t>
            </a:r>
            <a:endParaRPr lang="en-US" dirty="0" smtClean="0"/>
          </a:p>
          <a:p>
            <a:pPr lvl="1"/>
            <a:r>
              <a:rPr lang="en-US" dirty="0" smtClean="0"/>
              <a:t>Validation of metallic disk</a:t>
            </a:r>
          </a:p>
          <a:p>
            <a:pPr lvl="1"/>
            <a:r>
              <a:rPr lang="en-US" dirty="0" smtClean="0"/>
              <a:t>Statistics on </a:t>
            </a:r>
            <a:r>
              <a:rPr lang="en-US" dirty="0" smtClean="0"/>
              <a:t>performance and reliability, </a:t>
            </a:r>
            <a:r>
              <a:rPr lang="en-US" dirty="0" smtClean="0"/>
              <a:t>compare to operational scanners</a:t>
            </a:r>
          </a:p>
          <a:p>
            <a:r>
              <a:rPr lang="en-US" dirty="0" smtClean="0"/>
              <a:t>PS</a:t>
            </a:r>
          </a:p>
          <a:p>
            <a:pPr lvl="1"/>
            <a:r>
              <a:rPr lang="en-US" dirty="0"/>
              <a:t>Statistics on </a:t>
            </a:r>
            <a:r>
              <a:rPr lang="en-US" dirty="0" smtClean="0"/>
              <a:t>performance and reliability, </a:t>
            </a:r>
            <a:r>
              <a:rPr lang="en-US" dirty="0"/>
              <a:t>compare to operational </a:t>
            </a:r>
            <a:r>
              <a:rPr lang="en-US" dirty="0" smtClean="0"/>
              <a:t>scanners</a:t>
            </a:r>
          </a:p>
          <a:p>
            <a:pPr lvl="1"/>
            <a:r>
              <a:rPr lang="en-US" dirty="0" smtClean="0"/>
              <a:t>Validation of Multi-PMT acq</a:t>
            </a:r>
            <a:r>
              <a:rPr lang="en-US" dirty="0" smtClean="0"/>
              <a:t>uisition</a:t>
            </a:r>
            <a:r>
              <a:rPr lang="en-US" dirty="0" smtClean="0"/>
              <a:t> </a:t>
            </a:r>
            <a:r>
              <a:rPr lang="en-US" dirty="0" smtClean="0"/>
              <a:t>system </a:t>
            </a:r>
            <a:endParaRPr lang="en-US" dirty="0"/>
          </a:p>
          <a:p>
            <a:pPr lvl="1"/>
            <a:r>
              <a:rPr lang="en-US" dirty="0" smtClean="0"/>
              <a:t>After ITS2: </a:t>
            </a:r>
            <a:endParaRPr lang="en-US" dirty="0" smtClean="0"/>
          </a:p>
          <a:p>
            <a:pPr lvl="2"/>
            <a:r>
              <a:rPr lang="en-US" dirty="0"/>
              <a:t>V</a:t>
            </a:r>
            <a:r>
              <a:rPr lang="en-US" dirty="0" smtClean="0"/>
              <a:t>alidation </a:t>
            </a:r>
            <a:r>
              <a:rPr lang="en-US" dirty="0" smtClean="0"/>
              <a:t>of VME based control </a:t>
            </a:r>
            <a:r>
              <a:rPr lang="en-US" dirty="0" smtClean="0"/>
              <a:t>system</a:t>
            </a:r>
          </a:p>
          <a:p>
            <a:pPr lvl="2"/>
            <a:r>
              <a:rPr lang="en-US" dirty="0" smtClean="0"/>
              <a:t>Test of fast ADC acquisition system</a:t>
            </a:r>
          </a:p>
          <a:p>
            <a:pPr lvl="2"/>
            <a:r>
              <a:rPr lang="en-US" dirty="0" smtClean="0"/>
              <a:t>Control via basic FESA server</a:t>
            </a:r>
            <a:endParaRPr lang="en-US" dirty="0" smtClean="0"/>
          </a:p>
          <a:p>
            <a:r>
              <a:rPr lang="en-US" dirty="0" smtClean="0"/>
              <a:t>SPS</a:t>
            </a:r>
          </a:p>
          <a:p>
            <a:pPr lvl="1"/>
            <a:r>
              <a:rPr lang="en-US" dirty="0" smtClean="0"/>
              <a:t>Validation of Multi-PMT acquisition system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599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PSB Prototype </a:t>
            </a:r>
            <a:r>
              <a:rPr lang="en-GB" dirty="0"/>
              <a:t>B</a:t>
            </a:r>
            <a:r>
              <a:rPr lang="en-GB" dirty="0" smtClean="0"/>
              <a:t>roken </a:t>
            </a:r>
            <a:r>
              <a:rPr lang="en-GB" dirty="0"/>
              <a:t>W</a:t>
            </a:r>
            <a:r>
              <a:rPr lang="en-GB" dirty="0" smtClean="0"/>
              <a:t>ire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709" y="1414096"/>
            <a:ext cx="7651667" cy="4485257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GB" dirty="0" smtClean="0"/>
              <a:t>2017-2018 YETS: 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Replaced PSB prototype with new system equipped with </a:t>
            </a:r>
            <a:r>
              <a:rPr lang="en-GB" u="sng" dirty="0" smtClean="0"/>
              <a:t>metallic disk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Wire integrity looked ok after installation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Successful scans on ZERO cycles, validation of control and motion profiles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Last week: tests with beam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no beam profiles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This week: electrical measurement + access for visual inspection via viewport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Confirmation of </a:t>
            </a:r>
            <a:r>
              <a:rPr lang="en-GB" u="sng" dirty="0" smtClean="0">
                <a:sym typeface="Wingdings" panose="05000000000000000000" pitchFamily="2" charset="2"/>
              </a:rPr>
              <a:t>broken carbon wire </a:t>
            </a:r>
            <a:r>
              <a:rPr lang="en-GB" dirty="0" smtClean="0">
                <a:sym typeface="Wingdings" panose="05000000000000000000" pitchFamily="2" charset="2"/>
              </a:rPr>
              <a:t>+ loose </a:t>
            </a:r>
            <a:r>
              <a:rPr lang="en-GB" dirty="0" err="1" smtClean="0">
                <a:sym typeface="Wingdings" panose="05000000000000000000" pitchFamily="2" charset="2"/>
              </a:rPr>
              <a:t>kapton</a:t>
            </a:r>
            <a:r>
              <a:rPr lang="en-GB" dirty="0" smtClean="0">
                <a:sym typeface="Wingdings" panose="05000000000000000000" pitchFamily="2" charset="2"/>
              </a:rPr>
              <a:t> cables (outside beam pipe aperture)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en-GB" dirty="0" smtClean="0"/>
              <a:t>Will launch more laboratory tests to reproduce the issue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►"/>
            </a:pPr>
            <a:r>
              <a:rPr lang="en-GB" dirty="0" smtClean="0"/>
              <a:t>Will ask to replace wire during ITS1 (or before if possible)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385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LIU BWS prototyping and series production preparation on track</a:t>
            </a:r>
          </a:p>
          <a:p>
            <a:r>
              <a:rPr lang="en-GB" dirty="0" smtClean="0"/>
              <a:t>Presented some of the available laboratory and beam based measurements assessing the expected performance</a:t>
            </a:r>
          </a:p>
          <a:p>
            <a:endParaRPr lang="en-GB" dirty="0" smtClean="0"/>
          </a:p>
          <a:p>
            <a:r>
              <a:rPr lang="en-GB" dirty="0" smtClean="0"/>
              <a:t>2018:</a:t>
            </a:r>
          </a:p>
          <a:p>
            <a:pPr lvl="1"/>
            <a:r>
              <a:rPr lang="en-GB" dirty="0" smtClean="0"/>
              <a:t>beam tests will be fundamental in preparation of LS2 and the post-LS2 start-up</a:t>
            </a:r>
          </a:p>
          <a:p>
            <a:pPr lvl="1"/>
            <a:r>
              <a:rPr lang="en-GB" dirty="0" smtClean="0"/>
              <a:t>ITS1 (Jun) : replace PSB wire, upgrade PS resolver </a:t>
            </a:r>
          </a:p>
          <a:p>
            <a:pPr lvl="1"/>
            <a:r>
              <a:rPr lang="en-GB" dirty="0" smtClean="0"/>
              <a:t>ITS2 (Sep): install VME based electronics, deploy basic FESA class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Post LS2 start-up will anyhow require a commissioning period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539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SPARE SLIDES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2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WS limitations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91" y="1297859"/>
            <a:ext cx="7603185" cy="471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973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LIU BWS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28" y="1173935"/>
            <a:ext cx="7954502" cy="474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912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728662"/>
            <a:ext cx="8353425" cy="540067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</a:t>
            </a:r>
            <a:r>
              <a:rPr lang="en-US" dirty="0" smtClean="0"/>
              <a:t>Scanner 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MSWG 20-Apr-2018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50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 </a:t>
            </a:r>
            <a:r>
              <a:rPr lang="mr-IN" dirty="0" smtClean="0"/>
              <a:t>–</a:t>
            </a:r>
            <a:r>
              <a:rPr lang="en-US" dirty="0" smtClean="0"/>
              <a:t> present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84955"/>
            <a:ext cx="8226854" cy="1008072"/>
          </a:xfrm>
        </p:spPr>
        <p:txBody>
          <a:bodyPr/>
          <a:lstStyle/>
          <a:p>
            <a:r>
              <a:rPr lang="en-US" dirty="0" smtClean="0"/>
              <a:t>Sophisticated kinematic unit transforming motor rotation to ~linear wire scan through the beam</a:t>
            </a:r>
          </a:p>
          <a:p>
            <a:r>
              <a:rPr lang="en-US" dirty="0" smtClean="0"/>
              <a:t>Requires accurate laboratory calibration of each 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842" y="1244295"/>
            <a:ext cx="49530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BWS Generation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55" y="955258"/>
            <a:ext cx="8454206" cy="4512477"/>
          </a:xfrm>
          <a:prstGeom prst="rect">
            <a:avLst/>
          </a:prstGeom>
        </p:spPr>
      </p:pic>
      <p:sp>
        <p:nvSpPr>
          <p:cNvPr id="90" name="Content Placeholder 2"/>
          <p:cNvSpPr>
            <a:spLocks noGrp="1"/>
          </p:cNvSpPr>
          <p:nvPr>
            <p:ph idx="1"/>
          </p:nvPr>
        </p:nvSpPr>
        <p:spPr>
          <a:xfrm>
            <a:off x="457200" y="5317882"/>
            <a:ext cx="8226854" cy="10080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 components assembled on single rotational shaft</a:t>
            </a:r>
          </a:p>
          <a:p>
            <a:r>
              <a:rPr lang="en-US" dirty="0" smtClean="0"/>
              <a:t>In-vacuum encoder disk </a:t>
            </a:r>
            <a:r>
              <a:rPr lang="en-US" dirty="0" smtClean="0">
                <a:sym typeface="Wingdings"/>
              </a:rPr>
              <a:t> wire position</a:t>
            </a:r>
          </a:p>
          <a:p>
            <a:r>
              <a:rPr lang="en-US" dirty="0" smtClean="0">
                <a:sym typeface="Wingdings"/>
              </a:rPr>
              <a:t>No bellows, minimized mechanical plays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8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BWS </a:t>
            </a:r>
            <a:r>
              <a:rPr lang="mr-IN" dirty="0" smtClean="0"/>
              <a:t>–</a:t>
            </a:r>
            <a:r>
              <a:rPr lang="en-US" dirty="0" smtClean="0"/>
              <a:t> Upgrade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192261"/>
              </p:ext>
            </p:extLst>
          </p:nvPr>
        </p:nvGraphicFramePr>
        <p:xfrm>
          <a:off x="782820" y="2210128"/>
          <a:ext cx="7295536" cy="27819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7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1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7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704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Variant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Quantity (+spares)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Machine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22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 (+ 1)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</a:t>
                      </a:r>
                      <a:r>
                        <a:rPr lang="en-GB" baseline="0" dirty="0" smtClean="0"/>
                        <a:t> Booster (H) 4L1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61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 (+ 1)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PS</a:t>
                      </a:r>
                      <a:r>
                        <a:rPr lang="en-GB" baseline="0" dirty="0" smtClean="0"/>
                        <a:t> Booster (V) 11L1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45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 (+ 1)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49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 (+ 1)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49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Total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17 + 4 spares</a:t>
                      </a:r>
                      <a:endParaRPr lang="en-GB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88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63" y="1414952"/>
            <a:ext cx="8229600" cy="3646703"/>
          </a:xfrm>
          <a:prstGeom prst="rect">
            <a:avLst/>
          </a:prstGeom>
        </p:spPr>
      </p:pic>
      <p:sp>
        <p:nvSpPr>
          <p:cNvPr id="82" name="Content Placeholder 2"/>
          <p:cNvSpPr>
            <a:spLocks noGrp="1"/>
          </p:cNvSpPr>
          <p:nvPr>
            <p:ph idx="1"/>
          </p:nvPr>
        </p:nvSpPr>
        <p:spPr>
          <a:xfrm>
            <a:off x="457200" y="5317882"/>
            <a:ext cx="8226854" cy="1008072"/>
          </a:xfrm>
        </p:spPr>
        <p:txBody>
          <a:bodyPr>
            <a:normAutofit/>
          </a:bodyPr>
          <a:lstStyle/>
          <a:p>
            <a:r>
              <a:rPr lang="en-US" dirty="0" smtClean="0"/>
              <a:t>Control and feedbacks provided by intelligent drive separated from VME supervising CPU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Electronics 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759" y="3563077"/>
            <a:ext cx="2170123" cy="19651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44" y="1173935"/>
            <a:ext cx="2644915" cy="23494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404" y="3563077"/>
            <a:ext cx="2592650" cy="1885564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447001" y="1523532"/>
            <a:ext cx="5237053" cy="634877"/>
          </a:xfrm>
        </p:spPr>
        <p:txBody>
          <a:bodyPr>
            <a:normAutofit/>
          </a:bodyPr>
          <a:lstStyle/>
          <a:p>
            <a:r>
              <a:rPr lang="en-US" dirty="0" smtClean="0"/>
              <a:t>Compact intelligent drive chassis containing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35247" y="2807101"/>
            <a:ext cx="2977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Motor power stages and interface (inverter, charger)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38394" y="2785835"/>
            <a:ext cx="2961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FPGA motor control unit (VFC + Mezzanine)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2232" y="5637849"/>
            <a:ext cx="5237053" cy="6348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7500" indent="-280988" algn="l" rtl="0" eaLnBrk="1" latinLnBrk="0" hangingPunct="1">
              <a:spcBef>
                <a:spcPct val="20000"/>
              </a:spcBef>
              <a:buClr>
                <a:schemeClr val="tx1"/>
              </a:buClr>
              <a:buSzPct val="50000"/>
              <a:buFont typeface="LucidaGrande" charset="0"/>
              <a:buChar char="►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76213" algn="l" rtl="0" eaLnBrk="1" latinLnBrk="0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§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3450" indent="-1841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First prototype produced and </a:t>
            </a:r>
            <a:r>
              <a:rPr lang="en-US" smtClean="0"/>
              <a:t>being validated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000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57" y="233492"/>
            <a:ext cx="8393497" cy="940443"/>
          </a:xfrm>
        </p:spPr>
        <p:txBody>
          <a:bodyPr>
            <a:noAutofit/>
          </a:bodyPr>
          <a:lstStyle/>
          <a:p>
            <a:r>
              <a:rPr lang="en-US" sz="2800" dirty="0" smtClean="0"/>
              <a:t>Secondary Shower </a:t>
            </a:r>
            <a:r>
              <a:rPr lang="en-US" sz="2800" dirty="0"/>
              <a:t>D</a:t>
            </a:r>
            <a:r>
              <a:rPr lang="en-US" sz="2800" dirty="0" smtClean="0"/>
              <a:t>etector and Acquisition </a:t>
            </a:r>
            <a:r>
              <a:rPr lang="en-US" sz="2800" dirty="0" smtClean="0"/>
              <a:t>System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2141" y="3310106"/>
            <a:ext cx="5435125" cy="276595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Multi-PMT detector coupled to scintillator</a:t>
            </a:r>
          </a:p>
          <a:p>
            <a:pPr lvl="1"/>
            <a:r>
              <a:rPr lang="en-US" dirty="0" smtClean="0"/>
              <a:t>Enhance dynamic range</a:t>
            </a:r>
          </a:p>
          <a:p>
            <a:pPr lvl="1"/>
            <a:r>
              <a:rPr lang="en-US" dirty="0" smtClean="0"/>
              <a:t>Fixed optical filters between scintillator and PMTs</a:t>
            </a:r>
          </a:p>
          <a:p>
            <a:pPr lvl="1"/>
            <a:r>
              <a:rPr lang="en-US" dirty="0" smtClean="0"/>
              <a:t>Automatic selection of PMT in the good range (high S/N, no saturation) to be performed by FW or SW, not the operator</a:t>
            </a:r>
          </a:p>
          <a:p>
            <a:r>
              <a:rPr lang="en-US" dirty="0" smtClean="0"/>
              <a:t>Signal processing will be based FMC </a:t>
            </a:r>
            <a:r>
              <a:rPr lang="en-US" dirty="0" smtClean="0"/>
              <a:t>ADC on VFC</a:t>
            </a:r>
          </a:p>
          <a:p>
            <a:pPr lvl="1"/>
            <a:r>
              <a:rPr lang="en-US" dirty="0" smtClean="0"/>
              <a:t>Fast digitization in the </a:t>
            </a:r>
            <a:r>
              <a:rPr lang="en-US" dirty="0" smtClean="0"/>
              <a:t>surface, similar to new generation of FBCTs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F.R.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MSWG 20-Apr-2018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789" y="1252422"/>
            <a:ext cx="1630057" cy="1610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846" y="1254999"/>
            <a:ext cx="1625893" cy="16075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18" y="1368291"/>
            <a:ext cx="3362124" cy="404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2603</TotalTime>
  <Words>1199</Words>
  <Application>Microsoft Office PowerPoint</Application>
  <PresentationFormat>On-screen Show (4:3)</PresentationFormat>
  <Paragraphs>280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Courier New</vt:lpstr>
      <vt:lpstr>LucidaGrande</vt:lpstr>
      <vt:lpstr>Mangal</vt:lpstr>
      <vt:lpstr>Times New Roman</vt:lpstr>
      <vt:lpstr>Wingdings</vt:lpstr>
      <vt:lpstr>CERNCorporate4-3</vt:lpstr>
      <vt:lpstr>LIU BWS   Status and Plans for 2018</vt:lpstr>
      <vt:lpstr>Contents</vt:lpstr>
      <vt:lpstr>Wire Scanner System</vt:lpstr>
      <vt:lpstr>WS – present generation</vt:lpstr>
      <vt:lpstr>LIU BWS Generation</vt:lpstr>
      <vt:lpstr>LIU BWS – Upgrade Overview</vt:lpstr>
      <vt:lpstr>Electronics Layout</vt:lpstr>
      <vt:lpstr>Control Electronics Unit</vt:lpstr>
      <vt:lpstr>Secondary Shower Detector and Acquisition System</vt:lpstr>
      <vt:lpstr>Encoder disk</vt:lpstr>
      <vt:lpstr>Encoder disk – signal processing</vt:lpstr>
      <vt:lpstr>Calibration Bench</vt:lpstr>
      <vt:lpstr>Calibration bench - examples </vt:lpstr>
      <vt:lpstr>Motion Profiles examples</vt:lpstr>
      <vt:lpstr>Performance – Beam Measurements</vt:lpstr>
      <vt:lpstr>Performance – Beam Measurements</vt:lpstr>
      <vt:lpstr>Status and plans - General</vt:lpstr>
      <vt:lpstr>Mechanics – Plan and Milestones</vt:lpstr>
      <vt:lpstr>Electronics – Plan and Milestones</vt:lpstr>
      <vt:lpstr>2018 - Beam Test Plans</vt:lpstr>
      <vt:lpstr>PSB Prototype Broken Wire</vt:lpstr>
      <vt:lpstr>OUTLOOK </vt:lpstr>
      <vt:lpstr>SPARE SLIDES</vt:lpstr>
      <vt:lpstr>Present WS limitations</vt:lpstr>
      <vt:lpstr>New LIU BWS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209</cp:revision>
  <dcterms:created xsi:type="dcterms:W3CDTF">2017-03-08T09:11:11Z</dcterms:created>
  <dcterms:modified xsi:type="dcterms:W3CDTF">2018-04-20T11:27:04Z</dcterms:modified>
</cp:coreProperties>
</file>