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866" r:id="rId1"/>
  </p:sldMasterIdLst>
  <p:notesMasterIdLst>
    <p:notesMasterId r:id="rId21"/>
  </p:notesMasterIdLst>
  <p:handoutMasterIdLst>
    <p:handoutMasterId r:id="rId22"/>
  </p:handoutMasterIdLst>
  <p:sldIdLst>
    <p:sldId id="537" r:id="rId2"/>
    <p:sldId id="775" r:id="rId3"/>
    <p:sldId id="813" r:id="rId4"/>
    <p:sldId id="817" r:id="rId5"/>
    <p:sldId id="820" r:id="rId6"/>
    <p:sldId id="818" r:id="rId7"/>
    <p:sldId id="819" r:id="rId8"/>
    <p:sldId id="816" r:id="rId9"/>
    <p:sldId id="821" r:id="rId10"/>
    <p:sldId id="814" r:id="rId11"/>
    <p:sldId id="822" r:id="rId12"/>
    <p:sldId id="823" r:id="rId13"/>
    <p:sldId id="806" r:id="rId14"/>
    <p:sldId id="807" r:id="rId15"/>
    <p:sldId id="808" r:id="rId16"/>
    <p:sldId id="811" r:id="rId17"/>
    <p:sldId id="809" r:id="rId18"/>
    <p:sldId id="759" r:id="rId19"/>
    <p:sldId id="812" r:id="rId20"/>
  </p:sldIdLst>
  <p:sldSz cx="10058400" cy="7772400"/>
  <p:notesSz cx="7315200" cy="9601200"/>
  <p:custDataLst>
    <p:tags r:id="rId2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50917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101834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52752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203669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545871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3055043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564219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4073390" algn="l" defTabSz="509174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4545"/>
    <a:srgbClr val="FD7B47"/>
    <a:srgbClr val="F68A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15"/>
    <p:restoredTop sz="94674"/>
  </p:normalViewPr>
  <p:slideViewPr>
    <p:cSldViewPr>
      <p:cViewPr varScale="1">
        <p:scale>
          <a:sx n="109" d="100"/>
          <a:sy n="109" d="100"/>
        </p:scale>
        <p:origin x="2120" y="192"/>
      </p:cViewPr>
      <p:guideLst>
        <p:guide orient="horz" pos="2448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tags" Target="tags/tag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62A6C938-6FA7-1E47-BE07-E4521844C812}" type="datetime1">
              <a:rPr lang="en-US"/>
              <a:pPr>
                <a:defRPr/>
              </a:pPr>
              <a:t>5/2/18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408DC5-6094-9E43-8E5E-4C82D6B2DA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5082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27150" y="719138"/>
            <a:ext cx="4660900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54" tIns="48326" rIns="96654" bIns="48326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AC165642-0AB8-F348-A71E-0818A0645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6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ＭＳ Ｐゴシック" charset="-128"/>
      </a:defRPr>
    </a:lvl1pPr>
    <a:lvl2pPr marL="509174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2pPr>
    <a:lvl3pPr marL="101834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3pPr>
    <a:lvl4pPr marL="152752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4pPr>
    <a:lvl5pPr marL="2036696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Tahoma" charset="0"/>
        <a:ea typeface="ＭＳ Ｐゴシック" charset="-128"/>
        <a:cs typeface="+mn-cs"/>
      </a:defRPr>
    </a:lvl5pPr>
    <a:lvl6pPr marL="2545871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5043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4219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3390" algn="l" defTabSz="50917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10A7D-04B6-0940-BCC7-1906BB26847D}" type="slidenum">
              <a:rPr lang="en-US"/>
              <a:pPr/>
              <a:t>0</a:t>
            </a:fld>
            <a:endParaRPr lang="en-US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7150" y="719138"/>
            <a:ext cx="4660900" cy="3602037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341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95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404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943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48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418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73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165642-0AB8-F348-A71E-0818A0645B9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868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7300" y="1272011"/>
            <a:ext cx="7543800" cy="2705947"/>
          </a:xfrm>
        </p:spPr>
        <p:txBody>
          <a:bodyPr anchor="b"/>
          <a:lstStyle>
            <a:lvl1pPr algn="ctr"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1980"/>
            </a:lvl1pPr>
            <a:lvl2pPr marL="377190" indent="0" algn="ctr">
              <a:buNone/>
              <a:defRPr sz="1650"/>
            </a:lvl2pPr>
            <a:lvl3pPr marL="754380" indent="0" algn="ctr">
              <a:buNone/>
              <a:defRPr sz="1485"/>
            </a:lvl3pPr>
            <a:lvl4pPr marL="1131570" indent="0" algn="ctr">
              <a:buNone/>
              <a:defRPr sz="1320"/>
            </a:lvl4pPr>
            <a:lvl5pPr marL="1508760" indent="0" algn="ctr">
              <a:buNone/>
              <a:defRPr sz="1320"/>
            </a:lvl5pPr>
            <a:lvl6pPr marL="1885950" indent="0" algn="ctr">
              <a:buNone/>
              <a:defRPr sz="1320"/>
            </a:lvl6pPr>
            <a:lvl7pPr marL="2263140" indent="0" algn="ctr">
              <a:buNone/>
              <a:defRPr sz="1320"/>
            </a:lvl7pPr>
            <a:lvl8pPr marL="2640330" indent="0" algn="ctr">
              <a:buNone/>
              <a:defRPr sz="1320"/>
            </a:lvl8pPr>
            <a:lvl9pPr marL="3017520" indent="0" algn="ctr">
              <a:buNone/>
              <a:defRPr sz="132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30CE7A-2261-2146-82C7-3CE4E0448F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0" y="725424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BFBB1F-682B-F14C-A70C-2C3AB6E65E2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2" y="413808"/>
            <a:ext cx="2168843" cy="65867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A1FB8C-35C6-FF4A-8034-F62F5F4828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6" y="1937704"/>
            <a:ext cx="8675370" cy="3233102"/>
          </a:xfrm>
        </p:spPr>
        <p:txBody>
          <a:bodyPr anchor="b"/>
          <a:lstStyle>
            <a:lvl1pPr>
              <a:defRPr sz="495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6" y="5201392"/>
            <a:ext cx="8675370" cy="1700212"/>
          </a:xfrm>
        </p:spPr>
        <p:txBody>
          <a:bodyPr/>
          <a:lstStyle>
            <a:lvl1pPr marL="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1pPr>
            <a:lvl2pPr marL="377190" indent="0">
              <a:buNone/>
              <a:defRPr sz="1650">
                <a:solidFill>
                  <a:schemeClr val="tx1">
                    <a:tint val="75000"/>
                  </a:schemeClr>
                </a:solidFill>
              </a:defRPr>
            </a:lvl2pPr>
            <a:lvl3pPr marL="754380" indent="0">
              <a:buNone/>
              <a:defRPr sz="1485">
                <a:solidFill>
                  <a:schemeClr val="tx1">
                    <a:tint val="75000"/>
                  </a:schemeClr>
                </a:solidFill>
              </a:defRPr>
            </a:lvl3pPr>
            <a:lvl4pPr marL="113157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4pPr>
            <a:lvl5pPr marL="150876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5pPr>
            <a:lvl6pPr marL="188595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6pPr>
            <a:lvl7pPr marL="226314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7pPr>
            <a:lvl8pPr marL="264033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8pPr>
            <a:lvl9pPr marL="3017520" indent="0">
              <a:buNone/>
              <a:defRPr sz="13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EAE37-AD3C-294D-BBAC-F431CC35DB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C7BC23-47BB-F244-8842-2FF3B4F1BA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09"/>
            <a:ext cx="8675370" cy="150230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980" b="1"/>
            </a:lvl1pPr>
            <a:lvl2pPr marL="377190" indent="0">
              <a:buNone/>
              <a:defRPr sz="1650" b="1"/>
            </a:lvl2pPr>
            <a:lvl3pPr marL="754380" indent="0">
              <a:buNone/>
              <a:defRPr sz="1485" b="1"/>
            </a:lvl3pPr>
            <a:lvl4pPr marL="1131570" indent="0">
              <a:buNone/>
              <a:defRPr sz="1320" b="1"/>
            </a:lvl4pPr>
            <a:lvl5pPr marL="1508760" indent="0">
              <a:buNone/>
              <a:defRPr sz="1320" b="1"/>
            </a:lvl5pPr>
            <a:lvl6pPr marL="1885950" indent="0">
              <a:buNone/>
              <a:defRPr sz="1320" b="1"/>
            </a:lvl6pPr>
            <a:lvl7pPr marL="2263140" indent="0">
              <a:buNone/>
              <a:defRPr sz="1320" b="1"/>
            </a:lvl7pPr>
            <a:lvl8pPr marL="2640330" indent="0">
              <a:buNone/>
              <a:defRPr sz="1320" b="1"/>
            </a:lvl8pPr>
            <a:lvl9pPr marL="3017520" indent="0">
              <a:buNone/>
              <a:defRPr sz="13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5038A-D191-DF41-9898-2D6E1B20489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721EB6-380D-DB47-A4A0-7F2DBCBC36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96B062-D41C-E14C-BA1F-CBFA51DF72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>
              <a:defRPr sz="2640"/>
            </a:lvl1pPr>
            <a:lvl2pPr>
              <a:defRPr sz="2310"/>
            </a:lvl2pPr>
            <a:lvl3pPr>
              <a:defRPr sz="1980"/>
            </a:lvl3pPr>
            <a:lvl4pPr>
              <a:defRPr sz="1650"/>
            </a:lvl4pPr>
            <a:lvl5pPr>
              <a:defRPr sz="1650"/>
            </a:lvl5pPr>
            <a:lvl6pPr>
              <a:defRPr sz="1650"/>
            </a:lvl6pPr>
            <a:lvl7pPr>
              <a:defRPr sz="1650"/>
            </a:lvl7pPr>
            <a:lvl8pPr>
              <a:defRPr sz="1650"/>
            </a:lvl8pPr>
            <a:lvl9pPr>
              <a:defRPr sz="16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16ACA2-EB7D-C943-A326-07A10C9FA8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264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76130" y="1119082"/>
            <a:ext cx="5092065" cy="5523442"/>
          </a:xfrm>
        </p:spPr>
        <p:txBody>
          <a:bodyPr/>
          <a:lstStyle>
            <a:lvl1pPr marL="0" indent="0">
              <a:buNone/>
              <a:defRPr sz="2640"/>
            </a:lvl1pPr>
            <a:lvl2pPr marL="377190" indent="0">
              <a:buNone/>
              <a:defRPr sz="2310"/>
            </a:lvl2pPr>
            <a:lvl3pPr marL="754380" indent="0">
              <a:buNone/>
              <a:defRPr sz="1980"/>
            </a:lvl3pPr>
            <a:lvl4pPr marL="1131570" indent="0">
              <a:buNone/>
              <a:defRPr sz="1650"/>
            </a:lvl4pPr>
            <a:lvl5pPr marL="1508760" indent="0">
              <a:buNone/>
              <a:defRPr sz="1650"/>
            </a:lvl5pPr>
            <a:lvl6pPr marL="1885950" indent="0">
              <a:buNone/>
              <a:defRPr sz="1650"/>
            </a:lvl6pPr>
            <a:lvl7pPr marL="2263140" indent="0">
              <a:buNone/>
              <a:defRPr sz="1650"/>
            </a:lvl7pPr>
            <a:lvl8pPr marL="2640330" indent="0">
              <a:buNone/>
              <a:defRPr sz="1650"/>
            </a:lvl8pPr>
            <a:lvl9pPr marL="3017520" indent="0">
              <a:buNone/>
              <a:defRPr sz="165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320"/>
            </a:lvl1pPr>
            <a:lvl2pPr marL="377190" indent="0">
              <a:buNone/>
              <a:defRPr sz="1155"/>
            </a:lvl2pPr>
            <a:lvl3pPr marL="754380" indent="0">
              <a:buNone/>
              <a:defRPr sz="990"/>
            </a:lvl3pPr>
            <a:lvl4pPr marL="1131570" indent="0">
              <a:buNone/>
              <a:defRPr sz="825"/>
            </a:lvl4pPr>
            <a:lvl5pPr marL="1508760" indent="0">
              <a:buNone/>
              <a:defRPr sz="825"/>
            </a:lvl5pPr>
            <a:lvl6pPr marL="1885950" indent="0">
              <a:buNone/>
              <a:defRPr sz="825"/>
            </a:lvl6pPr>
            <a:lvl7pPr marL="2263140" indent="0">
              <a:buNone/>
              <a:defRPr sz="825"/>
            </a:lvl7pPr>
            <a:lvl8pPr marL="2640330" indent="0">
              <a:buNone/>
              <a:defRPr sz="825"/>
            </a:lvl8pPr>
            <a:lvl9pPr marL="3017520" indent="0">
              <a:buNone/>
              <a:defRPr sz="82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08945-50DA-C24B-A030-3A3DA95B7B0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09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mtClean="0"/>
              <a:t>June 21, 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4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4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6697CD-7E9C-5946-A4CB-9C40BF60AB2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0" y="7426960"/>
            <a:ext cx="100584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lIns="101835" tIns="50917" rIns="101835" bIns="50917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87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dt="0"/>
  <p:txStyles>
    <p:titleStyle>
      <a:lvl1pPr algn="l" defTabSz="754380" rtl="0" eaLnBrk="1" latinLnBrk="0" hangingPunct="1">
        <a:lnSpc>
          <a:spcPct val="90000"/>
        </a:lnSpc>
        <a:spcBef>
          <a:spcPct val="0"/>
        </a:spcBef>
        <a:buNone/>
        <a:defRPr sz="36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595" indent="-188595" algn="l" defTabSz="754380" rtl="0" eaLnBrk="1" latinLnBrk="0" hangingPunct="1">
        <a:lnSpc>
          <a:spcPct val="90000"/>
        </a:lnSpc>
        <a:spcBef>
          <a:spcPts val="825"/>
        </a:spcBef>
        <a:buFont typeface="Arial"/>
        <a:buChar char="•"/>
        <a:defRPr sz="2310" kern="1200">
          <a:solidFill>
            <a:schemeClr val="tx1"/>
          </a:solidFill>
          <a:latin typeface="+mn-lt"/>
          <a:ea typeface="+mn-ea"/>
          <a:cs typeface="+mn-cs"/>
        </a:defRPr>
      </a:lvl1pPr>
      <a:lvl2pPr marL="56578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94297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650" kern="1200">
          <a:solidFill>
            <a:schemeClr val="tx1"/>
          </a:solidFill>
          <a:latin typeface="+mn-lt"/>
          <a:ea typeface="+mn-ea"/>
          <a:cs typeface="+mn-cs"/>
        </a:defRPr>
      </a:lvl3pPr>
      <a:lvl4pPr marL="132016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69735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207454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45173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82892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206115" indent="-188595" algn="l" defTabSz="754380" rtl="0" eaLnBrk="1" latinLnBrk="0" hangingPunct="1">
        <a:lnSpc>
          <a:spcPct val="90000"/>
        </a:lnSpc>
        <a:spcBef>
          <a:spcPts val="413"/>
        </a:spcBef>
        <a:buFont typeface="Arial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1pPr>
      <a:lvl2pPr marL="37719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2pPr>
      <a:lvl3pPr marL="75438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113157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4pPr>
      <a:lvl5pPr marL="150876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6pPr>
      <a:lvl7pPr marL="226314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7pPr>
      <a:lvl8pPr marL="264033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8pPr>
      <a:lvl9pPr marL="3017520" algn="l" defTabSz="754380" rtl="0" eaLnBrk="1" latinLnBrk="0" hangingPunct="1">
        <a:defRPr sz="1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1828800"/>
            <a:ext cx="10058400" cy="595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sz="3200" b="1" dirty="0" err="1"/>
              <a:t>tt</a:t>
            </a:r>
            <a:r>
              <a:rPr lang="en-US" sz="3200" b="1" dirty="0"/>
              <a:t> cross </a:t>
            </a:r>
            <a:r>
              <a:rPr lang="en-US" sz="3200" b="1" dirty="0" smtClean="0"/>
              <a:t>section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0" y="3581400"/>
            <a:ext cx="10058400" cy="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35" tIns="50917" rIns="101835" bIns="50917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Alexander </a:t>
            </a:r>
            <a:r>
              <a:rPr lang="en-US" dirty="0" smtClean="0"/>
              <a:t>Mitov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Cavendish Laboratory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0013" y="4534952"/>
            <a:ext cx="1374987" cy="34184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97311" y="5410200"/>
            <a:ext cx="59702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 behalf of: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O</a:t>
            </a:r>
            <a:r>
              <a:rPr lang="en-US" dirty="0"/>
              <a:t>. </a:t>
            </a:r>
            <a:r>
              <a:rPr lang="en-US" dirty="0" err="1" smtClean="0"/>
              <a:t>Hindrichs</a:t>
            </a:r>
            <a:r>
              <a:rPr lang="en-US" dirty="0" smtClean="0"/>
              <a:t> (</a:t>
            </a:r>
            <a:r>
              <a:rPr lang="en-US" dirty="0"/>
              <a:t>CMS), </a:t>
            </a:r>
            <a:r>
              <a:rPr lang="en-US" dirty="0" smtClean="0"/>
              <a:t>S. </a:t>
            </a:r>
            <a:r>
              <a:rPr lang="en-US" dirty="0" err="1" smtClean="0"/>
              <a:t>Farry</a:t>
            </a:r>
            <a:r>
              <a:rPr lang="en-US" dirty="0" smtClean="0"/>
              <a:t> </a:t>
            </a:r>
            <a:r>
              <a:rPr lang="en-US" dirty="0"/>
              <a:t>(LHCB), F. </a:t>
            </a:r>
            <a:r>
              <a:rPr lang="en-US" dirty="0" err="1"/>
              <a:t>Deliot</a:t>
            </a:r>
            <a:r>
              <a:rPr lang="en-US" dirty="0"/>
              <a:t> (ATLAS</a:t>
            </a:r>
            <a:r>
              <a:rPr lang="en-US" dirty="0" smtClean="0"/>
              <a:t>)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P. </a:t>
            </a:r>
            <a:r>
              <a:rPr lang="en-US" dirty="0" err="1" smtClean="0"/>
              <a:t>Nason</a:t>
            </a:r>
            <a:r>
              <a:rPr lang="en-US" dirty="0"/>
              <a:t>, </a:t>
            </a:r>
            <a:r>
              <a:rPr lang="en-US" dirty="0" smtClean="0"/>
              <a:t>A. Mitov</a:t>
            </a:r>
            <a:r>
              <a:rPr lang="en-US" dirty="0"/>
              <a:t>, </a:t>
            </a:r>
            <a:r>
              <a:rPr lang="en-US" dirty="0" smtClean="0"/>
              <a:t>M. </a:t>
            </a:r>
            <a:r>
              <a:rPr lang="en-US" dirty="0" err="1" smtClean="0"/>
              <a:t>Zaro</a:t>
            </a:r>
            <a:r>
              <a:rPr lang="en-US" dirty="0" smtClean="0"/>
              <a:t> </a:t>
            </a:r>
            <a:r>
              <a:rPr lang="en-US" dirty="0"/>
              <a:t>(TH)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HE LHC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51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HE LHC: experiment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Have not received any specific input from experiments. As far as I know no specific studies are planned. Please let me know if this is not the case.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3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HE LHC: theory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Various studies (at NLO in QCD and NLO in EW) can be performed in time.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One can explain what is computable nowadays and speculate what should be possible then.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Various novel issues, not yet appearing at 13 </a:t>
            </a:r>
            <a:r>
              <a:rPr lang="en-US" dirty="0" err="1" smtClean="0"/>
              <a:t>TeV</a:t>
            </a:r>
            <a:r>
              <a:rPr lang="en-US" dirty="0" smtClean="0"/>
              <a:t>, can be mentioned.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Examples of the above are given in the following slides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48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reach in </a:t>
            </a:r>
            <a:r>
              <a:rPr lang="en-US" sz="2500" b="1" dirty="0" err="1" smtClean="0"/>
              <a:t>M</a:t>
            </a:r>
            <a:r>
              <a:rPr lang="en-US" sz="2500" b="1" baseline="-25000" dirty="0" err="1" smtClean="0"/>
              <a:t>tt</a:t>
            </a:r>
            <a:endParaRPr lang="en-US" sz="2500" b="1" baseline="-25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" y="1828800"/>
            <a:ext cx="44170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At LHC at 27 </a:t>
            </a:r>
            <a:r>
              <a:rPr lang="en-US" dirty="0" err="1" smtClean="0"/>
              <a:t>TeV</a:t>
            </a:r>
            <a:r>
              <a:rPr lang="en-US" dirty="0" smtClean="0"/>
              <a:t> very large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tt</a:t>
            </a:r>
            <a:r>
              <a:rPr lang="en-US" dirty="0" smtClean="0"/>
              <a:t> can be reached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E</a:t>
            </a:r>
            <a:r>
              <a:rPr lang="en-US" dirty="0" smtClean="0"/>
              <a:t>stimates at LO and NLO: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10% effect in the tails from NNPDF3.1 w/r to older sets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can be handled up to M</a:t>
            </a:r>
            <a:r>
              <a:rPr lang="en-US" baseline="-25000" dirty="0" smtClean="0"/>
              <a:t>tt</a:t>
            </a:r>
            <a:r>
              <a:rPr lang="en-US" dirty="0" smtClean="0"/>
              <a:t>~10TeV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The dynamic scales behave OK (at least) up to 10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Very modest growth of scale error</a:t>
            </a:r>
            <a:endParaRPr lang="cs-CZ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5636" y="783949"/>
            <a:ext cx="5107964" cy="46262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5383463"/>
            <a:ext cx="5410200" cy="1736719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7600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reach in P</a:t>
            </a:r>
            <a:r>
              <a:rPr lang="en-US" sz="2500" b="1" baseline="-25000" dirty="0" smtClean="0"/>
              <a:t>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" y="1696283"/>
            <a:ext cx="47243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At LHC at 27 </a:t>
            </a:r>
            <a:r>
              <a:rPr lang="en-US" dirty="0" err="1" smtClean="0"/>
              <a:t>TeV</a:t>
            </a:r>
            <a:r>
              <a:rPr lang="en-US" dirty="0" smtClean="0"/>
              <a:t> very large P</a:t>
            </a:r>
            <a:r>
              <a:rPr lang="en-US" baseline="-25000" dirty="0" smtClean="0"/>
              <a:t>T</a:t>
            </a:r>
            <a:r>
              <a:rPr lang="en-US" baseline="-25000" dirty="0"/>
              <a:t> </a:t>
            </a:r>
            <a:r>
              <a:rPr lang="en-US" dirty="0" smtClean="0"/>
              <a:t>can be reached: up to 6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E</a:t>
            </a:r>
            <a:r>
              <a:rPr lang="en-US" dirty="0" smtClean="0"/>
              <a:t>stimates at LO and NLO: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Significant difference in the tails from NNPDF3.1 w/r to older sets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MC error can be handled to M</a:t>
            </a:r>
            <a:r>
              <a:rPr lang="en-US" baseline="-25000" dirty="0" smtClean="0"/>
              <a:t>tt</a:t>
            </a:r>
            <a:r>
              <a:rPr lang="en-US" dirty="0" smtClean="0"/>
              <a:t>~6TeV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The dynamic scales behave OK up to (at least) 6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/>
              <a:t>S</a:t>
            </a:r>
            <a:r>
              <a:rPr lang="en-US" dirty="0" smtClean="0"/>
              <a:t>cale error is OK</a:t>
            </a:r>
            <a:endParaRPr lang="cs-CZ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1054998"/>
            <a:ext cx="5181600" cy="44314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5472867"/>
            <a:ext cx="5264451" cy="1689933"/>
          </a:xfrm>
          <a:prstGeom prst="rect">
            <a:avLst/>
          </a:prstGeom>
        </p:spPr>
      </p:pic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5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5615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Some novel issues in top production at 27 </a:t>
            </a:r>
            <a:r>
              <a:rPr lang="en-US" sz="2500" b="1" dirty="0" err="1" smtClean="0"/>
              <a:t>TeV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38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/>
              <a:t>Is </a:t>
            </a:r>
            <a:r>
              <a:rPr lang="en-US" sz="2500" b="1" dirty="0" smtClean="0"/>
              <a:t>top </a:t>
            </a:r>
            <a:r>
              <a:rPr lang="en-US" sz="2500" b="1" dirty="0"/>
              <a:t>massive if P</a:t>
            </a:r>
            <a:r>
              <a:rPr lang="en-US" sz="2500" b="1" baseline="-25000" dirty="0"/>
              <a:t>T</a:t>
            </a:r>
            <a:r>
              <a:rPr lang="en-US" sz="2500" b="1" dirty="0"/>
              <a:t> </a:t>
            </a:r>
            <a:r>
              <a:rPr lang="en-US" sz="2500" b="1" dirty="0" smtClean="0"/>
              <a:t>is above </a:t>
            </a:r>
            <a:r>
              <a:rPr lang="en-US" sz="2500" b="1" dirty="0"/>
              <a:t>3 </a:t>
            </a:r>
            <a:r>
              <a:rPr lang="en-US" sz="2500" b="1" dirty="0" err="1"/>
              <a:t>TeV</a:t>
            </a:r>
            <a:r>
              <a:rPr lang="en-US" sz="2500" b="1" dirty="0"/>
              <a:t>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" y="1143000"/>
            <a:ext cx="1005839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5FS versus 6FS for top production?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 new study on heavy flavors and pdfs shows that for factorization scales above 10x the mass a massless scheme is appropriate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If we take the factorization scale used here: </a:t>
            </a:r>
            <a:r>
              <a:rPr lang="en-US" dirty="0" err="1" smtClean="0"/>
              <a:t>μ</a:t>
            </a:r>
            <a:r>
              <a:rPr lang="en-US" baseline="-25000" dirty="0" err="1" smtClean="0"/>
              <a:t>F</a:t>
            </a:r>
            <a:r>
              <a:rPr lang="en-US" dirty="0" smtClean="0"/>
              <a:t>=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</a:t>
            </a:r>
            <a:r>
              <a:rPr lang="en-US" dirty="0" smtClean="0"/>
              <a:t>/2, we can conclude that above P</a:t>
            </a:r>
            <a:r>
              <a:rPr lang="en-US" baseline="-25000" dirty="0" smtClean="0"/>
              <a:t>T</a:t>
            </a:r>
            <a:r>
              <a:rPr lang="en-US" dirty="0" smtClean="0"/>
              <a:t>=3 </a:t>
            </a:r>
            <a:r>
              <a:rPr lang="en-US" dirty="0" err="1" smtClean="0"/>
              <a:t>TeV</a:t>
            </a:r>
            <a:r>
              <a:rPr lang="en-US" dirty="0" smtClean="0"/>
              <a:t> the top is massless.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 cover P</a:t>
            </a:r>
            <a:r>
              <a:rPr lang="en-US" baseline="-25000" dirty="0" smtClean="0"/>
              <a:t>T</a:t>
            </a:r>
            <a:r>
              <a:rPr lang="en-US" dirty="0" smtClean="0"/>
              <a:t> as high as 6 </a:t>
            </a:r>
            <a:r>
              <a:rPr lang="en-US" dirty="0" err="1" smtClean="0"/>
              <a:t>TeV</a:t>
            </a:r>
            <a:r>
              <a:rPr lang="en-US" dirty="0" smtClean="0"/>
              <a:t> one will need: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pdf (not a problem </a:t>
            </a:r>
            <a:r>
              <a:rPr lang="mr-IN" dirty="0" smtClean="0"/>
              <a:t>–</a:t>
            </a:r>
            <a:r>
              <a:rPr lang="en-US" dirty="0" smtClean="0"/>
              <a:t> it is purely perturbative)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Well identified tops as studied now are unlikely to be the correct objects to study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Use top jets: can be computed at NNLO with either massive or massless tops. Will be useful in the context of current boosted top analyses.</a:t>
            </a:r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Calculate with massless identified tops (perturbative fragmentation function). This will be available at NNLO in few years; also needed for b-production.</a:t>
            </a:r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endParaRPr lang="cs-CZ" dirty="0"/>
          </a:p>
        </p:txBody>
      </p:sp>
      <p:sp>
        <p:nvSpPr>
          <p:cNvPr id="6" name="TextBox 5"/>
          <p:cNvSpPr txBox="1"/>
          <p:nvPr/>
        </p:nvSpPr>
        <p:spPr>
          <a:xfrm>
            <a:off x="4204697" y="2235607"/>
            <a:ext cx="456208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Bertone, </a:t>
            </a:r>
            <a:r>
              <a:rPr lang="en-US" sz="1600" dirty="0" err="1" smtClean="0">
                <a:solidFill>
                  <a:srgbClr val="FF0000"/>
                </a:solidFill>
              </a:rPr>
              <a:t>Glazov</a:t>
            </a:r>
            <a:r>
              <a:rPr lang="en-US" sz="1600" dirty="0" smtClean="0">
                <a:solidFill>
                  <a:srgbClr val="FF0000"/>
                </a:solidFill>
              </a:rPr>
              <a:t>, Mitov, Papanastasiou, </a:t>
            </a:r>
            <a:r>
              <a:rPr lang="en-US" sz="1600" dirty="0" err="1" smtClean="0">
                <a:solidFill>
                  <a:srgbClr val="FF0000"/>
                </a:solidFill>
              </a:rPr>
              <a:t>Ubiali</a:t>
            </a:r>
            <a:r>
              <a:rPr lang="en-US" sz="1600" dirty="0" smtClean="0">
                <a:solidFill>
                  <a:srgbClr val="FF0000"/>
                </a:solidFill>
              </a:rPr>
              <a:t>’ 17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31255" y="3352800"/>
            <a:ext cx="262674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Czakon, </a:t>
            </a:r>
            <a:r>
              <a:rPr lang="en-US" sz="1600" dirty="0" err="1" smtClean="0">
                <a:solidFill>
                  <a:srgbClr val="FF0000"/>
                </a:solidFill>
              </a:rPr>
              <a:t>Heymes</a:t>
            </a:r>
            <a:r>
              <a:rPr lang="en-US" sz="1600" dirty="0" smtClean="0">
                <a:solidFill>
                  <a:srgbClr val="FF0000"/>
                </a:solidFill>
              </a:rPr>
              <a:t>, Mitov ‘16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1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/>
              <a:t>Are pdf’s under control at such </a:t>
            </a:r>
            <a:r>
              <a:rPr lang="en-US" sz="2500" b="1" dirty="0" smtClean="0"/>
              <a:t>a large </a:t>
            </a:r>
            <a:r>
              <a:rPr lang="en-US" sz="2500" b="1" dirty="0"/>
              <a:t>P</a:t>
            </a:r>
            <a:r>
              <a:rPr lang="en-US" sz="2500" b="1" baseline="-25000" dirty="0"/>
              <a:t>T</a:t>
            </a:r>
            <a:r>
              <a:rPr lang="en-US" sz="2500" b="1" dirty="0" smtClean="0"/>
              <a:t>?</a:t>
            </a:r>
            <a:endParaRPr lang="en-US" sz="25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" y="2090678"/>
            <a:ext cx="57149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Plot to the right indicates new generation of pdfs have different behavior at large PT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Recall: new LHC data included in NNPDF3.1, in particular top production at 8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cs-CZ" dirty="0" err="1" smtClean="0"/>
              <a:t>Chances</a:t>
            </a:r>
            <a:r>
              <a:rPr lang="cs-CZ" dirty="0" smtClean="0"/>
              <a:t> are </a:t>
            </a:r>
            <a:r>
              <a:rPr lang="cs-CZ" dirty="0" err="1" smtClean="0"/>
              <a:t>that</a:t>
            </a:r>
            <a:r>
              <a:rPr lang="cs-CZ" dirty="0" smtClean="0"/>
              <a:t> by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time</a:t>
            </a:r>
            <a:r>
              <a:rPr lang="cs-CZ" dirty="0" smtClean="0"/>
              <a:t> HE-LHC </a:t>
            </a:r>
            <a:r>
              <a:rPr lang="cs-CZ" dirty="0" err="1" smtClean="0"/>
              <a:t>starts</a:t>
            </a:r>
            <a:r>
              <a:rPr lang="cs-CZ" dirty="0" smtClean="0"/>
              <a:t> </a:t>
            </a:r>
            <a:r>
              <a:rPr lang="cs-CZ" dirty="0" err="1" smtClean="0"/>
              <a:t>operations</a:t>
            </a:r>
            <a:r>
              <a:rPr lang="cs-CZ" dirty="0" smtClean="0"/>
              <a:t> </a:t>
            </a:r>
            <a:r>
              <a:rPr lang="cs-CZ" dirty="0" err="1" smtClean="0"/>
              <a:t>pdfs</a:t>
            </a:r>
            <a:r>
              <a:rPr lang="cs-CZ" dirty="0" smtClean="0"/>
              <a:t> </a:t>
            </a:r>
            <a:r>
              <a:rPr lang="cs-CZ" dirty="0" err="1" smtClean="0"/>
              <a:t>will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much </a:t>
            </a:r>
            <a:r>
              <a:rPr lang="cs-CZ" dirty="0" err="1" smtClean="0"/>
              <a:t>better</a:t>
            </a:r>
            <a:r>
              <a:rPr lang="cs-CZ" dirty="0" smtClean="0"/>
              <a:t> </a:t>
            </a:r>
            <a:r>
              <a:rPr lang="cs-CZ" dirty="0" err="1" smtClean="0"/>
              <a:t>than</a:t>
            </a:r>
            <a:r>
              <a:rPr lang="cs-CZ" dirty="0" smtClean="0"/>
              <a:t> </a:t>
            </a:r>
            <a:r>
              <a:rPr lang="cs-CZ" dirty="0" err="1" smtClean="0"/>
              <a:t>today</a:t>
            </a:r>
            <a:r>
              <a:rPr lang="cs-CZ" dirty="0" smtClean="0"/>
              <a:t>. </a:t>
            </a:r>
            <a:r>
              <a:rPr lang="cs-CZ" dirty="0" err="1" smtClean="0"/>
              <a:t>Lattice</a:t>
            </a:r>
            <a:r>
              <a:rPr lang="cs-CZ" dirty="0" smtClean="0"/>
              <a:t> input </a:t>
            </a:r>
            <a:r>
              <a:rPr lang="cs-CZ" dirty="0" err="1" smtClean="0"/>
              <a:t>at</a:t>
            </a:r>
            <a:r>
              <a:rPr lang="cs-CZ" dirty="0" smtClean="0"/>
              <a:t> </a:t>
            </a:r>
            <a:r>
              <a:rPr lang="cs-CZ" dirty="0" err="1" smtClean="0"/>
              <a:t>large</a:t>
            </a:r>
            <a:r>
              <a:rPr lang="cs-CZ" dirty="0"/>
              <a:t> </a:t>
            </a:r>
            <a:r>
              <a:rPr lang="cs-CZ" dirty="0" err="1" smtClean="0"/>
              <a:t>x</a:t>
            </a:r>
            <a:r>
              <a:rPr lang="cs-CZ" dirty="0" smtClean="0"/>
              <a:t> </a:t>
            </a:r>
            <a:r>
              <a:rPr lang="cs-CZ" dirty="0" err="1" smtClean="0"/>
              <a:t>may</a:t>
            </a:r>
            <a:r>
              <a:rPr lang="cs-CZ" dirty="0" smtClean="0"/>
              <a:t> </a:t>
            </a:r>
            <a:r>
              <a:rPr lang="cs-CZ" dirty="0" err="1" smtClean="0"/>
              <a:t>also</a:t>
            </a:r>
            <a:r>
              <a:rPr lang="cs-CZ" dirty="0" smtClean="0"/>
              <a:t>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available</a:t>
            </a:r>
            <a:r>
              <a:rPr lang="cs-CZ" dirty="0" smtClean="0"/>
              <a:t> </a:t>
            </a:r>
            <a:r>
              <a:rPr lang="cs-CZ" dirty="0" err="1" smtClean="0"/>
              <a:t>then</a:t>
            </a:r>
            <a:r>
              <a:rPr lang="cs-CZ" dirty="0" smtClean="0"/>
              <a:t>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2151816"/>
            <a:ext cx="3810000" cy="3258384"/>
          </a:xfrm>
          <a:prstGeom prst="rect">
            <a:avLst/>
          </a:prstGeom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23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EW corrections</a:t>
            </a:r>
            <a:endParaRPr lang="en-US" sz="2500" b="1" baseline="-25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" y="1446074"/>
            <a:ext cx="411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At 27 </a:t>
            </a:r>
            <a:r>
              <a:rPr lang="en-US" dirty="0" err="1" smtClean="0"/>
              <a:t>TeV</a:t>
            </a:r>
            <a:r>
              <a:rPr lang="en-US" dirty="0" smtClean="0"/>
              <a:t> they will be even more important that at 13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From </a:t>
            </a:r>
            <a:r>
              <a:rPr lang="en-US" dirty="0" smtClean="0"/>
              <a:t>13 </a:t>
            </a:r>
            <a:r>
              <a:rPr lang="en-US" dirty="0" err="1" smtClean="0"/>
              <a:t>TeV</a:t>
            </a:r>
            <a:r>
              <a:rPr lang="en-US" dirty="0" smtClean="0"/>
              <a:t> studies one can see that EW corrections in the multi-</a:t>
            </a:r>
            <a:r>
              <a:rPr lang="en-US" dirty="0" err="1" smtClean="0"/>
              <a:t>TeV</a:t>
            </a:r>
            <a:r>
              <a:rPr lang="en-US" dirty="0" smtClean="0"/>
              <a:t> range are very important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They can be computed and their inclusion should not be a challenge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22991" y="6865310"/>
            <a:ext cx="487825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Czakon, </a:t>
            </a:r>
            <a:r>
              <a:rPr lang="en-US" sz="1600" dirty="0" err="1" smtClean="0">
                <a:solidFill>
                  <a:srgbClr val="FF0000"/>
                </a:solidFill>
              </a:rPr>
              <a:t>Heymes</a:t>
            </a:r>
            <a:r>
              <a:rPr lang="en-US" sz="1600" dirty="0" smtClean="0">
                <a:solidFill>
                  <a:srgbClr val="FF0000"/>
                </a:solidFill>
              </a:rPr>
              <a:t>, Mitov, </a:t>
            </a:r>
            <a:r>
              <a:rPr lang="en-US" sz="1600" dirty="0" err="1" smtClean="0">
                <a:solidFill>
                  <a:srgbClr val="FF0000"/>
                </a:solidFill>
              </a:rPr>
              <a:t>Pagani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Tsinikos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Zaro</a:t>
            </a:r>
            <a:r>
              <a:rPr lang="en-US" sz="1600" dirty="0" smtClean="0">
                <a:solidFill>
                  <a:srgbClr val="FF0000"/>
                </a:solidFill>
              </a:rPr>
              <a:t> 2017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954252"/>
            <a:ext cx="5810250" cy="5903748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lvl="1" algn="ctr"/>
            <a:r>
              <a:rPr lang="en-US" sz="2500" b="1" dirty="0" smtClean="0"/>
              <a:t>Soft-gluon/small mass resummation</a:t>
            </a:r>
            <a:endParaRPr lang="en-US" sz="2500" b="1" baseline="-25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0" y="1002268"/>
            <a:ext cx="1005839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An important question will be: how reliable our scale choices are for very large P</a:t>
            </a:r>
            <a:r>
              <a:rPr lang="en-US" baseline="-25000" dirty="0" smtClean="0"/>
              <a:t>T</a:t>
            </a:r>
            <a:r>
              <a:rPr lang="en-US" dirty="0" smtClean="0"/>
              <a:t>?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This question will be addressed in time with data, but one would like to have better theoretical arguments beforehand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Using resummation is one way to probe the dynamics at such scales.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We find that for the dynamic scale choices used today the resummation adds very little on top of the NNLO QCD. Therefore, reliable predictions for </a:t>
            </a:r>
            <a:r>
              <a:rPr lang="en-US" dirty="0" err="1" smtClean="0"/>
              <a:t>Mtt</a:t>
            </a:r>
            <a:r>
              <a:rPr lang="en-US" dirty="0" smtClean="0"/>
              <a:t>. 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Improvement from resummation on PT distribution, especially at large PT, is small.</a:t>
            </a:r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8000"/>
              </a:buClr>
              <a:buFont typeface="Wingdings" charset="2"/>
              <a:buChar char="ü"/>
            </a:pPr>
            <a:r>
              <a:rPr lang="en-US" dirty="0" smtClean="0"/>
              <a:t>It will be good to have FONLL predictions for 27 </a:t>
            </a:r>
            <a:r>
              <a:rPr lang="en-US" dirty="0" err="1" smtClean="0"/>
              <a:t>TeV</a:t>
            </a:r>
            <a:r>
              <a:rPr lang="en-US" dirty="0" smtClean="0"/>
              <a:t>. Working with the authors; if numbers become available in time for the YR they will be included.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15274" y="3505200"/>
            <a:ext cx="60149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Czakon, </a:t>
            </a:r>
            <a:r>
              <a:rPr lang="en-US" sz="1600" dirty="0" err="1" smtClean="0">
                <a:solidFill>
                  <a:srgbClr val="FF0000"/>
                </a:solidFill>
              </a:rPr>
              <a:t>Ferroglia</a:t>
            </a:r>
            <a:r>
              <a:rPr lang="en-US" sz="1600" dirty="0" smtClean="0">
                <a:solidFill>
                  <a:srgbClr val="FF0000"/>
                </a:solidFill>
              </a:rPr>
              <a:t>, </a:t>
            </a:r>
            <a:r>
              <a:rPr lang="en-US" sz="1600" dirty="0" err="1" smtClean="0">
                <a:solidFill>
                  <a:srgbClr val="FF0000"/>
                </a:solidFill>
              </a:rPr>
              <a:t>Heymes</a:t>
            </a:r>
            <a:r>
              <a:rPr lang="en-US" sz="1600" dirty="0" smtClean="0">
                <a:solidFill>
                  <a:srgbClr val="FF0000"/>
                </a:solidFill>
              </a:rPr>
              <a:t>, Mitov, </a:t>
            </a:r>
            <a:r>
              <a:rPr lang="en-US" sz="1600" dirty="0" err="1" smtClean="0">
                <a:solidFill>
                  <a:srgbClr val="FF0000"/>
                </a:solidFill>
              </a:rPr>
              <a:t>Pecjak</a:t>
            </a:r>
            <a:r>
              <a:rPr lang="en-US" sz="1600" dirty="0" smtClean="0">
                <a:solidFill>
                  <a:srgbClr val="FF0000"/>
                </a:solidFill>
              </a:rPr>
              <a:t>, Scott, Wang, Yang ‘18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32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Total cross-section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" y="1482090"/>
            <a:ext cx="10058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At a 27 </a:t>
            </a:r>
            <a:r>
              <a:rPr lang="en-US" dirty="0" err="1" smtClean="0"/>
              <a:t>TeV</a:t>
            </a:r>
            <a:r>
              <a:rPr lang="en-US" dirty="0" smtClean="0"/>
              <a:t> HE-LHC the top-pair production cross-section is very large:</a:t>
            </a: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>
              <a:buClr>
                <a:srgbClr val="00B050"/>
              </a:buClr>
            </a:pPr>
            <a:r>
              <a:rPr lang="en-US" dirty="0" smtClean="0"/>
              <a:t>           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tot</a:t>
            </a:r>
            <a:r>
              <a:rPr lang="mr-IN" dirty="0" smtClean="0"/>
              <a:t> </a:t>
            </a:r>
            <a:r>
              <a:rPr lang="mr-IN" dirty="0"/>
              <a:t>= </a:t>
            </a:r>
            <a:r>
              <a:rPr lang="mr-IN" dirty="0" smtClean="0"/>
              <a:t>372</a:t>
            </a:r>
            <a:r>
              <a:rPr lang="en-US" dirty="0" smtClean="0"/>
              <a:t>7</a:t>
            </a:r>
            <a:r>
              <a:rPr lang="mr-IN" baseline="30000" dirty="0" smtClean="0"/>
              <a:t>+119(3.</a:t>
            </a:r>
            <a:r>
              <a:rPr lang="en-US" baseline="30000" dirty="0" smtClean="0"/>
              <a:t>2</a:t>
            </a:r>
            <a:r>
              <a:rPr lang="mr-IN" baseline="30000" dirty="0" smtClean="0"/>
              <a:t>%)</a:t>
            </a:r>
            <a:r>
              <a:rPr lang="mr-IN" baseline="-25000" dirty="0" smtClean="0"/>
              <a:t>-1</a:t>
            </a:r>
            <a:r>
              <a:rPr lang="en-US" baseline="-25000" dirty="0" smtClean="0"/>
              <a:t>80</a:t>
            </a:r>
            <a:r>
              <a:rPr lang="mr-IN" baseline="-25000" dirty="0" smtClean="0"/>
              <a:t>(4.8%)</a:t>
            </a:r>
            <a:r>
              <a:rPr lang="en-US" baseline="-25000" dirty="0" smtClean="0"/>
              <a:t> </a:t>
            </a:r>
            <a:r>
              <a:rPr lang="en-US" dirty="0" smtClean="0"/>
              <a:t>(scales)</a:t>
            </a:r>
            <a:r>
              <a:rPr lang="mr-IN" baseline="30000" dirty="0" smtClean="0"/>
              <a:t>+31(0.8%)</a:t>
            </a:r>
            <a:r>
              <a:rPr lang="mr-IN" baseline="-25000" dirty="0" smtClean="0"/>
              <a:t>-31(0.8%)</a:t>
            </a:r>
            <a:r>
              <a:rPr lang="en-US" dirty="0" smtClean="0"/>
              <a:t> (pdf)  </a:t>
            </a:r>
            <a:r>
              <a:rPr lang="mr-IN" dirty="0" smtClean="0"/>
              <a:t>[</a:t>
            </a:r>
            <a:r>
              <a:rPr lang="mr-IN" dirty="0" err="1" smtClean="0"/>
              <a:t>pb</a:t>
            </a:r>
            <a:r>
              <a:rPr lang="mr-IN" dirty="0" smtClean="0"/>
              <a:t>]</a:t>
            </a:r>
            <a:r>
              <a:rPr lang="en-US" dirty="0" smtClean="0"/>
              <a:t>     (</a:t>
            </a:r>
            <a:r>
              <a:rPr lang="en-US" dirty="0"/>
              <a:t>in NNLO </a:t>
            </a:r>
            <a:r>
              <a:rPr lang="en-US" dirty="0" smtClean="0"/>
              <a:t>QCD)</a:t>
            </a:r>
          </a:p>
          <a:p>
            <a:pPr>
              <a:buClr>
                <a:srgbClr val="00B050"/>
              </a:buClr>
            </a:pPr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tot</a:t>
            </a:r>
            <a:r>
              <a:rPr lang="mr-IN" dirty="0" smtClean="0"/>
              <a:t> </a:t>
            </a:r>
            <a:r>
              <a:rPr lang="mr-IN" dirty="0"/>
              <a:t>= </a:t>
            </a:r>
            <a:r>
              <a:rPr lang="mr-IN" dirty="0" smtClean="0"/>
              <a:t>379</a:t>
            </a:r>
            <a:r>
              <a:rPr lang="en-US" dirty="0" smtClean="0"/>
              <a:t>4</a:t>
            </a:r>
            <a:r>
              <a:rPr lang="mr-IN" baseline="30000" dirty="0" smtClean="0"/>
              <a:t>+88</a:t>
            </a:r>
            <a:r>
              <a:rPr lang="en-US" baseline="30000" dirty="0" smtClean="0"/>
              <a:t>  </a:t>
            </a:r>
            <a:r>
              <a:rPr lang="mr-IN" baseline="30000" dirty="0" smtClean="0"/>
              <a:t>(2.3%)</a:t>
            </a:r>
            <a:r>
              <a:rPr lang="mr-IN" baseline="-25000" dirty="0" smtClean="0"/>
              <a:t>-14</a:t>
            </a:r>
            <a:r>
              <a:rPr lang="en-US" baseline="-25000" dirty="0" smtClean="0"/>
              <a:t>2</a:t>
            </a:r>
            <a:r>
              <a:rPr lang="mr-IN" baseline="-25000" dirty="0" smtClean="0"/>
              <a:t>(3.7%)</a:t>
            </a:r>
            <a:r>
              <a:rPr lang="en-US" dirty="0"/>
              <a:t> </a:t>
            </a:r>
            <a:r>
              <a:rPr lang="en-US" dirty="0" smtClean="0"/>
              <a:t>(scales)</a:t>
            </a:r>
            <a:r>
              <a:rPr lang="mr-IN" dirty="0" smtClean="0"/>
              <a:t> </a:t>
            </a:r>
            <a:r>
              <a:rPr lang="mr-IN" dirty="0"/>
              <a:t>[</a:t>
            </a:r>
            <a:r>
              <a:rPr lang="mr-IN" dirty="0" err="1"/>
              <a:t>pb</a:t>
            </a:r>
            <a:r>
              <a:rPr lang="mr-IN" dirty="0" smtClean="0"/>
              <a:t>]</a:t>
            </a:r>
            <a:r>
              <a:rPr lang="en-US" dirty="0" smtClean="0"/>
              <a:t>                                 (in </a:t>
            </a:r>
            <a:r>
              <a:rPr lang="cs-CZ" dirty="0" smtClean="0"/>
              <a:t>NNLO+NNLL </a:t>
            </a:r>
            <a:r>
              <a:rPr lang="cs-CZ" dirty="0"/>
              <a:t>QCD</a:t>
            </a:r>
            <a:r>
              <a:rPr lang="cs-CZ" dirty="0" smtClean="0"/>
              <a:t>)</a:t>
            </a:r>
            <a:endParaRPr lang="en-US" dirty="0" smtClean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endParaRPr lang="cs-CZ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This </a:t>
            </a:r>
            <a:r>
              <a:rPr lang="en-US" dirty="0"/>
              <a:t>is 4x larger than at LHC 14 </a:t>
            </a:r>
            <a:r>
              <a:rPr lang="en-US" dirty="0" err="1"/>
              <a:t>TeV</a:t>
            </a: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 smtClean="0"/>
          </a:p>
          <a:p>
            <a:pPr>
              <a:buClr>
                <a:srgbClr val="00B050"/>
              </a:buClr>
            </a:pPr>
            <a:r>
              <a:rPr lang="en-US" dirty="0" smtClean="0"/>
              <a:t>           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tot</a:t>
            </a:r>
            <a:r>
              <a:rPr lang="mr-IN" dirty="0" smtClean="0"/>
              <a:t> </a:t>
            </a:r>
            <a:r>
              <a:rPr lang="mr-IN" dirty="0"/>
              <a:t>= </a:t>
            </a:r>
            <a:r>
              <a:rPr lang="mr-IN" dirty="0" smtClean="0"/>
              <a:t>962.285</a:t>
            </a:r>
            <a:r>
              <a:rPr lang="mr-IN" baseline="30000" dirty="0" smtClean="0"/>
              <a:t>+23.4(2.4%)</a:t>
            </a:r>
            <a:r>
              <a:rPr lang="mr-IN" baseline="-25000" dirty="0" smtClean="0"/>
              <a:t>-34.</a:t>
            </a:r>
            <a:r>
              <a:rPr lang="en-US" baseline="-25000" dirty="0" smtClean="0"/>
              <a:t>8</a:t>
            </a:r>
            <a:r>
              <a:rPr lang="mr-IN" baseline="-25000" dirty="0" smtClean="0"/>
              <a:t>(3.6%)</a:t>
            </a:r>
            <a:r>
              <a:rPr lang="en-US" baseline="-25000" dirty="0" smtClean="0"/>
              <a:t> </a:t>
            </a:r>
            <a:r>
              <a:rPr lang="en-US" dirty="0" smtClean="0"/>
              <a:t>(scales) </a:t>
            </a:r>
            <a:r>
              <a:rPr lang="mr-IN" dirty="0" smtClean="0"/>
              <a:t>[</a:t>
            </a:r>
            <a:r>
              <a:rPr lang="mr-IN" dirty="0" err="1"/>
              <a:t>pb</a:t>
            </a:r>
            <a:r>
              <a:rPr lang="mr-IN" dirty="0" smtClean="0"/>
              <a:t>]</a:t>
            </a:r>
            <a:r>
              <a:rPr lang="en-US" dirty="0" smtClean="0"/>
              <a:t> (</a:t>
            </a:r>
            <a:r>
              <a:rPr lang="cs-CZ" dirty="0"/>
              <a:t>NNLO+NNLL QCD)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/>
          </a:p>
          <a:p>
            <a:pPr>
              <a:buClr>
                <a:srgbClr val="00B050"/>
              </a:buClr>
            </a:pPr>
            <a:r>
              <a:rPr lang="cs-CZ" dirty="0" smtClean="0"/>
              <a:t>                 </a:t>
            </a:r>
            <a:r>
              <a:rPr lang="cs-CZ" dirty="0" smtClean="0">
                <a:solidFill>
                  <a:srgbClr val="00B050"/>
                </a:solidFill>
              </a:rPr>
              <a:t>(</a:t>
            </a:r>
            <a:r>
              <a:rPr lang="cs-CZ" dirty="0" err="1" smtClean="0">
                <a:solidFill>
                  <a:srgbClr val="00B050"/>
                </a:solidFill>
              </a:rPr>
              <a:t>the</a:t>
            </a: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dirty="0" err="1" smtClean="0">
                <a:solidFill>
                  <a:srgbClr val="00B050"/>
                </a:solidFill>
              </a:rPr>
              <a:t>above</a:t>
            </a:r>
            <a:r>
              <a:rPr lang="cs-CZ" dirty="0" smtClean="0">
                <a:solidFill>
                  <a:srgbClr val="00B050"/>
                </a:solidFill>
              </a:rPr>
              <a:t> </a:t>
            </a:r>
            <a:r>
              <a:rPr lang="cs-CZ" dirty="0" err="1" smtClean="0">
                <a:solidFill>
                  <a:srgbClr val="00B050"/>
                </a:solidFill>
              </a:rPr>
              <a:t>numbers</a:t>
            </a:r>
            <a:r>
              <a:rPr lang="cs-CZ" dirty="0" smtClean="0">
                <a:solidFill>
                  <a:srgbClr val="00B050"/>
                </a:solidFill>
              </a:rPr>
              <a:t> are </a:t>
            </a:r>
            <a:r>
              <a:rPr lang="cs-CZ" dirty="0" err="1" smtClean="0">
                <a:solidFill>
                  <a:srgbClr val="00B050"/>
                </a:solidFill>
              </a:rPr>
              <a:t>for</a:t>
            </a:r>
            <a:r>
              <a:rPr lang="cs-CZ" dirty="0" smtClean="0">
                <a:solidFill>
                  <a:srgbClr val="00B050"/>
                </a:solidFill>
              </a:rPr>
              <a:t>: </a:t>
            </a:r>
            <a:r>
              <a:rPr lang="cs-CZ" dirty="0" err="1" smtClean="0">
                <a:solidFill>
                  <a:srgbClr val="00B050"/>
                </a:solidFill>
              </a:rPr>
              <a:t>m</a:t>
            </a:r>
            <a:r>
              <a:rPr lang="cs-CZ" baseline="-25000" dirty="0" err="1" smtClean="0">
                <a:solidFill>
                  <a:srgbClr val="00B050"/>
                </a:solidFill>
              </a:rPr>
              <a:t>top</a:t>
            </a:r>
            <a:r>
              <a:rPr lang="cs-CZ" dirty="0" smtClean="0">
                <a:solidFill>
                  <a:srgbClr val="00B050"/>
                </a:solidFill>
              </a:rPr>
              <a:t>=173.3GeV, NNPDF3.1NNLO)</a:t>
            </a:r>
            <a:endParaRPr lang="cs-CZ" dirty="0">
              <a:solidFill>
                <a:srgbClr val="00B050"/>
              </a:solidFill>
            </a:endParaRP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cs-CZ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cs-CZ" dirty="0" err="1" smtClean="0"/>
              <a:t>Composition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initial</a:t>
            </a:r>
            <a:r>
              <a:rPr lang="cs-CZ" dirty="0" smtClean="0"/>
              <a:t> </a:t>
            </a:r>
            <a:r>
              <a:rPr lang="cs-CZ" dirty="0" err="1" smtClean="0"/>
              <a:t>state</a:t>
            </a:r>
            <a:r>
              <a:rPr lang="cs-CZ" dirty="0" smtClean="0"/>
              <a:t> </a:t>
            </a:r>
            <a:r>
              <a:rPr lang="cs-CZ" dirty="0" err="1" smtClean="0"/>
              <a:t>at</a:t>
            </a:r>
            <a:r>
              <a:rPr lang="cs-CZ" dirty="0" smtClean="0"/>
              <a:t> 27 </a:t>
            </a:r>
            <a:r>
              <a:rPr lang="cs-CZ" dirty="0" err="1" smtClean="0"/>
              <a:t>TeV</a:t>
            </a:r>
            <a:r>
              <a:rPr lang="cs-CZ" dirty="0" smtClean="0"/>
              <a:t>:</a:t>
            </a: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gg = 92%  , </a:t>
            </a:r>
            <a:r>
              <a:rPr lang="en-US" dirty="0" err="1" smtClean="0"/>
              <a:t>qqbar</a:t>
            </a:r>
            <a:r>
              <a:rPr lang="en-US" dirty="0" smtClean="0"/>
              <a:t> = 6% , </a:t>
            </a:r>
            <a:r>
              <a:rPr lang="en-US" dirty="0" err="1" smtClean="0"/>
              <a:t>qg</a:t>
            </a:r>
            <a:r>
              <a:rPr lang="en-US" dirty="0" smtClean="0"/>
              <a:t> = 2%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Approximately the same composition of the initial state as at 14 </a:t>
            </a:r>
            <a:r>
              <a:rPr lang="en-US" dirty="0" err="1" smtClean="0"/>
              <a:t>TeV</a:t>
            </a:r>
            <a:r>
              <a:rPr lang="en-US" dirty="0" smtClean="0"/>
              <a:t>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gg </a:t>
            </a:r>
            <a:r>
              <a:rPr lang="en-US" dirty="0"/>
              <a:t>= </a:t>
            </a:r>
            <a:r>
              <a:rPr lang="en-US" dirty="0" smtClean="0"/>
              <a:t>90% ,  </a:t>
            </a:r>
            <a:r>
              <a:rPr lang="en-US" dirty="0" err="1"/>
              <a:t>qqbar</a:t>
            </a:r>
            <a:r>
              <a:rPr lang="en-US" dirty="0"/>
              <a:t> = </a:t>
            </a:r>
            <a:r>
              <a:rPr lang="en-US" dirty="0" smtClean="0"/>
              <a:t>9% , </a:t>
            </a:r>
            <a:r>
              <a:rPr lang="en-US" dirty="0" err="1" smtClean="0"/>
              <a:t>qg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1%</a:t>
            </a: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603111"/>
            <a:ext cx="759169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If space permits we may add some basic facts for the total cross-section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8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3352800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HL LHC</a:t>
            </a:r>
            <a:endParaRPr lang="en-US" sz="2500" b="1" baseline="-25000" dirty="0" smtClean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50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CMS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Possible studies: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2-dim and 3-dim distributions accessible. However today systematics already dominates in most measurements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Understand the effect of high pileup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Novel features at HL LHC: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Significantly increased acceptance (will </a:t>
            </a:r>
            <a:r>
              <a:rPr lang="en-US" dirty="0"/>
              <a:t>ensure good overlap with </a:t>
            </a:r>
            <a:r>
              <a:rPr lang="en-US" dirty="0" err="1" smtClean="0"/>
              <a:t>LHCb</a:t>
            </a:r>
            <a:r>
              <a:rPr lang="en-US" dirty="0" smtClean="0"/>
              <a:t>)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 Expected improvements (w/r to today)</a:t>
            </a: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581400"/>
            <a:ext cx="7543800" cy="7477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400" y="5168900"/>
            <a:ext cx="73914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61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CMS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Proposed studies: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Parton and particle level analysis similar to recent 13 </a:t>
            </a:r>
            <a:r>
              <a:rPr lang="en-US" dirty="0" err="1" smtClean="0"/>
              <a:t>TeV</a:t>
            </a:r>
            <a:r>
              <a:rPr lang="en-US" dirty="0" smtClean="0"/>
              <a:t> study </a:t>
            </a:r>
            <a:r>
              <a:rPr lang="mr-IN" dirty="0"/>
              <a:t>CMS-PAS-TOP-17-002</a:t>
            </a:r>
            <a:endParaRPr lang="en-US" dirty="0" smtClean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 smtClean="0"/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Main top 1dim distributions</a:t>
            </a:r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Some 2 dim distributions</a:t>
            </a: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NOTE: way too many distributions are studied there. We don</a:t>
            </a:r>
            <a:r>
              <a:rPr lang="mr-IN" dirty="0" smtClean="0"/>
              <a:t>’</a:t>
            </a:r>
            <a:r>
              <a:rPr lang="en-US" dirty="0" smtClean="0"/>
              <a:t>t have the space for all. Need to focus on the kinematic reach for selected distributions and emphasize kinematic reach and expected precision.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NOTE 2: perhaps it will be useful to compare with </a:t>
            </a:r>
            <a:r>
              <a:rPr lang="en-US" dirty="0"/>
              <a:t>LHC 13 and </a:t>
            </a:r>
            <a:r>
              <a:rPr lang="en-US" dirty="0" smtClean="0"/>
              <a:t>show what </a:t>
            </a:r>
            <a:r>
              <a:rPr lang="en-US" dirty="0"/>
              <a:t>is different </a:t>
            </a:r>
            <a:r>
              <a:rPr lang="en-US" dirty="0" smtClean="0"/>
              <a:t>and what is the same</a:t>
            </a:r>
            <a:r>
              <a:rPr lang="mr-IN" dirty="0" smtClean="0"/>
              <a:t>…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447800"/>
            <a:ext cx="5507855" cy="110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21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ATLAS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Have not received any specific input from ATLAS. Should we expect one or should we progress based on CMS and </a:t>
            </a:r>
            <a:r>
              <a:rPr lang="en-US" dirty="0" err="1" smtClean="0"/>
              <a:t>LHCb</a:t>
            </a:r>
            <a:r>
              <a:rPr lang="en-US" dirty="0" smtClean="0"/>
              <a:t>?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12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</a:t>
            </a:r>
            <a:r>
              <a:rPr lang="en-US" sz="2500" b="1" dirty="0" err="1" smtClean="0"/>
              <a:t>LHCb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measurements from </a:t>
            </a:r>
            <a:r>
              <a:rPr lang="en-US" dirty="0" err="1" smtClean="0"/>
              <a:t>LHCb</a:t>
            </a:r>
            <a:r>
              <a:rPr lang="en-US" dirty="0" smtClean="0"/>
              <a:t> exist and already public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Main features: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High rapidity coverage. Useful for constraining PDF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Overlap in rapidity: opportunity for side-by-side comparisons with ATLAS/CMS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Plans for the YR: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810000"/>
            <a:ext cx="9210281" cy="32301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62400" y="4267200"/>
            <a:ext cx="5408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dirty="0" smtClean="0">
                <a:ea typeface="Tahoma" charset="0"/>
                <a:cs typeface="Tahoma" charset="0"/>
              </a:rPr>
              <a:t>(</a:t>
            </a:r>
            <a:r>
              <a:rPr lang="mr-IN" sz="1200" dirty="0" err="1" smtClean="0">
                <a:ea typeface="Tahoma" charset="0"/>
                <a:cs typeface="Tahoma" charset="0"/>
              </a:rPr>
              <a:t>lepton</a:t>
            </a:r>
            <a:r>
              <a:rPr lang="mr-IN" sz="1200" dirty="0" smtClean="0">
                <a:ea typeface="Tahoma" charset="0"/>
                <a:cs typeface="Tahoma" charset="0"/>
              </a:rPr>
              <a:t> </a:t>
            </a:r>
            <a:r>
              <a:rPr lang="mr-IN" sz="1200" dirty="0" err="1">
                <a:ea typeface="Tahoma" charset="0"/>
                <a:cs typeface="Tahoma" charset="0"/>
              </a:rPr>
              <a:t>pt</a:t>
            </a:r>
            <a:r>
              <a:rPr lang="mr-IN" sz="1200" dirty="0">
                <a:ea typeface="Tahoma" charset="0"/>
                <a:cs typeface="Tahoma" charset="0"/>
              </a:rPr>
              <a:t> &gt; </a:t>
            </a:r>
            <a:r>
              <a:rPr lang="mr-IN" sz="1200" dirty="0" smtClean="0">
                <a:ea typeface="Tahoma" charset="0"/>
                <a:cs typeface="Tahoma" charset="0"/>
              </a:rPr>
              <a:t>20</a:t>
            </a:r>
            <a:r>
              <a:rPr lang="en-US" sz="1200" dirty="0" smtClean="0">
                <a:ea typeface="Tahoma" charset="0"/>
                <a:cs typeface="Tahoma" charset="0"/>
              </a:rPr>
              <a:t> GeV</a:t>
            </a:r>
            <a:r>
              <a:rPr lang="mr-IN" sz="1200" dirty="0" smtClean="0">
                <a:ea typeface="Tahoma" charset="0"/>
                <a:cs typeface="Tahoma" charset="0"/>
              </a:rPr>
              <a:t>, </a:t>
            </a:r>
            <a:r>
              <a:rPr lang="mr-IN" sz="1200" dirty="0">
                <a:ea typeface="Tahoma" charset="0"/>
                <a:cs typeface="Tahoma" charset="0"/>
              </a:rPr>
              <a:t>2.0 &lt; </a:t>
            </a:r>
            <a:r>
              <a:rPr lang="mr-IN" sz="1200" dirty="0" err="1">
                <a:ea typeface="Tahoma" charset="0"/>
                <a:cs typeface="Tahoma" charset="0"/>
              </a:rPr>
              <a:t>eta</a:t>
            </a:r>
            <a:r>
              <a:rPr lang="mr-IN" sz="1200" dirty="0">
                <a:ea typeface="Tahoma" charset="0"/>
                <a:cs typeface="Tahoma" charset="0"/>
              </a:rPr>
              <a:t> &lt; 4.5, </a:t>
            </a:r>
            <a:r>
              <a:rPr lang="mr-IN" sz="1200" dirty="0" err="1">
                <a:ea typeface="Tahoma" charset="0"/>
                <a:cs typeface="Tahoma" charset="0"/>
              </a:rPr>
              <a:t>b</a:t>
            </a:r>
            <a:r>
              <a:rPr lang="mr-IN" sz="1200" dirty="0">
                <a:ea typeface="Tahoma" charset="0"/>
                <a:cs typeface="Tahoma" charset="0"/>
              </a:rPr>
              <a:t> </a:t>
            </a:r>
            <a:r>
              <a:rPr lang="mr-IN" sz="1200" dirty="0" err="1">
                <a:ea typeface="Tahoma" charset="0"/>
                <a:cs typeface="Tahoma" charset="0"/>
              </a:rPr>
              <a:t>jet</a:t>
            </a:r>
            <a:r>
              <a:rPr lang="mr-IN" sz="1200" dirty="0">
                <a:ea typeface="Tahoma" charset="0"/>
                <a:cs typeface="Tahoma" charset="0"/>
              </a:rPr>
              <a:t> </a:t>
            </a:r>
            <a:r>
              <a:rPr lang="mr-IN" sz="1200" dirty="0" err="1">
                <a:ea typeface="Tahoma" charset="0"/>
                <a:cs typeface="Tahoma" charset="0"/>
              </a:rPr>
              <a:t>pt</a:t>
            </a:r>
            <a:r>
              <a:rPr lang="mr-IN" sz="1200" dirty="0">
                <a:ea typeface="Tahoma" charset="0"/>
                <a:cs typeface="Tahoma" charset="0"/>
              </a:rPr>
              <a:t> &gt; 60 </a:t>
            </a:r>
            <a:r>
              <a:rPr lang="mr-IN" sz="1200" dirty="0" err="1">
                <a:ea typeface="Tahoma" charset="0"/>
                <a:cs typeface="Tahoma" charset="0"/>
              </a:rPr>
              <a:t>GeV</a:t>
            </a:r>
            <a:r>
              <a:rPr lang="mr-IN" sz="1200" dirty="0">
                <a:ea typeface="Tahoma" charset="0"/>
                <a:cs typeface="Tahoma" charset="0"/>
              </a:rPr>
              <a:t>, 2.2 &lt; </a:t>
            </a:r>
            <a:r>
              <a:rPr lang="mr-IN" sz="1200" dirty="0" err="1">
                <a:ea typeface="Tahoma" charset="0"/>
                <a:cs typeface="Tahoma" charset="0"/>
              </a:rPr>
              <a:t>eta</a:t>
            </a:r>
            <a:r>
              <a:rPr lang="mr-IN" sz="1200" dirty="0">
                <a:ea typeface="Tahoma" charset="0"/>
                <a:cs typeface="Tahoma" charset="0"/>
              </a:rPr>
              <a:t>(</a:t>
            </a:r>
            <a:r>
              <a:rPr lang="mr-IN" sz="1200" dirty="0" err="1">
                <a:ea typeface="Tahoma" charset="0"/>
                <a:cs typeface="Tahoma" charset="0"/>
              </a:rPr>
              <a:t>j</a:t>
            </a:r>
            <a:r>
              <a:rPr lang="mr-IN" sz="1200" dirty="0">
                <a:ea typeface="Tahoma" charset="0"/>
                <a:cs typeface="Tahoma" charset="0"/>
              </a:rPr>
              <a:t>) &lt; 4.2 )</a:t>
            </a:r>
            <a:endParaRPr lang="en-US" sz="1200" dirty="0">
              <a:ea typeface="Tahoma" charset="0"/>
              <a:cs typeface="Tahoma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2400" y="4572000"/>
            <a:ext cx="53682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smtClean="0"/>
              <a:t>(</a:t>
            </a:r>
            <a:r>
              <a:rPr lang="hr-HR" sz="1200" dirty="0" err="1" smtClean="0"/>
              <a:t>lepton</a:t>
            </a:r>
            <a:r>
              <a:rPr lang="hr-HR" sz="1200" dirty="0" smtClean="0"/>
              <a:t> </a:t>
            </a:r>
            <a:r>
              <a:rPr lang="hr-HR" sz="1200" dirty="0"/>
              <a:t>pt </a:t>
            </a:r>
            <a:r>
              <a:rPr lang="hr-HR" sz="1200" dirty="0" smtClean="0"/>
              <a:t> &gt; 20 </a:t>
            </a:r>
            <a:r>
              <a:rPr lang="hr-HR" sz="1200" dirty="0" err="1" smtClean="0"/>
              <a:t>GeV</a:t>
            </a:r>
            <a:r>
              <a:rPr lang="hr-HR" sz="1200" dirty="0" smtClean="0"/>
              <a:t>, 2.0 </a:t>
            </a:r>
            <a:r>
              <a:rPr lang="hr-HR" sz="1200" dirty="0"/>
              <a:t>&lt; </a:t>
            </a:r>
            <a:r>
              <a:rPr lang="hr-HR" sz="1200" dirty="0" err="1"/>
              <a:t>eta</a:t>
            </a:r>
            <a:r>
              <a:rPr lang="hr-HR" sz="1200" dirty="0"/>
              <a:t> &lt; 4.5</a:t>
            </a:r>
            <a:r>
              <a:rPr lang="hr-HR" sz="1200" dirty="0" smtClean="0"/>
              <a:t>, b </a:t>
            </a:r>
            <a:r>
              <a:rPr lang="hr-HR" sz="1200" dirty="0"/>
              <a:t>jet pt &gt; 20 </a:t>
            </a:r>
            <a:r>
              <a:rPr lang="hr-HR" sz="1200" dirty="0" err="1"/>
              <a:t>GeV</a:t>
            </a:r>
            <a:r>
              <a:rPr lang="hr-HR" sz="1200" dirty="0"/>
              <a:t>, 2.2 &lt; </a:t>
            </a:r>
            <a:r>
              <a:rPr lang="hr-HR" sz="1200" dirty="0" err="1"/>
              <a:t>eta</a:t>
            </a:r>
            <a:r>
              <a:rPr lang="hr-HR" sz="1200" dirty="0"/>
              <a:t>(j) &lt; </a:t>
            </a:r>
            <a:r>
              <a:rPr lang="hr-HR" sz="1200" dirty="0" smtClean="0"/>
              <a:t>4.2)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5848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theory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No dedicated numbers have so far been run for 14 </a:t>
            </a:r>
            <a:r>
              <a:rPr lang="en-US" dirty="0" err="1" smtClean="0"/>
              <a:t>TeV</a:t>
            </a:r>
            <a:r>
              <a:rPr lang="en-US" dirty="0" smtClean="0"/>
              <a:t>. 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Can use extensive existing 13 </a:t>
            </a:r>
            <a:r>
              <a:rPr lang="en-US" dirty="0" err="1" smtClean="0"/>
              <a:t>TeV</a:t>
            </a:r>
            <a:r>
              <a:rPr lang="en-US" dirty="0" smtClean="0"/>
              <a:t> studies as a proxy.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If need be, 14 </a:t>
            </a:r>
            <a:r>
              <a:rPr lang="en-US" dirty="0" err="1" smtClean="0"/>
              <a:t>TeV</a:t>
            </a:r>
            <a:r>
              <a:rPr lang="en-US" dirty="0" smtClean="0"/>
              <a:t> numbers can be rerun at NLO and then rescaled to NNLO based on 13 </a:t>
            </a:r>
            <a:r>
              <a:rPr lang="en-US" dirty="0" err="1" smtClean="0"/>
              <a:t>TeV</a:t>
            </a:r>
            <a:r>
              <a:rPr lang="en-US" dirty="0" smtClean="0"/>
              <a:t>. Feedback needed from experiments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What can theory do in time for the YR (all numbers for 13 </a:t>
            </a:r>
            <a:r>
              <a:rPr lang="en-US" dirty="0" err="1" smtClean="0"/>
              <a:t>TeV</a:t>
            </a:r>
            <a:r>
              <a:rPr lang="en-US" dirty="0" smtClean="0"/>
              <a:t>):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level: </a:t>
            </a:r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1-dim distributions with extended kinematics public (NNLO + EW)</a:t>
            </a:r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2-dim distributions for different values of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dirty="0" smtClean="0"/>
              <a:t> (8 </a:t>
            </a:r>
            <a:r>
              <a:rPr lang="en-US" dirty="0" err="1" smtClean="0"/>
              <a:t>TeV</a:t>
            </a:r>
            <a:r>
              <a:rPr lang="en-US" dirty="0" smtClean="0"/>
              <a:t> already computed </a:t>
            </a:r>
            <a:r>
              <a:rPr lang="mr-IN" dirty="0" smtClean="0"/>
              <a:t>–</a:t>
            </a:r>
            <a:r>
              <a:rPr lang="en-US" dirty="0" smtClean="0"/>
              <a:t> not yet public) in NNLO</a:t>
            </a:r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EW corrections can be included as needed</a:t>
            </a:r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Leptons and jets: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1304098" lvl="2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A factor of 2 improvement in </a:t>
            </a:r>
            <a:r>
              <a:rPr lang="en-US" dirty="0"/>
              <a:t>precision </a:t>
            </a:r>
            <a:r>
              <a:rPr lang="en-US" dirty="0" smtClean="0"/>
              <a:t>for MC generators is reasonable to assume in time for HL-LHC.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Top mass has not been investigated as systematics so far, but it is only relevant at small </a:t>
            </a:r>
            <a:r>
              <a:rPr lang="en-US" dirty="0" err="1" smtClean="0"/>
              <a:t>Mtt</a:t>
            </a:r>
            <a:r>
              <a:rPr lang="en-US" dirty="0" smtClean="0"/>
              <a:t> and PT. Should not be an issue for the boosted regime.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 smtClean="0"/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α</a:t>
            </a:r>
            <a:r>
              <a:rPr lang="en-US" baseline="-25000" dirty="0" smtClean="0"/>
              <a:t>S</a:t>
            </a:r>
            <a:r>
              <a:rPr lang="en-US" dirty="0" smtClean="0"/>
              <a:t> is more important in the boosted regime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86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3F03E8-454C-D146-A7C2-9C09D38DC64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56356"/>
            <a:ext cx="10058400" cy="477044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US" sz="2500" b="1" dirty="0" smtClean="0"/>
              <a:t>Differential cross-section: theory</a:t>
            </a:r>
            <a:endParaRPr lang="en-US" sz="2500" b="1" baseline="-250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0" y="699492"/>
            <a:ext cx="10058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r>
              <a:rPr lang="en-US" dirty="0" smtClean="0"/>
              <a:t>What to present:</a:t>
            </a:r>
          </a:p>
          <a:p>
            <a:pPr marL="285750" indent="-285750">
              <a:buClr>
                <a:srgbClr val="00B050"/>
              </a:buClr>
              <a:buFont typeface="Wingdings" charset="2"/>
              <a:buChar char="ü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Expected error in selected kinematic distributions (1d and 2d). Distributions and bins should be agreed with experiments.</a:t>
            </a:r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endParaRPr lang="en-US" dirty="0"/>
          </a:p>
          <a:p>
            <a:pPr marL="794924" lvl="1" indent="-285750">
              <a:buClr>
                <a:srgbClr val="00B050"/>
              </a:buClr>
              <a:buFont typeface="Arial" charset="0"/>
              <a:buChar char="•"/>
            </a:pPr>
            <a:r>
              <a:rPr lang="en-US" dirty="0" smtClean="0"/>
              <a:t>No new results at particle level expected in time for the YR. Presumably simply assume factor of x2 for MC generators?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7461111"/>
            <a:ext cx="10058399" cy="311289"/>
          </a:xfrm>
        </p:spPr>
        <p:txBody>
          <a:bodyPr/>
          <a:lstStyle/>
          <a:p>
            <a:pPr>
              <a:defRPr/>
            </a:pPr>
            <a:r>
              <a:rPr lang="mr-IN" smtClean="0"/>
              <a:t>tt cross-section HL/HE LHC                                                                         Alexander Mitov                                                    HL/HE-LHC Workshop, CERN, 2 May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15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ALEXANDER@YFMYQPEFUVWXY5M7" val="26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21607</TotalTime>
  <Words>1653</Words>
  <Application>Microsoft Macintosh PowerPoint</Application>
  <PresentationFormat>Custom</PresentationFormat>
  <Paragraphs>247</Paragraphs>
  <Slides>19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Calibri</vt:lpstr>
      <vt:lpstr>Calibri Light</vt:lpstr>
      <vt:lpstr>Mangal</vt:lpstr>
      <vt:lpstr>ＭＳ Ｐゴシック</vt:lpstr>
      <vt:lpstr>Tahoma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 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 -  Slide 1</dc:title>
  <dc:subject/>
  <dc:creator>Milena Mitova</dc:creator>
  <cp:keywords/>
  <dc:description/>
  <cp:lastModifiedBy>Microsoft Office User</cp:lastModifiedBy>
  <cp:revision>4167</cp:revision>
  <cp:lastPrinted>2017-11-01T00:15:49Z</cp:lastPrinted>
  <dcterms:created xsi:type="dcterms:W3CDTF">2014-02-06T12:07:37Z</dcterms:created>
  <dcterms:modified xsi:type="dcterms:W3CDTF">2018-05-02T00:47:50Z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