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7099300" cy="10234613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io" initials="A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6FFFF"/>
    <a:srgbClr val="EAEAEA"/>
    <a:srgbClr val="FF00FF"/>
    <a:srgbClr val="FF9900"/>
    <a:srgbClr val="FFFF00"/>
    <a:srgbClr val="00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343" autoAdjust="0"/>
  </p:normalViewPr>
  <p:slideViewPr>
    <p:cSldViewPr>
      <p:cViewPr varScale="1">
        <p:scale>
          <a:sx n="95" d="100"/>
          <a:sy n="95" d="100"/>
        </p:scale>
        <p:origin x="1616" y="168"/>
      </p:cViewPr>
      <p:guideLst>
        <p:guide orient="horz" pos="107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628A7EE9-4195-4DD5-BD37-5ED8047EA907}" type="datetimeFigureOut">
              <a:rPr lang="en-GB"/>
              <a:pPr>
                <a:defRPr/>
              </a:pPr>
              <a:t>25/06/2018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6034FC7F-A062-4ED9-B880-4B6D0E7276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083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1236B61A-E000-4B86-B55A-385DA5B10A63}" type="datetimeFigureOut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pt-P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7C4C4D95-A5B3-43ED-9D8A-5A323B09C3A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42939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B23106-39EA-4064-99C8-95D86B4DB520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8240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4C4D95-A5B3-43ED-9D8A-5A323B09C3AB}" type="slidenum">
              <a:rPr lang="pt-PT" smtClean="0"/>
              <a:pPr>
                <a:defRPr/>
              </a:pPr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4608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1DE0A4-C1B7-4E51-A09D-623A768BFD14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477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F9877-EB35-4520-91BB-4EA1143A9574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98DB8-CF6F-432C-8B2C-ED07F6CEF9C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E00BF-966B-48DD-B59D-69A52CDFA20D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8F532-088F-4EC1-9576-30972659324A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803F9-78B8-42CC-B225-1041B69C5D71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34DAF-42A9-4C2E-84EA-10FCCABD0D14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F4C2B-2C7D-403C-B8C8-79E4B89CDC9B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A63B9-320C-4307-9E36-7EDCCE466B2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B74A6-0FD4-4A56-84DD-F3864383CB2A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C9278-457F-4824-82BF-4D14CE50097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C674F-05EA-4893-90A1-2A07F962F5F2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45ED6-6057-442B-B6DF-2DC4193C2BE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A095E-E7E6-4E8F-AB91-29EEE7794F04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0CF74-9121-454D-9654-6255AA357C9D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654F1-35DE-4F99-8729-3FEDFDAB9F7B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8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332E4-629D-486D-BD0C-D6D02F6D7E5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1EB9-87D5-4FB6-8D09-D9E0F9B25993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1A7FA-F29B-4AAE-B35A-285530B2664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A7C04-CA28-439B-8E7D-9268598D08D1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3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8D362-32F8-43D9-AD0F-E51BA84FA067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31394-40AF-400E-A4CB-2383BAE942E3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457C-74BB-4930-8296-D3ED811DAEA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A999D-C6FA-4F93-AC33-2C9FFD9F63A3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D409C-A1F7-497F-BF34-D61A745DFD67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Posição do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Clique para editar o estilo</a:t>
            </a:r>
          </a:p>
        </p:txBody>
      </p:sp>
      <p:sp>
        <p:nvSpPr>
          <p:cNvPr id="1027" name="Marcador de Posição do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AF4A85-0655-4F3C-AF5A-D32510237530}" type="datetime1">
              <a:rPr lang="pt-PT"/>
              <a:pPr>
                <a:defRPr/>
              </a:pPr>
              <a:t>25/06/18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8B4EB-05B8-4823-8D0C-0638D93562C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9.emf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3BFE3-15DD-4CF9-BAA2-876DCEDD3026}" type="slidenum">
              <a:rPr lang="pt-PT"/>
              <a:pPr>
                <a:defRPr/>
              </a:pPr>
              <a:t>1</a:t>
            </a:fld>
            <a:endParaRPr lang="pt-PT" dirty="0"/>
          </a:p>
        </p:txBody>
      </p:sp>
      <p:pic>
        <p:nvPicPr>
          <p:cNvPr id="16386" name="Picture 171" descr="https://encrypted-tbn0.gstatic.com/images?q=tbn:ANd9GcSFn3iYSOtpDGjiKHgQXjDS0wmM4Y_VXwXTDNuCt-1AZRiyJVHGm7R7O6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6075" y="-8535"/>
            <a:ext cx="24479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46"/>
          <p:cNvSpPr txBox="1">
            <a:spLocks noChangeArrowheads="1"/>
          </p:cNvSpPr>
          <p:nvPr/>
        </p:nvSpPr>
        <p:spPr bwMode="auto">
          <a:xfrm>
            <a:off x="346506" y="4580370"/>
            <a:ext cx="856932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1600" b="1" dirty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ANTÓNIO PAULO</a:t>
            </a:r>
          </a:p>
          <a:p>
            <a:pPr algn="ctr">
              <a:spcBef>
                <a:spcPct val="50000"/>
              </a:spcBef>
            </a:pPr>
            <a:r>
              <a:rPr lang="pt-PT" sz="1600" b="1" dirty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(apaulo@ctn.tecnico.ulisboa.pt)</a:t>
            </a:r>
            <a:endParaRPr lang="en-US" sz="1600" b="1" dirty="0">
              <a:solidFill>
                <a:srgbClr val="003399"/>
              </a:solidFill>
              <a:latin typeface="Calibri" pitchFamily="34" charset="0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pt-PT" sz="1600" b="1" dirty="0" smtClean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Grupo de Ciências </a:t>
            </a:r>
            <a:r>
              <a:rPr lang="pt-PT" sz="1600" b="1" dirty="0" err="1" smtClean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Radiofarmacêuticas</a:t>
            </a:r>
            <a:r>
              <a:rPr lang="pt-PT" sz="1600" b="1" dirty="0" smtClean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 </a:t>
            </a:r>
            <a:endParaRPr lang="pt-PT" sz="1600" b="1" dirty="0">
              <a:solidFill>
                <a:srgbClr val="003399"/>
              </a:solidFill>
              <a:latin typeface="Calibri" pitchFamily="34" charset="0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pt-PT" sz="1600" b="1" dirty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Centro de Ciências e Tecnologias Nucleares, </a:t>
            </a:r>
            <a:r>
              <a:rPr lang="pt-PT" sz="1600" b="1" dirty="0" smtClean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IST-UL</a:t>
            </a:r>
            <a:endParaRPr lang="pt-PT" sz="1600" b="1" dirty="0">
              <a:solidFill>
                <a:srgbClr val="003399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6388" name="TextBox 13"/>
          <p:cNvSpPr txBox="1">
            <a:spLocks noChangeArrowheads="1"/>
          </p:cNvSpPr>
          <p:nvPr/>
        </p:nvSpPr>
        <p:spPr bwMode="auto">
          <a:xfrm>
            <a:off x="2736850" y="6266809"/>
            <a:ext cx="3816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b="1" dirty="0" smtClean="0">
                <a:solidFill>
                  <a:srgbClr val="003399"/>
                </a:solidFill>
                <a:latin typeface="Calibri" pitchFamily="34" charset="0"/>
                <a:cs typeface="Times New Roman" pitchFamily="18" charset="0"/>
              </a:rPr>
              <a:t>Bobadela, 07/06/2018</a:t>
            </a:r>
            <a:endParaRPr lang="pt-PT" b="1" dirty="0">
              <a:solidFill>
                <a:srgbClr val="003399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-180975" y="0"/>
            <a:ext cx="889317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  <a:buFont typeface="Arial" charset="0"/>
              <a:buNone/>
            </a:pPr>
            <a:endParaRPr lang="pt-PT" altLang="pt-PT" sz="2400" b="1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6391" name="Rectangle 20"/>
          <p:cNvSpPr>
            <a:spLocks noChangeArrowheads="1"/>
          </p:cNvSpPr>
          <p:nvPr/>
        </p:nvSpPr>
        <p:spPr bwMode="auto">
          <a:xfrm>
            <a:off x="-180975" y="1489621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PT" sz="3200" b="1" u="sng" dirty="0" err="1" smtClean="0">
                <a:solidFill>
                  <a:srgbClr val="000099"/>
                </a:solidFill>
                <a:latin typeface="Calibri" pitchFamily="34" charset="0"/>
              </a:rPr>
              <a:t>Practical</a:t>
            </a:r>
            <a:r>
              <a:rPr lang="pt-PT" sz="3200" b="1" u="sng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pt-PT" sz="3200" b="1" u="sng" dirty="0" err="1" smtClean="0">
                <a:solidFill>
                  <a:srgbClr val="000099"/>
                </a:solidFill>
                <a:latin typeface="Calibri" pitchFamily="34" charset="0"/>
              </a:rPr>
              <a:t>Sessions</a:t>
            </a:r>
            <a:r>
              <a:rPr lang="pt-PT" sz="3200" b="1" u="sng" dirty="0" smtClean="0">
                <a:solidFill>
                  <a:srgbClr val="000099"/>
                </a:solidFill>
                <a:latin typeface="Calibri" pitchFamily="34" charset="0"/>
              </a:rPr>
              <a:t>/</a:t>
            </a:r>
            <a:r>
              <a:rPr lang="pt-PT" sz="3200" b="1" u="sng" dirty="0" err="1" smtClean="0">
                <a:solidFill>
                  <a:srgbClr val="000099"/>
                </a:solidFill>
                <a:latin typeface="Calibri" pitchFamily="34" charset="0"/>
              </a:rPr>
              <a:t>Introduction</a:t>
            </a:r>
            <a:endParaRPr lang="pt-PT" sz="3200" b="1" u="sng" dirty="0">
              <a:solidFill>
                <a:srgbClr val="000099"/>
              </a:solidFill>
              <a:latin typeface="Calibri" pitchFamily="34" charset="0"/>
            </a:endParaRPr>
          </a:p>
        </p:txBody>
      </p:sp>
      <p:pic>
        <p:nvPicPr>
          <p:cNvPr id="19" name="Image 1" descr="/Users/cristina/Documents/Medicis-Promed logo_4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756"/>
            <a:ext cx="1922369" cy="8791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827584" y="2683617"/>
            <a:ext cx="7128792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</a:rPr>
              <a:t>MEDICIS-Promed Summer School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“Development and Pre-clinical Evaluation of Radiopharmaceuticals”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C9278-457F-4824-82BF-4D14CE500978}" type="slidenum">
              <a:rPr lang="pt-PT" smtClean="0"/>
              <a:pPr>
                <a:defRPr/>
              </a:pPr>
              <a:t>2</a:t>
            </a:fld>
            <a:endParaRPr lang="pt-PT"/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702425"/>
              </p:ext>
            </p:extLst>
          </p:nvPr>
        </p:nvGraphicFramePr>
        <p:xfrm>
          <a:off x="16412" y="260648"/>
          <a:ext cx="9171921" cy="244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1" name="Documento" r:id="rId4" imgW="5601816" imgH="1495816" progId="Word.Document.12">
                  <p:embed/>
                </p:oleObj>
              </mc:Choice>
              <mc:Fallback>
                <p:oleObj name="Documento" r:id="rId4" imgW="5601816" imgH="14958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412" y="260648"/>
                        <a:ext cx="9171921" cy="2448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ângulo 11"/>
          <p:cNvSpPr/>
          <p:nvPr/>
        </p:nvSpPr>
        <p:spPr>
          <a:xfrm>
            <a:off x="395536" y="4492381"/>
            <a:ext cx="288530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pt-PT" sz="1600" b="1" dirty="0" err="1">
                <a:solidFill>
                  <a:prstClr val="black"/>
                </a:solidFill>
                <a:latin typeface="Calibri" panose="020F0502020204030204"/>
              </a:rPr>
              <a:t>Group</a:t>
            </a:r>
            <a:r>
              <a:rPr lang="pt-PT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pt-PT" sz="1600" b="1" dirty="0" smtClean="0">
                <a:solidFill>
                  <a:prstClr val="black"/>
                </a:solidFill>
                <a:latin typeface="Calibri" panose="020F0502020204030204"/>
              </a:rPr>
              <a:t>1</a:t>
            </a:r>
            <a:endParaRPr lang="pt-PT" sz="16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pt-PT" sz="1600" dirty="0" err="1" smtClean="0">
                <a:solidFill>
                  <a:prstClr val="black"/>
                </a:solidFill>
                <a:latin typeface="Calibri" panose="020F0502020204030204"/>
              </a:rPr>
              <a:t>Annie</a:t>
            </a:r>
            <a:r>
              <a:rPr lang="pt-PT" sz="160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Ringvall</a:t>
            </a:r>
            <a:r>
              <a:rPr lang="pt-PT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Moberg</a:t>
            </a:r>
            <a:endParaRPr lang="pt-PT" sz="1600" dirty="0">
              <a:solidFill>
                <a:prstClr val="black"/>
              </a:solidFill>
              <a:latin typeface="Calibri" panose="020F0502020204030204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Nhat-Tan</a:t>
            </a:r>
            <a:r>
              <a:rPr lang="pt-PT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Vuong</a:t>
            </a:r>
            <a:endParaRPr lang="pt-PT" sz="1600" dirty="0">
              <a:solidFill>
                <a:prstClr val="black"/>
              </a:solidFill>
              <a:latin typeface="Calibri" panose="020F0502020204030204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Johanna</a:t>
            </a:r>
            <a:r>
              <a:rPr lang="pt-PT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Pitters</a:t>
            </a:r>
            <a:endParaRPr lang="pt-PT" sz="1600" dirty="0">
              <a:solidFill>
                <a:prstClr val="black"/>
              </a:solidFill>
              <a:latin typeface="Calibri" panose="020F0502020204030204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pt-PT" sz="1600" dirty="0">
                <a:solidFill>
                  <a:prstClr val="black"/>
                </a:solidFill>
                <a:latin typeface="Calibri" panose="020F0502020204030204"/>
              </a:rPr>
              <a:t>Marina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Nazarova</a:t>
            </a:r>
            <a:endParaRPr lang="pt-PT" sz="1600" dirty="0">
              <a:solidFill>
                <a:prstClr val="black"/>
              </a:solidFill>
              <a:latin typeface="Calibri" panose="020F0502020204030204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Vadim</a:t>
            </a:r>
            <a:r>
              <a:rPr lang="pt-PT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Gadelshin</a:t>
            </a:r>
            <a:endParaRPr lang="pt-PT" sz="1600" dirty="0">
              <a:solidFill>
                <a:prstClr val="black"/>
              </a:solidFill>
              <a:latin typeface="Calibri" panose="020F0502020204030204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pt-PT" sz="1600" dirty="0">
                <a:solidFill>
                  <a:prstClr val="black"/>
                </a:solidFill>
                <a:latin typeface="Calibri" panose="020F0502020204030204"/>
              </a:rPr>
              <a:t>Roberto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Formento</a:t>
            </a:r>
            <a:r>
              <a:rPr lang="pt-PT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/>
              </a:rPr>
              <a:t>Cavaier</a:t>
            </a:r>
            <a:endParaRPr lang="pt-PT" sz="1600" dirty="0">
              <a:solidFill>
                <a:prstClr val="black"/>
              </a:solidFill>
              <a:latin typeface="Calibri" panose="020F0502020204030204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pt-PT" sz="1600" dirty="0">
                <a:solidFill>
                  <a:prstClr val="black"/>
                </a:solidFill>
                <a:latin typeface="Calibri" panose="020F0502020204030204"/>
              </a:rPr>
              <a:t>SANJIB CHOWDHURY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253310" y="4434027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pt-PT" sz="16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</a:t>
            </a:r>
            <a:r>
              <a:rPr lang="pt-PT" sz="16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6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pt-PT" sz="1600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pt-PT" sz="16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Maddalena</a:t>
            </a:r>
            <a:r>
              <a:rPr lang="pt-PT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Maietta</a:t>
            </a:r>
            <a:endParaRPr lang="pt-PT" sz="16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pt-PT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Simon Thomas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Stegemann</a:t>
            </a:r>
            <a:endParaRPr lang="pt-PT" sz="16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pt-PT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Alexandra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Litvinenko</a:t>
            </a:r>
            <a:endParaRPr lang="pt-PT" sz="16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pt-PT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Francesco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Cicone</a:t>
            </a:r>
            <a:endParaRPr lang="pt-PT" sz="16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pt-PT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IOANNA PRIONISTI</a:t>
            </a:r>
          </a:p>
          <a:p>
            <a:pPr lvl="0"/>
            <a:r>
              <a:rPr lang="pt-PT" sz="16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Grigory</a:t>
            </a:r>
            <a:r>
              <a:rPr lang="pt-PT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sz="16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Karateev</a:t>
            </a:r>
            <a:endParaRPr lang="pt-PT" sz="1600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pt-PT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Daniel </a:t>
            </a:r>
            <a:r>
              <a:rPr lang="pt-PT" sz="16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Thibaut</a:t>
            </a:r>
            <a:endParaRPr lang="pt-PT" sz="16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6553200" y="4492381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pt-PT" sz="1600" b="1" dirty="0" err="1">
                <a:solidFill>
                  <a:prstClr val="black"/>
                </a:solidFill>
                <a:latin typeface="+mn-lt"/>
              </a:rPr>
              <a:t>Group</a:t>
            </a:r>
            <a:r>
              <a:rPr lang="pt-PT" sz="1600" b="1" dirty="0">
                <a:solidFill>
                  <a:prstClr val="black"/>
                </a:solidFill>
                <a:latin typeface="+mn-lt"/>
              </a:rPr>
              <a:t> </a:t>
            </a:r>
            <a:r>
              <a:rPr lang="pt-PT" sz="1600" b="1" dirty="0" smtClean="0">
                <a:solidFill>
                  <a:prstClr val="black"/>
                </a:solidFill>
                <a:latin typeface="+mn-lt"/>
              </a:rPr>
              <a:t>3</a:t>
            </a:r>
            <a:endParaRPr lang="pt-PT" sz="1600" dirty="0" smtClean="0">
              <a:solidFill>
                <a:prstClr val="black"/>
              </a:solidFill>
              <a:latin typeface="+mn-lt"/>
            </a:endParaRPr>
          </a:p>
          <a:p>
            <a:pPr lvl="0"/>
            <a:r>
              <a:rPr lang="pt-PT" sz="1600" dirty="0" smtClean="0">
                <a:solidFill>
                  <a:prstClr val="black"/>
                </a:solidFill>
                <a:latin typeface="+mn-lt"/>
              </a:rPr>
              <a:t>Andrew </a:t>
            </a:r>
            <a:r>
              <a:rPr lang="pt-PT" sz="1600" dirty="0" err="1">
                <a:solidFill>
                  <a:prstClr val="black"/>
                </a:solidFill>
                <a:latin typeface="+mn-lt"/>
              </a:rPr>
              <a:t>Burgoyne</a:t>
            </a:r>
            <a:endParaRPr lang="pt-PT" sz="1600" dirty="0">
              <a:solidFill>
                <a:prstClr val="black"/>
              </a:solidFill>
              <a:latin typeface="+mn-lt"/>
            </a:endParaRPr>
          </a:p>
          <a:p>
            <a:pPr lvl="0"/>
            <a:r>
              <a:rPr lang="pt-PT" sz="1600" dirty="0" err="1">
                <a:solidFill>
                  <a:prstClr val="black"/>
                </a:solidFill>
                <a:latin typeface="+mn-lt"/>
              </a:rPr>
              <a:t>Kristof</a:t>
            </a:r>
            <a:r>
              <a:rPr lang="pt-PT" sz="1600" dirty="0">
                <a:solidFill>
                  <a:prstClr val="black"/>
                </a:solidFill>
                <a:latin typeface="+mn-lt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+mn-lt"/>
              </a:rPr>
              <a:t>Dockx</a:t>
            </a:r>
            <a:endParaRPr lang="pt-PT" sz="1600" dirty="0">
              <a:solidFill>
                <a:prstClr val="black"/>
              </a:solidFill>
              <a:latin typeface="+mn-lt"/>
            </a:endParaRPr>
          </a:p>
          <a:p>
            <a:pPr lvl="0"/>
            <a:r>
              <a:rPr lang="pt-PT" sz="1600" dirty="0">
                <a:solidFill>
                  <a:prstClr val="black"/>
                </a:solidFill>
                <a:latin typeface="+mn-lt"/>
              </a:rPr>
              <a:t>Telma Marques</a:t>
            </a:r>
          </a:p>
          <a:p>
            <a:pPr lvl="0"/>
            <a:r>
              <a:rPr lang="pt-PT" sz="1600" dirty="0" err="1">
                <a:solidFill>
                  <a:prstClr val="black"/>
                </a:solidFill>
                <a:latin typeface="+mn-lt"/>
              </a:rPr>
              <a:t>Mattia</a:t>
            </a:r>
            <a:r>
              <a:rPr lang="pt-PT" sz="1600" dirty="0">
                <a:solidFill>
                  <a:prstClr val="black"/>
                </a:solidFill>
                <a:latin typeface="+mn-lt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+mn-lt"/>
              </a:rPr>
              <a:t>Mazza</a:t>
            </a:r>
            <a:endParaRPr lang="pt-PT" sz="1600" dirty="0">
              <a:solidFill>
                <a:prstClr val="black"/>
              </a:solidFill>
              <a:latin typeface="+mn-lt"/>
            </a:endParaRPr>
          </a:p>
          <a:p>
            <a:pPr lvl="0"/>
            <a:r>
              <a:rPr lang="pt-PT" sz="1600" dirty="0" err="1">
                <a:solidFill>
                  <a:prstClr val="black"/>
                </a:solidFill>
                <a:latin typeface="+mn-lt"/>
              </a:rPr>
              <a:t>Filip</a:t>
            </a:r>
            <a:r>
              <a:rPr lang="pt-PT" sz="1600" dirty="0">
                <a:solidFill>
                  <a:prstClr val="black"/>
                </a:solidFill>
                <a:latin typeface="+mn-lt"/>
              </a:rPr>
              <a:t> </a:t>
            </a:r>
            <a:r>
              <a:rPr lang="pt-PT" sz="1600" dirty="0" err="1">
                <a:solidFill>
                  <a:prstClr val="black"/>
                </a:solidFill>
                <a:latin typeface="+mn-lt"/>
              </a:rPr>
              <a:t>Puicea</a:t>
            </a:r>
            <a:endParaRPr lang="pt-PT" sz="1600" dirty="0">
              <a:solidFill>
                <a:prstClr val="black"/>
              </a:solidFill>
              <a:latin typeface="+mn-lt"/>
            </a:endParaRPr>
          </a:p>
          <a:p>
            <a:pPr lvl="0"/>
            <a:r>
              <a:rPr lang="pt-PT" sz="1600" dirty="0">
                <a:solidFill>
                  <a:prstClr val="black"/>
                </a:solidFill>
                <a:latin typeface="+mn-lt"/>
              </a:rPr>
              <a:t>Alina </a:t>
            </a:r>
            <a:r>
              <a:rPr lang="pt-PT" sz="1600" dirty="0" err="1">
                <a:solidFill>
                  <a:prstClr val="black"/>
                </a:solidFill>
                <a:latin typeface="+mn-lt"/>
              </a:rPr>
              <a:t>Raicu</a:t>
            </a:r>
            <a:endParaRPr lang="pt-PT" sz="1600" dirty="0">
              <a:solidFill>
                <a:prstClr val="black"/>
              </a:solidFill>
              <a:latin typeface="+mn-lt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385276"/>
              </p:ext>
            </p:extLst>
          </p:nvPr>
        </p:nvGraphicFramePr>
        <p:xfrm>
          <a:off x="539552" y="1916832"/>
          <a:ext cx="7560840" cy="2160240"/>
        </p:xfrm>
        <a:graphic>
          <a:graphicData uri="http://schemas.openxmlformats.org/drawingml/2006/table">
            <a:tbl>
              <a:tblPr firstRow="1" firstCol="1" bandRow="1"/>
              <a:tblGrid>
                <a:gridCol w="1764848">
                  <a:extLst>
                    <a:ext uri="{9D8B030D-6E8A-4147-A177-3AD203B41FA5}">
                      <a16:colId xmlns:a16="http://schemas.microsoft.com/office/drawing/2014/main" xmlns="" val="2666570649"/>
                    </a:ext>
                  </a:extLst>
                </a:gridCol>
                <a:gridCol w="5795992">
                  <a:extLst>
                    <a:ext uri="{9D8B030D-6E8A-4147-A177-3AD203B41FA5}">
                      <a16:colId xmlns:a16="http://schemas.microsoft.com/office/drawing/2014/main" xmlns="" val="630295553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09:45:-11:15*</a:t>
                      </a:r>
                      <a:endParaRPr lang="pt-P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300"/>
                        </a:spcAft>
                      </a:pPr>
                      <a:r>
                        <a:rPr lang="nl-NL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Group1/ Session 1; Group 2/Session 2; Group 3/Session3 </a:t>
                      </a:r>
                      <a:endParaRPr lang="pt-P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06932372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11:30-13:00</a:t>
                      </a:r>
                      <a:endParaRPr lang="pt-P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300"/>
                        </a:spcAft>
                      </a:pPr>
                      <a:r>
                        <a:rPr lang="nl-NL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Group1/Session 2; Group 2/Session 3; Group 3/Session 1</a:t>
                      </a:r>
                      <a:endParaRPr lang="pt-P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65058572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13:00-14:30</a:t>
                      </a:r>
                      <a:endParaRPr lang="pt-P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300"/>
                        </a:spcAft>
                      </a:pPr>
                      <a:r>
                        <a:rPr lang="nl-NL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Lunch</a:t>
                      </a:r>
                      <a:endParaRPr lang="pt-P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53679124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14:30-16:00</a:t>
                      </a:r>
                      <a:endParaRPr lang="pt-P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300"/>
                        </a:spcAft>
                      </a:pPr>
                      <a:r>
                        <a:rPr lang="nl-NL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Group1/Session 3; Group 2/Session 1; Group 3/Session 2</a:t>
                      </a:r>
                      <a:endParaRPr lang="pt-P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70655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551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C9278-457F-4824-82BF-4D14CE500978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107504" y="274009"/>
            <a:ext cx="9361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1: </a:t>
            </a:r>
            <a:r>
              <a:rPr lang="en-GB" sz="2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Synthesis, purification and characterization of a DOTA-conjugated peptide</a:t>
            </a:r>
            <a:endParaRPr lang="pt-PT" sz="2000" b="1" i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2915816" y="832066"/>
            <a:ext cx="2988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latin typeface="+mn-lt"/>
              </a:rPr>
              <a:t>(</a:t>
            </a:r>
            <a:r>
              <a:rPr lang="pt-PT" dirty="0" smtClean="0">
                <a:latin typeface="+mn-lt"/>
              </a:rPr>
              <a:t>João Correia/Alice D’</a:t>
            </a:r>
            <a:r>
              <a:rPr lang="pt-PT" dirty="0" err="1" smtClean="0">
                <a:latin typeface="+mn-lt"/>
              </a:rPr>
              <a:t>Onofrio</a:t>
            </a:r>
            <a:r>
              <a:rPr lang="pt-PT" dirty="0" smtClean="0">
                <a:latin typeface="+mn-lt"/>
              </a:rPr>
              <a:t>)</a:t>
            </a:r>
          </a:p>
        </p:txBody>
      </p:sp>
      <p:sp>
        <p:nvSpPr>
          <p:cNvPr id="7" name="Retângulo 6"/>
          <p:cNvSpPr/>
          <p:nvPr/>
        </p:nvSpPr>
        <p:spPr>
          <a:xfrm>
            <a:off x="251520" y="1916832"/>
            <a:ext cx="8784976" cy="283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Brief introduction to solid phase peptide synthesis</a:t>
            </a:r>
            <a:endParaRPr lang="pt-PT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Manual </a:t>
            </a:r>
            <a:r>
              <a:rPr lang="en-GB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versus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automated peptide synthesis</a:t>
            </a:r>
            <a:endParaRPr lang="pt-PT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Automated peptide synthesis:  hands-on simulation of a peptide synthesis run</a:t>
            </a:r>
            <a:endParaRPr lang="pt-PT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Cleavage and isolation of crude peptide</a:t>
            </a:r>
            <a:endParaRPr lang="pt-PT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Purification by HPLC, analytical control and characterization by MS</a:t>
            </a:r>
            <a:endParaRPr lang="pt-PT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Conjugation reactions on solid support or in solution</a:t>
            </a:r>
            <a:endParaRPr lang="pt-P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220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C9278-457F-4824-82BF-4D14CE500978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683568" y="1772816"/>
            <a:ext cx="7920880" cy="327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Radiolabelling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a DOTA-conjugated peptide (ER3)  with </a:t>
            </a:r>
            <a:r>
              <a:rPr lang="en-GB" sz="2000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111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In.</a:t>
            </a: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endParaRPr lang="pt-PT" sz="20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en-GB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Radioanalytical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 of the radiolabelled </a:t>
            </a:r>
            <a:r>
              <a:rPr lang="en-GB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111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In-ER3 by HPLC and ITLC-SG and determination of the radiochemical yield (RCY) and purity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endParaRPr lang="en-GB" sz="20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 If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necessary, purification of </a:t>
            </a:r>
            <a:r>
              <a:rPr lang="en-GB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111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In-ER3 by solid phase extraction (using Sep-Pak C18 cartridges) and determination of RCP after purification</a:t>
            </a:r>
            <a:endParaRPr lang="pt-P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423751"/>
              </p:ext>
            </p:extLst>
          </p:nvPr>
        </p:nvGraphicFramePr>
        <p:xfrm>
          <a:off x="0" y="260648"/>
          <a:ext cx="9144000" cy="108012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xmlns="" val="133991393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Session 2: </a:t>
                      </a:r>
                      <a:r>
                        <a:rPr lang="en-GB" sz="20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Radiolabelling and </a:t>
                      </a:r>
                      <a:r>
                        <a:rPr lang="en-GB" sz="20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radioanalytical</a:t>
                      </a:r>
                      <a:r>
                        <a:rPr lang="en-GB" sz="20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control of a DOTA-conjugated peptide </a:t>
                      </a:r>
                      <a:r>
                        <a:rPr lang="en-GB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20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Célia</a:t>
                      </a:r>
                      <a:r>
                        <a:rPr lang="en-GB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0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Fernandes</a:t>
                      </a:r>
                      <a:r>
                        <a:rPr lang="en-GB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pt-PT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2707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46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C9278-457F-4824-82BF-4D14CE500978}" type="slidenum">
              <a:rPr lang="pt-PT" smtClean="0"/>
              <a:pPr>
                <a:defRPr/>
              </a:pPr>
              <a:t>5</a:t>
            </a:fld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-396552" y="332662"/>
            <a:ext cx="94433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3: </a:t>
            </a:r>
            <a:r>
              <a:rPr lang="en-GB" sz="24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Biodistribution</a:t>
            </a:r>
            <a:r>
              <a:rPr lang="en-GB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studies and cell-based </a:t>
            </a:r>
            <a:r>
              <a:rPr lang="en-GB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assays</a:t>
            </a:r>
          </a:p>
          <a:p>
            <a:pPr algn="ctr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Lurdes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Gano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Paula </a:t>
            </a:r>
            <a:r>
              <a:rPr lang="en-GB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Raposinho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pt-PT" sz="2000" dirty="0"/>
          </a:p>
        </p:txBody>
      </p:sp>
      <p:sp>
        <p:nvSpPr>
          <p:cNvPr id="8" name="Retângulo 7"/>
          <p:cNvSpPr/>
          <p:nvPr/>
        </p:nvSpPr>
        <p:spPr>
          <a:xfrm>
            <a:off x="971600" y="1484784"/>
            <a:ext cx="7488832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>
                <a:latin typeface="+mn-lt"/>
              </a:rPr>
              <a:t/>
            </a:r>
            <a:br>
              <a:rPr lang="pt-PT" dirty="0">
                <a:latin typeface="+mn-lt"/>
              </a:rPr>
            </a:br>
            <a:r>
              <a:rPr lang="pt-PT" sz="2000" b="1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Animal </a:t>
            </a:r>
            <a:r>
              <a:rPr lang="pt-PT" sz="2000" b="1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studies</a:t>
            </a:r>
            <a:r>
              <a:rPr lang="pt-PT" sz="20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/ </a:t>
            </a:r>
            <a:r>
              <a:rPr lang="pt-PT" sz="2000" b="1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Biodistribution</a:t>
            </a:r>
            <a:r>
              <a:rPr lang="pt-PT" sz="20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b="1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of</a:t>
            </a:r>
            <a:r>
              <a:rPr lang="pt-PT" sz="20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b="1" baseline="30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111</a:t>
            </a:r>
            <a:r>
              <a:rPr lang="pt-PT" sz="20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In-ER3 in </a:t>
            </a:r>
            <a:r>
              <a:rPr lang="pt-PT" sz="2000" b="1" dirty="0" err="1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mice</a:t>
            </a:r>
            <a:r>
              <a:rPr lang="pt-PT" sz="2000" b="1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/Lurdes Gano:</a:t>
            </a:r>
          </a:p>
          <a:p>
            <a:r>
              <a:rPr lang="pt-PT" sz="2000" dirty="0">
                <a:latin typeface="+mn-lt"/>
                <a:cs typeface="Calibri" panose="020F0502020204030204" pitchFamily="34" charset="0"/>
              </a:rPr>
              <a:t/>
            </a:r>
            <a:br>
              <a:rPr lang="pt-PT" sz="2000" dirty="0">
                <a:latin typeface="+mn-lt"/>
                <a:cs typeface="Calibri" panose="020F0502020204030204" pitchFamily="34" charset="0"/>
              </a:rPr>
            </a:b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Evaluation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of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tissue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distribution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in CD1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female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mice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at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different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time </a:t>
            </a:r>
            <a:r>
              <a:rPr lang="pt-PT" sz="2000" dirty="0" err="1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points</a:t>
            </a:r>
            <a:endParaRPr lang="pt-PT" sz="2000" dirty="0" smtClean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  <a:p>
            <a:r>
              <a:rPr lang="pt-PT" sz="2000" dirty="0">
                <a:latin typeface="+mn-lt"/>
                <a:cs typeface="Calibri" panose="020F0502020204030204" pitchFamily="34" charset="0"/>
              </a:rPr>
              <a:t/>
            </a:r>
            <a:br>
              <a:rPr lang="pt-PT" sz="2000" dirty="0">
                <a:latin typeface="+mn-lt"/>
                <a:cs typeface="Calibri" panose="020F0502020204030204" pitchFamily="34" charset="0"/>
              </a:rPr>
            </a:b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- In vivo </a:t>
            </a:r>
            <a:r>
              <a:rPr lang="pt-PT" sz="2000" dirty="0" err="1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Stability</a:t>
            </a:r>
            <a:r>
              <a:rPr lang="pt-PT" sz="2000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Analysis</a:t>
            </a:r>
            <a:endParaRPr lang="pt-PT" sz="2000" dirty="0" smtClean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  <a:p>
            <a:r>
              <a:rPr lang="pt-PT" sz="2000" dirty="0">
                <a:latin typeface="+mn-lt"/>
                <a:cs typeface="Calibri" panose="020F0502020204030204" pitchFamily="34" charset="0"/>
              </a:rPr>
              <a:t/>
            </a:r>
            <a:br>
              <a:rPr lang="pt-PT" sz="2000" dirty="0">
                <a:latin typeface="+mn-lt"/>
                <a:cs typeface="Calibri" panose="020F0502020204030204" pitchFamily="34" charset="0"/>
              </a:rPr>
            </a:b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- Tumor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Targeting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in 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Balb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/c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nude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mice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MCF-7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Xenografts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(Tumor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induction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/ Tumor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uptake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/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Target:non-target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ratios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and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blockade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pt-PT" sz="2000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studies</a:t>
            </a:r>
            <a:r>
              <a:rPr lang="pt-PT" sz="20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)</a:t>
            </a:r>
            <a:endParaRPr lang="pt-PT" sz="2000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431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C9278-457F-4824-82BF-4D14CE500978}" type="slidenum">
              <a:rPr lang="pt-PT" smtClean="0"/>
              <a:pPr>
                <a:defRPr/>
              </a:pPr>
              <a:t>6</a:t>
            </a:fld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-396552" y="332662"/>
            <a:ext cx="94433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Session 3: </a:t>
            </a:r>
            <a:r>
              <a:rPr lang="en-GB" sz="24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Biodistribution</a:t>
            </a:r>
            <a:r>
              <a:rPr lang="en-GB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studies and cell-based </a:t>
            </a:r>
            <a:r>
              <a:rPr lang="en-GB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assays</a:t>
            </a:r>
          </a:p>
          <a:p>
            <a:pPr algn="ctr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Lurdes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Gano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Paula </a:t>
            </a:r>
            <a:r>
              <a:rPr lang="en-GB" sz="2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Raposinho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pt-PT" sz="2000" dirty="0"/>
          </a:p>
        </p:txBody>
      </p:sp>
      <p:sp>
        <p:nvSpPr>
          <p:cNvPr id="2" name="Retângulo 1"/>
          <p:cNvSpPr/>
          <p:nvPr/>
        </p:nvSpPr>
        <p:spPr>
          <a:xfrm>
            <a:off x="216024" y="2060848"/>
            <a:ext cx="4572000" cy="3356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Cell-based </a:t>
            </a:r>
            <a:r>
              <a:rPr lang="en-U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assays/Paula </a:t>
            </a:r>
            <a:r>
              <a:rPr lang="en-US" sz="16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Raposinho</a:t>
            </a:r>
            <a:r>
              <a:rPr lang="en-U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 culture room: Equipment and organization of a cell culture laboratory.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 culture mediums: Properties and special requirements of media.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Types of cell cultures and typical adherence cell morphology.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Applications, advantages and limitations of cell-based assays.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MCF-7 cells culture: Morphological analysis of adherent MCF-7 living-cells in culture cell flasks, under an inverted phase microscope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807254" y="2375613"/>
            <a:ext cx="4572000" cy="27270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Subculturing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cryopreservation of cells culture. 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Counting MCF-7 cells and preparation of a 24-well plate with cells for internalization assay.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Internalization of </a:t>
            </a: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111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In-ER3  in MCF-7 cells: 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Preparation of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radiopeptide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solution  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Incubation of </a:t>
            </a: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111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In-ER3 with cells 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Removing membrane associated fraction and recovering internalized fraction</a:t>
            </a:r>
            <a:endParaRPr lang="pt-P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 of counts and results </a:t>
            </a:r>
            <a:endParaRPr lang="pt-P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61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745106" y="1063357"/>
            <a:ext cx="3474720" cy="438150"/>
          </a:xfrm>
          <a:prstGeom prst="rect">
            <a:avLst/>
          </a:prstGeom>
          <a:solidFill>
            <a:srgbClr val="CCECFF"/>
          </a:solidFill>
          <a:ln>
            <a:solidFill>
              <a:srgbClr val="002060"/>
            </a:solidFill>
          </a:ln>
        </p:spPr>
        <p:txBody>
          <a:bodyPr lIns="51435" tIns="25718" rIns="51435" bIns="25718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PT" sz="18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Peptides</a:t>
            </a:r>
            <a:r>
              <a:rPr lang="pt-PT" sz="1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8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targeting</a:t>
            </a:r>
            <a:r>
              <a:rPr lang="pt-PT" sz="1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8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1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ER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677623" y="1563081"/>
            <a:ext cx="2225289" cy="1482083"/>
            <a:chOff x="7410451" y="1386294"/>
            <a:chExt cx="2967052" cy="1976111"/>
          </a:xfrm>
        </p:grpSpPr>
        <p:pic>
          <p:nvPicPr>
            <p:cNvPr id="7" name="Picture 4" descr="The role of estrogen and androgen receptors in bone health and disease"/>
            <p:cNvPicPr>
              <a:picLocks noChangeAspect="1" noChangeArrowheads="1"/>
            </p:cNvPicPr>
            <p:nvPr/>
          </p:nvPicPr>
          <p:blipFill>
            <a:blip r:embed="rId3"/>
            <a:srcRect l="2728" t="14706" r="53636" b="57354"/>
            <a:stretch>
              <a:fillRect/>
            </a:stretch>
          </p:blipFill>
          <p:spPr bwMode="auto">
            <a:xfrm>
              <a:off x="7639050" y="1719263"/>
              <a:ext cx="2286000" cy="1357312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" name="Group 3"/>
            <p:cNvGrpSpPr/>
            <p:nvPr/>
          </p:nvGrpSpPr>
          <p:grpSpPr>
            <a:xfrm>
              <a:off x="7410451" y="1386294"/>
              <a:ext cx="2967052" cy="1976111"/>
              <a:chOff x="7353301" y="1362075"/>
              <a:chExt cx="2967052" cy="1976111"/>
            </a:xfrm>
          </p:grpSpPr>
          <p:sp>
            <p:nvSpPr>
              <p:cNvPr id="8" name="Rectângulo 36"/>
              <p:cNvSpPr/>
              <p:nvPr/>
            </p:nvSpPr>
            <p:spPr>
              <a:xfrm>
                <a:off x="7639051" y="1362075"/>
                <a:ext cx="2214563" cy="28575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pt-PT" sz="1125" b="1" dirty="0">
                    <a:solidFill>
                      <a:prstClr val="white"/>
                    </a:solidFill>
                  </a:rPr>
                  <a:t>Nuclear </a:t>
                </a:r>
                <a:r>
                  <a:rPr lang="pt-PT" sz="1125" b="1" dirty="0" err="1">
                    <a:solidFill>
                      <a:prstClr val="white"/>
                    </a:solidFill>
                  </a:rPr>
                  <a:t>Compartment</a:t>
                </a:r>
                <a:endParaRPr lang="pt-PT" sz="1125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245" name="Rectângulo 41"/>
              <p:cNvSpPr>
                <a:spLocks noChangeArrowheads="1"/>
              </p:cNvSpPr>
              <p:nvPr/>
            </p:nvSpPr>
            <p:spPr bwMode="auto">
              <a:xfrm>
                <a:off x="7353301" y="3076575"/>
                <a:ext cx="2967052" cy="261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  <a:defRPr/>
                </a:pPr>
                <a:r>
                  <a:rPr lang="en-US" altLang="pt-PT" sz="675">
                    <a:solidFill>
                      <a:prstClr val="black"/>
                    </a:solidFill>
                  </a:rPr>
                  <a:t>Nat. Rev. Endocrinol (2013) </a:t>
                </a:r>
                <a:r>
                  <a:rPr lang="pt-PT" altLang="pt-PT" sz="675">
                    <a:solidFill>
                      <a:prstClr val="black"/>
                    </a:solidFill>
                  </a:rPr>
                  <a:t> doi:10.1038/nrendo.2013.179</a:t>
                </a:r>
              </a:p>
            </p:txBody>
          </p:sp>
        </p:grpSp>
      </p:grpSp>
      <p:sp>
        <p:nvSpPr>
          <p:cNvPr id="10246" name="CaixaDeTexto 37"/>
          <p:cNvSpPr txBox="1">
            <a:spLocks noChangeArrowheads="1"/>
          </p:cNvSpPr>
          <p:nvPr/>
        </p:nvSpPr>
        <p:spPr bwMode="auto">
          <a:xfrm>
            <a:off x="6782467" y="3243897"/>
            <a:ext cx="265005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t-PT" altLang="pt-PT" sz="105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pt-PT" altLang="pt-PT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altLang="pt-PT" sz="105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Coactivators</a:t>
            </a:r>
            <a:endParaRPr lang="pt-PT" altLang="pt-PT"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t-PT" altLang="pt-PT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</a:t>
            </a:r>
            <a:r>
              <a:rPr lang="pt-PT" altLang="pt-PT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PT" altLang="pt-PT" sz="105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Estrogen</a:t>
            </a:r>
            <a:r>
              <a:rPr lang="pt-PT" altLang="pt-PT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Response </a:t>
            </a:r>
            <a:r>
              <a:rPr lang="pt-PT" altLang="pt-PT" sz="105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</a:t>
            </a:r>
            <a:endParaRPr lang="pt-PT" altLang="pt-PT"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7" name="CaixaDeTexto 17"/>
          <p:cNvSpPr txBox="1">
            <a:spLocks noChangeArrowheads="1"/>
          </p:cNvSpPr>
          <p:nvPr/>
        </p:nvSpPr>
        <p:spPr bwMode="auto">
          <a:xfrm>
            <a:off x="70597" y="1840887"/>
            <a:ext cx="6581426" cy="1234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pt-PT" altLang="pt-PT" sz="13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Coactivators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NR boxes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LXXLL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sequences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(L-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Leucine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X –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aminoacid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bind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LBD </a:t>
            </a:r>
            <a:r>
              <a:rPr lang="pt-PT" altLang="pt-PT" sz="135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pt-PT" altLang="pt-P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pt-PT" altLang="pt-PT" sz="135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Peptidomimetics</a:t>
            </a:r>
            <a:r>
              <a:rPr lang="pt-PT" altLang="pt-PT" sz="135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PT" altLang="pt-PT" sz="135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pt-PT" altLang="pt-PT" sz="135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affinity</a:t>
            </a:r>
            <a:r>
              <a:rPr lang="pt-PT" altLang="pt-PT" sz="135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altLang="pt-PT" sz="135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selectivity</a:t>
            </a:r>
            <a:r>
              <a:rPr lang="pt-PT" altLang="pt-PT" sz="135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pt-PT" sz="1350" b="1" dirty="0" err="1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pt-PT" altLang="pt-PT" sz="135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 </a:t>
            </a:r>
            <a:r>
              <a:rPr lang="el-GR" altLang="pt-PT" sz="1350" b="1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pt-PT" altLang="pt-PT" sz="1350" b="1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t-PT" altLang="pt-PT" sz="1350" b="1" dirty="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004732" y="3021597"/>
            <a:ext cx="3394472" cy="503635"/>
            <a:chOff x="1720476" y="3324164"/>
            <a:chExt cx="4525963" cy="671513"/>
          </a:xfrm>
        </p:grpSpPr>
        <p:grpSp>
          <p:nvGrpSpPr>
            <p:cNvPr id="10256" name="Grupo 29"/>
            <p:cNvGrpSpPr>
              <a:grpSpLocks/>
            </p:cNvGrpSpPr>
            <p:nvPr/>
          </p:nvGrpSpPr>
          <p:grpSpPr bwMode="auto">
            <a:xfrm>
              <a:off x="1954632" y="3432176"/>
              <a:ext cx="4057650" cy="422275"/>
              <a:chOff x="1357290" y="4000504"/>
              <a:chExt cx="6471124" cy="432052"/>
            </a:xfrm>
          </p:grpSpPr>
          <p:sp>
            <p:nvSpPr>
              <p:cNvPr id="69" name="Fluxograma: conexão 24"/>
              <p:cNvSpPr/>
              <p:nvPr/>
            </p:nvSpPr>
            <p:spPr>
              <a:xfrm>
                <a:off x="1357290" y="4000504"/>
                <a:ext cx="698760" cy="432052"/>
              </a:xfrm>
              <a:prstGeom prst="flowChartConnector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pt-PT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luxograma: conexão 25"/>
              <p:cNvSpPr/>
              <p:nvPr/>
            </p:nvSpPr>
            <p:spPr>
              <a:xfrm>
                <a:off x="2124406" y="4000504"/>
                <a:ext cx="756991" cy="432052"/>
              </a:xfrm>
              <a:prstGeom prst="flowChartConnector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pt-PT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luxograma: conexão 26"/>
              <p:cNvSpPr/>
              <p:nvPr/>
            </p:nvSpPr>
            <p:spPr>
              <a:xfrm>
                <a:off x="2997857" y="4000504"/>
                <a:ext cx="756989" cy="43205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solidFill>
                  <a:srgbClr val="00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b="1" dirty="0">
                    <a:solidFill>
                      <a:prstClr val="black"/>
                    </a:solidFill>
                  </a:rPr>
                  <a:t>L</a:t>
                </a:r>
              </a:p>
            </p:txBody>
          </p:sp>
          <p:sp>
            <p:nvSpPr>
              <p:cNvPr id="72" name="Fluxograma: conexão 27"/>
              <p:cNvSpPr/>
              <p:nvPr/>
            </p:nvSpPr>
            <p:spPr>
              <a:xfrm>
                <a:off x="3787759" y="4000504"/>
                <a:ext cx="751926" cy="43205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solidFill>
                  <a:srgbClr val="00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b="1" dirty="0">
                    <a:solidFill>
                      <a:prstClr val="black"/>
                    </a:solidFill>
                  </a:rPr>
                  <a:t>X</a:t>
                </a:r>
              </a:p>
            </p:txBody>
          </p:sp>
          <p:sp>
            <p:nvSpPr>
              <p:cNvPr id="73" name="Fluxograma: conexão 28"/>
              <p:cNvSpPr/>
              <p:nvPr/>
            </p:nvSpPr>
            <p:spPr>
              <a:xfrm>
                <a:off x="4643487" y="4000504"/>
                <a:ext cx="751926" cy="43205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solidFill>
                  <a:srgbClr val="00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b="1" dirty="0">
                    <a:solidFill>
                      <a:prstClr val="black"/>
                    </a:solidFill>
                  </a:rPr>
                  <a:t>X</a:t>
                </a:r>
              </a:p>
            </p:txBody>
          </p:sp>
          <p:sp>
            <p:nvSpPr>
              <p:cNvPr id="74" name="Fluxograma: conexão 29"/>
              <p:cNvSpPr/>
              <p:nvPr/>
            </p:nvSpPr>
            <p:spPr>
              <a:xfrm>
                <a:off x="5501745" y="4000504"/>
                <a:ext cx="754458" cy="43205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solidFill>
                  <a:srgbClr val="00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0" hangingPunct="0">
                  <a:defRPr/>
                </a:pPr>
                <a:r>
                  <a:rPr lang="pt-PT" b="1" dirty="0">
                    <a:solidFill>
                      <a:prstClr val="black"/>
                    </a:solidFill>
                  </a:rPr>
                  <a:t>L</a:t>
                </a:r>
              </a:p>
            </p:txBody>
          </p:sp>
          <p:sp>
            <p:nvSpPr>
              <p:cNvPr id="75" name="Fluxograma: conexão 30"/>
              <p:cNvSpPr/>
              <p:nvPr/>
            </p:nvSpPr>
            <p:spPr>
              <a:xfrm>
                <a:off x="6284053" y="4000504"/>
                <a:ext cx="668379" cy="43205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solidFill>
                  <a:srgbClr val="00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b="1" dirty="0">
                    <a:solidFill>
                      <a:prstClr val="black"/>
                    </a:solidFill>
                  </a:rPr>
                  <a:t>L</a:t>
                </a:r>
              </a:p>
            </p:txBody>
          </p:sp>
          <p:cxnSp>
            <p:nvCxnSpPr>
              <p:cNvPr id="76" name="Conexão recta 31"/>
              <p:cNvCxnSpPr>
                <a:stCxn id="69" idx="6"/>
                <a:endCxn id="70" idx="2"/>
              </p:cNvCxnSpPr>
              <p:nvPr/>
            </p:nvCxnSpPr>
            <p:spPr>
              <a:xfrm>
                <a:off x="2056050" y="4216529"/>
                <a:ext cx="68356" cy="0"/>
              </a:xfrm>
              <a:prstGeom prst="line">
                <a:avLst/>
              </a:prstGeom>
              <a:ln>
                <a:solidFill>
                  <a:srgbClr val="00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xão recta 32"/>
              <p:cNvCxnSpPr>
                <a:stCxn id="70" idx="6"/>
                <a:endCxn id="71" idx="2"/>
              </p:cNvCxnSpPr>
              <p:nvPr/>
            </p:nvCxnSpPr>
            <p:spPr>
              <a:xfrm>
                <a:off x="2881397" y="4216529"/>
                <a:ext cx="116460" cy="0"/>
              </a:xfrm>
              <a:prstGeom prst="line">
                <a:avLst/>
              </a:prstGeom>
              <a:ln>
                <a:solidFill>
                  <a:srgbClr val="00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xão recta 33"/>
              <p:cNvCxnSpPr>
                <a:stCxn id="71" idx="6"/>
                <a:endCxn id="72" idx="2"/>
              </p:cNvCxnSpPr>
              <p:nvPr/>
            </p:nvCxnSpPr>
            <p:spPr>
              <a:xfrm>
                <a:off x="3754846" y="4216529"/>
                <a:ext cx="32913" cy="3249"/>
              </a:xfrm>
              <a:prstGeom prst="line">
                <a:avLst/>
              </a:prstGeom>
              <a:ln>
                <a:solidFill>
                  <a:srgbClr val="00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exão recta 34"/>
              <p:cNvCxnSpPr>
                <a:stCxn id="72" idx="6"/>
                <a:endCxn id="73" idx="2"/>
              </p:cNvCxnSpPr>
              <p:nvPr/>
            </p:nvCxnSpPr>
            <p:spPr>
              <a:xfrm>
                <a:off x="4539685" y="4216529"/>
                <a:ext cx="103802" cy="3249"/>
              </a:xfrm>
              <a:prstGeom prst="line">
                <a:avLst/>
              </a:prstGeom>
              <a:ln>
                <a:solidFill>
                  <a:srgbClr val="00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exão recta 35"/>
              <p:cNvCxnSpPr>
                <a:stCxn id="73" idx="6"/>
                <a:endCxn id="74" idx="2"/>
              </p:cNvCxnSpPr>
              <p:nvPr/>
            </p:nvCxnSpPr>
            <p:spPr>
              <a:xfrm>
                <a:off x="5395412" y="4216529"/>
                <a:ext cx="106333" cy="3249"/>
              </a:xfrm>
              <a:prstGeom prst="line">
                <a:avLst/>
              </a:prstGeom>
              <a:ln>
                <a:solidFill>
                  <a:srgbClr val="00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exão recta 36"/>
              <p:cNvCxnSpPr>
                <a:stCxn id="74" idx="6"/>
                <a:endCxn id="75" idx="2"/>
              </p:cNvCxnSpPr>
              <p:nvPr/>
            </p:nvCxnSpPr>
            <p:spPr>
              <a:xfrm>
                <a:off x="6256203" y="4216529"/>
                <a:ext cx="27850" cy="0"/>
              </a:xfrm>
              <a:prstGeom prst="line">
                <a:avLst/>
              </a:prstGeom>
              <a:ln>
                <a:solidFill>
                  <a:srgbClr val="00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Fluxograma: conexão 37"/>
              <p:cNvSpPr/>
              <p:nvPr/>
            </p:nvSpPr>
            <p:spPr>
              <a:xfrm>
                <a:off x="7073956" y="4000504"/>
                <a:ext cx="751926" cy="432052"/>
              </a:xfrm>
              <a:prstGeom prst="flowChartConnector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rgbClr val="00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pt-PT" b="1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83" name="Conexão recta 38"/>
              <p:cNvCxnSpPr>
                <a:stCxn id="75" idx="6"/>
                <a:endCxn id="82" idx="2"/>
              </p:cNvCxnSpPr>
              <p:nvPr/>
            </p:nvCxnSpPr>
            <p:spPr>
              <a:xfrm>
                <a:off x="6952432" y="4216529"/>
                <a:ext cx="121523" cy="0"/>
              </a:xfrm>
              <a:prstGeom prst="line">
                <a:avLst/>
              </a:prstGeom>
              <a:ln>
                <a:solidFill>
                  <a:srgbClr val="00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Retângulo 2"/>
            <p:cNvSpPr/>
            <p:nvPr/>
          </p:nvSpPr>
          <p:spPr>
            <a:xfrm>
              <a:off x="1720476" y="3324164"/>
              <a:ext cx="4525963" cy="671513"/>
            </a:xfrm>
            <a:prstGeom prst="rect">
              <a:avLst/>
            </a:prstGeom>
            <a:noFill/>
            <a:ln w="38100"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pt-PT">
                <a:solidFill>
                  <a:prstClr val="white"/>
                </a:solidFill>
              </a:endParaRPr>
            </a:p>
          </p:txBody>
        </p:sp>
      </p:grpSp>
      <p:sp>
        <p:nvSpPr>
          <p:cNvPr id="84" name="Título 1"/>
          <p:cNvSpPr txBox="1">
            <a:spLocks/>
          </p:cNvSpPr>
          <p:nvPr/>
        </p:nvSpPr>
        <p:spPr>
          <a:xfrm>
            <a:off x="0" y="857250"/>
            <a:ext cx="2455069" cy="438150"/>
          </a:xfrm>
          <a:prstGeom prst="rect">
            <a:avLst/>
          </a:prstGeom>
          <a:solidFill>
            <a:srgbClr val="008080"/>
          </a:solidFill>
        </p:spPr>
        <p:txBody>
          <a:bodyPr lIns="51435" tIns="25718" rIns="51435" bIns="25718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PT" sz="2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ER ligand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414" y="4018564"/>
            <a:ext cx="3516173" cy="42980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774" y="5028296"/>
            <a:ext cx="4732430" cy="6584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2560" y="3852329"/>
            <a:ext cx="1819814" cy="22313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3374" y="4601048"/>
            <a:ext cx="722438" cy="644708"/>
          </a:xfrm>
          <a:prstGeom prst="rect">
            <a:avLst/>
          </a:prstGeom>
        </p:spPr>
      </p:pic>
      <p:graphicFrame>
        <p:nvGraphicFramePr>
          <p:cNvPr id="91" name="Tabela 48"/>
          <p:cNvGraphicFramePr>
            <a:graphicFrameLocks noGrp="1"/>
          </p:cNvGraphicFramePr>
          <p:nvPr>
            <p:extLst/>
          </p:nvPr>
        </p:nvGraphicFramePr>
        <p:xfrm>
          <a:off x="831370" y="4601047"/>
          <a:ext cx="2697957" cy="28219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08445">
                  <a:extLst>
                    <a:ext uri="{9D8B030D-6E8A-4147-A177-3AD203B41FA5}">
                      <a16:colId xmlns:a16="http://schemas.microsoft.com/office/drawing/2014/main" xmlns="" val="120731828"/>
                    </a:ext>
                  </a:extLst>
                </a:gridCol>
                <a:gridCol w="1689512">
                  <a:extLst>
                    <a:ext uri="{9D8B030D-6E8A-4147-A177-3AD203B41FA5}">
                      <a16:colId xmlns:a16="http://schemas.microsoft.com/office/drawing/2014/main" xmlns="" val="2641528117"/>
                    </a:ext>
                  </a:extLst>
                </a:gridCol>
              </a:tblGrid>
              <a:tr h="274571"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IC50 (</a:t>
                      </a:r>
                      <a:r>
                        <a:rPr lang="pt-PT" sz="14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pt-PT" sz="1400" dirty="0" err="1"/>
                        <a:t>M</a:t>
                      </a:r>
                      <a:r>
                        <a:rPr lang="pt-PT" sz="1400" dirty="0"/>
                        <a:t>)</a:t>
                      </a:r>
                    </a:p>
                  </a:txBody>
                  <a:tcPr marL="68551" marR="68551" marT="34415" marB="344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effectLst/>
                        </a:rPr>
                        <a:t>0.157 </a:t>
                      </a:r>
                      <a:r>
                        <a:rPr lang="en-US" sz="1400" kern="1200" dirty="0">
                          <a:effectLst/>
                        </a:rPr>
                        <a:t>± </a:t>
                      </a:r>
                      <a:r>
                        <a:rPr lang="en-US" sz="1400" kern="1200" dirty="0" smtClean="0">
                          <a:effectLst/>
                        </a:rPr>
                        <a:t>0.008</a:t>
                      </a:r>
                      <a:endParaRPr lang="pt-PT" sz="1400" dirty="0"/>
                    </a:p>
                  </a:txBody>
                  <a:tcPr marL="68551" marR="68551" marT="34415" marB="34415"/>
                </a:tc>
                <a:extLst>
                  <a:ext uri="{0D108BD9-81ED-4DB2-BD59-A6C34878D82A}">
                    <a16:rowId xmlns:a16="http://schemas.microsoft.com/office/drawing/2014/main" xmlns="" val="3420198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35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0" name="Grupo 47"/>
          <p:cNvGrpSpPr>
            <a:grpSpLocks/>
          </p:cNvGrpSpPr>
          <p:nvPr/>
        </p:nvGrpSpPr>
        <p:grpSpPr bwMode="auto">
          <a:xfrm>
            <a:off x="986275" y="2573911"/>
            <a:ext cx="2763441" cy="547688"/>
            <a:chOff x="176627" y="1172922"/>
            <a:chExt cx="3845952" cy="809139"/>
          </a:xfrm>
        </p:grpSpPr>
        <p:grpSp>
          <p:nvGrpSpPr>
            <p:cNvPr id="13330" name="Grupo 29"/>
            <p:cNvGrpSpPr>
              <a:grpSpLocks/>
            </p:cNvGrpSpPr>
            <p:nvPr/>
          </p:nvGrpSpPr>
          <p:grpSpPr bwMode="auto">
            <a:xfrm>
              <a:off x="1301571" y="1518834"/>
              <a:ext cx="2721008" cy="340963"/>
              <a:chOff x="1357290" y="4000504"/>
              <a:chExt cx="6471124" cy="432052"/>
            </a:xfrm>
          </p:grpSpPr>
          <p:sp>
            <p:nvSpPr>
              <p:cNvPr id="32" name="Fluxograma: conexão 24"/>
              <p:cNvSpPr/>
              <p:nvPr/>
            </p:nvSpPr>
            <p:spPr>
              <a:xfrm>
                <a:off x="1357707" y="4001278"/>
                <a:ext cx="697511" cy="430182"/>
              </a:xfrm>
              <a:prstGeom prst="flowChartConnector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sz="750" b="1" dirty="0">
                    <a:solidFill>
                      <a:prstClr val="black"/>
                    </a:solidFill>
                  </a:rPr>
                  <a:t>K</a:t>
                </a:r>
              </a:p>
            </p:txBody>
          </p:sp>
          <p:sp>
            <p:nvSpPr>
              <p:cNvPr id="33" name="Fluxograma: conexão 25"/>
              <p:cNvSpPr/>
              <p:nvPr/>
            </p:nvSpPr>
            <p:spPr>
              <a:xfrm>
                <a:off x="2126152" y="4001278"/>
                <a:ext cx="756623" cy="430182"/>
              </a:xfrm>
              <a:prstGeom prst="flowChartConnector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sz="750" b="1" dirty="0">
                    <a:solidFill>
                      <a:prstClr val="black"/>
                    </a:solidFill>
                  </a:rPr>
                  <a:t>I</a:t>
                </a:r>
              </a:p>
            </p:txBody>
          </p:sp>
          <p:sp>
            <p:nvSpPr>
              <p:cNvPr id="34" name="Fluxograma: conexão 26"/>
              <p:cNvSpPr/>
              <p:nvPr/>
            </p:nvSpPr>
            <p:spPr>
              <a:xfrm>
                <a:off x="2997058" y="4001278"/>
                <a:ext cx="756623" cy="43018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sz="750" b="1" dirty="0">
                    <a:solidFill>
                      <a:prstClr val="black"/>
                    </a:solidFill>
                  </a:rPr>
                  <a:t>L</a:t>
                </a:r>
              </a:p>
            </p:txBody>
          </p:sp>
          <p:sp>
            <p:nvSpPr>
              <p:cNvPr id="35" name="Fluxograma: conexão 27"/>
              <p:cNvSpPr/>
              <p:nvPr/>
            </p:nvSpPr>
            <p:spPr>
              <a:xfrm>
                <a:off x="3789147" y="4001278"/>
                <a:ext cx="752684" cy="43018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sz="750" b="1" dirty="0">
                    <a:solidFill>
                      <a:prstClr val="black"/>
                    </a:solidFill>
                  </a:rPr>
                  <a:t>H</a:t>
                </a:r>
              </a:p>
            </p:txBody>
          </p:sp>
          <p:sp>
            <p:nvSpPr>
              <p:cNvPr id="36" name="Fluxograma: conexão 28"/>
              <p:cNvSpPr/>
              <p:nvPr/>
            </p:nvSpPr>
            <p:spPr>
              <a:xfrm>
                <a:off x="4644290" y="4001278"/>
                <a:ext cx="752681" cy="43018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sz="750" b="1" dirty="0">
                    <a:solidFill>
                      <a:prstClr val="black"/>
                    </a:solidFill>
                  </a:rPr>
                  <a:t>R</a:t>
                </a:r>
              </a:p>
            </p:txBody>
          </p:sp>
          <p:sp>
            <p:nvSpPr>
              <p:cNvPr id="37" name="Fluxograma: conexão 29"/>
              <p:cNvSpPr/>
              <p:nvPr/>
            </p:nvSpPr>
            <p:spPr>
              <a:xfrm>
                <a:off x="5503373" y="4001278"/>
                <a:ext cx="752681" cy="43018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0" hangingPunct="0">
                  <a:defRPr/>
                </a:pPr>
                <a:r>
                  <a:rPr lang="pt-PT" sz="750" b="1" dirty="0">
                    <a:solidFill>
                      <a:prstClr val="black"/>
                    </a:solidFill>
                  </a:rPr>
                  <a:t>L</a:t>
                </a:r>
              </a:p>
            </p:txBody>
          </p:sp>
          <p:sp>
            <p:nvSpPr>
              <p:cNvPr id="38" name="Fluxograma: conexão 30"/>
              <p:cNvSpPr/>
              <p:nvPr/>
            </p:nvSpPr>
            <p:spPr>
              <a:xfrm>
                <a:off x="6283641" y="4001278"/>
                <a:ext cx="669927" cy="430182"/>
              </a:xfrm>
              <a:prstGeom prst="flowChartConnector">
                <a:avLst/>
              </a:prstGeom>
              <a:solidFill>
                <a:srgbClr val="FFC000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sz="750" b="1" dirty="0">
                    <a:solidFill>
                      <a:prstClr val="black"/>
                    </a:solidFill>
                  </a:rPr>
                  <a:t>L</a:t>
                </a:r>
              </a:p>
            </p:txBody>
          </p:sp>
          <p:cxnSp>
            <p:nvCxnSpPr>
              <p:cNvPr id="39" name="Conexão recta 31"/>
              <p:cNvCxnSpPr>
                <a:stCxn id="32" idx="6"/>
                <a:endCxn id="33" idx="2"/>
              </p:cNvCxnSpPr>
              <p:nvPr/>
            </p:nvCxnSpPr>
            <p:spPr>
              <a:xfrm>
                <a:off x="2055218" y="4215254"/>
                <a:ext cx="7093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exão recta 32"/>
              <p:cNvCxnSpPr>
                <a:stCxn id="33" idx="6"/>
                <a:endCxn id="34" idx="2"/>
              </p:cNvCxnSpPr>
              <p:nvPr/>
            </p:nvCxnSpPr>
            <p:spPr>
              <a:xfrm>
                <a:off x="2882775" y="4215254"/>
                <a:ext cx="11428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xão recta 33"/>
              <p:cNvCxnSpPr>
                <a:stCxn id="34" idx="6"/>
                <a:endCxn id="35" idx="2"/>
              </p:cNvCxnSpPr>
              <p:nvPr/>
            </p:nvCxnSpPr>
            <p:spPr>
              <a:xfrm>
                <a:off x="3753681" y="4215254"/>
                <a:ext cx="35465" cy="4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exão recta 34"/>
              <p:cNvCxnSpPr>
                <a:stCxn id="35" idx="6"/>
                <a:endCxn id="36" idx="2"/>
              </p:cNvCxnSpPr>
              <p:nvPr/>
            </p:nvCxnSpPr>
            <p:spPr>
              <a:xfrm>
                <a:off x="4541831" y="4215254"/>
                <a:ext cx="102459" cy="4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xão recta 35"/>
              <p:cNvCxnSpPr>
                <a:stCxn id="36" idx="6"/>
                <a:endCxn id="37" idx="2"/>
              </p:cNvCxnSpPr>
              <p:nvPr/>
            </p:nvCxnSpPr>
            <p:spPr>
              <a:xfrm>
                <a:off x="5396972" y="4215254"/>
                <a:ext cx="106401" cy="44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xão recta 36"/>
              <p:cNvCxnSpPr>
                <a:stCxn id="37" idx="6"/>
                <a:endCxn id="38" idx="2"/>
              </p:cNvCxnSpPr>
              <p:nvPr/>
            </p:nvCxnSpPr>
            <p:spPr>
              <a:xfrm>
                <a:off x="6256055" y="4215254"/>
                <a:ext cx="2758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Fluxograma: conexão 37"/>
              <p:cNvSpPr/>
              <p:nvPr/>
            </p:nvSpPr>
            <p:spPr>
              <a:xfrm>
                <a:off x="7075730" y="4001278"/>
                <a:ext cx="748742" cy="430182"/>
              </a:xfrm>
              <a:prstGeom prst="flowChartConnector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r>
                  <a:rPr lang="pt-PT" sz="750" b="1" dirty="0">
                    <a:solidFill>
                      <a:prstClr val="black"/>
                    </a:solidFill>
                  </a:rPr>
                  <a:t>Q</a:t>
                </a:r>
              </a:p>
            </p:txBody>
          </p:sp>
          <p:cxnSp>
            <p:nvCxnSpPr>
              <p:cNvPr id="46" name="Conexão recta 38"/>
              <p:cNvCxnSpPr>
                <a:stCxn id="38" idx="6"/>
                <a:endCxn id="45" idx="2"/>
              </p:cNvCxnSpPr>
              <p:nvPr/>
            </p:nvCxnSpPr>
            <p:spPr>
              <a:xfrm>
                <a:off x="6953568" y="4215254"/>
                <a:ext cx="12216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13331" name="Objeto 75"/>
            <p:cNvGraphicFramePr>
              <a:graphicFrameLocks noChangeAspect="1"/>
            </p:cNvGraphicFramePr>
            <p:nvPr/>
          </p:nvGraphicFramePr>
          <p:xfrm>
            <a:off x="176627" y="1172922"/>
            <a:ext cx="1177421" cy="8091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37" name="CS ChemDraw Drawing" r:id="rId3" imgW="1947134" imgH="1301196" progId="ChemDraw.Document.6.0">
                    <p:embed/>
                  </p:oleObj>
                </mc:Choice>
                <mc:Fallback>
                  <p:oleObj name="CS ChemDraw Drawing" r:id="rId3" imgW="1947134" imgH="1301196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627" y="1172922"/>
                          <a:ext cx="1177421" cy="8091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5" y="782715"/>
            <a:ext cx="3122947" cy="598984"/>
          </a:xfrm>
          <a:prstGeom prst="rect">
            <a:avLst/>
          </a:prstGeom>
        </p:spPr>
      </p:pic>
      <p:grpSp>
        <p:nvGrpSpPr>
          <p:cNvPr id="47" name="Grupo 1590"/>
          <p:cNvGrpSpPr/>
          <p:nvPr/>
        </p:nvGrpSpPr>
        <p:grpSpPr>
          <a:xfrm>
            <a:off x="4187415" y="2035871"/>
            <a:ext cx="2859635" cy="2234243"/>
            <a:chOff x="0" y="0"/>
            <a:chExt cx="2800350" cy="2144395"/>
          </a:xfrm>
        </p:grpSpPr>
        <p:pic>
          <p:nvPicPr>
            <p:cNvPr id="48" name="Imagem 159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52700" cy="18522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" name="Caixa de Texto 2"/>
            <p:cNvSpPr txBox="1">
              <a:spLocks noChangeArrowheads="1"/>
            </p:cNvSpPr>
            <p:nvPr/>
          </p:nvSpPr>
          <p:spPr bwMode="auto">
            <a:xfrm>
              <a:off x="1752600" y="104775"/>
              <a:ext cx="1047750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pt-PT" sz="675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[</a:t>
              </a:r>
              <a:r>
                <a:rPr lang="pt-PT" sz="675" baseline="3000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111</a:t>
              </a:r>
              <a:r>
                <a:rPr lang="pt-PT" sz="675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In]DOTA-ER3</a:t>
              </a:r>
              <a:endParaRPr lang="en-GB" sz="825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2" name="Conexão reta unidirecional 1598"/>
            <p:cNvCxnSpPr/>
            <p:nvPr/>
          </p:nvCxnSpPr>
          <p:spPr>
            <a:xfrm>
              <a:off x="1533525" y="219075"/>
              <a:ext cx="295275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 w="sm" len="sm"/>
            </a:ln>
            <a:effectLst/>
          </p:spPr>
        </p:cxnSp>
        <p:cxnSp>
          <p:nvCxnSpPr>
            <p:cNvPr id="53" name="Conexão reta unidirecional 1599"/>
            <p:cNvCxnSpPr/>
            <p:nvPr/>
          </p:nvCxnSpPr>
          <p:spPr>
            <a:xfrm flipH="1">
              <a:off x="1066800" y="552450"/>
              <a:ext cx="333375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 w="sm" len="sm"/>
            </a:ln>
            <a:effectLst/>
          </p:spPr>
        </p:cxnSp>
        <p:sp>
          <p:nvSpPr>
            <p:cNvPr id="54" name="Caixa de Texto 2"/>
            <p:cNvSpPr txBox="1">
              <a:spLocks noChangeArrowheads="1"/>
            </p:cNvSpPr>
            <p:nvPr/>
          </p:nvSpPr>
          <p:spPr bwMode="auto">
            <a:xfrm>
              <a:off x="209550" y="419100"/>
              <a:ext cx="94297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pt-PT" sz="675">
                  <a:solidFill>
                    <a:srgbClr val="0060A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[In]DOTA-ER3</a:t>
              </a:r>
              <a:endParaRPr lang="en-GB" sz="825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Caixa de Texto 2"/>
            <p:cNvSpPr txBox="1">
              <a:spLocks noChangeArrowheads="1"/>
            </p:cNvSpPr>
            <p:nvPr/>
          </p:nvSpPr>
          <p:spPr bwMode="auto">
            <a:xfrm>
              <a:off x="657225" y="1819275"/>
              <a:ext cx="1428595" cy="325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ctr" anchorCtr="0">
              <a:noAutofit/>
            </a:bodyPr>
            <a:lstStyle/>
            <a:p>
              <a:pPr fontAlgn="auto">
                <a:lnSpc>
                  <a:spcPct val="107000"/>
                </a:lnSpc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pt-PT" sz="75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Retention time (min)</a:t>
              </a:r>
              <a:endParaRPr lang="en-GB" sz="825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722980" y="4525680"/>
            <a:ext cx="704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PT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High</a:t>
            </a:r>
            <a:r>
              <a:rPr lang="pt-PT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pt-PT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radiochemical</a:t>
            </a:r>
            <a:r>
              <a:rPr lang="pt-PT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yield </a:t>
            </a:r>
            <a:r>
              <a:rPr lang="pt-PT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and</a:t>
            </a:r>
            <a:r>
              <a:rPr lang="pt-PT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pt-PT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purity</a:t>
            </a:r>
            <a:endParaRPr lang="pt-PT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PT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marL="214313" indent="-21431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t-PT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High</a:t>
            </a:r>
            <a:r>
              <a:rPr lang="pt-PT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pt-PT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in vitro </a:t>
            </a:r>
            <a:r>
              <a:rPr lang="pt-PT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stability</a:t>
            </a:r>
            <a:r>
              <a:rPr lang="pt-PT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(&gt;95%) in </a:t>
            </a:r>
            <a:r>
              <a:rPr lang="pt-PT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solution</a:t>
            </a:r>
            <a:r>
              <a:rPr lang="pt-PT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, </a:t>
            </a:r>
            <a:r>
              <a:rPr lang="pt-PT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blood</a:t>
            </a:r>
            <a:r>
              <a:rPr lang="pt-PT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pt-PT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serum</a:t>
            </a:r>
            <a:r>
              <a:rPr lang="pt-PT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pt-PT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and</a:t>
            </a:r>
            <a:r>
              <a:rPr lang="pt-PT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pt-PT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apotransferrin</a:t>
            </a:r>
            <a:r>
              <a:rPr lang="pt-PT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pt-PT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excess</a:t>
            </a:r>
            <a:r>
              <a:rPr lang="pt-PT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endParaRPr lang="pt-PT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390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10200</TotalTime>
  <Words>520</Words>
  <Application>Microsoft Macintosh PowerPoint</Application>
  <PresentationFormat>Présentation à l'écran (4:3)</PresentationFormat>
  <Paragraphs>112</Paragraphs>
  <Slides>8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7" baseType="lpstr">
      <vt:lpstr>Calibri</vt:lpstr>
      <vt:lpstr>Courier New</vt:lpstr>
      <vt:lpstr>Symbol</vt:lpstr>
      <vt:lpstr>Times New Roman</vt:lpstr>
      <vt:lpstr>Wingdings</vt:lpstr>
      <vt:lpstr>Arial</vt:lpstr>
      <vt:lpstr>Tema do Office</vt:lpstr>
      <vt:lpstr>Documento</vt:lpstr>
      <vt:lpstr>CS ChemDraw Drawing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admin</dc:creator>
  <cp:lastModifiedBy>Utilisateur de Microsoft Office</cp:lastModifiedBy>
  <cp:revision>618</cp:revision>
  <cp:lastPrinted>2014-05-17T15:45:31Z</cp:lastPrinted>
  <dcterms:created xsi:type="dcterms:W3CDTF">2014-01-03T11:50:59Z</dcterms:created>
  <dcterms:modified xsi:type="dcterms:W3CDTF">2018-06-25T10:39:47Z</dcterms:modified>
</cp:coreProperties>
</file>