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5"/>
  </p:notesMasterIdLst>
  <p:handoutMasterIdLst>
    <p:handoutMasterId r:id="rId16"/>
  </p:handoutMasterIdLst>
  <p:sldIdLst>
    <p:sldId id="296" r:id="rId2"/>
    <p:sldId id="444" r:id="rId3"/>
    <p:sldId id="469" r:id="rId4"/>
    <p:sldId id="472" r:id="rId5"/>
    <p:sldId id="470" r:id="rId6"/>
    <p:sldId id="468" r:id="rId7"/>
    <p:sldId id="471" r:id="rId8"/>
    <p:sldId id="475" r:id="rId9"/>
    <p:sldId id="473" r:id="rId10"/>
    <p:sldId id="477" r:id="rId11"/>
    <p:sldId id="474" r:id="rId12"/>
    <p:sldId id="424" r:id="rId13"/>
    <p:sldId id="476" r:id="rId14"/>
  </p:sldIdLst>
  <p:sldSz cx="9144000" cy="6858000" type="screen4x3"/>
  <p:notesSz cx="7099300" cy="10234613"/>
  <p:defaultTextStyle>
    <a:defPPr>
      <a:defRPr lang="de-DE"/>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66"/>
    <a:srgbClr val="132087"/>
    <a:srgbClr val="77933C"/>
    <a:srgbClr val="D16349"/>
    <a:srgbClr val="108BD9"/>
    <a:srgbClr val="7AB800"/>
    <a:srgbClr val="111881"/>
    <a:srgbClr val="333399"/>
    <a:srgbClr val="0CC6DE"/>
    <a:srgbClr val="0034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703" autoAdjust="0"/>
    <p:restoredTop sz="93699" autoAdjust="0"/>
  </p:normalViewPr>
  <p:slideViewPr>
    <p:cSldViewPr snapToObjects="1">
      <p:cViewPr varScale="1">
        <p:scale>
          <a:sx n="136" d="100"/>
          <a:sy n="136" d="100"/>
        </p:scale>
        <p:origin x="216" y="208"/>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5" d="100"/>
        <a:sy n="145" d="100"/>
      </p:scale>
      <p:origin x="0" y="0"/>
    </p:cViewPr>
  </p:sorterViewPr>
  <p:notesViewPr>
    <p:cSldViewPr snapToObjects="1">
      <p:cViewPr varScale="1">
        <p:scale>
          <a:sx n="41" d="100"/>
          <a:sy n="41" d="100"/>
        </p:scale>
        <p:origin x="-1284" y="-114"/>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595C870F-5D0F-0847-BF1A-E6D8654A8B07}" type="datetimeFigureOut">
              <a:rPr lang="en-US" smtClean="0"/>
              <a:t>4/21/18</a:t>
            </a:fld>
            <a:endParaRPr lang="en-US"/>
          </a:p>
        </p:txBody>
      </p:sp>
      <p:sp>
        <p:nvSpPr>
          <p:cNvPr id="4" name="Footer Placeholder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8FB6389D-3761-D94C-AC6E-DE1F501220E1}" type="slidenum">
              <a:rPr lang="en-US" smtClean="0"/>
              <a:t>‹#›</a:t>
            </a:fld>
            <a:endParaRPr lang="en-US"/>
          </a:p>
        </p:txBody>
      </p:sp>
    </p:spTree>
    <p:extLst>
      <p:ext uri="{BB962C8B-B14F-4D97-AF65-F5344CB8AC3E}">
        <p14:creationId xmlns:p14="http://schemas.microsoft.com/office/powerpoint/2010/main" val="26776456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defRPr sz="1300" smtClean="0"/>
            </a:lvl1pPr>
          </a:lstStyle>
          <a:p>
            <a:pPr>
              <a:defRPr/>
            </a:pPr>
            <a:endParaRPr lang="de-DE"/>
          </a:p>
        </p:txBody>
      </p:sp>
      <p:sp>
        <p:nvSpPr>
          <p:cNvPr id="10243" name="Rectangle 3"/>
          <p:cNvSpPr>
            <a:spLocks noGrp="1" noChangeArrowheads="1"/>
          </p:cNvSpPr>
          <p:nvPr>
            <p:ph type="dt" idx="1"/>
          </p:nvPr>
        </p:nvSpPr>
        <p:spPr bwMode="auto">
          <a:xfrm>
            <a:off x="4021294" y="0"/>
            <a:ext cx="3076363" cy="511731"/>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defRPr sz="1300" smtClean="0"/>
            </a:lvl1pPr>
          </a:lstStyle>
          <a:p>
            <a:pPr>
              <a:defRPr/>
            </a:pPr>
            <a:fld id="{0A68B790-4C57-4F0B-A170-9C652EC872AA}" type="datetimeFigureOut">
              <a:rPr lang="de-DE"/>
              <a:pPr>
                <a:defRPr/>
              </a:pPr>
              <a:t>21.04.18</a:t>
            </a:fld>
            <a:endParaRPr lang="de-DE"/>
          </a:p>
        </p:txBody>
      </p:sp>
      <p:sp>
        <p:nvSpPr>
          <p:cNvPr id="20484"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709930" y="4861441"/>
            <a:ext cx="5679440" cy="4605576"/>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10246" name="Rectangle 6"/>
          <p:cNvSpPr>
            <a:spLocks noGrp="1" noChangeArrowheads="1"/>
          </p:cNvSpPr>
          <p:nvPr>
            <p:ph type="ftr" sz="quarter" idx="4"/>
          </p:nvPr>
        </p:nvSpPr>
        <p:spPr bwMode="auto">
          <a:xfrm>
            <a:off x="0"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defRPr sz="1300" smtClean="0"/>
            </a:lvl1pPr>
          </a:lstStyle>
          <a:p>
            <a:pPr>
              <a:defRPr/>
            </a:pPr>
            <a:endParaRPr lang="de-DE"/>
          </a:p>
        </p:txBody>
      </p:sp>
      <p:sp>
        <p:nvSpPr>
          <p:cNvPr id="10247" name="Rectangle 7"/>
          <p:cNvSpPr>
            <a:spLocks noGrp="1" noChangeArrowheads="1"/>
          </p:cNvSpPr>
          <p:nvPr>
            <p:ph type="sldNum" sz="quarter" idx="5"/>
          </p:nvPr>
        </p:nvSpPr>
        <p:spPr bwMode="auto">
          <a:xfrm>
            <a:off x="4021294" y="9721106"/>
            <a:ext cx="3076363" cy="511731"/>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defRPr sz="1300" smtClean="0"/>
            </a:lvl1pPr>
          </a:lstStyle>
          <a:p>
            <a:pPr>
              <a:defRPr/>
            </a:pPr>
            <a:fld id="{030D7537-65F5-45C3-9D3F-9D1D0AFF221C}" type="slidenum">
              <a:rPr lang="de-DE"/>
              <a:pPr>
                <a:defRPr/>
              </a:pPr>
              <a:t>‹#›</a:t>
            </a:fld>
            <a:endParaRPr lang="de-DE"/>
          </a:p>
        </p:txBody>
      </p:sp>
    </p:spTree>
    <p:extLst>
      <p:ext uri="{BB962C8B-B14F-4D97-AF65-F5344CB8AC3E}">
        <p14:creationId xmlns:p14="http://schemas.microsoft.com/office/powerpoint/2010/main" val="255892360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30D7537-65F5-45C3-9D3F-9D1D0AFF221C}" type="slidenum">
              <a:rPr lang="de-DE" smtClean="0"/>
              <a:pPr>
                <a:defRPr/>
              </a:pPr>
              <a:t>1</a:t>
            </a:fld>
            <a:endParaRPr lang="de-DE"/>
          </a:p>
        </p:txBody>
      </p:sp>
    </p:spTree>
    <p:extLst>
      <p:ext uri="{BB962C8B-B14F-4D97-AF65-F5344CB8AC3E}">
        <p14:creationId xmlns:p14="http://schemas.microsoft.com/office/powerpoint/2010/main" val="564283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CH" dirty="0"/>
              <a:t>Click </a:t>
            </a:r>
            <a:r>
              <a:rPr lang="de-CH" dirty="0" err="1"/>
              <a:t>to</a:t>
            </a:r>
            <a:r>
              <a:rPr lang="de-CH" dirty="0"/>
              <a:t> </a:t>
            </a:r>
            <a:r>
              <a:rPr lang="de-CH" dirty="0" err="1"/>
              <a:t>edit</a:t>
            </a:r>
            <a:r>
              <a:rPr lang="de-CH" dirty="0"/>
              <a: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a:t>Click to edit Master subtitle style</a:t>
            </a:r>
            <a:endParaRPr lang="en-US"/>
          </a:p>
        </p:txBody>
      </p:sp>
      <p:sp>
        <p:nvSpPr>
          <p:cNvPr id="7" name="Slide Number Placeholder 3"/>
          <p:cNvSpPr>
            <a:spLocks noGrp="1"/>
          </p:cNvSpPr>
          <p:nvPr>
            <p:ph type="sldNum" sz="quarter" idx="4"/>
          </p:nvPr>
        </p:nvSpPr>
        <p:spPr>
          <a:xfrm>
            <a:off x="6553200" y="6353629"/>
            <a:ext cx="2133600" cy="360000"/>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
        <p:nvSpPr>
          <p:cNvPr id="8"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en-US" noProof="0"/>
              <a:t>IPPOG CB Meeting #4, Pisa, 21 April 2018</a:t>
            </a:r>
            <a:endParaRPr lang="en-US" noProof="0" dirty="0"/>
          </a:p>
        </p:txBody>
      </p:sp>
    </p:spTree>
    <p:extLst>
      <p:ext uri="{BB962C8B-B14F-4D97-AF65-F5344CB8AC3E}">
        <p14:creationId xmlns:p14="http://schemas.microsoft.com/office/powerpoint/2010/main" val="1599539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274638"/>
            <a:ext cx="8229600" cy="490066"/>
          </a:xfrm>
        </p:spPr>
        <p:txBody>
          <a:bodyPr/>
          <a:lstStyle>
            <a:lvl1pPr>
              <a:defRPr lang="de-DE" sz="3600" b="1" kern="1200" cap="none" dirty="0" smtClean="0">
                <a:solidFill>
                  <a:srgbClr val="0CC6DE"/>
                </a:solidFill>
                <a:latin typeface="+mj-lt"/>
                <a:ea typeface="+mj-ea"/>
                <a:cs typeface="+mj-cs"/>
              </a:defRPr>
            </a:lvl1pPr>
          </a:lstStyle>
          <a:p>
            <a:r>
              <a:rPr lang="de-DE" dirty="0"/>
              <a:t>Titelmasterformat bearbeiten</a:t>
            </a:r>
          </a:p>
        </p:txBody>
      </p:sp>
      <p:pic>
        <p:nvPicPr>
          <p:cNvPr id="6" name="Picture 5" descr="W-ippog5-02.jpg"/>
          <p:cNvPicPr>
            <a:picLocks noChangeAspect="1"/>
          </p:cNvPicPr>
          <p:nvPr userDrawn="1"/>
        </p:nvPicPr>
        <p:blipFill>
          <a:blip r:embed="rId2"/>
          <a:stretch>
            <a:fillRect/>
          </a:stretch>
        </p:blipFill>
        <p:spPr>
          <a:xfrm>
            <a:off x="0" y="0"/>
            <a:ext cx="799256" cy="767286"/>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pic>
      <p:sp>
        <p:nvSpPr>
          <p:cNvPr id="8" name="Slide Number Placeholder 3"/>
          <p:cNvSpPr>
            <a:spLocks noGrp="1"/>
          </p:cNvSpPr>
          <p:nvPr>
            <p:ph type="sldNum" sz="quarter" idx="4"/>
          </p:nvPr>
        </p:nvSpPr>
        <p:spPr>
          <a:xfrm>
            <a:off x="6553200" y="6353629"/>
            <a:ext cx="2133600" cy="360000"/>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
        <p:nvSpPr>
          <p:cNvPr id="7"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en-US" noProof="0"/>
              <a:t>IPPOG CB Meeting #4, Pisa, 21 April 2018</a:t>
            </a:r>
            <a:endParaRPr lang="en-US" noProof="0" dirty="0"/>
          </a:p>
        </p:txBody>
      </p:sp>
    </p:spTree>
    <p:extLst>
      <p:ext uri="{BB962C8B-B14F-4D97-AF65-F5344CB8AC3E}">
        <p14:creationId xmlns:p14="http://schemas.microsoft.com/office/powerpoint/2010/main" val="2929568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item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274638"/>
            <a:ext cx="8229600" cy="490066"/>
          </a:xfrm>
        </p:spPr>
        <p:txBody>
          <a:bodyPr/>
          <a:lstStyle>
            <a:lvl1pPr>
              <a:defRPr lang="de-DE" sz="3600" b="1" kern="1200" cap="none" dirty="0" smtClean="0">
                <a:solidFill>
                  <a:srgbClr val="0CC6DE"/>
                </a:solidFill>
                <a:latin typeface="+mj-lt"/>
                <a:ea typeface="+mj-ea"/>
                <a:cs typeface="+mj-cs"/>
              </a:defRPr>
            </a:lvl1pPr>
          </a:lstStyle>
          <a:p>
            <a:r>
              <a:rPr lang="de-DE" dirty="0"/>
              <a:t>Titelmasterformat bearbeiten</a:t>
            </a:r>
          </a:p>
        </p:txBody>
      </p:sp>
      <p:sp>
        <p:nvSpPr>
          <p:cNvPr id="5" name="Textplatzhalter 2"/>
          <p:cNvSpPr>
            <a:spLocks noGrp="1"/>
          </p:cNvSpPr>
          <p:nvPr>
            <p:ph idx="1" hasCustomPrompt="1"/>
          </p:nvPr>
        </p:nvSpPr>
        <p:spPr bwMode="auto">
          <a:xfrm>
            <a:off x="457200" y="1052736"/>
            <a:ext cx="8229600" cy="45860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marR="0" indent="-342900" algn="l" defTabSz="457200" rtl="0" eaLnBrk="0" fontAlgn="base" latinLnBrk="0" hangingPunct="0">
              <a:lnSpc>
                <a:spcPct val="100000"/>
              </a:lnSpc>
              <a:spcBef>
                <a:spcPct val="20000"/>
              </a:spcBef>
              <a:spcAft>
                <a:spcPct val="0"/>
              </a:spcAft>
              <a:buClrTx/>
              <a:buSzTx/>
              <a:buFont typeface="Arial" charset="0"/>
              <a:buChar char="•"/>
              <a:tabLst/>
              <a:defRPr sz="2800"/>
            </a:lvl1pPr>
            <a:lvl2pPr marL="742950" marR="0" indent="-28575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2pPr>
            <a:lvl3pPr marL="11430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3pPr>
            <a:lvl4pPr marL="16002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4pPr>
            <a:lvl5pPr marL="2057400" marR="0" indent="-228600" algn="l" defTabSz="457200" rtl="0" eaLnBrk="0" fontAlgn="base" latinLnBrk="0" hangingPunct="0">
              <a:lnSpc>
                <a:spcPct val="100000"/>
              </a:lnSpc>
              <a:spcBef>
                <a:spcPct val="20000"/>
              </a:spcBef>
              <a:spcAft>
                <a:spcPct val="0"/>
              </a:spcAft>
              <a:buClrTx/>
              <a:buSzTx/>
              <a:buFont typeface="Arial" charset="0"/>
              <a:buChar char="»"/>
              <a:tabLst/>
              <a:defRPr sz="1200">
                <a:solidFill>
                  <a:srgbClr val="333399"/>
                </a:solidFill>
              </a:defRPr>
            </a:lvl5pPr>
          </a:lstStyle>
          <a:p>
            <a:pPr marL="342900" marR="0" lvl="0" indent="-3429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3200" b="0" i="0" u="none" strike="noStrike" kern="1200" cap="none" spc="0" normalizeH="0" baseline="0" noProof="0" dirty="0">
                <a:ln>
                  <a:noFill/>
                </a:ln>
                <a:solidFill>
                  <a:srgbClr val="85C714"/>
                </a:solidFill>
                <a:effectLst/>
                <a:uLnTx/>
                <a:uFillTx/>
                <a:latin typeface="+mj-lt"/>
                <a:ea typeface="+mn-ea"/>
                <a:cs typeface="+mn-cs"/>
              </a:rPr>
              <a:t>Mastertextformat bearbeiten</a:t>
            </a:r>
          </a:p>
          <a:p>
            <a:pPr marL="742950" marR="0" lvl="1" indent="-28575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800" b="0" i="0" u="none" strike="noStrike" kern="1200" cap="none" spc="0" normalizeH="0" baseline="0" noProof="0" dirty="0">
                <a:ln>
                  <a:noFill/>
                </a:ln>
                <a:solidFill>
                  <a:prstClr val="black"/>
                </a:solidFill>
                <a:effectLst/>
                <a:uLnTx/>
                <a:uFillTx/>
                <a:latin typeface="Arial"/>
                <a:ea typeface="+mn-ea"/>
                <a:cs typeface="+mn-cs"/>
              </a:rPr>
              <a:t>Zweite Ebene</a:t>
            </a:r>
          </a:p>
          <a:p>
            <a:pPr marL="1143000" marR="0" lvl="2"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400" b="0" i="0" u="none" strike="noStrike" kern="1200" cap="none" spc="0" normalizeH="0" baseline="0" noProof="0" dirty="0">
                <a:ln>
                  <a:noFill/>
                </a:ln>
                <a:solidFill>
                  <a:prstClr val="black"/>
                </a:solidFill>
                <a:effectLst/>
                <a:uLnTx/>
                <a:uFillTx/>
                <a:latin typeface="Arial"/>
                <a:ea typeface="+mn-ea"/>
                <a:cs typeface="+mn-cs"/>
              </a:rPr>
              <a:t>Dritte Ebene</a:t>
            </a:r>
          </a:p>
          <a:p>
            <a:pPr marL="1600200" marR="0" lvl="3"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000" b="0" i="0" u="none" strike="noStrike" kern="1200" cap="none" spc="0" normalizeH="0" baseline="0" noProof="0" dirty="0">
                <a:ln>
                  <a:noFill/>
                </a:ln>
                <a:solidFill>
                  <a:prstClr val="black"/>
                </a:solidFill>
                <a:effectLst/>
                <a:uLnTx/>
                <a:uFillTx/>
                <a:latin typeface="Arial"/>
                <a:ea typeface="+mn-ea"/>
                <a:cs typeface="+mn-cs"/>
              </a:rPr>
              <a:t>Vierte Ebene</a:t>
            </a:r>
          </a:p>
          <a:p>
            <a:pPr marL="2057400" marR="0" lvl="4" indent="-228600" algn="l" defTabSz="457200" rtl="0" eaLnBrk="0" fontAlgn="base" latinLnBrk="0" hangingPunct="0">
              <a:lnSpc>
                <a:spcPct val="100000"/>
              </a:lnSpc>
              <a:spcBef>
                <a:spcPct val="20000"/>
              </a:spcBef>
              <a:spcAft>
                <a:spcPct val="0"/>
              </a:spcAft>
              <a:buClrTx/>
              <a:buSzTx/>
              <a:buFont typeface="Arial" charset="0"/>
              <a:buChar char="»"/>
              <a:tabLst/>
              <a:defRPr/>
            </a:pPr>
            <a:r>
              <a:rPr kumimoji="0" lang="de-DE" sz="2000" b="0" i="0" u="none" strike="noStrike" kern="1200" cap="none" spc="0" normalizeH="0" baseline="0" noProof="0" dirty="0">
                <a:ln>
                  <a:noFill/>
                </a:ln>
                <a:solidFill>
                  <a:prstClr val="black"/>
                </a:solidFill>
                <a:effectLst/>
                <a:uLnTx/>
                <a:uFillTx/>
                <a:latin typeface="Arial"/>
                <a:ea typeface="+mn-ea"/>
                <a:cs typeface="+mn-cs"/>
              </a:rPr>
              <a:t>Fünfte Ebene</a:t>
            </a:r>
          </a:p>
        </p:txBody>
      </p:sp>
      <p:sp>
        <p:nvSpPr>
          <p:cNvPr id="8" name="Slide Number Placeholder 3"/>
          <p:cNvSpPr>
            <a:spLocks noGrp="1"/>
          </p:cNvSpPr>
          <p:nvPr>
            <p:ph type="sldNum" sz="quarter" idx="12"/>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
        <p:nvSpPr>
          <p:cNvPr id="7"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en-US" noProof="0"/>
              <a:t>IPPOG CB Meeting #4, Pisa, 21 April 2018</a:t>
            </a:r>
            <a:endParaRPr lang="en-US" noProof="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title">
    <p:spTree>
      <p:nvGrpSpPr>
        <p:cNvPr id="1" name=""/>
        <p:cNvGrpSpPr/>
        <p:nvPr/>
      </p:nvGrpSpPr>
      <p:grpSpPr>
        <a:xfrm>
          <a:off x="0" y="0"/>
          <a:ext cx="0" cy="0"/>
          <a:chOff x="0" y="0"/>
          <a:chExt cx="0" cy="0"/>
        </a:xfrm>
      </p:grpSpPr>
      <p:sp>
        <p:nvSpPr>
          <p:cNvPr id="2" name="Titel 1"/>
          <p:cNvSpPr>
            <a:spLocks noGrp="1"/>
          </p:cNvSpPr>
          <p:nvPr>
            <p:ph type="title"/>
          </p:nvPr>
        </p:nvSpPr>
        <p:spPr>
          <a:xfrm>
            <a:off x="722313" y="838200"/>
            <a:ext cx="7772400" cy="1362075"/>
          </a:xfrm>
        </p:spPr>
        <p:txBody>
          <a:bodyPr anchor="t"/>
          <a:lstStyle>
            <a:lvl1pPr algn="l">
              <a:spcAft>
                <a:spcPts val="0"/>
              </a:spcAft>
              <a:defRPr sz="4000" b="1" cap="all">
                <a:solidFill>
                  <a:srgbClr val="10253F"/>
                </a:solidFill>
              </a:defRPr>
            </a:lvl1pPr>
          </a:lstStyle>
          <a:p>
            <a:r>
              <a:rPr lang="de-DE" dirty="0"/>
              <a:t>Mastertitelformat bearbeiten</a:t>
            </a:r>
          </a:p>
        </p:txBody>
      </p:sp>
      <p:sp>
        <p:nvSpPr>
          <p:cNvPr id="3" name="Textplatzhalter 2"/>
          <p:cNvSpPr>
            <a:spLocks noGrp="1"/>
          </p:cNvSpPr>
          <p:nvPr>
            <p:ph type="body" idx="1"/>
          </p:nvPr>
        </p:nvSpPr>
        <p:spPr>
          <a:xfrm>
            <a:off x="722313" y="2362200"/>
            <a:ext cx="7772400" cy="1500187"/>
          </a:xfrm>
        </p:spPr>
        <p:txBody>
          <a:bodyPr>
            <a:normAutofit/>
          </a:bodyPr>
          <a:lstStyle>
            <a:lvl1pPr marL="0" indent="0">
              <a:buNone/>
              <a:defRPr sz="2400">
                <a:solidFill>
                  <a:srgbClr val="85C714"/>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a:t>Mastertextformat bearbeiten</a:t>
            </a:r>
          </a:p>
        </p:txBody>
      </p:sp>
      <p:sp>
        <p:nvSpPr>
          <p:cNvPr id="14" name="Slide Number Placeholder 3"/>
          <p:cNvSpPr>
            <a:spLocks noGrp="1"/>
          </p:cNvSpPr>
          <p:nvPr>
            <p:ph type="sldNum" sz="quarter" idx="12"/>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
        <p:nvSpPr>
          <p:cNvPr id="7"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en-US" noProof="0"/>
              <a:t>IPPOG CB Meeting #4, Pisa, 21 April 2018</a:t>
            </a:r>
            <a:endParaRPr lang="en-US" noProof="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Empty">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
        <p:nvSpPr>
          <p:cNvPr id="5"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en-US" noProof="0"/>
              <a:t>IPPOG CB Meeting #4, Pisa, 21 April 2018</a:t>
            </a:r>
            <a:endParaRPr lang="en-US" noProof="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Foo">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a:t>Click to edit Master text styles</a:t>
            </a:r>
          </a:p>
        </p:txBody>
      </p:sp>
      <p:sp>
        <p:nvSpPr>
          <p:cNvPr id="2" name="Title 1"/>
          <p:cNvSpPr>
            <a:spLocks noGrp="1"/>
          </p:cNvSpPr>
          <p:nvPr>
            <p:ph type="title"/>
          </p:nvPr>
        </p:nvSpPr>
        <p:spPr/>
        <p:txBody>
          <a:bodyPr/>
          <a:lstStyle/>
          <a:p>
            <a:r>
              <a:rPr lang="de-CH"/>
              <a:t>Click to edit Master title style</a:t>
            </a:r>
            <a:endParaRPr lang="en-US"/>
          </a:p>
        </p:txBody>
      </p:sp>
      <p:sp>
        <p:nvSpPr>
          <p:cNvPr id="9" name="Slide Number Placeholder 3"/>
          <p:cNvSpPr>
            <a:spLocks noGrp="1"/>
          </p:cNvSpPr>
          <p:nvPr>
            <p:ph type="sldNum" sz="quarter" idx="13"/>
          </p:nvPr>
        </p:nvSpPr>
        <p:spPr>
          <a:xfrm>
            <a:off x="6553200" y="6353629"/>
            <a:ext cx="2133600" cy="365125"/>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
        <p:nvSpPr>
          <p:cNvPr id="7"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en-US" noProof="0"/>
              <a:t>IPPOG CB Meeting #4, Pisa, 21 April 2018</a:t>
            </a:r>
            <a:endParaRPr lang="en-US" noProof="0" dirty="0"/>
          </a:p>
        </p:txBody>
      </p:sp>
    </p:spTree>
    <p:extLst>
      <p:ext uri="{BB962C8B-B14F-4D97-AF65-F5344CB8AC3E}">
        <p14:creationId xmlns:p14="http://schemas.microsoft.com/office/powerpoint/2010/main" val="1354661013"/>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457200" y="1287465"/>
            <a:ext cx="8229600" cy="4579936"/>
          </a:xfrm>
        </p:spPr>
        <p:txBody>
          <a:bodyPr/>
          <a:lstStyle>
            <a:lvl1pPr>
              <a:defRPr>
                <a:solidFill>
                  <a:srgbClr val="003478"/>
                </a:solidFill>
              </a:defRPr>
            </a:lvl1pPr>
            <a:lvl2pPr>
              <a:defRPr>
                <a:solidFill>
                  <a:srgbClr val="003478"/>
                </a:solidFill>
              </a:defRPr>
            </a:lvl2pPr>
            <a:lvl3pPr>
              <a:defRPr>
                <a:solidFill>
                  <a:srgbClr val="85C714"/>
                </a:solidFill>
              </a:defRPr>
            </a:lvl3pPr>
            <a:lvl4pPr>
              <a:defRPr>
                <a:solidFill>
                  <a:schemeClr val="tx2">
                    <a:lumMod val="50000"/>
                  </a:schemeClr>
                </a:solidFill>
              </a:defRPr>
            </a:lvl4pPr>
            <a:lvl5pPr>
              <a:defRPr>
                <a:solidFill>
                  <a:schemeClr val="tx2">
                    <a:lumMod val="50000"/>
                  </a:schemeClr>
                </a:solidFill>
              </a:defRPr>
            </a:lvl5pPr>
          </a:lstStyle>
          <a:p>
            <a:pPr lvl="0"/>
            <a:r>
              <a:rPr lang="de-DE" dirty="0"/>
              <a:t>Mastertextformat bearbeiten</a:t>
            </a:r>
          </a:p>
          <a:p>
            <a:pPr lvl="1"/>
            <a:r>
              <a:rPr lang="de-DE" dirty="0"/>
              <a:t>Zweite Ebene</a:t>
            </a:r>
          </a:p>
          <a:p>
            <a:pPr lvl="2"/>
            <a:r>
              <a:rPr lang="de-DE" dirty="0"/>
              <a:t>Dritte Ebene</a:t>
            </a:r>
          </a:p>
        </p:txBody>
      </p:sp>
      <p:sp>
        <p:nvSpPr>
          <p:cNvPr id="8" name="Titel 1"/>
          <p:cNvSpPr>
            <a:spLocks noGrp="1"/>
          </p:cNvSpPr>
          <p:nvPr>
            <p:ph type="title" hasCustomPrompt="1"/>
          </p:nvPr>
        </p:nvSpPr>
        <p:spPr>
          <a:xfrm>
            <a:off x="457200" y="304800"/>
            <a:ext cx="8229600" cy="669927"/>
          </a:xfrm>
        </p:spPr>
        <p:txBody>
          <a:bodyPr anchor="t"/>
          <a:lstStyle>
            <a:lvl1pPr algn="l">
              <a:spcAft>
                <a:spcPts val="0"/>
              </a:spcAft>
              <a:defRPr sz="3600" b="0" cap="none">
                <a:solidFill>
                  <a:srgbClr val="0CC6DE"/>
                </a:solidFill>
              </a:defRPr>
            </a:lvl1pPr>
          </a:lstStyle>
          <a:p>
            <a:r>
              <a:rPr lang="de-DE" dirty="0"/>
              <a:t>Mastertitelformat bearbeiten</a:t>
            </a:r>
          </a:p>
        </p:txBody>
      </p:sp>
      <p:sp>
        <p:nvSpPr>
          <p:cNvPr id="16" name="Slide Number Placeholder 3"/>
          <p:cNvSpPr>
            <a:spLocks noGrp="1"/>
          </p:cNvSpPr>
          <p:nvPr>
            <p:ph type="sldNum" sz="quarter" idx="4"/>
          </p:nvPr>
        </p:nvSpPr>
        <p:spPr>
          <a:xfrm>
            <a:off x="6553200" y="6353629"/>
            <a:ext cx="2133600" cy="360000"/>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
        <p:nvSpPr>
          <p:cNvPr id="7"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en-US" noProof="0"/>
              <a:t>IPPOG CB Meeting #4, Pisa, 21 April 2018</a:t>
            </a:r>
            <a:endParaRPr lang="en-US" noProof="0" dirty="0"/>
          </a:p>
        </p:txBody>
      </p:sp>
    </p:spTree>
    <p:extLst>
      <p:ext uri="{BB962C8B-B14F-4D97-AF65-F5344CB8AC3E}">
        <p14:creationId xmlns:p14="http://schemas.microsoft.com/office/powerpoint/2010/main" val="1306810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Empty">
    <p:spTree>
      <p:nvGrpSpPr>
        <p:cNvPr id="1" name=""/>
        <p:cNvGrpSpPr/>
        <p:nvPr/>
      </p:nvGrpSpPr>
      <p:grpSpPr>
        <a:xfrm>
          <a:off x="0" y="0"/>
          <a:ext cx="0" cy="0"/>
          <a:chOff x="0" y="0"/>
          <a:chExt cx="0" cy="0"/>
        </a:xfrm>
      </p:grpSpPr>
      <p:sp>
        <p:nvSpPr>
          <p:cNvPr id="12" name="Vertical Text Placeholder 3"/>
          <p:cNvSpPr>
            <a:spLocks noGrp="1"/>
          </p:cNvSpPr>
          <p:nvPr>
            <p:ph type="body" orient="vert" sz="quarter" idx="12"/>
          </p:nvPr>
        </p:nvSpPr>
        <p:spPr>
          <a:xfrm rot="10800000">
            <a:off x="0" y="1196752"/>
            <a:ext cx="457200" cy="4319587"/>
          </a:xfrm>
        </p:spPr>
        <p:txBody>
          <a:bodyPr vert="eaVert"/>
          <a:lstStyle>
            <a:lvl1pPr algn="ctr">
              <a:defRPr>
                <a:solidFill>
                  <a:srgbClr val="D16349"/>
                </a:solidFill>
              </a:defRPr>
            </a:lvl1pPr>
          </a:lstStyle>
          <a:p>
            <a:pPr lvl="0"/>
            <a:r>
              <a:rPr lang="en-GB" noProof="0" dirty="0"/>
              <a:t>Click to edit Master text styles</a:t>
            </a:r>
          </a:p>
        </p:txBody>
      </p:sp>
      <p:sp>
        <p:nvSpPr>
          <p:cNvPr id="2" name="Title 1"/>
          <p:cNvSpPr>
            <a:spLocks noGrp="1"/>
          </p:cNvSpPr>
          <p:nvPr>
            <p:ph type="title"/>
          </p:nvPr>
        </p:nvSpPr>
        <p:spPr/>
        <p:txBody>
          <a:bodyPr/>
          <a:lstStyle/>
          <a:p>
            <a:r>
              <a:rPr lang="de-CH"/>
              <a:t>Click to edit Master title style</a:t>
            </a:r>
            <a:endParaRPr lang="en-US"/>
          </a:p>
        </p:txBody>
      </p:sp>
      <p:sp>
        <p:nvSpPr>
          <p:cNvPr id="8" name="Slide Number Placeholder 3"/>
          <p:cNvSpPr>
            <a:spLocks noGrp="1"/>
          </p:cNvSpPr>
          <p:nvPr>
            <p:ph type="sldNum" sz="quarter" idx="4"/>
          </p:nvPr>
        </p:nvSpPr>
        <p:spPr>
          <a:xfrm>
            <a:off x="6553200" y="6353629"/>
            <a:ext cx="2133600" cy="360000"/>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
        <p:nvSpPr>
          <p:cNvPr id="6"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en-US" noProof="0"/>
              <a:t>IPPOG CB Meeting #4, Pisa, 21 April 2018</a:t>
            </a:r>
            <a:endParaRPr lang="en-US" noProof="0" dirty="0"/>
          </a:p>
        </p:txBody>
      </p:sp>
    </p:spTree>
    <p:extLst>
      <p:ext uri="{BB962C8B-B14F-4D97-AF65-F5344CB8AC3E}">
        <p14:creationId xmlns:p14="http://schemas.microsoft.com/office/powerpoint/2010/main" val="2479971871"/>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Bild 6" descr="hg neutral.png"/>
          <p:cNvPicPr>
            <a:picLocks noChangeAspect="1"/>
          </p:cNvPicPr>
          <p:nvPr userDrawn="1"/>
        </p:nvPicPr>
        <p:blipFill>
          <a:blip r:embed="rId10">
            <a:clrChange>
              <a:clrFrom>
                <a:srgbClr val="FFFFFF"/>
              </a:clrFrom>
              <a:clrTo>
                <a:srgbClr val="FFFFFF">
                  <a:alpha val="0"/>
                </a:srgbClr>
              </a:clrTo>
            </a:clrChange>
            <a:duotone>
              <a:prstClr val="black"/>
              <a:srgbClr val="108BD9">
                <a:tint val="45000"/>
                <a:satMod val="400000"/>
              </a:srgbClr>
            </a:duotone>
            <a:alphaModFix amt="30000"/>
          </a:blip>
          <a:srcRect/>
          <a:stretch>
            <a:fillRect/>
          </a:stretch>
        </p:blipFill>
        <p:spPr bwMode="auto">
          <a:xfrm>
            <a:off x="-1" y="11508"/>
            <a:ext cx="9144001" cy="6873876"/>
          </a:xfrm>
          <a:prstGeom prst="rect">
            <a:avLst/>
          </a:prstGeom>
          <a:noFill/>
          <a:ln>
            <a:noFill/>
          </a:ln>
        </p:spPr>
      </p:pic>
      <p:pic>
        <p:nvPicPr>
          <p:cNvPr id="8" name="Bild 8" descr="mc-logo.png"/>
          <p:cNvPicPr>
            <a:picLocks noChangeAspect="1"/>
          </p:cNvPicPr>
          <p:nvPr userDrawn="1"/>
        </p:nvPicPr>
        <p:blipFill>
          <a:blip r:embed="rId11">
            <a:alphaModFix amt="49000"/>
          </a:blip>
          <a:srcRect/>
          <a:stretch>
            <a:fillRect/>
          </a:stretch>
        </p:blipFill>
        <p:spPr bwMode="auto">
          <a:xfrm>
            <a:off x="7308304" y="6332454"/>
            <a:ext cx="1008112" cy="402913"/>
          </a:xfrm>
          <a:prstGeom prst="rect">
            <a:avLst/>
          </a:prstGeom>
          <a:noFill/>
          <a:ln w="9525">
            <a:noFill/>
            <a:miter lim="800000"/>
            <a:headEnd/>
            <a:tailEnd/>
          </a:ln>
        </p:spPr>
      </p:pic>
      <p:pic>
        <p:nvPicPr>
          <p:cNvPr id="9" name="Bild 9" descr="ipogg.png"/>
          <p:cNvPicPr>
            <a:picLocks noChangeAspect="1"/>
          </p:cNvPicPr>
          <p:nvPr userDrawn="1"/>
        </p:nvPicPr>
        <p:blipFill>
          <a:blip r:embed="rId12">
            <a:alphaModFix amt="49000"/>
          </a:blip>
          <a:srcRect/>
          <a:stretch>
            <a:fillRect/>
          </a:stretch>
        </p:blipFill>
        <p:spPr bwMode="auto">
          <a:xfrm>
            <a:off x="6660232" y="6324581"/>
            <a:ext cx="541158" cy="396894"/>
          </a:xfrm>
          <a:prstGeom prst="rect">
            <a:avLst/>
          </a:prstGeom>
          <a:noFill/>
          <a:ln w="9525">
            <a:noFill/>
            <a:miter lim="800000"/>
            <a:headEnd/>
            <a:tailEnd/>
          </a:ln>
        </p:spPr>
      </p:pic>
      <p:sp>
        <p:nvSpPr>
          <p:cNvPr id="2050" name="Titelplatzhalt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a:t>Mastertitelformat bearbeiten</a:t>
            </a:r>
          </a:p>
        </p:txBody>
      </p:sp>
      <p:sp>
        <p:nvSpPr>
          <p:cNvPr id="2051" name="Textplatzhalter 2"/>
          <p:cNvSpPr>
            <a:spLocks noGrp="1"/>
          </p:cNvSpPr>
          <p:nvPr>
            <p:ph type="body" idx="1"/>
          </p:nvPr>
        </p:nvSpPr>
        <p:spPr bwMode="auto">
          <a:xfrm>
            <a:off x="457200" y="1600200"/>
            <a:ext cx="8229600"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Date Placeholder 1"/>
          <p:cNvSpPr>
            <a:spLocks noGrp="1"/>
          </p:cNvSpPr>
          <p:nvPr>
            <p:ph type="dt" sz="half" idx="2"/>
          </p:nvPr>
        </p:nvSpPr>
        <p:spPr>
          <a:xfrm>
            <a:off x="457200" y="6356350"/>
            <a:ext cx="3754760" cy="360000"/>
          </a:xfrm>
          <a:prstGeom prst="rect">
            <a:avLst/>
          </a:prstGeom>
        </p:spPr>
        <p:txBody>
          <a:bodyPr anchor="ctr"/>
          <a:lstStyle>
            <a:lvl1pPr>
              <a:defRPr sz="1200" baseline="0">
                <a:solidFill>
                  <a:schemeClr val="bg1">
                    <a:lumMod val="65000"/>
                  </a:schemeClr>
                </a:solidFill>
              </a:defRPr>
            </a:lvl1pPr>
          </a:lstStyle>
          <a:p>
            <a:r>
              <a:rPr lang="en-US" noProof="0"/>
              <a:t>IPPOG CB Meeting #4, Pisa, 21 April 2018</a:t>
            </a:r>
            <a:endParaRPr lang="en-US" noProof="0" dirty="0"/>
          </a:p>
        </p:txBody>
      </p:sp>
      <p:sp>
        <p:nvSpPr>
          <p:cNvPr id="13" name="Slide Number Placeholder 3"/>
          <p:cNvSpPr>
            <a:spLocks noGrp="1"/>
          </p:cNvSpPr>
          <p:nvPr>
            <p:ph type="sldNum" sz="quarter" idx="4"/>
          </p:nvPr>
        </p:nvSpPr>
        <p:spPr>
          <a:xfrm>
            <a:off x="6553200" y="6353629"/>
            <a:ext cx="2133600" cy="360000"/>
          </a:xfrm>
          <a:prstGeom prst="rect">
            <a:avLst/>
          </a:prstGeom>
        </p:spPr>
        <p:txBody>
          <a:bodyPr anchor="ctr"/>
          <a:lstStyle>
            <a:lvl1pPr>
              <a:defRPr sz="1200">
                <a:solidFill>
                  <a:schemeClr val="bg1">
                    <a:lumMod val="65000"/>
                  </a:schemeClr>
                </a:solidFill>
              </a:defRPr>
            </a:lvl1pPr>
          </a:lstStyle>
          <a:p>
            <a:pPr algn="r"/>
            <a:fld id="{A0A56251-BD2A-9048-A894-ED47CF33A725}" type="slidenum">
              <a:rPr lang="en-US" smtClean="0"/>
              <a:pPr algn="r"/>
              <a:t>‹#›</a:t>
            </a:fld>
            <a:endParaRPr lang="en-US" dirty="0"/>
          </a:p>
        </p:txBody>
      </p:sp>
    </p:spTree>
  </p:cSld>
  <p:clrMap bg1="lt1" tx1="dk1" bg2="lt2" tx2="dk2" accent1="accent1" accent2="accent2" accent3="accent3" accent4="accent4" accent5="accent5" accent6="accent6" hlink="hlink" folHlink="folHlink"/>
  <p:sldLayoutIdLst>
    <p:sldLayoutId id="2147483683" r:id="rId1"/>
    <p:sldLayoutId id="2147483670" r:id="rId2"/>
    <p:sldLayoutId id="2147483665" r:id="rId3"/>
    <p:sldLayoutId id="2147483663" r:id="rId4"/>
    <p:sldLayoutId id="2147483664" r:id="rId5"/>
    <p:sldLayoutId id="2147483668" r:id="rId6"/>
    <p:sldLayoutId id="2147483684" r:id="rId7"/>
    <p:sldLayoutId id="2147483685" r:id="rId8"/>
  </p:sldLayoutIdLst>
  <p:hf hdr="0" ftr="0"/>
  <p:txStyles>
    <p:titleStyle>
      <a:lvl1pPr algn="ctr" defTabSz="457200" rtl="0" eaLnBrk="0" fontAlgn="base" hangingPunct="0">
        <a:spcBef>
          <a:spcPct val="0"/>
        </a:spcBef>
        <a:spcAft>
          <a:spcPct val="0"/>
        </a:spcAft>
        <a:defRPr sz="4400" kern="1200">
          <a:solidFill>
            <a:srgbClr val="10253F"/>
          </a:solidFill>
          <a:latin typeface="+mj-lt"/>
          <a:ea typeface="+mj-ea"/>
          <a:cs typeface="+mj-cs"/>
        </a:defRPr>
      </a:lvl1pPr>
      <a:lvl2pPr algn="ctr" defTabSz="457200" rtl="0" eaLnBrk="0" fontAlgn="base" hangingPunct="0">
        <a:spcBef>
          <a:spcPct val="0"/>
        </a:spcBef>
        <a:spcAft>
          <a:spcPct val="0"/>
        </a:spcAft>
        <a:defRPr sz="4400">
          <a:solidFill>
            <a:srgbClr val="10253F"/>
          </a:solidFill>
          <a:latin typeface="Arial" charset="0"/>
        </a:defRPr>
      </a:lvl2pPr>
      <a:lvl3pPr algn="ctr" defTabSz="457200" rtl="0" eaLnBrk="0" fontAlgn="base" hangingPunct="0">
        <a:spcBef>
          <a:spcPct val="0"/>
        </a:spcBef>
        <a:spcAft>
          <a:spcPct val="0"/>
        </a:spcAft>
        <a:defRPr sz="4400">
          <a:solidFill>
            <a:srgbClr val="10253F"/>
          </a:solidFill>
          <a:latin typeface="Arial" charset="0"/>
        </a:defRPr>
      </a:lvl3pPr>
      <a:lvl4pPr algn="ctr" defTabSz="457200" rtl="0" eaLnBrk="0" fontAlgn="base" hangingPunct="0">
        <a:spcBef>
          <a:spcPct val="0"/>
        </a:spcBef>
        <a:spcAft>
          <a:spcPct val="0"/>
        </a:spcAft>
        <a:defRPr sz="4400">
          <a:solidFill>
            <a:srgbClr val="10253F"/>
          </a:solidFill>
          <a:latin typeface="Arial" charset="0"/>
        </a:defRPr>
      </a:lvl4pPr>
      <a:lvl5pPr algn="ctr" defTabSz="457200" rtl="0" eaLnBrk="0" fontAlgn="base" hangingPunct="0">
        <a:spcBef>
          <a:spcPct val="0"/>
        </a:spcBef>
        <a:spcAft>
          <a:spcPct val="0"/>
        </a:spcAft>
        <a:defRPr sz="4400">
          <a:solidFill>
            <a:srgbClr val="10253F"/>
          </a:solidFill>
          <a:latin typeface="Arial" charset="0"/>
        </a:defRPr>
      </a:lvl5pPr>
      <a:lvl6pPr marL="457200" algn="ctr" defTabSz="457200" rtl="0" fontAlgn="base">
        <a:spcBef>
          <a:spcPct val="0"/>
        </a:spcBef>
        <a:spcAft>
          <a:spcPct val="0"/>
        </a:spcAft>
        <a:defRPr sz="4400">
          <a:solidFill>
            <a:srgbClr val="10253F"/>
          </a:solidFill>
          <a:latin typeface="Arial" charset="0"/>
        </a:defRPr>
      </a:lvl6pPr>
      <a:lvl7pPr marL="914400" algn="ctr" defTabSz="457200" rtl="0" fontAlgn="base">
        <a:spcBef>
          <a:spcPct val="0"/>
        </a:spcBef>
        <a:spcAft>
          <a:spcPct val="0"/>
        </a:spcAft>
        <a:defRPr sz="4400">
          <a:solidFill>
            <a:srgbClr val="10253F"/>
          </a:solidFill>
          <a:latin typeface="Arial" charset="0"/>
        </a:defRPr>
      </a:lvl7pPr>
      <a:lvl8pPr marL="1371600" algn="ctr" defTabSz="457200" rtl="0" fontAlgn="base">
        <a:spcBef>
          <a:spcPct val="0"/>
        </a:spcBef>
        <a:spcAft>
          <a:spcPct val="0"/>
        </a:spcAft>
        <a:defRPr sz="4400">
          <a:solidFill>
            <a:srgbClr val="10253F"/>
          </a:solidFill>
          <a:latin typeface="Arial" charset="0"/>
        </a:defRPr>
      </a:lvl8pPr>
      <a:lvl9pPr marL="1828800" algn="ctr" defTabSz="457200" rtl="0" fontAlgn="base">
        <a:spcBef>
          <a:spcPct val="0"/>
        </a:spcBef>
        <a:spcAft>
          <a:spcPct val="0"/>
        </a:spcAft>
        <a:defRPr sz="4400">
          <a:solidFill>
            <a:srgbClr val="10253F"/>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2800" kern="1200">
          <a:solidFill>
            <a:srgbClr val="85C714"/>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indico.cern.ch/event/722411"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s://ippog.web.cern.ch/ippogers/documents"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ippog5-02.jpg"/>
          <p:cNvPicPr>
            <a:picLocks noChangeAspect="1"/>
          </p:cNvPicPr>
          <p:nvPr/>
        </p:nvPicPr>
        <p:blipFill>
          <a:blip r:embed="rId3"/>
          <a:stretch>
            <a:fillRect/>
          </a:stretch>
        </p:blipFill>
        <p:spPr>
          <a:xfrm>
            <a:off x="2600597" y="332656"/>
            <a:ext cx="3555579" cy="3413356"/>
          </a:xfrm>
          <a:prstGeom prst="rect">
            <a:avLst/>
          </a:prstGeom>
        </p:spPr>
        <p:style>
          <a:lnRef idx="2">
            <a:schemeClr val="accent3">
              <a:shade val="50000"/>
            </a:schemeClr>
          </a:lnRef>
          <a:fillRef idx="1">
            <a:schemeClr val="accent3"/>
          </a:fillRef>
          <a:effectRef idx="0">
            <a:schemeClr val="accent3"/>
          </a:effectRef>
          <a:fontRef idx="minor">
            <a:schemeClr val="lt1"/>
          </a:fontRef>
        </p:style>
      </p:pic>
      <p:sp>
        <p:nvSpPr>
          <p:cNvPr id="5" name="TextBox 4"/>
          <p:cNvSpPr txBox="1"/>
          <p:nvPr/>
        </p:nvSpPr>
        <p:spPr>
          <a:xfrm>
            <a:off x="1170751" y="4293096"/>
            <a:ext cx="6928307" cy="58477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pPr algn="ctr"/>
            <a:r>
              <a:rPr lang="en-US" sz="3200" dirty="0"/>
              <a:t>IPPOG 4</a:t>
            </a:r>
            <a:r>
              <a:rPr lang="en-US" sz="3200" baseline="30000" dirty="0"/>
              <a:t>th</a:t>
            </a:r>
            <a:r>
              <a:rPr lang="en-US" sz="3200" dirty="0"/>
              <a:t> CB Meeting, 21 April 2018</a:t>
            </a:r>
          </a:p>
        </p:txBody>
      </p:sp>
      <p:sp>
        <p:nvSpPr>
          <p:cNvPr id="6" name="TextBox 5"/>
          <p:cNvSpPr txBox="1"/>
          <p:nvPr/>
        </p:nvSpPr>
        <p:spPr>
          <a:xfrm>
            <a:off x="491599" y="5013176"/>
            <a:ext cx="7792005" cy="954107"/>
          </a:xfrm>
          <a:prstGeom prst="rect">
            <a:avLst/>
          </a:prstGeom>
          <a:noFill/>
        </p:spPr>
        <p:txBody>
          <a:bodyPr wrap="none" rtlCol="0">
            <a:spAutoFit/>
          </a:bodyPr>
          <a:lstStyle/>
          <a:p>
            <a:r>
              <a:rPr lang="en-US" sz="2800" u="sng" dirty="0"/>
              <a:t>Hans Peter Beck</a:t>
            </a:r>
            <a:r>
              <a:rPr lang="en-US" sz="2800" dirty="0"/>
              <a:t>: IPPOG Chair, Bern University</a:t>
            </a:r>
          </a:p>
          <a:p>
            <a:r>
              <a:rPr lang="en-US" sz="2800" dirty="0"/>
              <a:t>Steve Goldfarb:    IPPOG Chair, Melbourne</a:t>
            </a:r>
          </a:p>
        </p:txBody>
      </p:sp>
      <p:sp>
        <p:nvSpPr>
          <p:cNvPr id="2" name="Date Placeholder 1"/>
          <p:cNvSpPr>
            <a:spLocks noGrp="1"/>
          </p:cNvSpPr>
          <p:nvPr>
            <p:ph type="dt" sz="half" idx="2"/>
          </p:nvPr>
        </p:nvSpPr>
        <p:spPr>
          <a:xfrm>
            <a:off x="457200" y="6356350"/>
            <a:ext cx="3754760" cy="360000"/>
          </a:xfrm>
        </p:spPr>
        <p:txBody>
          <a:bodyPr/>
          <a:lstStyle/>
          <a:p>
            <a:r>
              <a:rPr lang="en-US"/>
              <a:t>IPPOG CB Meeting #4, Pisa, 21 April 2018</a:t>
            </a:r>
            <a:endParaRPr lang="en-US" dirty="0"/>
          </a:p>
        </p:txBody>
      </p:sp>
      <p:sp>
        <p:nvSpPr>
          <p:cNvPr id="3" name="Slide Number Placeholder 2"/>
          <p:cNvSpPr>
            <a:spLocks noGrp="1"/>
          </p:cNvSpPr>
          <p:nvPr>
            <p:ph type="sldNum" sz="quarter" idx="12"/>
          </p:nvPr>
        </p:nvSpPr>
        <p:spPr/>
        <p:txBody>
          <a:bodyPr/>
          <a:lstStyle/>
          <a:p>
            <a:pPr algn="r"/>
            <a:fld id="{A0A56251-BD2A-9048-A894-ED47CF33A725}" type="slidenum">
              <a:rPr lang="en-US" smtClean="0"/>
              <a:pPr algn="r"/>
              <a:t>1</a:t>
            </a:fld>
            <a:endParaRPr lang="en-US" dirty="0"/>
          </a:p>
        </p:txBody>
      </p:sp>
    </p:spTree>
    <p:extLst>
      <p:ext uri="{BB962C8B-B14F-4D97-AF65-F5344CB8AC3E}">
        <p14:creationId xmlns:p14="http://schemas.microsoft.com/office/powerpoint/2010/main" val="11340014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55CA1-B655-8443-B81C-57E073955351}"/>
              </a:ext>
            </a:extLst>
          </p:cNvPr>
          <p:cNvSpPr>
            <a:spLocks noGrp="1"/>
          </p:cNvSpPr>
          <p:nvPr>
            <p:ph type="title"/>
          </p:nvPr>
        </p:nvSpPr>
        <p:spPr/>
        <p:txBody>
          <a:bodyPr/>
          <a:lstStyle/>
          <a:p>
            <a:r>
              <a:rPr lang="en-US" dirty="0"/>
              <a:t>Financial Report</a:t>
            </a:r>
          </a:p>
        </p:txBody>
      </p:sp>
      <p:sp>
        <p:nvSpPr>
          <p:cNvPr id="3" name="Slide Number Placeholder 2">
            <a:extLst>
              <a:ext uri="{FF2B5EF4-FFF2-40B4-BE49-F238E27FC236}">
                <a16:creationId xmlns:a16="http://schemas.microsoft.com/office/drawing/2014/main" id="{0A96F0A3-5845-6146-8E07-F7816532DD1F}"/>
              </a:ext>
            </a:extLst>
          </p:cNvPr>
          <p:cNvSpPr>
            <a:spLocks noGrp="1"/>
          </p:cNvSpPr>
          <p:nvPr>
            <p:ph type="sldNum" sz="quarter" idx="12"/>
          </p:nvPr>
        </p:nvSpPr>
        <p:spPr/>
        <p:txBody>
          <a:bodyPr/>
          <a:lstStyle/>
          <a:p>
            <a:pPr algn="r"/>
            <a:fld id="{A0A56251-BD2A-9048-A894-ED47CF33A725}" type="slidenum">
              <a:rPr lang="en-US" smtClean="0"/>
              <a:pPr algn="r"/>
              <a:t>10</a:t>
            </a:fld>
            <a:endParaRPr lang="en-US" dirty="0"/>
          </a:p>
        </p:txBody>
      </p:sp>
      <p:sp>
        <p:nvSpPr>
          <p:cNvPr id="4" name="Date Placeholder 3">
            <a:extLst>
              <a:ext uri="{FF2B5EF4-FFF2-40B4-BE49-F238E27FC236}">
                <a16:creationId xmlns:a16="http://schemas.microsoft.com/office/drawing/2014/main" id="{D0E422F3-B3AB-824A-B24F-75925EC039EF}"/>
              </a:ext>
            </a:extLst>
          </p:cNvPr>
          <p:cNvSpPr>
            <a:spLocks noGrp="1"/>
          </p:cNvSpPr>
          <p:nvPr>
            <p:ph type="dt" sz="half" idx="2"/>
          </p:nvPr>
        </p:nvSpPr>
        <p:spPr/>
        <p:txBody>
          <a:bodyPr/>
          <a:lstStyle/>
          <a:p>
            <a:r>
              <a:rPr lang="en-US" noProof="0"/>
              <a:t>IPPOG CB Meeting #4, Pisa, 21 April 2018</a:t>
            </a:r>
            <a:endParaRPr lang="en-US" noProof="0" dirty="0"/>
          </a:p>
        </p:txBody>
      </p:sp>
      <p:sp>
        <p:nvSpPr>
          <p:cNvPr id="14" name="Rectangle 4">
            <a:extLst>
              <a:ext uri="{FF2B5EF4-FFF2-40B4-BE49-F238E27FC236}">
                <a16:creationId xmlns:a16="http://schemas.microsoft.com/office/drawing/2014/main" id="{A3FC4CB6-B4F3-6342-982E-1FCCCCF616A1}"/>
              </a:ext>
            </a:extLst>
          </p:cNvPr>
          <p:cNvSpPr>
            <a:spLocks noChangeArrowheads="1"/>
          </p:cNvSpPr>
          <p:nvPr/>
        </p:nvSpPr>
        <p:spPr bwMode="auto">
          <a:xfrm>
            <a:off x="756211" y="321361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fr-FR" altLang="fr-FR" sz="1800" b="0" i="0" u="none" strike="noStrike" cap="none" normalizeH="0" baseline="0">
                <a:ln>
                  <a:noFill/>
                </a:ln>
                <a:solidFill>
                  <a:schemeClr val="tx1"/>
                </a:solidFill>
                <a:effectLst/>
                <a:latin typeface="Arial" panose="020B0604020202020204" pitchFamily="34" charset="0"/>
              </a:rPr>
            </a:br>
            <a:endParaRPr kumimoji="0" lang="fr-FR" altLang="fr-FR" sz="1800" b="0" i="0" u="none" strike="noStrike" cap="none" normalizeH="0" baseline="0">
              <a:ln>
                <a:noFill/>
              </a:ln>
              <a:solidFill>
                <a:schemeClr val="tx1"/>
              </a:solidFill>
              <a:effectLst/>
              <a:latin typeface="Arial" panose="020B0604020202020204" pitchFamily="34" charset="0"/>
            </a:endParaRPr>
          </a:p>
        </p:txBody>
      </p:sp>
      <p:sp>
        <p:nvSpPr>
          <p:cNvPr id="17" name="TextBox 16">
            <a:extLst>
              <a:ext uri="{FF2B5EF4-FFF2-40B4-BE49-F238E27FC236}">
                <a16:creationId xmlns:a16="http://schemas.microsoft.com/office/drawing/2014/main" id="{BE0AD245-ACAF-904F-8FF4-42527122C484}"/>
              </a:ext>
            </a:extLst>
          </p:cNvPr>
          <p:cNvSpPr txBox="1"/>
          <p:nvPr/>
        </p:nvSpPr>
        <p:spPr>
          <a:xfrm>
            <a:off x="756211" y="1176171"/>
            <a:ext cx="2595582" cy="369332"/>
          </a:xfrm>
          <a:prstGeom prst="rect">
            <a:avLst/>
          </a:prstGeom>
          <a:noFill/>
        </p:spPr>
        <p:txBody>
          <a:bodyPr wrap="none" rtlCol="0">
            <a:spAutoFit/>
          </a:bodyPr>
          <a:lstStyle/>
          <a:p>
            <a:r>
              <a:rPr lang="en-GB" b="1" dirty="0"/>
              <a:t>Expenditures for 2017</a:t>
            </a:r>
          </a:p>
        </p:txBody>
      </p:sp>
      <p:graphicFrame>
        <p:nvGraphicFramePr>
          <p:cNvPr id="9" name="Table 8">
            <a:extLst>
              <a:ext uri="{FF2B5EF4-FFF2-40B4-BE49-F238E27FC236}">
                <a16:creationId xmlns:a16="http://schemas.microsoft.com/office/drawing/2014/main" id="{0224FDD7-EF96-5945-8F44-F9B6768099C6}"/>
              </a:ext>
            </a:extLst>
          </p:cNvPr>
          <p:cNvGraphicFramePr>
            <a:graphicFrameLocks noGrp="1"/>
          </p:cNvGraphicFramePr>
          <p:nvPr>
            <p:extLst>
              <p:ext uri="{D42A27DB-BD31-4B8C-83A1-F6EECF244321}">
                <p14:modId xmlns:p14="http://schemas.microsoft.com/office/powerpoint/2010/main" val="4113013311"/>
              </p:ext>
            </p:extLst>
          </p:nvPr>
        </p:nvGraphicFramePr>
        <p:xfrm>
          <a:off x="827584" y="1700808"/>
          <a:ext cx="7416824" cy="4032443"/>
        </p:xfrm>
        <a:graphic>
          <a:graphicData uri="http://schemas.openxmlformats.org/drawingml/2006/table">
            <a:tbl>
              <a:tblPr firstRow="1" firstCol="1" bandRow="1">
                <a:tableStyleId>{5C22544A-7EE6-4342-B048-85BDC9FD1C3A}</a:tableStyleId>
              </a:tblPr>
              <a:tblGrid>
                <a:gridCol w="4580932">
                  <a:extLst>
                    <a:ext uri="{9D8B030D-6E8A-4147-A177-3AD203B41FA5}">
                      <a16:colId xmlns:a16="http://schemas.microsoft.com/office/drawing/2014/main" val="2310324884"/>
                    </a:ext>
                  </a:extLst>
                </a:gridCol>
                <a:gridCol w="1389239">
                  <a:extLst>
                    <a:ext uri="{9D8B030D-6E8A-4147-A177-3AD203B41FA5}">
                      <a16:colId xmlns:a16="http://schemas.microsoft.com/office/drawing/2014/main" val="1186283530"/>
                    </a:ext>
                  </a:extLst>
                </a:gridCol>
                <a:gridCol w="1446653">
                  <a:extLst>
                    <a:ext uri="{9D8B030D-6E8A-4147-A177-3AD203B41FA5}">
                      <a16:colId xmlns:a16="http://schemas.microsoft.com/office/drawing/2014/main" val="4133842005"/>
                    </a:ext>
                  </a:extLst>
                </a:gridCol>
              </a:tblGrid>
              <a:tr h="422136">
                <a:tc>
                  <a:txBody>
                    <a:bodyPr/>
                    <a:lstStyle/>
                    <a:p>
                      <a:pPr algn="just">
                        <a:spcBef>
                          <a:spcPts val="600"/>
                        </a:spcBef>
                        <a:spcAft>
                          <a:spcPts val="0"/>
                        </a:spcAft>
                      </a:pPr>
                      <a:r>
                        <a:rPr lang="en-GB" sz="1200">
                          <a:effectLst/>
                        </a:rPr>
                        <a:t>Item</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Budgeted (€)</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 Expenses (€)</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24589759"/>
                  </a:ext>
                </a:extLst>
              </a:tr>
              <a:tr h="282201">
                <a:tc>
                  <a:txBody>
                    <a:bodyPr/>
                    <a:lstStyle/>
                    <a:p>
                      <a:pPr algn="just">
                        <a:spcBef>
                          <a:spcPts val="600"/>
                        </a:spcBef>
                        <a:spcAft>
                          <a:spcPts val="0"/>
                        </a:spcAft>
                      </a:pPr>
                      <a:r>
                        <a:rPr lang="en-GB" sz="1200">
                          <a:effectLst/>
                        </a:rPr>
                        <a:t>Infrastructure / Web Development</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20 000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08729105"/>
                  </a:ext>
                </a:extLst>
              </a:tr>
              <a:tr h="282201">
                <a:tc>
                  <a:txBody>
                    <a:bodyPr/>
                    <a:lstStyle/>
                    <a:p>
                      <a:pPr algn="just">
                        <a:spcBef>
                          <a:spcPts val="600"/>
                        </a:spcBef>
                        <a:spcAft>
                          <a:spcPts val="0"/>
                        </a:spcAft>
                      </a:pPr>
                      <a:r>
                        <a:rPr lang="en-GB" sz="1200">
                          <a:effectLst/>
                        </a:rPr>
                        <a:t>Activity Support / Masterclasses</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5 000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796</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10117325"/>
                  </a:ext>
                </a:extLst>
              </a:tr>
              <a:tr h="282201">
                <a:tc>
                  <a:txBody>
                    <a:bodyPr/>
                    <a:lstStyle/>
                    <a:p>
                      <a:pPr algn="just">
                        <a:spcBef>
                          <a:spcPts val="600"/>
                        </a:spcBef>
                        <a:spcAft>
                          <a:spcPts val="0"/>
                        </a:spcAft>
                      </a:pPr>
                      <a:r>
                        <a:rPr lang="en-GB" sz="1200">
                          <a:effectLst/>
                        </a:rPr>
                        <a:t>Activity Support / Cosmic Rays</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2 000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76611980"/>
                  </a:ext>
                </a:extLst>
              </a:tr>
              <a:tr h="282201">
                <a:tc>
                  <a:txBody>
                    <a:bodyPr/>
                    <a:lstStyle/>
                    <a:p>
                      <a:pPr algn="just">
                        <a:spcBef>
                          <a:spcPts val="600"/>
                        </a:spcBef>
                        <a:spcAft>
                          <a:spcPts val="0"/>
                        </a:spcAft>
                      </a:pPr>
                      <a:r>
                        <a:rPr lang="en-GB" sz="1200">
                          <a:effectLst/>
                        </a:rPr>
                        <a:t>Activity Support / Other Projects</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2 000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97905949"/>
                  </a:ext>
                </a:extLst>
              </a:tr>
              <a:tr h="282201">
                <a:tc>
                  <a:txBody>
                    <a:bodyPr/>
                    <a:lstStyle/>
                    <a:p>
                      <a:pPr algn="just">
                        <a:spcBef>
                          <a:spcPts val="600"/>
                        </a:spcBef>
                        <a:spcAft>
                          <a:spcPts val="0"/>
                        </a:spcAft>
                      </a:pPr>
                      <a:r>
                        <a:rPr lang="en-GB" sz="1200">
                          <a:effectLst/>
                        </a:rPr>
                        <a:t>Communication / Print Material</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2 000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99165967"/>
                  </a:ext>
                </a:extLst>
              </a:tr>
              <a:tr h="282201">
                <a:tc>
                  <a:txBody>
                    <a:bodyPr/>
                    <a:lstStyle/>
                    <a:p>
                      <a:pPr algn="just">
                        <a:spcBef>
                          <a:spcPts val="600"/>
                        </a:spcBef>
                        <a:spcAft>
                          <a:spcPts val="0"/>
                        </a:spcAft>
                      </a:pPr>
                      <a:r>
                        <a:rPr lang="en-GB" sz="1200">
                          <a:effectLst/>
                        </a:rPr>
                        <a:t>Communication / Online Material</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2 000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63090908"/>
                  </a:ext>
                </a:extLst>
              </a:tr>
              <a:tr h="282201">
                <a:tc>
                  <a:txBody>
                    <a:bodyPr/>
                    <a:lstStyle/>
                    <a:p>
                      <a:pPr algn="just">
                        <a:spcBef>
                          <a:spcPts val="600"/>
                        </a:spcBef>
                        <a:spcAft>
                          <a:spcPts val="0"/>
                        </a:spcAft>
                      </a:pPr>
                      <a:r>
                        <a:rPr lang="en-GB" sz="1200">
                          <a:effectLst/>
                        </a:rPr>
                        <a:t>General / Translation</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3 000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94562946"/>
                  </a:ext>
                </a:extLst>
              </a:tr>
              <a:tr h="282201">
                <a:tc>
                  <a:txBody>
                    <a:bodyPr/>
                    <a:lstStyle/>
                    <a:p>
                      <a:pPr algn="just">
                        <a:spcBef>
                          <a:spcPts val="600"/>
                        </a:spcBef>
                        <a:spcAft>
                          <a:spcPts val="0"/>
                        </a:spcAft>
                      </a:pPr>
                      <a:r>
                        <a:rPr lang="en-GB" sz="1200">
                          <a:effectLst/>
                        </a:rPr>
                        <a:t>General / Travel &amp; Fees</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6 000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992</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83575454"/>
                  </a:ext>
                </a:extLst>
              </a:tr>
              <a:tr h="282201">
                <a:tc>
                  <a:txBody>
                    <a:bodyPr/>
                    <a:lstStyle/>
                    <a:p>
                      <a:pPr algn="just">
                        <a:spcBef>
                          <a:spcPts val="600"/>
                        </a:spcBef>
                        <a:spcAft>
                          <a:spcPts val="0"/>
                        </a:spcAft>
                      </a:pPr>
                      <a:r>
                        <a:rPr lang="en-GB" sz="1200">
                          <a:effectLst/>
                        </a:rPr>
                        <a:t>General / Meeting Expenses</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5 000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1 000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96078142"/>
                  </a:ext>
                </a:extLst>
              </a:tr>
              <a:tr h="282201">
                <a:tc>
                  <a:txBody>
                    <a:bodyPr/>
                    <a:lstStyle/>
                    <a:p>
                      <a:pPr algn="just">
                        <a:spcBef>
                          <a:spcPts val="600"/>
                        </a:spcBef>
                        <a:spcAft>
                          <a:spcPts val="0"/>
                        </a:spcAft>
                      </a:pPr>
                      <a:r>
                        <a:rPr lang="en-GB" sz="1200">
                          <a:effectLst/>
                        </a:rPr>
                        <a:t>General / Office Expenses</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2 000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32647803"/>
                  </a:ext>
                </a:extLst>
              </a:tr>
              <a:tr h="282201">
                <a:tc>
                  <a:txBody>
                    <a:bodyPr/>
                    <a:lstStyle/>
                    <a:p>
                      <a:pPr algn="just">
                        <a:spcBef>
                          <a:spcPts val="600"/>
                        </a:spcBef>
                        <a:spcAft>
                          <a:spcPts val="0"/>
                        </a:spcAft>
                      </a:pPr>
                      <a:r>
                        <a:rPr lang="en-GB" sz="1200">
                          <a:effectLst/>
                        </a:rPr>
                        <a:t>General / Contingency</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3 000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57247122"/>
                  </a:ext>
                </a:extLst>
              </a:tr>
              <a:tr h="282201">
                <a:tc>
                  <a:txBody>
                    <a:bodyPr/>
                    <a:lstStyle/>
                    <a:p>
                      <a:pPr algn="just">
                        <a:spcBef>
                          <a:spcPts val="600"/>
                        </a:spcBef>
                        <a:spcAft>
                          <a:spcPts val="0"/>
                        </a:spcAft>
                      </a:pPr>
                      <a:r>
                        <a:rPr lang="en-GB" sz="1200">
                          <a:effectLst/>
                        </a:rPr>
                        <a:t>Grants / EPS Project</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3 000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665</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15744821"/>
                  </a:ext>
                </a:extLst>
              </a:tr>
              <a:tr h="223895">
                <a:tc>
                  <a:txBody>
                    <a:bodyPr/>
                    <a:lstStyle/>
                    <a:p>
                      <a:pPr algn="just">
                        <a:spcBef>
                          <a:spcPts val="600"/>
                        </a:spcBef>
                        <a:spcAft>
                          <a:spcPts val="0"/>
                        </a:spcAft>
                      </a:pPr>
                      <a:r>
                        <a:rPr lang="en-GB" sz="1200" dirty="0">
                          <a:effectLst/>
                        </a:rPr>
                        <a:t>Total</a:t>
                      </a:r>
                      <a:endParaRPr lang="fr-FR" sz="1200" dirty="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55 000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dirty="0">
                          <a:effectLst/>
                        </a:rPr>
                        <a:t>3453</a:t>
                      </a:r>
                      <a:endParaRPr lang="fr-FR" sz="1200" dirty="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41981020"/>
                  </a:ext>
                </a:extLst>
              </a:tr>
            </a:tbl>
          </a:graphicData>
        </a:graphic>
      </p:graphicFrame>
    </p:spTree>
    <p:extLst>
      <p:ext uri="{BB962C8B-B14F-4D97-AF65-F5344CB8AC3E}">
        <p14:creationId xmlns:p14="http://schemas.microsoft.com/office/powerpoint/2010/main" val="2529768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55CA1-B655-8443-B81C-57E073955351}"/>
              </a:ext>
            </a:extLst>
          </p:cNvPr>
          <p:cNvSpPr>
            <a:spLocks noGrp="1"/>
          </p:cNvSpPr>
          <p:nvPr>
            <p:ph type="title"/>
          </p:nvPr>
        </p:nvSpPr>
        <p:spPr/>
        <p:txBody>
          <a:bodyPr/>
          <a:lstStyle/>
          <a:p>
            <a:r>
              <a:rPr lang="en-US" dirty="0"/>
              <a:t>Fees 2019</a:t>
            </a:r>
          </a:p>
        </p:txBody>
      </p:sp>
      <p:sp>
        <p:nvSpPr>
          <p:cNvPr id="3" name="Slide Number Placeholder 2">
            <a:extLst>
              <a:ext uri="{FF2B5EF4-FFF2-40B4-BE49-F238E27FC236}">
                <a16:creationId xmlns:a16="http://schemas.microsoft.com/office/drawing/2014/main" id="{0A96F0A3-5845-6146-8E07-F7816532DD1F}"/>
              </a:ext>
            </a:extLst>
          </p:cNvPr>
          <p:cNvSpPr>
            <a:spLocks noGrp="1"/>
          </p:cNvSpPr>
          <p:nvPr>
            <p:ph type="sldNum" sz="quarter" idx="4"/>
          </p:nvPr>
        </p:nvSpPr>
        <p:spPr/>
        <p:txBody>
          <a:bodyPr/>
          <a:lstStyle/>
          <a:p>
            <a:pPr algn="r"/>
            <a:fld id="{A0A56251-BD2A-9048-A894-ED47CF33A725}" type="slidenum">
              <a:rPr lang="en-US" smtClean="0"/>
              <a:pPr algn="r"/>
              <a:t>11</a:t>
            </a:fld>
            <a:endParaRPr lang="en-US" dirty="0"/>
          </a:p>
        </p:txBody>
      </p:sp>
      <p:sp>
        <p:nvSpPr>
          <p:cNvPr id="4" name="Date Placeholder 3">
            <a:extLst>
              <a:ext uri="{FF2B5EF4-FFF2-40B4-BE49-F238E27FC236}">
                <a16:creationId xmlns:a16="http://schemas.microsoft.com/office/drawing/2014/main" id="{D0E422F3-B3AB-824A-B24F-75925EC039EF}"/>
              </a:ext>
            </a:extLst>
          </p:cNvPr>
          <p:cNvSpPr>
            <a:spLocks noGrp="1"/>
          </p:cNvSpPr>
          <p:nvPr>
            <p:ph type="dt" sz="half" idx="2"/>
          </p:nvPr>
        </p:nvSpPr>
        <p:spPr/>
        <p:txBody>
          <a:bodyPr/>
          <a:lstStyle/>
          <a:p>
            <a:r>
              <a:rPr lang="en-US" noProof="0"/>
              <a:t>IPPOG CB Meeting #4, Pisa, 21 April 2018</a:t>
            </a:r>
            <a:endParaRPr lang="en-US" noProof="0" dirty="0"/>
          </a:p>
        </p:txBody>
      </p:sp>
      <p:sp>
        <p:nvSpPr>
          <p:cNvPr id="5" name="Rectangle 4">
            <a:extLst>
              <a:ext uri="{FF2B5EF4-FFF2-40B4-BE49-F238E27FC236}">
                <a16:creationId xmlns:a16="http://schemas.microsoft.com/office/drawing/2014/main" id="{BA4CC395-7B45-994A-BFB4-26E9C6160DDF}"/>
              </a:ext>
            </a:extLst>
          </p:cNvPr>
          <p:cNvSpPr/>
          <p:nvPr/>
        </p:nvSpPr>
        <p:spPr>
          <a:xfrm>
            <a:off x="457200" y="764704"/>
            <a:ext cx="8291264" cy="5355312"/>
          </a:xfrm>
          <a:prstGeom prst="rect">
            <a:avLst/>
          </a:prstGeom>
        </p:spPr>
        <p:txBody>
          <a:bodyPr wrap="square">
            <a:spAutoFit/>
          </a:bodyPr>
          <a:lstStyle/>
          <a:p>
            <a:r>
              <a:rPr lang="en-US" dirty="0"/>
              <a:t>As discussed in the 3</a:t>
            </a:r>
            <a:r>
              <a:rPr lang="en-US" baseline="30000" dirty="0"/>
              <a:t>rd</a:t>
            </a:r>
            <a:r>
              <a:rPr lang="en-US" dirty="0"/>
              <a:t> CB meeting of Fall 2017 at CERN:</a:t>
            </a:r>
          </a:p>
          <a:p>
            <a:endParaRPr lang="en-US" dirty="0"/>
          </a:p>
          <a:p>
            <a:r>
              <a:rPr lang="en-US" dirty="0"/>
              <a:t>RECOMMENDATION: According to par.4 in Addendum Fees 2017 ”The Annual Membership Fees and Budget are prepared for the following year based on the data from previous year(s)”. In principle this would lead to changing fees each year. In order to avoid such fluctuations, it was proposed by IPPOG CT that IPPOG CB would agree on stable fees over longer period until there would be a clear wish expressed that the fee should be readjusted. There was a general understanding that this is a good idea and it was representative of Belgium proposed that once IPPOG will have the information from several years of experience, the standard way to avoid fluctuations from year to year would be to work with a sliding window that averages over the last e.g. 3 or 5 years.</a:t>
            </a:r>
          </a:p>
          <a:p>
            <a:endParaRPr lang="en-US" dirty="0"/>
          </a:p>
          <a:p>
            <a:r>
              <a:rPr lang="en-US" dirty="0"/>
              <a:t>VOTE: The Annual Membership Fees 2018 (unchanged for IPPOG Members from those agreed for 2017), including new member Brazil and proposed values for Candidate Members, were voted in unanimously. Taking into account remarks from IPPOG CB, consequently the has been prepared by IPPOG CT.</a:t>
            </a:r>
          </a:p>
          <a:p>
            <a:endParaRPr lang="en-US" dirty="0"/>
          </a:p>
          <a:p>
            <a:r>
              <a:rPr lang="en-US" dirty="0">
                <a:solidFill>
                  <a:srgbClr val="CC0066"/>
                </a:solidFill>
              </a:rPr>
              <a:t>Therefore: the 2019 fees will be the same as the 2017 and 2018 fees.</a:t>
            </a:r>
          </a:p>
        </p:txBody>
      </p:sp>
    </p:spTree>
    <p:extLst>
      <p:ext uri="{BB962C8B-B14F-4D97-AF65-F5344CB8AC3E}">
        <p14:creationId xmlns:p14="http://schemas.microsoft.com/office/powerpoint/2010/main" val="8337096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281C9A2-96F1-FE4A-B680-0AC25F7B9A8E}"/>
              </a:ext>
            </a:extLst>
          </p:cNvPr>
          <p:cNvSpPr>
            <a:spLocks noGrp="1"/>
          </p:cNvSpPr>
          <p:nvPr>
            <p:ph type="title"/>
          </p:nvPr>
        </p:nvSpPr>
        <p:spPr>
          <a:xfrm>
            <a:off x="457200" y="620688"/>
            <a:ext cx="8229600" cy="490066"/>
          </a:xfrm>
        </p:spPr>
        <p:txBody>
          <a:bodyPr/>
          <a:lstStyle/>
          <a:p>
            <a:r>
              <a:rPr lang="en-US" dirty="0"/>
              <a:t>Open Call for European Strategy Update</a:t>
            </a:r>
          </a:p>
        </p:txBody>
      </p:sp>
      <p:sp>
        <p:nvSpPr>
          <p:cNvPr id="2" name="Slide Number Placeholder 1"/>
          <p:cNvSpPr>
            <a:spLocks noGrp="1"/>
          </p:cNvSpPr>
          <p:nvPr>
            <p:ph type="sldNum" sz="quarter" idx="4"/>
          </p:nvPr>
        </p:nvSpPr>
        <p:spPr/>
        <p:txBody>
          <a:bodyPr/>
          <a:lstStyle/>
          <a:p>
            <a:pPr algn="r"/>
            <a:fld id="{A0A56251-BD2A-9048-A894-ED47CF33A725}" type="slidenum">
              <a:rPr lang="en-US" smtClean="0"/>
              <a:pPr algn="r"/>
              <a:t>12</a:t>
            </a:fld>
            <a:endParaRPr lang="en-US" dirty="0"/>
          </a:p>
        </p:txBody>
      </p:sp>
      <p:sp>
        <p:nvSpPr>
          <p:cNvPr id="3" name="Date Placeholder 2"/>
          <p:cNvSpPr>
            <a:spLocks noGrp="1"/>
          </p:cNvSpPr>
          <p:nvPr>
            <p:ph type="dt" sz="half" idx="2"/>
          </p:nvPr>
        </p:nvSpPr>
        <p:spPr/>
        <p:txBody>
          <a:bodyPr/>
          <a:lstStyle/>
          <a:p>
            <a:r>
              <a:rPr lang="en-US" noProof="0"/>
              <a:t>IPPOG CB Meeting #4, Pisa, 21 April 2018</a:t>
            </a:r>
          </a:p>
        </p:txBody>
      </p:sp>
      <p:sp>
        <p:nvSpPr>
          <p:cNvPr id="8" name="TextBox 7">
            <a:extLst>
              <a:ext uri="{FF2B5EF4-FFF2-40B4-BE49-F238E27FC236}">
                <a16:creationId xmlns:a16="http://schemas.microsoft.com/office/drawing/2014/main" id="{5E08098E-3FC8-E749-B606-9FFE8F0F2370}"/>
              </a:ext>
            </a:extLst>
          </p:cNvPr>
          <p:cNvSpPr txBox="1"/>
          <p:nvPr/>
        </p:nvSpPr>
        <p:spPr>
          <a:xfrm>
            <a:off x="437578" y="1628800"/>
            <a:ext cx="8507457" cy="1477328"/>
          </a:xfrm>
          <a:prstGeom prst="rect">
            <a:avLst/>
          </a:prstGeom>
          <a:noFill/>
        </p:spPr>
        <p:txBody>
          <a:bodyPr wrap="none" rtlCol="0">
            <a:spAutoFit/>
          </a:bodyPr>
          <a:lstStyle/>
          <a:p>
            <a:r>
              <a:rPr lang="en-US" dirty="0"/>
              <a:t>As discussed during this IPPOG meeting, IPPOG Chairs shall contact</a:t>
            </a:r>
            <a:br>
              <a:rPr lang="en-US" dirty="0"/>
            </a:br>
            <a:r>
              <a:rPr lang="en-US" dirty="0"/>
              <a:t>the European Strategy Update Secretary Halina </a:t>
            </a:r>
            <a:r>
              <a:rPr lang="en-US" dirty="0" err="1"/>
              <a:t>Abramowicz</a:t>
            </a:r>
            <a:endParaRPr lang="en-US" dirty="0"/>
          </a:p>
          <a:p>
            <a:endParaRPr lang="en-US" dirty="0"/>
          </a:p>
          <a:p>
            <a:r>
              <a:rPr lang="en-US" dirty="0"/>
              <a:t>Discussion by the IPPOG CB to give guidance to the IPPOG Chairs</a:t>
            </a:r>
            <a:br>
              <a:rPr lang="en-US" dirty="0"/>
            </a:br>
            <a:r>
              <a:rPr lang="en-US" dirty="0"/>
              <a:t>on what key points need to be carried to the European Strategy Update Secretary</a:t>
            </a:r>
          </a:p>
        </p:txBody>
      </p:sp>
    </p:spTree>
    <p:extLst>
      <p:ext uri="{BB962C8B-B14F-4D97-AF65-F5344CB8AC3E}">
        <p14:creationId xmlns:p14="http://schemas.microsoft.com/office/powerpoint/2010/main" val="25882567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B9983-425B-5149-87F8-1ECA618D80E9}"/>
              </a:ext>
            </a:extLst>
          </p:cNvPr>
          <p:cNvSpPr>
            <a:spLocks noGrp="1"/>
          </p:cNvSpPr>
          <p:nvPr>
            <p:ph type="title"/>
          </p:nvPr>
        </p:nvSpPr>
        <p:spPr/>
        <p:txBody>
          <a:bodyPr/>
          <a:lstStyle/>
          <a:p>
            <a:r>
              <a:rPr lang="en-US" dirty="0"/>
              <a:t>Next IPPOG meeting(s)</a:t>
            </a:r>
          </a:p>
        </p:txBody>
      </p:sp>
      <p:sp>
        <p:nvSpPr>
          <p:cNvPr id="3" name="Slide Number Placeholder 2">
            <a:extLst>
              <a:ext uri="{FF2B5EF4-FFF2-40B4-BE49-F238E27FC236}">
                <a16:creationId xmlns:a16="http://schemas.microsoft.com/office/drawing/2014/main" id="{34A4FE55-9BAE-6A40-9F1D-7C0832DC8658}"/>
              </a:ext>
            </a:extLst>
          </p:cNvPr>
          <p:cNvSpPr>
            <a:spLocks noGrp="1"/>
          </p:cNvSpPr>
          <p:nvPr>
            <p:ph type="sldNum" sz="quarter" idx="4"/>
          </p:nvPr>
        </p:nvSpPr>
        <p:spPr/>
        <p:txBody>
          <a:bodyPr/>
          <a:lstStyle/>
          <a:p>
            <a:pPr algn="r"/>
            <a:fld id="{A0A56251-BD2A-9048-A894-ED47CF33A725}" type="slidenum">
              <a:rPr lang="en-US" smtClean="0"/>
              <a:pPr algn="r"/>
              <a:t>13</a:t>
            </a:fld>
            <a:endParaRPr lang="en-US" dirty="0"/>
          </a:p>
        </p:txBody>
      </p:sp>
      <p:sp>
        <p:nvSpPr>
          <p:cNvPr id="4" name="Date Placeholder 3">
            <a:extLst>
              <a:ext uri="{FF2B5EF4-FFF2-40B4-BE49-F238E27FC236}">
                <a16:creationId xmlns:a16="http://schemas.microsoft.com/office/drawing/2014/main" id="{D55670F3-AFEC-1846-9C43-B908BAA95649}"/>
              </a:ext>
            </a:extLst>
          </p:cNvPr>
          <p:cNvSpPr>
            <a:spLocks noGrp="1"/>
          </p:cNvSpPr>
          <p:nvPr>
            <p:ph type="dt" sz="half" idx="2"/>
          </p:nvPr>
        </p:nvSpPr>
        <p:spPr/>
        <p:txBody>
          <a:bodyPr/>
          <a:lstStyle/>
          <a:p>
            <a:r>
              <a:rPr lang="en-US" noProof="0"/>
              <a:t>IPPOG CB Meeting #4, Pisa, 21 April 2018</a:t>
            </a:r>
            <a:endParaRPr lang="en-US" noProof="0" dirty="0"/>
          </a:p>
        </p:txBody>
      </p:sp>
      <p:sp>
        <p:nvSpPr>
          <p:cNvPr id="5" name="TextBox 4">
            <a:extLst>
              <a:ext uri="{FF2B5EF4-FFF2-40B4-BE49-F238E27FC236}">
                <a16:creationId xmlns:a16="http://schemas.microsoft.com/office/drawing/2014/main" id="{3EF286DC-D367-E14B-89F8-10EB0F84B5B8}"/>
              </a:ext>
            </a:extLst>
          </p:cNvPr>
          <p:cNvSpPr txBox="1"/>
          <p:nvPr/>
        </p:nvSpPr>
        <p:spPr>
          <a:xfrm>
            <a:off x="611560" y="1484784"/>
            <a:ext cx="8352928" cy="3416320"/>
          </a:xfrm>
          <a:prstGeom prst="rect">
            <a:avLst/>
          </a:prstGeom>
          <a:noFill/>
        </p:spPr>
        <p:txBody>
          <a:bodyPr wrap="square" rtlCol="0">
            <a:spAutoFit/>
          </a:bodyPr>
          <a:lstStyle/>
          <a:p>
            <a:r>
              <a:rPr lang="en-US" dirty="0"/>
              <a:t>The venue for the 2018 Fall meeting has been fixed for 4-6 October 2018,</a:t>
            </a:r>
            <a:br>
              <a:rPr lang="en-US" dirty="0"/>
            </a:br>
            <a:r>
              <a:rPr lang="en-US" dirty="0"/>
              <a:t>if at CERN.</a:t>
            </a:r>
          </a:p>
          <a:p>
            <a:endParaRPr lang="en-US" dirty="0"/>
          </a:p>
          <a:p>
            <a:r>
              <a:rPr lang="en-US" dirty="0"/>
              <a:t>No other slots can be offered for many logistics reasons.</a:t>
            </a:r>
          </a:p>
          <a:p>
            <a:endParaRPr lang="en-US" dirty="0"/>
          </a:p>
          <a:p>
            <a:r>
              <a:rPr lang="en-US" dirty="0"/>
              <a:t>Claudia will be fully booked after the Fall meeting over for organizing </a:t>
            </a:r>
            <a:r>
              <a:rPr lang="en-US" dirty="0" err="1"/>
              <a:t>TEDxCERN</a:t>
            </a:r>
            <a:r>
              <a:rPr lang="en-US" dirty="0"/>
              <a:t> later in 2018.</a:t>
            </a:r>
          </a:p>
          <a:p>
            <a:endParaRPr lang="en-US" dirty="0"/>
          </a:p>
          <a:p>
            <a:r>
              <a:rPr lang="en-US" dirty="0"/>
              <a:t>Availability of meeting rooms at CERN (</a:t>
            </a:r>
            <a:r>
              <a:rPr lang="en-US" dirty="0" err="1"/>
              <a:t>Charpak</a:t>
            </a:r>
            <a:r>
              <a:rPr lang="en-US" dirty="0"/>
              <a:t> in 6</a:t>
            </a:r>
            <a:r>
              <a:rPr lang="en-US" baseline="30000" dirty="0"/>
              <a:t>th</a:t>
            </a:r>
            <a:r>
              <a:rPr lang="en-US" dirty="0"/>
              <a:t> floor)</a:t>
            </a:r>
          </a:p>
          <a:p>
            <a:endParaRPr lang="en-US" dirty="0"/>
          </a:p>
          <a:p>
            <a:r>
              <a:rPr lang="en-US" dirty="0"/>
              <a:t>Proposals for hosts of the Spring 2019 meeting should be presented during the Fall 2018 meeting</a:t>
            </a:r>
          </a:p>
        </p:txBody>
      </p:sp>
    </p:spTree>
    <p:extLst>
      <p:ext uri="{BB962C8B-B14F-4D97-AF65-F5344CB8AC3E}">
        <p14:creationId xmlns:p14="http://schemas.microsoft.com/office/powerpoint/2010/main" val="2712804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CB Matters</a:t>
            </a:r>
          </a:p>
        </p:txBody>
      </p:sp>
      <p:sp>
        <p:nvSpPr>
          <p:cNvPr id="5" name="Content Placeholder 4"/>
          <p:cNvSpPr>
            <a:spLocks noGrp="1"/>
          </p:cNvSpPr>
          <p:nvPr>
            <p:ph idx="1"/>
          </p:nvPr>
        </p:nvSpPr>
        <p:spPr>
          <a:xfrm>
            <a:off x="457200" y="1147192"/>
            <a:ext cx="8229600" cy="4586064"/>
          </a:xfrm>
        </p:spPr>
        <p:txBody>
          <a:bodyPr/>
          <a:lstStyle/>
          <a:p>
            <a:r>
              <a:rPr lang="en-US" sz="2000" dirty="0">
                <a:solidFill>
                  <a:srgbClr val="CC0066"/>
                </a:solidFill>
              </a:rPr>
              <a:t>Adoption of the agenda and establishing the quorum</a:t>
            </a:r>
          </a:p>
          <a:p>
            <a:r>
              <a:rPr lang="en-US" sz="2000" dirty="0">
                <a:solidFill>
                  <a:srgbClr val="CC0066"/>
                </a:solidFill>
              </a:rPr>
              <a:t>Approval of last CB minutes</a:t>
            </a:r>
          </a:p>
          <a:p>
            <a:r>
              <a:rPr lang="en-US" sz="2000" dirty="0">
                <a:solidFill>
                  <a:srgbClr val="CC0066"/>
                </a:solidFill>
              </a:rPr>
              <a:t>New members and addendum</a:t>
            </a:r>
          </a:p>
          <a:p>
            <a:r>
              <a:rPr lang="en-US" sz="2000" dirty="0">
                <a:solidFill>
                  <a:srgbClr val="CC0066"/>
                </a:solidFill>
              </a:rPr>
              <a:t>Open Call for European Strategy Update</a:t>
            </a:r>
          </a:p>
          <a:p>
            <a:r>
              <a:rPr lang="en-US" sz="2000" dirty="0">
                <a:solidFill>
                  <a:srgbClr val="CC0066"/>
                </a:solidFill>
              </a:rPr>
              <a:t>Financial Report</a:t>
            </a:r>
          </a:p>
          <a:p>
            <a:r>
              <a:rPr lang="en-US" sz="2000" dirty="0">
                <a:solidFill>
                  <a:srgbClr val="CC0066"/>
                </a:solidFill>
              </a:rPr>
              <a:t>Fees for 2019</a:t>
            </a:r>
          </a:p>
          <a:p>
            <a:r>
              <a:rPr lang="en-US" sz="2000" dirty="0">
                <a:solidFill>
                  <a:srgbClr val="CC0066"/>
                </a:solidFill>
              </a:rPr>
              <a:t>Next IPPOG meeting venue</a:t>
            </a:r>
          </a:p>
          <a:p>
            <a:r>
              <a:rPr lang="en-US" sz="1800" dirty="0" err="1">
                <a:solidFill>
                  <a:srgbClr val="CC0066"/>
                </a:solidFill>
              </a:rPr>
              <a:t>AoB</a:t>
            </a:r>
            <a:endParaRPr lang="en-US" sz="400" dirty="0">
              <a:solidFill>
                <a:srgbClr val="CC0066"/>
              </a:solidFill>
            </a:endParaRPr>
          </a:p>
        </p:txBody>
      </p:sp>
      <p:sp>
        <p:nvSpPr>
          <p:cNvPr id="2" name="Slide Number Placeholder 1"/>
          <p:cNvSpPr>
            <a:spLocks noGrp="1"/>
          </p:cNvSpPr>
          <p:nvPr>
            <p:ph type="sldNum" sz="quarter" idx="12"/>
          </p:nvPr>
        </p:nvSpPr>
        <p:spPr/>
        <p:txBody>
          <a:bodyPr/>
          <a:lstStyle/>
          <a:p>
            <a:pPr algn="r"/>
            <a:fld id="{A0A56251-BD2A-9048-A894-ED47CF33A725}" type="slidenum">
              <a:rPr lang="en-US" smtClean="0"/>
              <a:pPr algn="r"/>
              <a:t>2</a:t>
            </a:fld>
            <a:endParaRPr lang="en-US" dirty="0"/>
          </a:p>
        </p:txBody>
      </p:sp>
      <p:sp>
        <p:nvSpPr>
          <p:cNvPr id="3" name="Date Placeholder 2"/>
          <p:cNvSpPr>
            <a:spLocks noGrp="1"/>
          </p:cNvSpPr>
          <p:nvPr>
            <p:ph type="dt" sz="half" idx="2"/>
          </p:nvPr>
        </p:nvSpPr>
        <p:spPr>
          <a:xfrm>
            <a:off x="457200" y="6356350"/>
            <a:ext cx="3754760" cy="360000"/>
          </a:xfrm>
        </p:spPr>
        <p:txBody>
          <a:bodyPr/>
          <a:lstStyle/>
          <a:p>
            <a:r>
              <a:rPr lang="en-US" noProof="0"/>
              <a:t>IPPOG CB Meeting #4, Pisa, 21 April 2018</a:t>
            </a:r>
          </a:p>
        </p:txBody>
      </p:sp>
      <p:sp>
        <p:nvSpPr>
          <p:cNvPr id="6" name="Rectangle 5"/>
          <p:cNvSpPr/>
          <p:nvPr/>
        </p:nvSpPr>
        <p:spPr>
          <a:xfrm>
            <a:off x="2788265" y="692696"/>
            <a:ext cx="3745449" cy="369332"/>
          </a:xfrm>
          <a:prstGeom prst="rect">
            <a:avLst/>
          </a:prstGeom>
        </p:spPr>
        <p:txBody>
          <a:bodyPr wrap="none">
            <a:spAutoFit/>
          </a:bodyPr>
          <a:lstStyle/>
          <a:p>
            <a:r>
              <a:rPr lang="en-GB" dirty="0">
                <a:hlinkClick r:id="rId2"/>
              </a:rPr>
              <a:t>https://</a:t>
            </a:r>
            <a:r>
              <a:rPr lang="en-GB" dirty="0" err="1">
                <a:hlinkClick r:id="rId2"/>
              </a:rPr>
              <a:t>indico.cern.ch</a:t>
            </a:r>
            <a:r>
              <a:rPr lang="en-GB" dirty="0">
                <a:hlinkClick r:id="rId2"/>
              </a:rPr>
              <a:t>/event/722411</a:t>
            </a:r>
            <a:endParaRPr lang="en-GB" dirty="0"/>
          </a:p>
        </p:txBody>
      </p:sp>
    </p:spTree>
    <p:extLst>
      <p:ext uri="{BB962C8B-B14F-4D97-AF65-F5344CB8AC3E}">
        <p14:creationId xmlns:p14="http://schemas.microsoft.com/office/powerpoint/2010/main" val="1783101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85452-64EA-4F48-9E5E-1C989D5789BB}"/>
              </a:ext>
            </a:extLst>
          </p:cNvPr>
          <p:cNvSpPr>
            <a:spLocks noGrp="1"/>
          </p:cNvSpPr>
          <p:nvPr>
            <p:ph type="title"/>
          </p:nvPr>
        </p:nvSpPr>
        <p:spPr/>
        <p:txBody>
          <a:bodyPr/>
          <a:lstStyle/>
          <a:p>
            <a:r>
              <a:rPr lang="en-US" dirty="0"/>
              <a:t>Approval of last CB minutes</a:t>
            </a:r>
          </a:p>
        </p:txBody>
      </p:sp>
      <p:sp>
        <p:nvSpPr>
          <p:cNvPr id="6" name="Content Placeholder 5">
            <a:extLst>
              <a:ext uri="{FF2B5EF4-FFF2-40B4-BE49-F238E27FC236}">
                <a16:creationId xmlns:a16="http://schemas.microsoft.com/office/drawing/2014/main" id="{C964F22B-9A2D-5B42-97E7-4E9B3E2522E8}"/>
              </a:ext>
            </a:extLst>
          </p:cNvPr>
          <p:cNvSpPr>
            <a:spLocks noGrp="1"/>
          </p:cNvSpPr>
          <p:nvPr>
            <p:ph idx="1"/>
          </p:nvPr>
        </p:nvSpPr>
        <p:spPr/>
        <p:txBody>
          <a:bodyPr/>
          <a:lstStyle/>
          <a:p>
            <a:r>
              <a:rPr lang="en-US" dirty="0"/>
              <a:t>Full CB report distributed to IPPOG representatives on 22 Nov 2017 by </a:t>
            </a:r>
            <a:r>
              <a:rPr lang="en-US" dirty="0" err="1"/>
              <a:t>Barbora</a:t>
            </a:r>
            <a:r>
              <a:rPr lang="en-US" dirty="0"/>
              <a:t>.</a:t>
            </a:r>
          </a:p>
          <a:p>
            <a:r>
              <a:rPr lang="en-US" dirty="0"/>
              <a:t>Feedback received </a:t>
            </a:r>
            <a:br>
              <a:rPr lang="en-US" dirty="0"/>
            </a:br>
            <a:r>
              <a:rPr lang="en-US" dirty="0"/>
              <a:t>	Addenda and Annexes added to report</a:t>
            </a:r>
            <a:br>
              <a:rPr lang="en-US" dirty="0"/>
            </a:br>
            <a:r>
              <a:rPr lang="en-US" dirty="0"/>
              <a:t>	Minor wording</a:t>
            </a:r>
          </a:p>
          <a:p>
            <a:r>
              <a:rPr lang="en-US" dirty="0"/>
              <a:t>Final report with all feedback considered sent on 6 Dec 2017 by </a:t>
            </a:r>
            <a:r>
              <a:rPr lang="en-US" dirty="0" err="1"/>
              <a:t>Barbora</a:t>
            </a:r>
            <a:endParaRPr lang="en-US" dirty="0"/>
          </a:p>
          <a:p>
            <a:r>
              <a:rPr lang="en-US" dirty="0"/>
              <a:t>Also attached to </a:t>
            </a:r>
            <a:r>
              <a:rPr lang="en-US" dirty="0" err="1"/>
              <a:t>indico</a:t>
            </a:r>
            <a:endParaRPr lang="en-US" dirty="0"/>
          </a:p>
        </p:txBody>
      </p:sp>
      <p:sp>
        <p:nvSpPr>
          <p:cNvPr id="4" name="Slide Number Placeholder 3">
            <a:extLst>
              <a:ext uri="{FF2B5EF4-FFF2-40B4-BE49-F238E27FC236}">
                <a16:creationId xmlns:a16="http://schemas.microsoft.com/office/drawing/2014/main" id="{63386828-E54D-B145-AA1B-E1DA340C0238}"/>
              </a:ext>
            </a:extLst>
          </p:cNvPr>
          <p:cNvSpPr>
            <a:spLocks noGrp="1"/>
          </p:cNvSpPr>
          <p:nvPr>
            <p:ph type="sldNum" sz="quarter" idx="12"/>
          </p:nvPr>
        </p:nvSpPr>
        <p:spPr/>
        <p:txBody>
          <a:bodyPr/>
          <a:lstStyle/>
          <a:p>
            <a:pPr algn="r"/>
            <a:fld id="{A0A56251-BD2A-9048-A894-ED47CF33A725}" type="slidenum">
              <a:rPr lang="en-US" smtClean="0"/>
              <a:pPr algn="r"/>
              <a:t>3</a:t>
            </a:fld>
            <a:endParaRPr lang="en-US" dirty="0"/>
          </a:p>
        </p:txBody>
      </p:sp>
      <p:sp>
        <p:nvSpPr>
          <p:cNvPr id="5" name="Date Placeholder 4">
            <a:extLst>
              <a:ext uri="{FF2B5EF4-FFF2-40B4-BE49-F238E27FC236}">
                <a16:creationId xmlns:a16="http://schemas.microsoft.com/office/drawing/2014/main" id="{94610414-BEDF-B84B-8524-2FA4E0FA767C}"/>
              </a:ext>
            </a:extLst>
          </p:cNvPr>
          <p:cNvSpPr>
            <a:spLocks noGrp="1"/>
          </p:cNvSpPr>
          <p:nvPr>
            <p:ph type="dt" sz="half" idx="2"/>
          </p:nvPr>
        </p:nvSpPr>
        <p:spPr/>
        <p:txBody>
          <a:bodyPr/>
          <a:lstStyle/>
          <a:p>
            <a:r>
              <a:rPr lang="en-US" noProof="0"/>
              <a:t>IPPOG CB Meeting #4, Pisa, 21 April 2018</a:t>
            </a:r>
            <a:endParaRPr lang="en-US" noProof="0" dirty="0"/>
          </a:p>
        </p:txBody>
      </p:sp>
    </p:spTree>
    <p:extLst>
      <p:ext uri="{BB962C8B-B14F-4D97-AF65-F5344CB8AC3E}">
        <p14:creationId xmlns:p14="http://schemas.microsoft.com/office/powerpoint/2010/main" val="2153887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5DE873-3A20-5B4A-A9DB-776457775F65}"/>
              </a:ext>
            </a:extLst>
          </p:cNvPr>
          <p:cNvSpPr>
            <a:spLocks noGrp="1"/>
          </p:cNvSpPr>
          <p:nvPr>
            <p:ph type="title"/>
          </p:nvPr>
        </p:nvSpPr>
        <p:spPr/>
        <p:txBody>
          <a:bodyPr/>
          <a:lstStyle/>
          <a:p>
            <a:r>
              <a:rPr lang="en-US" dirty="0"/>
              <a:t>New Members and Addenda</a:t>
            </a:r>
          </a:p>
        </p:txBody>
      </p:sp>
      <p:sp>
        <p:nvSpPr>
          <p:cNvPr id="4" name="Slide Number Placeholder 3">
            <a:extLst>
              <a:ext uri="{FF2B5EF4-FFF2-40B4-BE49-F238E27FC236}">
                <a16:creationId xmlns:a16="http://schemas.microsoft.com/office/drawing/2014/main" id="{526DC73A-C77A-6140-A02B-147F82382FB8}"/>
              </a:ext>
            </a:extLst>
          </p:cNvPr>
          <p:cNvSpPr>
            <a:spLocks noGrp="1"/>
          </p:cNvSpPr>
          <p:nvPr>
            <p:ph type="sldNum" sz="quarter" idx="12"/>
          </p:nvPr>
        </p:nvSpPr>
        <p:spPr/>
        <p:txBody>
          <a:bodyPr/>
          <a:lstStyle/>
          <a:p>
            <a:pPr algn="r"/>
            <a:fld id="{A0A56251-BD2A-9048-A894-ED47CF33A725}" type="slidenum">
              <a:rPr lang="en-US" smtClean="0"/>
              <a:pPr algn="r"/>
              <a:t>4</a:t>
            </a:fld>
            <a:endParaRPr lang="en-US" dirty="0"/>
          </a:p>
        </p:txBody>
      </p:sp>
      <p:sp>
        <p:nvSpPr>
          <p:cNvPr id="5" name="Date Placeholder 4">
            <a:extLst>
              <a:ext uri="{FF2B5EF4-FFF2-40B4-BE49-F238E27FC236}">
                <a16:creationId xmlns:a16="http://schemas.microsoft.com/office/drawing/2014/main" id="{A0FFD988-C284-F24E-95D9-31A33F9FF208}"/>
              </a:ext>
            </a:extLst>
          </p:cNvPr>
          <p:cNvSpPr>
            <a:spLocks noGrp="1"/>
          </p:cNvSpPr>
          <p:nvPr>
            <p:ph type="dt" sz="half" idx="2"/>
          </p:nvPr>
        </p:nvSpPr>
        <p:spPr/>
        <p:txBody>
          <a:bodyPr/>
          <a:lstStyle/>
          <a:p>
            <a:r>
              <a:rPr lang="en-US" noProof="0"/>
              <a:t>IPPOG CB Meeting #4, Pisa, 21 April 2018</a:t>
            </a:r>
            <a:endParaRPr lang="en-US" noProof="0" dirty="0"/>
          </a:p>
        </p:txBody>
      </p:sp>
      <p:sp>
        <p:nvSpPr>
          <p:cNvPr id="3" name="TextBox 2">
            <a:extLst>
              <a:ext uri="{FF2B5EF4-FFF2-40B4-BE49-F238E27FC236}">
                <a16:creationId xmlns:a16="http://schemas.microsoft.com/office/drawing/2014/main" id="{2D566B70-3BA4-A140-9E35-8A6E0FC60A21}"/>
              </a:ext>
            </a:extLst>
          </p:cNvPr>
          <p:cNvSpPr txBox="1"/>
          <p:nvPr/>
        </p:nvSpPr>
        <p:spPr>
          <a:xfrm>
            <a:off x="457201" y="764704"/>
            <a:ext cx="8229600" cy="5909310"/>
          </a:xfrm>
          <a:prstGeom prst="rect">
            <a:avLst/>
          </a:prstGeom>
          <a:noFill/>
        </p:spPr>
        <p:txBody>
          <a:bodyPr wrap="square" rtlCol="0">
            <a:spAutoFit/>
          </a:bodyPr>
          <a:lstStyle/>
          <a:p>
            <a:r>
              <a:rPr lang="en-US" dirty="0"/>
              <a:t>Country Membership and fee well defined following MoU, Addenda, taking GDP tables and CERN+FNAL community size into account.</a:t>
            </a:r>
          </a:p>
          <a:p>
            <a:endParaRPr lang="en-US" dirty="0"/>
          </a:p>
          <a:p>
            <a:r>
              <a:rPr lang="en-US" dirty="0"/>
              <a:t>Candidate Members can simply sign page 13 of MoU.</a:t>
            </a:r>
          </a:p>
          <a:p>
            <a:endParaRPr lang="en-US" dirty="0"/>
          </a:p>
          <a:p>
            <a:r>
              <a:rPr lang="en-US" dirty="0"/>
              <a:t>New Members are subject to a vote be the CB</a:t>
            </a:r>
          </a:p>
          <a:p>
            <a:endParaRPr lang="en-US" dirty="0"/>
          </a:p>
          <a:p>
            <a:r>
              <a:rPr lang="en-US" dirty="0"/>
              <a:t>Addenda that define the contributions from experiments and labs are required</a:t>
            </a:r>
            <a:br>
              <a:rPr lang="en-US" dirty="0"/>
            </a:br>
            <a:r>
              <a:rPr lang="en-US" dirty="0"/>
              <a:t>for each experiment and laboratory individually.</a:t>
            </a:r>
          </a:p>
          <a:p>
            <a:endParaRPr lang="en-US" dirty="0"/>
          </a:p>
          <a:p>
            <a:r>
              <a:rPr lang="en-US" dirty="0"/>
              <a:t>These are subject to a CB decision</a:t>
            </a:r>
          </a:p>
          <a:p>
            <a:endParaRPr lang="en-US" dirty="0"/>
          </a:p>
          <a:p>
            <a:r>
              <a:rPr lang="en-US" dirty="0"/>
              <a:t>For experiments, a general template was agreed by the CB in its 2</a:t>
            </a:r>
            <a:r>
              <a:rPr lang="en-US" baseline="30000" dirty="0"/>
              <a:t>nd</a:t>
            </a:r>
            <a:r>
              <a:rPr lang="en-US" dirty="0"/>
              <a:t> meeting on 22 June 2017, which was a special CB meeting via </a:t>
            </a:r>
            <a:r>
              <a:rPr lang="en-US" dirty="0" err="1"/>
              <a:t>Vidyo</a:t>
            </a:r>
            <a:endParaRPr lang="en-US" dirty="0"/>
          </a:p>
          <a:p>
            <a:endParaRPr lang="en-US" dirty="0"/>
          </a:p>
          <a:p>
            <a:r>
              <a:rPr lang="en-US" dirty="0"/>
              <a:t>Following this template, the ATLAS Addendum was signed on 1 November 2017 and the Belle II Addendum was signed on 19 February 2018. </a:t>
            </a:r>
          </a:p>
          <a:p>
            <a:endParaRPr lang="en-US" dirty="0"/>
          </a:p>
          <a:p>
            <a:r>
              <a:rPr lang="en-US" dirty="0"/>
              <a:t>Addenda documents are all available from the IPPOG web (login required):</a:t>
            </a:r>
            <a:br>
              <a:rPr lang="en-US" dirty="0"/>
            </a:br>
            <a:r>
              <a:rPr lang="en-US" dirty="0">
                <a:hlinkClick r:id="rId2"/>
              </a:rPr>
              <a:t>https://ippog.web.cern.ch/ippogers/documents</a:t>
            </a:r>
            <a:endParaRPr lang="en-US" dirty="0"/>
          </a:p>
          <a:p>
            <a:endParaRPr lang="en-US" dirty="0"/>
          </a:p>
        </p:txBody>
      </p:sp>
    </p:spTree>
    <p:extLst>
      <p:ext uri="{BB962C8B-B14F-4D97-AF65-F5344CB8AC3E}">
        <p14:creationId xmlns:p14="http://schemas.microsoft.com/office/powerpoint/2010/main" val="4262003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5DE873-3A20-5B4A-A9DB-776457775F65}"/>
              </a:ext>
            </a:extLst>
          </p:cNvPr>
          <p:cNvSpPr>
            <a:spLocks noGrp="1"/>
          </p:cNvSpPr>
          <p:nvPr>
            <p:ph type="title"/>
          </p:nvPr>
        </p:nvSpPr>
        <p:spPr/>
        <p:txBody>
          <a:bodyPr/>
          <a:lstStyle/>
          <a:p>
            <a:r>
              <a:rPr lang="en-US" dirty="0"/>
              <a:t>Signing Members 21 April 2018</a:t>
            </a:r>
          </a:p>
        </p:txBody>
      </p:sp>
      <p:sp>
        <p:nvSpPr>
          <p:cNvPr id="4" name="Slide Number Placeholder 3">
            <a:extLst>
              <a:ext uri="{FF2B5EF4-FFF2-40B4-BE49-F238E27FC236}">
                <a16:creationId xmlns:a16="http://schemas.microsoft.com/office/drawing/2014/main" id="{526DC73A-C77A-6140-A02B-147F82382FB8}"/>
              </a:ext>
            </a:extLst>
          </p:cNvPr>
          <p:cNvSpPr>
            <a:spLocks noGrp="1"/>
          </p:cNvSpPr>
          <p:nvPr>
            <p:ph type="sldNum" sz="quarter" idx="12"/>
          </p:nvPr>
        </p:nvSpPr>
        <p:spPr/>
        <p:txBody>
          <a:bodyPr/>
          <a:lstStyle/>
          <a:p>
            <a:pPr algn="r"/>
            <a:fld id="{A0A56251-BD2A-9048-A894-ED47CF33A725}" type="slidenum">
              <a:rPr lang="en-US" smtClean="0"/>
              <a:pPr algn="r"/>
              <a:t>5</a:t>
            </a:fld>
            <a:endParaRPr lang="en-US" dirty="0"/>
          </a:p>
        </p:txBody>
      </p:sp>
      <p:sp>
        <p:nvSpPr>
          <p:cNvPr id="5" name="Date Placeholder 4">
            <a:extLst>
              <a:ext uri="{FF2B5EF4-FFF2-40B4-BE49-F238E27FC236}">
                <a16:creationId xmlns:a16="http://schemas.microsoft.com/office/drawing/2014/main" id="{A0FFD988-C284-F24E-95D9-31A33F9FF208}"/>
              </a:ext>
            </a:extLst>
          </p:cNvPr>
          <p:cNvSpPr>
            <a:spLocks noGrp="1"/>
          </p:cNvSpPr>
          <p:nvPr>
            <p:ph type="dt" sz="half" idx="2"/>
          </p:nvPr>
        </p:nvSpPr>
        <p:spPr/>
        <p:txBody>
          <a:bodyPr/>
          <a:lstStyle/>
          <a:p>
            <a:r>
              <a:rPr lang="en-US" noProof="0"/>
              <a:t>IPPOG CB Meeting #4, Pisa, 21 April 2018</a:t>
            </a:r>
            <a:endParaRPr lang="en-US" noProof="0" dirty="0"/>
          </a:p>
        </p:txBody>
      </p:sp>
      <p:graphicFrame>
        <p:nvGraphicFramePr>
          <p:cNvPr id="6" name="Table 5">
            <a:extLst>
              <a:ext uri="{FF2B5EF4-FFF2-40B4-BE49-F238E27FC236}">
                <a16:creationId xmlns:a16="http://schemas.microsoft.com/office/drawing/2014/main" id="{68716E81-ADAF-014D-9849-70E1B609752E}"/>
              </a:ext>
            </a:extLst>
          </p:cNvPr>
          <p:cNvGraphicFramePr>
            <a:graphicFrameLocks noGrp="1"/>
          </p:cNvGraphicFramePr>
          <p:nvPr>
            <p:extLst>
              <p:ext uri="{D42A27DB-BD31-4B8C-83A1-F6EECF244321}">
                <p14:modId xmlns:p14="http://schemas.microsoft.com/office/powerpoint/2010/main" val="109136682"/>
              </p:ext>
            </p:extLst>
          </p:nvPr>
        </p:nvGraphicFramePr>
        <p:xfrm>
          <a:off x="426318" y="804070"/>
          <a:ext cx="8034114" cy="6053930"/>
        </p:xfrm>
        <a:graphic>
          <a:graphicData uri="http://schemas.openxmlformats.org/drawingml/2006/table">
            <a:tbl>
              <a:tblPr firstRow="1" bandRow="1">
                <a:tableStyleId>{5C22544A-7EE6-4342-B048-85BDC9FD1C3A}</a:tableStyleId>
              </a:tblPr>
              <a:tblGrid>
                <a:gridCol w="355107">
                  <a:extLst>
                    <a:ext uri="{9D8B030D-6E8A-4147-A177-3AD203B41FA5}">
                      <a16:colId xmlns:a16="http://schemas.microsoft.com/office/drawing/2014/main" val="20000"/>
                    </a:ext>
                  </a:extLst>
                </a:gridCol>
                <a:gridCol w="4970866">
                  <a:extLst>
                    <a:ext uri="{9D8B030D-6E8A-4147-A177-3AD203B41FA5}">
                      <a16:colId xmlns:a16="http://schemas.microsoft.com/office/drawing/2014/main" val="20001"/>
                    </a:ext>
                  </a:extLst>
                </a:gridCol>
                <a:gridCol w="1742767">
                  <a:extLst>
                    <a:ext uri="{9D8B030D-6E8A-4147-A177-3AD203B41FA5}">
                      <a16:colId xmlns:a16="http://schemas.microsoft.com/office/drawing/2014/main" val="20002"/>
                    </a:ext>
                  </a:extLst>
                </a:gridCol>
                <a:gridCol w="965374">
                  <a:extLst>
                    <a:ext uri="{9D8B030D-6E8A-4147-A177-3AD203B41FA5}">
                      <a16:colId xmlns:a16="http://schemas.microsoft.com/office/drawing/2014/main" val="20003"/>
                    </a:ext>
                  </a:extLst>
                </a:gridCol>
              </a:tblGrid>
              <a:tr h="271315">
                <a:tc>
                  <a:txBody>
                    <a:bodyPr/>
                    <a:lstStyle/>
                    <a:p>
                      <a:endParaRPr lang="en-US" sz="1000" dirty="0"/>
                    </a:p>
                  </a:txBody>
                  <a:tcPr/>
                </a:tc>
                <a:tc>
                  <a:txBody>
                    <a:bodyPr/>
                    <a:lstStyle/>
                    <a:p>
                      <a:r>
                        <a:rPr lang="en-US" sz="1000" dirty="0"/>
                        <a:t>Signing </a:t>
                      </a:r>
                      <a:r>
                        <a:rPr lang="en-US" sz="1000" dirty="0" err="1"/>
                        <a:t>Organisation</a:t>
                      </a:r>
                      <a:endParaRPr lang="en-US" sz="1000" dirty="0"/>
                    </a:p>
                  </a:txBody>
                  <a:tcPr/>
                </a:tc>
                <a:tc>
                  <a:txBody>
                    <a:bodyPr/>
                    <a:lstStyle/>
                    <a:p>
                      <a:r>
                        <a:rPr lang="en-US" sz="1000" dirty="0"/>
                        <a:t>Country/Lab/Experiment</a:t>
                      </a:r>
                    </a:p>
                  </a:txBody>
                  <a:tcPr/>
                </a:tc>
                <a:tc>
                  <a:txBody>
                    <a:bodyPr/>
                    <a:lstStyle/>
                    <a:p>
                      <a:r>
                        <a:rPr lang="en-US" sz="1000" dirty="0"/>
                        <a:t>Date</a:t>
                      </a:r>
                      <a:r>
                        <a:rPr lang="en-US" sz="1000" baseline="0" dirty="0"/>
                        <a:t> signed</a:t>
                      </a:r>
                      <a:endParaRPr lang="en-US" sz="1000" dirty="0"/>
                    </a:p>
                  </a:txBody>
                  <a:tcPr/>
                </a:tc>
                <a:extLst>
                  <a:ext uri="{0D108BD9-81ED-4DB2-BD59-A6C34878D82A}">
                    <a16:rowId xmlns:a16="http://schemas.microsoft.com/office/drawing/2014/main" val="10000"/>
                  </a:ext>
                </a:extLst>
              </a:tr>
              <a:tr h="271315">
                <a:tc>
                  <a:txBody>
                    <a:bodyPr/>
                    <a:lstStyle/>
                    <a:p>
                      <a:r>
                        <a:rPr lang="en-US" sz="1000" dirty="0"/>
                        <a:t>1</a:t>
                      </a:r>
                    </a:p>
                  </a:txBody>
                  <a:tcPr/>
                </a:tc>
                <a:tc>
                  <a:txBody>
                    <a:bodyPr/>
                    <a:lstStyle/>
                    <a:p>
                      <a:r>
                        <a:rPr lang="en-US" sz="1000" dirty="0"/>
                        <a:t>NIKHEF</a:t>
                      </a:r>
                    </a:p>
                  </a:txBody>
                  <a:tcPr/>
                </a:tc>
                <a:tc>
                  <a:txBody>
                    <a:bodyPr/>
                    <a:lstStyle/>
                    <a:p>
                      <a:r>
                        <a:rPr lang="en-US" sz="1000" dirty="0"/>
                        <a:t>Netherlands</a:t>
                      </a:r>
                    </a:p>
                  </a:txBody>
                  <a:tcPr/>
                </a:tc>
                <a:tc>
                  <a:txBody>
                    <a:bodyPr/>
                    <a:lstStyle/>
                    <a:p>
                      <a:r>
                        <a:rPr lang="en-US" sz="1000" dirty="0"/>
                        <a:t>22 Sep 2016</a:t>
                      </a:r>
                    </a:p>
                  </a:txBody>
                  <a:tcPr/>
                </a:tc>
                <a:extLst>
                  <a:ext uri="{0D108BD9-81ED-4DB2-BD59-A6C34878D82A}">
                    <a16:rowId xmlns:a16="http://schemas.microsoft.com/office/drawing/2014/main" val="10001"/>
                  </a:ext>
                </a:extLst>
              </a:tr>
              <a:tr h="271315">
                <a:tc>
                  <a:txBody>
                    <a:bodyPr/>
                    <a:lstStyle/>
                    <a:p>
                      <a:r>
                        <a:rPr lang="en-US" sz="1000" dirty="0"/>
                        <a:t>2</a:t>
                      </a:r>
                    </a:p>
                  </a:txBody>
                  <a:tcPr/>
                </a:tc>
                <a:tc>
                  <a:txBody>
                    <a:bodyPr/>
                    <a:lstStyle/>
                    <a:p>
                      <a:r>
                        <a:rPr lang="en-US" sz="1000" dirty="0"/>
                        <a:t>DESY for KET</a:t>
                      </a:r>
                    </a:p>
                  </a:txBody>
                  <a:tcPr/>
                </a:tc>
                <a:tc>
                  <a:txBody>
                    <a:bodyPr/>
                    <a:lstStyle/>
                    <a:p>
                      <a:r>
                        <a:rPr lang="en-US" sz="1000" dirty="0"/>
                        <a:t>Germany</a:t>
                      </a:r>
                    </a:p>
                  </a:txBody>
                  <a:tcPr/>
                </a:tc>
                <a:tc>
                  <a:txBody>
                    <a:bodyPr/>
                    <a:lstStyle/>
                    <a:p>
                      <a:r>
                        <a:rPr lang="en-US" sz="1000" dirty="0"/>
                        <a:t>23 Sep 2016</a:t>
                      </a:r>
                    </a:p>
                  </a:txBody>
                  <a:tcPr/>
                </a:tc>
                <a:extLst>
                  <a:ext uri="{0D108BD9-81ED-4DB2-BD59-A6C34878D82A}">
                    <a16:rowId xmlns:a16="http://schemas.microsoft.com/office/drawing/2014/main" val="10002"/>
                  </a:ext>
                </a:extLst>
              </a:tr>
              <a:tr h="271315">
                <a:tc>
                  <a:txBody>
                    <a:bodyPr/>
                    <a:lstStyle/>
                    <a:p>
                      <a:r>
                        <a:rPr lang="en-US" sz="1000" dirty="0"/>
                        <a:t>3</a:t>
                      </a:r>
                    </a:p>
                  </a:txBody>
                  <a:tcPr/>
                </a:tc>
                <a:tc>
                  <a:txBody>
                    <a:bodyPr/>
                    <a:lstStyle/>
                    <a:p>
                      <a:r>
                        <a:rPr lang="en-US" sz="1000" dirty="0"/>
                        <a:t>Physics Department of University of Oslo</a:t>
                      </a:r>
                    </a:p>
                  </a:txBody>
                  <a:tcPr/>
                </a:tc>
                <a:tc>
                  <a:txBody>
                    <a:bodyPr/>
                    <a:lstStyle/>
                    <a:p>
                      <a:r>
                        <a:rPr lang="en-US" sz="1000" dirty="0"/>
                        <a:t>Norway</a:t>
                      </a:r>
                    </a:p>
                  </a:txBody>
                  <a:tcPr/>
                </a:tc>
                <a:tc>
                  <a:txBody>
                    <a:bodyPr/>
                    <a:lstStyle/>
                    <a:p>
                      <a:r>
                        <a:rPr lang="en-US" sz="1000" dirty="0"/>
                        <a:t>21 Oct 2016</a:t>
                      </a:r>
                    </a:p>
                  </a:txBody>
                  <a:tcPr/>
                </a:tc>
                <a:extLst>
                  <a:ext uri="{0D108BD9-81ED-4DB2-BD59-A6C34878D82A}">
                    <a16:rowId xmlns:a16="http://schemas.microsoft.com/office/drawing/2014/main" val="10003"/>
                  </a:ext>
                </a:extLst>
              </a:tr>
              <a:tr h="271315">
                <a:tc>
                  <a:txBody>
                    <a:bodyPr/>
                    <a:lstStyle/>
                    <a:p>
                      <a:r>
                        <a:rPr lang="en-US" sz="1000" dirty="0"/>
                        <a:t>4</a:t>
                      </a:r>
                    </a:p>
                  </a:txBody>
                  <a:tcPr/>
                </a:tc>
                <a:tc>
                  <a:txBody>
                    <a:bodyPr/>
                    <a:lstStyle/>
                    <a:p>
                      <a:r>
                        <a:rPr lang="en-US" sz="1000" dirty="0"/>
                        <a:t>LIP</a:t>
                      </a:r>
                    </a:p>
                  </a:txBody>
                  <a:tcPr/>
                </a:tc>
                <a:tc>
                  <a:txBody>
                    <a:bodyPr/>
                    <a:lstStyle/>
                    <a:p>
                      <a:r>
                        <a:rPr lang="en-US" sz="1000" dirty="0"/>
                        <a:t>Portugal</a:t>
                      </a:r>
                    </a:p>
                  </a:txBody>
                  <a:tcPr/>
                </a:tc>
                <a:tc>
                  <a:txBody>
                    <a:bodyPr/>
                    <a:lstStyle/>
                    <a:p>
                      <a:r>
                        <a:rPr lang="en-US" sz="1000" dirty="0"/>
                        <a:t>1 Nov 2016</a:t>
                      </a:r>
                    </a:p>
                  </a:txBody>
                  <a:tcPr/>
                </a:tc>
                <a:extLst>
                  <a:ext uri="{0D108BD9-81ED-4DB2-BD59-A6C34878D82A}">
                    <a16:rowId xmlns:a16="http://schemas.microsoft.com/office/drawing/2014/main" val="10004"/>
                  </a:ext>
                </a:extLst>
              </a:tr>
              <a:tr h="333923">
                <a:tc>
                  <a:txBody>
                    <a:bodyPr/>
                    <a:lstStyle/>
                    <a:p>
                      <a:r>
                        <a:rPr lang="en-US" sz="1000" dirty="0"/>
                        <a:t>5</a:t>
                      </a:r>
                    </a:p>
                  </a:txBody>
                  <a:tcPr/>
                </a:tc>
                <a:tc>
                  <a:txBody>
                    <a:bodyPr/>
                    <a:lstStyle/>
                    <a:p>
                      <a:r>
                        <a:rPr lang="en-US" sz="1000" b="0" i="0" u="none" strike="noStrike" kern="1200" baseline="0" dirty="0">
                          <a:solidFill>
                            <a:schemeClr val="dk1"/>
                          </a:solidFill>
                          <a:latin typeface="+mn-lt"/>
                          <a:ea typeface="+mn-ea"/>
                          <a:cs typeface="+mn-cs"/>
                        </a:rPr>
                        <a:t>The Section for Elementary Particle and Astroparticle Physics of the Swedish Physical Society through the Swedish LHC Consortium</a:t>
                      </a:r>
                      <a:endParaRPr lang="en-US" sz="1000" dirty="0"/>
                    </a:p>
                  </a:txBody>
                  <a:tcPr/>
                </a:tc>
                <a:tc>
                  <a:txBody>
                    <a:bodyPr/>
                    <a:lstStyle/>
                    <a:p>
                      <a:r>
                        <a:rPr lang="en-US" sz="1000" dirty="0"/>
                        <a:t>Sweden</a:t>
                      </a:r>
                    </a:p>
                  </a:txBody>
                  <a:tcPr/>
                </a:tc>
                <a:tc>
                  <a:txBody>
                    <a:bodyPr/>
                    <a:lstStyle/>
                    <a:p>
                      <a:r>
                        <a:rPr lang="en-US" sz="1000" dirty="0"/>
                        <a:t>1 Nov 2016</a:t>
                      </a:r>
                    </a:p>
                  </a:txBody>
                  <a:tcPr/>
                </a:tc>
                <a:extLst>
                  <a:ext uri="{0D108BD9-81ED-4DB2-BD59-A6C34878D82A}">
                    <a16:rowId xmlns:a16="http://schemas.microsoft.com/office/drawing/2014/main" val="10005"/>
                  </a:ext>
                </a:extLst>
              </a:tr>
              <a:tr h="271315">
                <a:tc>
                  <a:txBody>
                    <a:bodyPr/>
                    <a:lstStyle/>
                    <a:p>
                      <a:r>
                        <a:rPr lang="en-US" sz="1000" dirty="0"/>
                        <a:t>6</a:t>
                      </a:r>
                    </a:p>
                  </a:txBody>
                  <a:tcPr/>
                </a:tc>
                <a:tc>
                  <a:txBody>
                    <a:bodyPr/>
                    <a:lstStyle/>
                    <a:p>
                      <a:r>
                        <a:rPr lang="en-US" sz="1000" dirty="0"/>
                        <a:t>CHIPP</a:t>
                      </a:r>
                    </a:p>
                  </a:txBody>
                  <a:tcPr/>
                </a:tc>
                <a:tc>
                  <a:txBody>
                    <a:bodyPr/>
                    <a:lstStyle/>
                    <a:p>
                      <a:r>
                        <a:rPr lang="en-US" sz="1000" dirty="0"/>
                        <a:t>Switzerland</a:t>
                      </a:r>
                    </a:p>
                  </a:txBody>
                  <a:tcPr/>
                </a:tc>
                <a:tc>
                  <a:txBody>
                    <a:bodyPr/>
                    <a:lstStyle/>
                    <a:p>
                      <a:r>
                        <a:rPr lang="en-US" sz="1000" dirty="0"/>
                        <a:t>4 Nov 2016</a:t>
                      </a:r>
                    </a:p>
                  </a:txBody>
                  <a:tcPr/>
                </a:tc>
                <a:extLst>
                  <a:ext uri="{0D108BD9-81ED-4DB2-BD59-A6C34878D82A}">
                    <a16:rowId xmlns:a16="http://schemas.microsoft.com/office/drawing/2014/main" val="10006"/>
                  </a:ext>
                </a:extLst>
              </a:tr>
              <a:tr h="27131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7</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Ministry of Education, Science, Research and Sport</a:t>
                      </a:r>
                    </a:p>
                  </a:txBody>
                  <a:tcPr/>
                </a:tc>
                <a:tc>
                  <a:txBody>
                    <a:bodyPr/>
                    <a:lstStyle/>
                    <a:p>
                      <a:r>
                        <a:rPr lang="en-US" sz="1000" dirty="0"/>
                        <a:t>Slovak</a:t>
                      </a:r>
                      <a:r>
                        <a:rPr lang="en-US" sz="1000" baseline="0" dirty="0"/>
                        <a:t> Republic</a:t>
                      </a:r>
                      <a:endParaRPr lang="en-US" sz="1000" dirty="0"/>
                    </a:p>
                  </a:txBody>
                  <a:tcPr/>
                </a:tc>
                <a:tc>
                  <a:txBody>
                    <a:bodyPr/>
                    <a:lstStyle/>
                    <a:p>
                      <a:r>
                        <a:rPr lang="en-US" sz="1000" dirty="0"/>
                        <a:t>15 Nov 2016</a:t>
                      </a:r>
                    </a:p>
                  </a:txBody>
                  <a:tcPr/>
                </a:tc>
                <a:extLst>
                  <a:ext uri="{0D108BD9-81ED-4DB2-BD59-A6C34878D82A}">
                    <a16:rowId xmlns:a16="http://schemas.microsoft.com/office/drawing/2014/main" val="10007"/>
                  </a:ext>
                </a:extLst>
              </a:tr>
              <a:tr h="27131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8</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Institute of Atomic Physics</a:t>
                      </a:r>
                    </a:p>
                  </a:txBody>
                  <a:tcPr/>
                </a:tc>
                <a:tc>
                  <a:txBody>
                    <a:bodyPr/>
                    <a:lstStyle/>
                    <a:p>
                      <a:r>
                        <a:rPr lang="en-US" sz="1000" dirty="0"/>
                        <a:t>Romania</a:t>
                      </a:r>
                    </a:p>
                  </a:txBody>
                  <a:tcPr/>
                </a:tc>
                <a:tc>
                  <a:txBody>
                    <a:bodyPr/>
                    <a:lstStyle/>
                    <a:p>
                      <a:r>
                        <a:rPr lang="en-US" sz="1000" dirty="0"/>
                        <a:t>17 Nov</a:t>
                      </a:r>
                      <a:r>
                        <a:rPr lang="en-US" sz="1000" baseline="0" dirty="0"/>
                        <a:t> </a:t>
                      </a:r>
                      <a:r>
                        <a:rPr lang="en-US" sz="1000" dirty="0"/>
                        <a:t>2016</a:t>
                      </a:r>
                    </a:p>
                  </a:txBody>
                  <a:tcPr/>
                </a:tc>
                <a:extLst>
                  <a:ext uri="{0D108BD9-81ED-4DB2-BD59-A6C34878D82A}">
                    <a16:rowId xmlns:a16="http://schemas.microsoft.com/office/drawing/2014/main" val="10008"/>
                  </a:ext>
                </a:extLst>
              </a:tr>
              <a:tr h="27131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9</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Helsinki Institute of Physics</a:t>
                      </a:r>
                    </a:p>
                  </a:txBody>
                  <a:tcPr/>
                </a:tc>
                <a:tc>
                  <a:txBody>
                    <a:bodyPr/>
                    <a:lstStyle/>
                    <a:p>
                      <a:r>
                        <a:rPr lang="en-US" sz="1000" dirty="0"/>
                        <a:t>Finland</a:t>
                      </a:r>
                    </a:p>
                  </a:txBody>
                  <a:tcPr/>
                </a:tc>
                <a:tc>
                  <a:txBody>
                    <a:bodyPr/>
                    <a:lstStyle/>
                    <a:p>
                      <a:r>
                        <a:rPr lang="en-US" sz="1000" dirty="0"/>
                        <a:t>29 Nov 2016</a:t>
                      </a:r>
                    </a:p>
                  </a:txBody>
                  <a:tcPr/>
                </a:tc>
                <a:extLst>
                  <a:ext uri="{0D108BD9-81ED-4DB2-BD59-A6C34878D82A}">
                    <a16:rowId xmlns:a16="http://schemas.microsoft.com/office/drawing/2014/main" val="10009"/>
                  </a:ext>
                </a:extLst>
              </a:tr>
              <a:tr h="27131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10</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FWO + F.R.S.-FNRS</a:t>
                      </a:r>
                    </a:p>
                  </a:txBody>
                  <a:tcPr/>
                </a:tc>
                <a:tc>
                  <a:txBody>
                    <a:bodyPr/>
                    <a:lstStyle/>
                    <a:p>
                      <a:r>
                        <a:rPr lang="en-US" sz="1000" dirty="0"/>
                        <a:t>Belgium</a:t>
                      </a:r>
                    </a:p>
                  </a:txBody>
                  <a:tcPr/>
                </a:tc>
                <a:tc>
                  <a:txBody>
                    <a:bodyPr/>
                    <a:lstStyle/>
                    <a:p>
                      <a:r>
                        <a:rPr lang="en-US" sz="1000" dirty="0"/>
                        <a:t>30 Nov 2016</a:t>
                      </a:r>
                    </a:p>
                  </a:txBody>
                  <a:tcPr/>
                </a:tc>
                <a:extLst>
                  <a:ext uri="{0D108BD9-81ED-4DB2-BD59-A6C34878D82A}">
                    <a16:rowId xmlns:a16="http://schemas.microsoft.com/office/drawing/2014/main" val="10010"/>
                  </a:ext>
                </a:extLst>
              </a:tr>
              <a:tr h="27131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11</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CERN</a:t>
                      </a:r>
                    </a:p>
                  </a:txBody>
                  <a:tcPr/>
                </a:tc>
                <a:tc>
                  <a:txBody>
                    <a:bodyPr/>
                    <a:lstStyle/>
                    <a:p>
                      <a:r>
                        <a:rPr lang="en-US" sz="1000" dirty="0"/>
                        <a:t>CERN</a:t>
                      </a:r>
                    </a:p>
                  </a:txBody>
                  <a:tcPr/>
                </a:tc>
                <a:tc>
                  <a:txBody>
                    <a:bodyPr/>
                    <a:lstStyle/>
                    <a:p>
                      <a:r>
                        <a:rPr lang="en-US" sz="1000" dirty="0"/>
                        <a:t>19 Dec 2016</a:t>
                      </a:r>
                    </a:p>
                  </a:txBody>
                  <a:tcPr/>
                </a:tc>
                <a:extLst>
                  <a:ext uri="{0D108BD9-81ED-4DB2-BD59-A6C34878D82A}">
                    <a16:rowId xmlns:a16="http://schemas.microsoft.com/office/drawing/2014/main" val="10011"/>
                  </a:ext>
                </a:extLst>
              </a:tr>
              <a:tr h="27131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12</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INFN</a:t>
                      </a:r>
                    </a:p>
                  </a:txBody>
                  <a:tcPr/>
                </a:tc>
                <a:tc>
                  <a:txBody>
                    <a:bodyPr/>
                    <a:lstStyle/>
                    <a:p>
                      <a:r>
                        <a:rPr lang="en-US" sz="1000" dirty="0"/>
                        <a:t>Italy</a:t>
                      </a:r>
                    </a:p>
                  </a:txBody>
                  <a:tcPr/>
                </a:tc>
                <a:tc>
                  <a:txBody>
                    <a:bodyPr/>
                    <a:lstStyle/>
                    <a:p>
                      <a:r>
                        <a:rPr lang="en-US" sz="1000" dirty="0"/>
                        <a:t>21 Dec 2016</a:t>
                      </a:r>
                    </a:p>
                  </a:txBody>
                  <a:tcPr/>
                </a:tc>
                <a:extLst>
                  <a:ext uri="{0D108BD9-81ED-4DB2-BD59-A6C34878D82A}">
                    <a16:rowId xmlns:a16="http://schemas.microsoft.com/office/drawing/2014/main" val="10012"/>
                  </a:ext>
                </a:extLst>
              </a:tr>
              <a:tr h="27131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13</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CNRS/IN2P3</a:t>
                      </a:r>
                    </a:p>
                  </a:txBody>
                  <a:tcPr/>
                </a:tc>
                <a:tc>
                  <a:txBody>
                    <a:bodyPr/>
                    <a:lstStyle/>
                    <a:p>
                      <a:r>
                        <a:rPr lang="en-US" sz="1000" dirty="0"/>
                        <a:t>France</a:t>
                      </a:r>
                    </a:p>
                  </a:txBody>
                  <a:tcPr/>
                </a:tc>
                <a:tc>
                  <a:txBody>
                    <a:bodyPr/>
                    <a:lstStyle/>
                    <a:p>
                      <a:r>
                        <a:rPr lang="en-US" sz="1000" dirty="0"/>
                        <a:t>23 Dec 2016</a:t>
                      </a:r>
                    </a:p>
                  </a:txBody>
                  <a:tcPr/>
                </a:tc>
                <a:extLst>
                  <a:ext uri="{0D108BD9-81ED-4DB2-BD59-A6C34878D82A}">
                    <a16:rowId xmlns:a16="http://schemas.microsoft.com/office/drawing/2014/main" val="10013"/>
                  </a:ext>
                </a:extLst>
              </a:tr>
              <a:tr h="33392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14</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The </a:t>
                      </a:r>
                      <a:r>
                        <a:rPr lang="en-US" sz="1000" dirty="0" err="1"/>
                        <a:t>Henryk</a:t>
                      </a:r>
                      <a:r>
                        <a:rPr lang="en-US" sz="1000" dirty="0"/>
                        <a:t> </a:t>
                      </a:r>
                      <a:r>
                        <a:rPr lang="en-US" sz="1000" dirty="0" err="1"/>
                        <a:t>Niewodniczański</a:t>
                      </a:r>
                      <a:r>
                        <a:rPr lang="en-US" sz="1000" dirty="0"/>
                        <a:t> Institute of Nuclear Physics</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Polish Academy of Sciences</a:t>
                      </a:r>
                    </a:p>
                  </a:txBody>
                  <a:tcPr/>
                </a:tc>
                <a:tc>
                  <a:txBody>
                    <a:bodyPr/>
                    <a:lstStyle/>
                    <a:p>
                      <a:r>
                        <a:rPr lang="en-US" sz="1000" dirty="0"/>
                        <a:t>Poland</a:t>
                      </a:r>
                    </a:p>
                  </a:txBody>
                  <a:tcPr/>
                </a:tc>
                <a:tc>
                  <a:txBody>
                    <a:bodyPr/>
                    <a:lstStyle/>
                    <a:p>
                      <a:r>
                        <a:rPr lang="en-US" sz="1000" dirty="0"/>
                        <a:t>29 Dec 2016</a:t>
                      </a:r>
                    </a:p>
                  </a:txBody>
                  <a:tcPr/>
                </a:tc>
                <a:extLst>
                  <a:ext uri="{0D108BD9-81ED-4DB2-BD59-A6C34878D82A}">
                    <a16:rowId xmlns:a16="http://schemas.microsoft.com/office/drawing/2014/main" val="10014"/>
                  </a:ext>
                </a:extLst>
              </a:tr>
              <a:tr h="27131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15</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err="1"/>
                        <a:t>CoEPP</a:t>
                      </a:r>
                      <a:endParaRPr lang="en-US" sz="1000" dirty="0"/>
                    </a:p>
                  </a:txBody>
                  <a:tcPr/>
                </a:tc>
                <a:tc>
                  <a:txBody>
                    <a:bodyPr/>
                    <a:lstStyle/>
                    <a:p>
                      <a:r>
                        <a:rPr lang="en-US" sz="1000" dirty="0"/>
                        <a:t>Australia</a:t>
                      </a:r>
                    </a:p>
                  </a:txBody>
                  <a:tcPr/>
                </a:tc>
                <a:tc>
                  <a:txBody>
                    <a:bodyPr/>
                    <a:lstStyle/>
                    <a:p>
                      <a:r>
                        <a:rPr lang="en-US" sz="1000" dirty="0"/>
                        <a:t>14 Feb 2017</a:t>
                      </a:r>
                    </a:p>
                  </a:txBody>
                  <a:tcPr/>
                </a:tc>
                <a:extLst>
                  <a:ext uri="{0D108BD9-81ED-4DB2-BD59-A6C34878D82A}">
                    <a16:rowId xmlns:a16="http://schemas.microsoft.com/office/drawing/2014/main" val="10015"/>
                  </a:ext>
                </a:extLst>
              </a:tr>
              <a:tr h="20549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16</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The University of Notre Dame on behalf of </a:t>
                      </a:r>
                      <a:r>
                        <a:rPr lang="en-US" sz="1000" dirty="0" err="1"/>
                        <a:t>QuarkNet</a:t>
                      </a:r>
                      <a:endParaRPr lang="en-US" sz="1000" dirty="0"/>
                    </a:p>
                  </a:txBody>
                  <a:tcPr/>
                </a:tc>
                <a:tc>
                  <a:txBody>
                    <a:bodyPr/>
                    <a:lstStyle/>
                    <a:p>
                      <a:r>
                        <a:rPr lang="en-US" sz="1000" dirty="0"/>
                        <a:t>USA</a:t>
                      </a:r>
                    </a:p>
                  </a:txBody>
                  <a:tcPr/>
                </a:tc>
                <a:tc>
                  <a:txBody>
                    <a:bodyPr/>
                    <a:lstStyle/>
                    <a:p>
                      <a:r>
                        <a:rPr lang="en-US" sz="1000" dirty="0"/>
                        <a:t>14 Mar 2017</a:t>
                      </a:r>
                    </a:p>
                  </a:txBody>
                  <a:tcPr/>
                </a:tc>
                <a:extLst>
                  <a:ext uri="{0D108BD9-81ED-4DB2-BD59-A6C34878D82A}">
                    <a16:rowId xmlns:a16="http://schemas.microsoft.com/office/drawing/2014/main" val="10016"/>
                  </a:ext>
                </a:extLst>
              </a:tr>
              <a:tr h="20549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17</a:t>
                      </a:r>
                    </a:p>
                  </a:txBody>
                  <a:tcPr/>
                </a:tc>
                <a:tc>
                  <a:txBody>
                    <a:bodyPr/>
                    <a:lstStyle/>
                    <a:p>
                      <a:r>
                        <a:rPr lang="en-US" sz="1000" dirty="0"/>
                        <a:t>ATLAS Spokesperson</a:t>
                      </a:r>
                    </a:p>
                  </a:txBody>
                  <a:tcPr/>
                </a:tc>
                <a:tc>
                  <a:txBody>
                    <a:bodyPr/>
                    <a:lstStyle/>
                    <a:p>
                      <a:r>
                        <a:rPr lang="en-US" sz="1000" dirty="0"/>
                        <a:t>ATLAS</a:t>
                      </a:r>
                    </a:p>
                  </a:txBody>
                  <a:tcPr/>
                </a:tc>
                <a:tc>
                  <a:txBody>
                    <a:bodyPr/>
                    <a:lstStyle/>
                    <a:p>
                      <a:r>
                        <a:rPr lang="en-US" sz="1000" dirty="0"/>
                        <a:t>1 Nov 2017</a:t>
                      </a:r>
                    </a:p>
                  </a:txBody>
                  <a:tcPr/>
                </a:tc>
                <a:extLst>
                  <a:ext uri="{0D108BD9-81ED-4DB2-BD59-A6C34878D82A}">
                    <a16:rowId xmlns:a16="http://schemas.microsoft.com/office/drawing/2014/main" val="3570443905"/>
                  </a:ext>
                </a:extLst>
              </a:tr>
              <a:tr h="20549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18</a:t>
                      </a:r>
                    </a:p>
                  </a:txBody>
                  <a:tcPr/>
                </a:tc>
                <a:tc>
                  <a:txBody>
                    <a:bodyPr/>
                    <a:lstStyle/>
                    <a:p>
                      <a:r>
                        <a:rPr lang="en-US" sz="1000" b="0" dirty="0"/>
                        <a:t>BELLE II Spokesperson</a:t>
                      </a:r>
                    </a:p>
                  </a:txBody>
                  <a:tcPr/>
                </a:tc>
                <a:tc>
                  <a:txBody>
                    <a:bodyPr/>
                    <a:lstStyle/>
                    <a:p>
                      <a:r>
                        <a:rPr lang="en-US" sz="1000" b="0" dirty="0"/>
                        <a:t>BELLE II</a:t>
                      </a:r>
                    </a:p>
                  </a:txBody>
                  <a:tcPr/>
                </a:tc>
                <a:tc>
                  <a:txBody>
                    <a:bodyPr/>
                    <a:lstStyle/>
                    <a:p>
                      <a:r>
                        <a:rPr lang="en-US" sz="1000" b="0" dirty="0"/>
                        <a:t>19 Feb 2018</a:t>
                      </a:r>
                    </a:p>
                  </a:txBody>
                  <a:tcPr/>
                </a:tc>
                <a:extLst>
                  <a:ext uri="{0D108BD9-81ED-4DB2-BD59-A6C34878D82A}">
                    <a16:rowId xmlns:a16="http://schemas.microsoft.com/office/drawing/2014/main" val="1518464075"/>
                  </a:ext>
                </a:extLst>
              </a:tr>
              <a:tr h="20549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19</a:t>
                      </a: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000" dirty="0" err="1"/>
                        <a:t>Jožef</a:t>
                      </a:r>
                      <a:r>
                        <a:rPr lang="en-US" sz="1000" dirty="0"/>
                        <a:t> Stefan Institute</a:t>
                      </a:r>
                      <a:endParaRPr lang="en-US" sz="1000" b="0" dirty="0"/>
                    </a:p>
                  </a:txBody>
                  <a:tcPr/>
                </a:tc>
                <a:tc>
                  <a:txBody>
                    <a:bodyPr/>
                    <a:lstStyle/>
                    <a:p>
                      <a:r>
                        <a:rPr lang="en-US" sz="1000" b="0" dirty="0"/>
                        <a:t>Slovenia</a:t>
                      </a:r>
                    </a:p>
                  </a:txBody>
                  <a:tcPr/>
                </a:tc>
                <a:tc>
                  <a:txBody>
                    <a:bodyPr/>
                    <a:lstStyle/>
                    <a:p>
                      <a:r>
                        <a:rPr lang="en-US" sz="1000" b="0" dirty="0"/>
                        <a:t>19 Apr 2018</a:t>
                      </a:r>
                    </a:p>
                  </a:txBody>
                  <a:tcPr/>
                </a:tc>
                <a:extLst>
                  <a:ext uri="{0D108BD9-81ED-4DB2-BD59-A6C34878D82A}">
                    <a16:rowId xmlns:a16="http://schemas.microsoft.com/office/drawing/2014/main" val="2039564544"/>
                  </a:ext>
                </a:extLst>
              </a:tr>
              <a:tr h="20549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20</a:t>
                      </a: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fr-FR" sz="1000" b="0" dirty="0"/>
                        <a:t>Institute of </a:t>
                      </a:r>
                      <a:r>
                        <a:rPr lang="fr-FR" sz="1000" b="0" dirty="0" err="1"/>
                        <a:t>Physics</a:t>
                      </a:r>
                      <a:r>
                        <a:rPr lang="fr-FR" sz="1000" b="0" dirty="0"/>
                        <a:t> of the </a:t>
                      </a:r>
                      <a:r>
                        <a:rPr lang="fr-FR" sz="1000" b="0" dirty="0" err="1"/>
                        <a:t>Czech</a:t>
                      </a:r>
                      <a:r>
                        <a:rPr lang="fr-FR" sz="1000" b="0" dirty="0"/>
                        <a:t> </a:t>
                      </a:r>
                      <a:r>
                        <a:rPr lang="fr-FR" sz="1000" b="0" dirty="0" err="1"/>
                        <a:t>Academy</a:t>
                      </a:r>
                      <a:endParaRPr lang="en-US" sz="1000" b="0" dirty="0"/>
                    </a:p>
                  </a:txBody>
                  <a:tcPr/>
                </a:tc>
                <a:tc>
                  <a:txBody>
                    <a:bodyPr/>
                    <a:lstStyle/>
                    <a:p>
                      <a:r>
                        <a:rPr lang="en-US" sz="1000" b="0" dirty="0"/>
                        <a:t>Czech Republic</a:t>
                      </a:r>
                    </a:p>
                  </a:txBody>
                  <a:tcPr/>
                </a:tc>
                <a:tc>
                  <a:txBody>
                    <a:bodyPr/>
                    <a:lstStyle/>
                    <a:p>
                      <a:r>
                        <a:rPr lang="en-US" sz="1000" b="0" dirty="0"/>
                        <a:t>21 Apr 2018</a:t>
                      </a:r>
                    </a:p>
                  </a:txBody>
                  <a:tcPr/>
                </a:tc>
                <a:extLst>
                  <a:ext uri="{0D108BD9-81ED-4DB2-BD59-A6C34878D82A}">
                    <a16:rowId xmlns:a16="http://schemas.microsoft.com/office/drawing/2014/main" val="2145451603"/>
                  </a:ext>
                </a:extLst>
              </a:tr>
              <a:tr h="20549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a:t>21</a:t>
                      </a: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fr-FR" sz="1000" b="0" i="0" u="none" strike="noStrike" dirty="0" err="1">
                          <a:solidFill>
                            <a:srgbClr val="000000"/>
                          </a:solidFill>
                          <a:effectLst/>
                          <a:latin typeface="Arial" panose="020B0604020202020204" pitchFamily="34" charset="0"/>
                        </a:rPr>
                        <a:t>Rede</a:t>
                      </a:r>
                      <a:r>
                        <a:rPr lang="fr-FR" sz="1000" b="0" i="0" u="none" strike="noStrike" dirty="0">
                          <a:solidFill>
                            <a:srgbClr val="000000"/>
                          </a:solidFill>
                          <a:effectLst/>
                          <a:latin typeface="Arial" panose="020B0604020202020204" pitchFamily="34" charset="0"/>
                        </a:rPr>
                        <a:t> </a:t>
                      </a:r>
                      <a:r>
                        <a:rPr lang="fr-FR" sz="1000" b="0" i="0" u="none" strike="noStrike" dirty="0" err="1">
                          <a:solidFill>
                            <a:srgbClr val="000000"/>
                          </a:solidFill>
                          <a:effectLst/>
                          <a:latin typeface="Arial" panose="020B0604020202020204" pitchFamily="34" charset="0"/>
                        </a:rPr>
                        <a:t>Nacional</a:t>
                      </a:r>
                      <a:r>
                        <a:rPr lang="fr-FR" sz="1000" b="0" i="0" u="none" strike="noStrike" dirty="0">
                          <a:solidFill>
                            <a:srgbClr val="000000"/>
                          </a:solidFill>
                          <a:effectLst/>
                          <a:latin typeface="Arial" panose="020B0604020202020204" pitchFamily="34" charset="0"/>
                        </a:rPr>
                        <a:t> de </a:t>
                      </a:r>
                      <a:r>
                        <a:rPr lang="fr-FR" sz="1000" b="0" i="0" u="none" strike="noStrike" dirty="0" err="1">
                          <a:solidFill>
                            <a:srgbClr val="000000"/>
                          </a:solidFill>
                          <a:effectLst/>
                          <a:latin typeface="Arial" panose="020B0604020202020204" pitchFamily="34" charset="0"/>
                        </a:rPr>
                        <a:t>Física</a:t>
                      </a:r>
                      <a:r>
                        <a:rPr lang="fr-FR" sz="1000" b="0" i="0" u="none" strike="noStrike" dirty="0">
                          <a:solidFill>
                            <a:srgbClr val="000000"/>
                          </a:solidFill>
                          <a:effectLst/>
                          <a:latin typeface="Arial" panose="020B0604020202020204" pitchFamily="34" charset="0"/>
                        </a:rPr>
                        <a:t> de </a:t>
                      </a:r>
                      <a:r>
                        <a:rPr lang="fr-FR" sz="1000" b="0" i="0" u="none" strike="noStrike" dirty="0" err="1">
                          <a:solidFill>
                            <a:srgbClr val="000000"/>
                          </a:solidFill>
                          <a:effectLst/>
                          <a:latin typeface="Arial" panose="020B0604020202020204" pitchFamily="34" charset="0"/>
                        </a:rPr>
                        <a:t>Altas</a:t>
                      </a:r>
                      <a:r>
                        <a:rPr lang="fr-FR" sz="1000" b="0" i="0" u="none" strike="noStrike" dirty="0">
                          <a:solidFill>
                            <a:srgbClr val="000000"/>
                          </a:solidFill>
                          <a:effectLst/>
                          <a:latin typeface="Arial" panose="020B0604020202020204" pitchFamily="34" charset="0"/>
                        </a:rPr>
                        <a:t> </a:t>
                      </a:r>
                      <a:r>
                        <a:rPr lang="fr-FR" sz="1000" b="0" i="0" u="none" strike="noStrike" dirty="0" err="1">
                          <a:solidFill>
                            <a:srgbClr val="000000"/>
                          </a:solidFill>
                          <a:effectLst/>
                          <a:latin typeface="Arial" panose="020B0604020202020204" pitchFamily="34" charset="0"/>
                        </a:rPr>
                        <a:t>Energias</a:t>
                      </a:r>
                      <a:r>
                        <a:rPr lang="fr-FR" sz="1000" b="0" i="0" u="none" strike="noStrike" dirty="0">
                          <a:solidFill>
                            <a:srgbClr val="000000"/>
                          </a:solidFill>
                          <a:effectLst/>
                          <a:latin typeface="Arial" panose="020B0604020202020204" pitchFamily="34" charset="0"/>
                        </a:rPr>
                        <a:t> (RENAFAE)</a:t>
                      </a:r>
                      <a:endParaRPr lang="en-US" sz="1000" b="0" dirty="0"/>
                    </a:p>
                  </a:txBody>
                  <a:tcPr/>
                </a:tc>
                <a:tc>
                  <a:txBody>
                    <a:bodyPr/>
                    <a:lstStyle/>
                    <a:p>
                      <a:r>
                        <a:rPr lang="en-US" sz="1000" b="0" dirty="0"/>
                        <a:t>Brazil</a:t>
                      </a:r>
                    </a:p>
                  </a:txBody>
                  <a:tcPr/>
                </a:tc>
                <a:tc>
                  <a:txBody>
                    <a:bodyPr/>
                    <a:lstStyle/>
                    <a:p>
                      <a:r>
                        <a:rPr lang="en-US" sz="1000" b="0" dirty="0"/>
                        <a:t>Next Week</a:t>
                      </a:r>
                    </a:p>
                  </a:txBody>
                  <a:tcPr/>
                </a:tc>
                <a:extLst>
                  <a:ext uri="{0D108BD9-81ED-4DB2-BD59-A6C34878D82A}">
                    <a16:rowId xmlns:a16="http://schemas.microsoft.com/office/drawing/2014/main" val="3080255910"/>
                  </a:ext>
                </a:extLst>
              </a:tr>
            </a:tbl>
          </a:graphicData>
        </a:graphic>
      </p:graphicFrame>
    </p:spTree>
    <p:extLst>
      <p:ext uri="{BB962C8B-B14F-4D97-AF65-F5344CB8AC3E}">
        <p14:creationId xmlns:p14="http://schemas.microsoft.com/office/powerpoint/2010/main" val="41578437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33A7EF7-18A3-1B46-96B7-E747CADF5BDD}"/>
              </a:ext>
            </a:extLst>
          </p:cNvPr>
          <p:cNvSpPr>
            <a:spLocks noGrp="1"/>
          </p:cNvSpPr>
          <p:nvPr>
            <p:ph type="title"/>
          </p:nvPr>
        </p:nvSpPr>
        <p:spPr/>
        <p:txBody>
          <a:bodyPr/>
          <a:lstStyle/>
          <a:p>
            <a:r>
              <a:rPr lang="en-US" dirty="0"/>
              <a:t>Membership Status</a:t>
            </a:r>
          </a:p>
        </p:txBody>
      </p:sp>
      <p:sp>
        <p:nvSpPr>
          <p:cNvPr id="2" name="Slide Number Placeholder 1">
            <a:extLst>
              <a:ext uri="{FF2B5EF4-FFF2-40B4-BE49-F238E27FC236}">
                <a16:creationId xmlns:a16="http://schemas.microsoft.com/office/drawing/2014/main" id="{D4A84399-A6CC-0F40-AE05-3B584B53DBA8}"/>
              </a:ext>
            </a:extLst>
          </p:cNvPr>
          <p:cNvSpPr>
            <a:spLocks noGrp="1"/>
          </p:cNvSpPr>
          <p:nvPr>
            <p:ph type="sldNum" sz="quarter" idx="4"/>
          </p:nvPr>
        </p:nvSpPr>
        <p:spPr/>
        <p:txBody>
          <a:bodyPr/>
          <a:lstStyle/>
          <a:p>
            <a:pPr algn="r"/>
            <a:fld id="{A0A56251-BD2A-9048-A894-ED47CF33A725}" type="slidenum">
              <a:rPr lang="en-US" smtClean="0"/>
              <a:pPr algn="r"/>
              <a:t>6</a:t>
            </a:fld>
            <a:endParaRPr lang="en-US" dirty="0"/>
          </a:p>
        </p:txBody>
      </p:sp>
      <p:sp>
        <p:nvSpPr>
          <p:cNvPr id="3" name="Date Placeholder 2">
            <a:extLst>
              <a:ext uri="{FF2B5EF4-FFF2-40B4-BE49-F238E27FC236}">
                <a16:creationId xmlns:a16="http://schemas.microsoft.com/office/drawing/2014/main" id="{44121F37-6BA1-E140-8AF4-509118F98992}"/>
              </a:ext>
            </a:extLst>
          </p:cNvPr>
          <p:cNvSpPr>
            <a:spLocks noGrp="1"/>
          </p:cNvSpPr>
          <p:nvPr>
            <p:ph type="dt" sz="half" idx="2"/>
          </p:nvPr>
        </p:nvSpPr>
        <p:spPr/>
        <p:txBody>
          <a:bodyPr/>
          <a:lstStyle/>
          <a:p>
            <a:r>
              <a:rPr lang="en-US" noProof="0"/>
              <a:t>IPPOG CB Meeting #4, Pisa, 21 April 2018</a:t>
            </a:r>
            <a:endParaRPr lang="en-US" noProof="0" dirty="0"/>
          </a:p>
        </p:txBody>
      </p:sp>
      <p:sp>
        <p:nvSpPr>
          <p:cNvPr id="5" name="TextBox 4">
            <a:extLst>
              <a:ext uri="{FF2B5EF4-FFF2-40B4-BE49-F238E27FC236}">
                <a16:creationId xmlns:a16="http://schemas.microsoft.com/office/drawing/2014/main" id="{B9FB5501-CABB-D44D-932A-D2A14343F074}"/>
              </a:ext>
            </a:extLst>
          </p:cNvPr>
          <p:cNvSpPr txBox="1"/>
          <p:nvPr/>
        </p:nvSpPr>
        <p:spPr>
          <a:xfrm>
            <a:off x="899592" y="954193"/>
            <a:ext cx="7128792" cy="5583067"/>
          </a:xfrm>
          <a:prstGeom prst="rect">
            <a:avLst/>
          </a:prstGeom>
          <a:noFill/>
        </p:spPr>
        <p:txBody>
          <a:bodyPr wrap="square" rtlCol="0">
            <a:spAutoFit/>
          </a:bodyPr>
          <a:lstStyle/>
          <a:p>
            <a:pPr lvl="0" defTabSz="685800" fontAlgn="auto">
              <a:lnSpc>
                <a:spcPct val="90000"/>
              </a:lnSpc>
              <a:spcBef>
                <a:spcPts val="750"/>
              </a:spcBef>
              <a:spcAft>
                <a:spcPts val="0"/>
              </a:spcAft>
            </a:pPr>
            <a:r>
              <a:rPr lang="en-GB" sz="2400" dirty="0">
                <a:solidFill>
                  <a:srgbClr val="4472C4"/>
                </a:solidFill>
              </a:rPr>
              <a:t>Imminent</a:t>
            </a:r>
          </a:p>
          <a:p>
            <a:pPr marL="514350" lvl="1" indent="-171450" defTabSz="685800" fontAlgn="auto">
              <a:lnSpc>
                <a:spcPct val="90000"/>
              </a:lnSpc>
              <a:spcBef>
                <a:spcPts val="375"/>
              </a:spcBef>
              <a:spcAft>
                <a:spcPts val="0"/>
              </a:spcAft>
              <a:buFont typeface="Arial"/>
              <a:buChar char="•"/>
            </a:pPr>
            <a:r>
              <a:rPr lang="en-GB" sz="2000" dirty="0">
                <a:solidFill>
                  <a:prstClr val="black">
                    <a:lumMod val="65000"/>
                    <a:lumOff val="35000"/>
                  </a:prstClr>
                </a:solidFill>
              </a:rPr>
              <a:t>Austria</a:t>
            </a:r>
          </a:p>
          <a:p>
            <a:pPr marL="971550" lvl="2" indent="-171450" defTabSz="685800" fontAlgn="auto">
              <a:lnSpc>
                <a:spcPct val="90000"/>
              </a:lnSpc>
              <a:spcBef>
                <a:spcPts val="375"/>
              </a:spcBef>
              <a:spcAft>
                <a:spcPts val="0"/>
              </a:spcAft>
              <a:buFont typeface="Arial"/>
              <a:buChar char="•"/>
            </a:pPr>
            <a:r>
              <a:rPr lang="en-GB" sz="2000" dirty="0">
                <a:solidFill>
                  <a:prstClr val="black">
                    <a:lumMod val="65000"/>
                    <a:lumOff val="35000"/>
                  </a:prstClr>
                </a:solidFill>
              </a:rPr>
              <a:t>Austrian Physical Society (ÖPG) agreed to sign. </a:t>
            </a:r>
            <a:br>
              <a:rPr lang="en-GB" sz="2000" dirty="0">
                <a:solidFill>
                  <a:prstClr val="black">
                    <a:lumMod val="65000"/>
                    <a:lumOff val="35000"/>
                  </a:prstClr>
                </a:solidFill>
              </a:rPr>
            </a:br>
            <a:r>
              <a:rPr lang="en-GB" sz="2000" dirty="0">
                <a:solidFill>
                  <a:prstClr val="black">
                    <a:lumMod val="65000"/>
                    <a:lumOff val="35000"/>
                  </a:prstClr>
                </a:solidFill>
              </a:rPr>
              <a:t>Documents ready</a:t>
            </a:r>
          </a:p>
          <a:p>
            <a:pPr marL="514350" lvl="1" indent="-171450" defTabSz="685800" fontAlgn="auto">
              <a:lnSpc>
                <a:spcPct val="90000"/>
              </a:lnSpc>
              <a:spcBef>
                <a:spcPts val="375"/>
              </a:spcBef>
              <a:spcAft>
                <a:spcPts val="0"/>
              </a:spcAft>
              <a:buFont typeface="Arial"/>
              <a:buChar char="•"/>
            </a:pPr>
            <a:r>
              <a:rPr lang="en-GB" sz="2000" dirty="0">
                <a:solidFill>
                  <a:prstClr val="black">
                    <a:lumMod val="65000"/>
                    <a:lumOff val="35000"/>
                  </a:prstClr>
                </a:solidFill>
              </a:rPr>
              <a:t>Greece</a:t>
            </a:r>
          </a:p>
          <a:p>
            <a:pPr marL="971550" lvl="2" indent="-171450" defTabSz="685800" fontAlgn="auto">
              <a:lnSpc>
                <a:spcPct val="90000"/>
              </a:lnSpc>
              <a:spcBef>
                <a:spcPts val="375"/>
              </a:spcBef>
              <a:spcAft>
                <a:spcPts val="0"/>
              </a:spcAft>
              <a:buFont typeface="Arial"/>
              <a:buChar char="•"/>
            </a:pPr>
            <a:r>
              <a:rPr lang="en-GB" sz="2000" dirty="0">
                <a:solidFill>
                  <a:prstClr val="black">
                    <a:lumMod val="65000"/>
                    <a:lumOff val="35000"/>
                  </a:prstClr>
                </a:solidFill>
              </a:rPr>
              <a:t>Ministry of Education, Research and Religious Affairs</a:t>
            </a:r>
            <a:br>
              <a:rPr lang="en-GB" sz="2000" dirty="0">
                <a:solidFill>
                  <a:prstClr val="black">
                    <a:lumMod val="65000"/>
                    <a:lumOff val="35000"/>
                  </a:prstClr>
                </a:solidFill>
              </a:rPr>
            </a:br>
            <a:r>
              <a:rPr lang="en-GB" sz="2000" dirty="0">
                <a:solidFill>
                  <a:prstClr val="black">
                    <a:lumMod val="65000"/>
                    <a:lumOff val="35000"/>
                  </a:prstClr>
                </a:solidFill>
              </a:rPr>
              <a:t>agreed to sign</a:t>
            </a:r>
          </a:p>
          <a:p>
            <a:pPr lvl="0" defTabSz="685800" fontAlgn="auto">
              <a:lnSpc>
                <a:spcPct val="90000"/>
              </a:lnSpc>
              <a:spcBef>
                <a:spcPts val="750"/>
              </a:spcBef>
              <a:spcAft>
                <a:spcPts val="0"/>
              </a:spcAft>
            </a:pPr>
            <a:r>
              <a:rPr lang="en-GB" sz="2400" dirty="0">
                <a:solidFill>
                  <a:srgbClr val="4472C4"/>
                </a:solidFill>
              </a:rPr>
              <a:t>In Process</a:t>
            </a:r>
          </a:p>
          <a:p>
            <a:pPr marL="514350" lvl="1" indent="-171450" defTabSz="685800" fontAlgn="auto">
              <a:lnSpc>
                <a:spcPct val="90000"/>
              </a:lnSpc>
              <a:spcBef>
                <a:spcPts val="375"/>
              </a:spcBef>
              <a:spcAft>
                <a:spcPts val="0"/>
              </a:spcAft>
              <a:buFont typeface="Arial"/>
              <a:buChar char="•"/>
            </a:pPr>
            <a:r>
              <a:rPr lang="en-GB" sz="2000" dirty="0">
                <a:solidFill>
                  <a:prstClr val="black">
                    <a:lumMod val="65000"/>
                    <a:lumOff val="35000"/>
                  </a:prstClr>
                </a:solidFill>
              </a:rPr>
              <a:t>ALICE Collaboration</a:t>
            </a:r>
            <a:br>
              <a:rPr lang="en-GB" sz="2000" dirty="0">
                <a:solidFill>
                  <a:prstClr val="black">
                    <a:lumMod val="65000"/>
                    <a:lumOff val="35000"/>
                  </a:prstClr>
                </a:solidFill>
              </a:rPr>
            </a:br>
            <a:r>
              <a:rPr lang="en-GB" sz="2000" dirty="0">
                <a:solidFill>
                  <a:prstClr val="black">
                    <a:lumMod val="65000"/>
                    <a:lumOff val="35000"/>
                  </a:prstClr>
                </a:solidFill>
              </a:rPr>
              <a:t>again following the experimental template</a:t>
            </a:r>
          </a:p>
          <a:p>
            <a:pPr marL="342900" lvl="1" defTabSz="685800" fontAlgn="auto">
              <a:lnSpc>
                <a:spcPct val="90000"/>
              </a:lnSpc>
              <a:spcBef>
                <a:spcPts val="375"/>
              </a:spcBef>
              <a:spcAft>
                <a:spcPts val="0"/>
              </a:spcAft>
            </a:pPr>
            <a:r>
              <a:rPr lang="en-GB" sz="2000" dirty="0">
                <a:solidFill>
                  <a:prstClr val="black">
                    <a:lumMod val="65000"/>
                    <a:lumOff val="35000"/>
                  </a:prstClr>
                </a:solidFill>
              </a:rPr>
              <a:t> </a:t>
            </a:r>
          </a:p>
          <a:p>
            <a:pPr lvl="0" defTabSz="685800" fontAlgn="auto">
              <a:lnSpc>
                <a:spcPct val="90000"/>
              </a:lnSpc>
              <a:spcBef>
                <a:spcPts val="750"/>
              </a:spcBef>
              <a:spcAft>
                <a:spcPts val="0"/>
              </a:spcAft>
            </a:pPr>
            <a:r>
              <a:rPr lang="en-GB" sz="2400" dirty="0">
                <a:solidFill>
                  <a:srgbClr val="4472C4"/>
                </a:solidFill>
              </a:rPr>
              <a:t>Expression of Interest</a:t>
            </a:r>
          </a:p>
          <a:p>
            <a:pPr marL="514350" lvl="1" indent="-171450" defTabSz="685800" fontAlgn="auto">
              <a:lnSpc>
                <a:spcPct val="90000"/>
              </a:lnSpc>
              <a:spcBef>
                <a:spcPts val="375"/>
              </a:spcBef>
              <a:spcAft>
                <a:spcPts val="0"/>
              </a:spcAft>
              <a:buFont typeface="Arial"/>
              <a:buChar char="•"/>
            </a:pPr>
            <a:r>
              <a:rPr lang="en-GB" sz="2000" dirty="0">
                <a:solidFill>
                  <a:prstClr val="black">
                    <a:lumMod val="65000"/>
                    <a:lumOff val="35000"/>
                  </a:prstClr>
                </a:solidFill>
              </a:rPr>
              <a:t>Georgia</a:t>
            </a:r>
          </a:p>
          <a:p>
            <a:pPr marL="971550" lvl="2" indent="-171450" defTabSz="685800" fontAlgn="auto">
              <a:lnSpc>
                <a:spcPct val="90000"/>
              </a:lnSpc>
              <a:spcBef>
                <a:spcPts val="375"/>
              </a:spcBef>
              <a:spcAft>
                <a:spcPts val="0"/>
              </a:spcAft>
              <a:buFont typeface="Arial"/>
              <a:buChar char="•"/>
            </a:pPr>
            <a:r>
              <a:rPr lang="en-GB" sz="2000" dirty="0">
                <a:solidFill>
                  <a:prstClr val="black">
                    <a:lumMod val="65000"/>
                    <a:lumOff val="35000"/>
                  </a:prstClr>
                </a:solidFill>
              </a:rPr>
              <a:t>Meeting at CERN with Georgia and the IPPOG chairs, with great interest shown by Georgia to join IPPOG</a:t>
            </a:r>
          </a:p>
          <a:p>
            <a:endParaRPr lang="en-US" dirty="0"/>
          </a:p>
        </p:txBody>
      </p:sp>
    </p:spTree>
    <p:extLst>
      <p:ext uri="{BB962C8B-B14F-4D97-AF65-F5344CB8AC3E}">
        <p14:creationId xmlns:p14="http://schemas.microsoft.com/office/powerpoint/2010/main" val="20204313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5DE873-3A20-5B4A-A9DB-776457775F65}"/>
              </a:ext>
            </a:extLst>
          </p:cNvPr>
          <p:cNvSpPr>
            <a:spLocks noGrp="1"/>
          </p:cNvSpPr>
          <p:nvPr>
            <p:ph type="title"/>
          </p:nvPr>
        </p:nvSpPr>
        <p:spPr/>
        <p:txBody>
          <a:bodyPr/>
          <a:lstStyle/>
          <a:p>
            <a:r>
              <a:rPr lang="en-US" dirty="0"/>
              <a:t>CERN Addendum</a:t>
            </a:r>
          </a:p>
        </p:txBody>
      </p:sp>
      <p:sp>
        <p:nvSpPr>
          <p:cNvPr id="3" name="Content Placeholder 2">
            <a:extLst>
              <a:ext uri="{FF2B5EF4-FFF2-40B4-BE49-F238E27FC236}">
                <a16:creationId xmlns:a16="http://schemas.microsoft.com/office/drawing/2014/main" id="{8FF83EBD-FF0F-B049-A895-CA139AE97930}"/>
              </a:ext>
            </a:extLst>
          </p:cNvPr>
          <p:cNvSpPr>
            <a:spLocks noGrp="1"/>
          </p:cNvSpPr>
          <p:nvPr>
            <p:ph idx="1"/>
          </p:nvPr>
        </p:nvSpPr>
        <p:spPr/>
        <p:txBody>
          <a:bodyPr/>
          <a:lstStyle/>
          <a:p>
            <a:pPr lvl="0"/>
            <a:r>
              <a:rPr lang="en-GB" sz="2000" dirty="0"/>
              <a:t>½ FTE for the IPPOG support (Claudia)</a:t>
            </a:r>
            <a:endParaRPr lang="en-US" sz="2000" dirty="0"/>
          </a:p>
          <a:p>
            <a:pPr lvl="0"/>
            <a:r>
              <a:rPr lang="en-GB" sz="2000" dirty="0"/>
              <a:t>½ FTE Masterclass coordination (</a:t>
            </a:r>
            <a:r>
              <a:rPr lang="en-GB" sz="2000" dirty="0" err="1"/>
              <a:t>Uta</a:t>
            </a:r>
            <a:r>
              <a:rPr lang="en-GB" sz="2000" dirty="0"/>
              <a:t>).</a:t>
            </a:r>
            <a:endParaRPr lang="en-US" sz="2000" dirty="0"/>
          </a:p>
          <a:p>
            <a:pPr lvl="0"/>
            <a:r>
              <a:rPr lang="en-GB" sz="2000" dirty="0"/>
              <a:t>annual monetary contribution of 5000 EUR</a:t>
            </a:r>
            <a:endParaRPr lang="en-US" sz="2000" dirty="0"/>
          </a:p>
          <a:p>
            <a:pPr lvl="0"/>
            <a:r>
              <a:rPr lang="en-GB" sz="2000" dirty="0"/>
              <a:t>hosting the IPPOG website and resources database, </a:t>
            </a:r>
          </a:p>
          <a:p>
            <a:pPr lvl="0"/>
            <a:r>
              <a:rPr lang="en-GB" sz="2000" dirty="0"/>
              <a:t>administering the IPPOG accounting and financial transactions</a:t>
            </a:r>
          </a:p>
          <a:p>
            <a:pPr lvl="0"/>
            <a:r>
              <a:rPr lang="en-GB" sz="2000" dirty="0"/>
              <a:t>providing support to IPPOG Forum members to allow them to obtain access to the CERN site for the purpose of IPPOG’s mission.</a:t>
            </a:r>
            <a:endParaRPr lang="en-US" sz="2000" dirty="0"/>
          </a:p>
          <a:p>
            <a:pPr lvl="0"/>
            <a:r>
              <a:rPr lang="en-GB" sz="2000" dirty="0"/>
              <a:t>Providing logistic and secretarial support for IPPOG Collaboration meetings when these are held at CERN.</a:t>
            </a:r>
          </a:p>
          <a:p>
            <a:pPr lvl="0"/>
            <a:endParaRPr lang="en-GB" sz="2000" dirty="0"/>
          </a:p>
          <a:p>
            <a:pPr marL="0" lvl="0" indent="0">
              <a:buNone/>
            </a:pPr>
            <a:r>
              <a:rPr lang="en-GB" sz="2000" dirty="0"/>
              <a:t>As required by the IPPOG MoU, this needs an endorsement by the CB</a:t>
            </a:r>
            <a:endParaRPr lang="en-US" sz="2000" dirty="0"/>
          </a:p>
          <a:p>
            <a:pPr lvl="2"/>
            <a:endParaRPr lang="en-US" dirty="0"/>
          </a:p>
        </p:txBody>
      </p:sp>
      <p:sp>
        <p:nvSpPr>
          <p:cNvPr id="4" name="Slide Number Placeholder 3">
            <a:extLst>
              <a:ext uri="{FF2B5EF4-FFF2-40B4-BE49-F238E27FC236}">
                <a16:creationId xmlns:a16="http://schemas.microsoft.com/office/drawing/2014/main" id="{526DC73A-C77A-6140-A02B-147F82382FB8}"/>
              </a:ext>
            </a:extLst>
          </p:cNvPr>
          <p:cNvSpPr>
            <a:spLocks noGrp="1"/>
          </p:cNvSpPr>
          <p:nvPr>
            <p:ph type="sldNum" sz="quarter" idx="12"/>
          </p:nvPr>
        </p:nvSpPr>
        <p:spPr/>
        <p:txBody>
          <a:bodyPr/>
          <a:lstStyle/>
          <a:p>
            <a:pPr algn="r"/>
            <a:fld id="{A0A56251-BD2A-9048-A894-ED47CF33A725}" type="slidenum">
              <a:rPr lang="en-US" smtClean="0"/>
              <a:pPr algn="r"/>
              <a:t>7</a:t>
            </a:fld>
            <a:endParaRPr lang="en-US" dirty="0"/>
          </a:p>
        </p:txBody>
      </p:sp>
      <p:sp>
        <p:nvSpPr>
          <p:cNvPr id="5" name="Date Placeholder 4">
            <a:extLst>
              <a:ext uri="{FF2B5EF4-FFF2-40B4-BE49-F238E27FC236}">
                <a16:creationId xmlns:a16="http://schemas.microsoft.com/office/drawing/2014/main" id="{A0FFD988-C284-F24E-95D9-31A33F9FF208}"/>
              </a:ext>
            </a:extLst>
          </p:cNvPr>
          <p:cNvSpPr>
            <a:spLocks noGrp="1"/>
          </p:cNvSpPr>
          <p:nvPr>
            <p:ph type="dt" sz="half" idx="2"/>
          </p:nvPr>
        </p:nvSpPr>
        <p:spPr/>
        <p:txBody>
          <a:bodyPr/>
          <a:lstStyle/>
          <a:p>
            <a:r>
              <a:rPr lang="en-US" noProof="0"/>
              <a:t>IPPOG CB Meeting #4, Pisa, 21 April 2018</a:t>
            </a:r>
            <a:endParaRPr lang="en-US" noProof="0" dirty="0"/>
          </a:p>
        </p:txBody>
      </p:sp>
    </p:spTree>
    <p:extLst>
      <p:ext uri="{BB962C8B-B14F-4D97-AF65-F5344CB8AC3E}">
        <p14:creationId xmlns:p14="http://schemas.microsoft.com/office/powerpoint/2010/main" val="2793146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5DE873-3A20-5B4A-A9DB-776457775F65}"/>
              </a:ext>
            </a:extLst>
          </p:cNvPr>
          <p:cNvSpPr>
            <a:spLocks noGrp="1"/>
          </p:cNvSpPr>
          <p:nvPr>
            <p:ph type="title"/>
          </p:nvPr>
        </p:nvSpPr>
        <p:spPr/>
        <p:txBody>
          <a:bodyPr/>
          <a:lstStyle/>
          <a:p>
            <a:r>
              <a:rPr lang="en-US" dirty="0"/>
              <a:t>DESY Addendum</a:t>
            </a:r>
          </a:p>
        </p:txBody>
      </p:sp>
      <p:sp>
        <p:nvSpPr>
          <p:cNvPr id="3" name="Content Placeholder 2">
            <a:extLst>
              <a:ext uri="{FF2B5EF4-FFF2-40B4-BE49-F238E27FC236}">
                <a16:creationId xmlns:a16="http://schemas.microsoft.com/office/drawing/2014/main" id="{8FF83EBD-FF0F-B049-A895-CA139AE97930}"/>
              </a:ext>
            </a:extLst>
          </p:cNvPr>
          <p:cNvSpPr>
            <a:spLocks noGrp="1"/>
          </p:cNvSpPr>
          <p:nvPr>
            <p:ph idx="1"/>
          </p:nvPr>
        </p:nvSpPr>
        <p:spPr/>
        <p:txBody>
          <a:bodyPr/>
          <a:lstStyle/>
          <a:p>
            <a:pPr lvl="0"/>
            <a:r>
              <a:rPr lang="en-GB" sz="2000" dirty="0"/>
              <a:t>PROPOSAL: DESY would offer an In-Kind contribution for the Cosmic Rays project. This shall be written in the specific Addendum of Terms of Participation on DESY in IPPOG, upon which signature DESY will become an official Member of IPPOG.</a:t>
            </a:r>
          </a:p>
          <a:p>
            <a:pPr lvl="0"/>
            <a:endParaRPr lang="en-GB" sz="2000" dirty="0"/>
          </a:p>
          <a:p>
            <a:pPr marL="0" lvl="0" indent="0">
              <a:buNone/>
            </a:pPr>
            <a:r>
              <a:rPr lang="en-GB" sz="2000" dirty="0"/>
              <a:t>As required by the IPPOG MoU, this needs an endorsement by the CB</a:t>
            </a:r>
            <a:endParaRPr lang="en-US" sz="2000" dirty="0"/>
          </a:p>
          <a:p>
            <a:pPr lvl="2"/>
            <a:endParaRPr lang="en-US" dirty="0"/>
          </a:p>
        </p:txBody>
      </p:sp>
      <p:sp>
        <p:nvSpPr>
          <p:cNvPr id="4" name="Slide Number Placeholder 3">
            <a:extLst>
              <a:ext uri="{FF2B5EF4-FFF2-40B4-BE49-F238E27FC236}">
                <a16:creationId xmlns:a16="http://schemas.microsoft.com/office/drawing/2014/main" id="{526DC73A-C77A-6140-A02B-147F82382FB8}"/>
              </a:ext>
            </a:extLst>
          </p:cNvPr>
          <p:cNvSpPr>
            <a:spLocks noGrp="1"/>
          </p:cNvSpPr>
          <p:nvPr>
            <p:ph type="sldNum" sz="quarter" idx="12"/>
          </p:nvPr>
        </p:nvSpPr>
        <p:spPr/>
        <p:txBody>
          <a:bodyPr/>
          <a:lstStyle/>
          <a:p>
            <a:pPr algn="r"/>
            <a:fld id="{A0A56251-BD2A-9048-A894-ED47CF33A725}" type="slidenum">
              <a:rPr lang="en-US" smtClean="0"/>
              <a:pPr algn="r"/>
              <a:t>8</a:t>
            </a:fld>
            <a:endParaRPr lang="en-US" dirty="0"/>
          </a:p>
        </p:txBody>
      </p:sp>
      <p:sp>
        <p:nvSpPr>
          <p:cNvPr id="5" name="Date Placeholder 4">
            <a:extLst>
              <a:ext uri="{FF2B5EF4-FFF2-40B4-BE49-F238E27FC236}">
                <a16:creationId xmlns:a16="http://schemas.microsoft.com/office/drawing/2014/main" id="{A0FFD988-C284-F24E-95D9-31A33F9FF208}"/>
              </a:ext>
            </a:extLst>
          </p:cNvPr>
          <p:cNvSpPr>
            <a:spLocks noGrp="1"/>
          </p:cNvSpPr>
          <p:nvPr>
            <p:ph type="dt" sz="half" idx="2"/>
          </p:nvPr>
        </p:nvSpPr>
        <p:spPr/>
        <p:txBody>
          <a:bodyPr/>
          <a:lstStyle/>
          <a:p>
            <a:r>
              <a:rPr lang="en-US" noProof="0"/>
              <a:t>IPPOG CB Meeting #4, Pisa, 21 April 2018</a:t>
            </a:r>
            <a:endParaRPr lang="en-US" noProof="0" dirty="0"/>
          </a:p>
        </p:txBody>
      </p:sp>
    </p:spTree>
    <p:extLst>
      <p:ext uri="{BB962C8B-B14F-4D97-AF65-F5344CB8AC3E}">
        <p14:creationId xmlns:p14="http://schemas.microsoft.com/office/powerpoint/2010/main" val="1758380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55CA1-B655-8443-B81C-57E073955351}"/>
              </a:ext>
            </a:extLst>
          </p:cNvPr>
          <p:cNvSpPr>
            <a:spLocks noGrp="1"/>
          </p:cNvSpPr>
          <p:nvPr>
            <p:ph type="title"/>
          </p:nvPr>
        </p:nvSpPr>
        <p:spPr/>
        <p:txBody>
          <a:bodyPr/>
          <a:lstStyle/>
          <a:p>
            <a:r>
              <a:rPr lang="en-US" dirty="0"/>
              <a:t>Financial Report</a:t>
            </a:r>
          </a:p>
        </p:txBody>
      </p:sp>
      <p:graphicFrame>
        <p:nvGraphicFramePr>
          <p:cNvPr id="7" name="Content Placeholder 6">
            <a:extLst>
              <a:ext uri="{FF2B5EF4-FFF2-40B4-BE49-F238E27FC236}">
                <a16:creationId xmlns:a16="http://schemas.microsoft.com/office/drawing/2014/main" id="{7D48665A-FDE7-444E-B6E9-E0805DC65BE3}"/>
              </a:ext>
            </a:extLst>
          </p:cNvPr>
          <p:cNvGraphicFramePr>
            <a:graphicFrameLocks noGrp="1"/>
          </p:cNvGraphicFramePr>
          <p:nvPr>
            <p:ph idx="1"/>
            <p:extLst>
              <p:ext uri="{D42A27DB-BD31-4B8C-83A1-F6EECF244321}">
                <p14:modId xmlns:p14="http://schemas.microsoft.com/office/powerpoint/2010/main" val="1006397861"/>
              </p:ext>
            </p:extLst>
          </p:nvPr>
        </p:nvGraphicFramePr>
        <p:xfrm>
          <a:off x="827584" y="1628801"/>
          <a:ext cx="7416824" cy="864096"/>
        </p:xfrm>
        <a:graphic>
          <a:graphicData uri="http://schemas.openxmlformats.org/drawingml/2006/table">
            <a:tbl>
              <a:tblPr bandRow="1">
                <a:tableStyleId>{5C22544A-7EE6-4342-B048-85BDC9FD1C3A}</a:tableStyleId>
              </a:tblPr>
              <a:tblGrid>
                <a:gridCol w="5684648">
                  <a:extLst>
                    <a:ext uri="{9D8B030D-6E8A-4147-A177-3AD203B41FA5}">
                      <a16:colId xmlns:a16="http://schemas.microsoft.com/office/drawing/2014/main" val="627434185"/>
                    </a:ext>
                  </a:extLst>
                </a:gridCol>
                <a:gridCol w="1732176">
                  <a:extLst>
                    <a:ext uri="{9D8B030D-6E8A-4147-A177-3AD203B41FA5}">
                      <a16:colId xmlns:a16="http://schemas.microsoft.com/office/drawing/2014/main" val="2681839539"/>
                    </a:ext>
                  </a:extLst>
                </a:gridCol>
              </a:tblGrid>
              <a:tr h="288032">
                <a:tc>
                  <a:txBody>
                    <a:bodyPr/>
                    <a:lstStyle/>
                    <a:p>
                      <a:pPr algn="l">
                        <a:spcBef>
                          <a:spcPts val="600"/>
                        </a:spcBef>
                        <a:spcAft>
                          <a:spcPts val="0"/>
                        </a:spcAft>
                      </a:pPr>
                      <a:r>
                        <a:rPr lang="en-GB" sz="1600" dirty="0">
                          <a:effectLst/>
                        </a:rPr>
                        <a:t>Total Receipts (€)</a:t>
                      </a:r>
                      <a:endParaRPr lang="fr-FR" sz="1600" dirty="0">
                        <a:effectLst/>
                        <a:latin typeface="Palatino" pitchFamily="2" charset="0"/>
                        <a:ea typeface="Arial" panose="020B0604020202020204" pitchFamily="34" charset="0"/>
                        <a:cs typeface="Times New Roman" panose="02020603050405020304" pitchFamily="18" charset="0"/>
                      </a:endParaRPr>
                    </a:p>
                  </a:txBody>
                  <a:tcPr marL="0" marR="0" marT="0" marB="0" anchor="b"/>
                </a:tc>
                <a:tc>
                  <a:txBody>
                    <a:bodyPr/>
                    <a:lstStyle/>
                    <a:p>
                      <a:pPr algn="r">
                        <a:spcBef>
                          <a:spcPts val="600"/>
                        </a:spcBef>
                        <a:spcAft>
                          <a:spcPts val="0"/>
                        </a:spcAft>
                      </a:pPr>
                      <a:r>
                        <a:rPr lang="en-GB" sz="1600" dirty="0">
                          <a:effectLst/>
                        </a:rPr>
                        <a:t>54 000</a:t>
                      </a:r>
                      <a:endParaRPr lang="fr-FR" sz="1600" dirty="0">
                        <a:effectLst/>
                        <a:latin typeface="Palatino" pitchFamily="2" charset="0"/>
                        <a:ea typeface="Arial" panose="020B0604020202020204" pitchFamily="34" charset="0"/>
                        <a:cs typeface="Times New Roman" panose="02020603050405020304" pitchFamily="18" charset="0"/>
                      </a:endParaRPr>
                    </a:p>
                  </a:txBody>
                  <a:tcPr marL="0" marR="0" marT="0" marB="0"/>
                </a:tc>
                <a:extLst>
                  <a:ext uri="{0D108BD9-81ED-4DB2-BD59-A6C34878D82A}">
                    <a16:rowId xmlns:a16="http://schemas.microsoft.com/office/drawing/2014/main" val="2162324478"/>
                  </a:ext>
                </a:extLst>
              </a:tr>
              <a:tr h="288032">
                <a:tc>
                  <a:txBody>
                    <a:bodyPr/>
                    <a:lstStyle/>
                    <a:p>
                      <a:pPr algn="l">
                        <a:spcBef>
                          <a:spcPts val="600"/>
                        </a:spcBef>
                        <a:spcAft>
                          <a:spcPts val="0"/>
                        </a:spcAft>
                      </a:pPr>
                      <a:r>
                        <a:rPr lang="en-GB" sz="1600">
                          <a:effectLst/>
                        </a:rPr>
                        <a:t>Total Expenditures (€)</a:t>
                      </a:r>
                      <a:endParaRPr lang="fr-FR" sz="1600">
                        <a:effectLst/>
                        <a:latin typeface="Palatino" pitchFamily="2" charset="0"/>
                        <a:ea typeface="Arial" panose="020B0604020202020204" pitchFamily="34" charset="0"/>
                        <a:cs typeface="Times New Roman" panose="02020603050405020304" pitchFamily="18" charset="0"/>
                      </a:endParaRPr>
                    </a:p>
                  </a:txBody>
                  <a:tcPr marL="0" marR="0" marT="0" marB="0" anchor="b"/>
                </a:tc>
                <a:tc>
                  <a:txBody>
                    <a:bodyPr/>
                    <a:lstStyle/>
                    <a:p>
                      <a:pPr algn="r">
                        <a:spcBef>
                          <a:spcPts val="600"/>
                        </a:spcBef>
                        <a:spcAft>
                          <a:spcPts val="0"/>
                        </a:spcAft>
                      </a:pPr>
                      <a:r>
                        <a:rPr lang="en-GB" sz="1600" i="1" dirty="0">
                          <a:effectLst/>
                        </a:rPr>
                        <a:t>3 453</a:t>
                      </a:r>
                      <a:endParaRPr lang="fr-FR" sz="1600" i="1" dirty="0">
                        <a:effectLst/>
                        <a:latin typeface="Palatino" pitchFamily="2" charset="0"/>
                        <a:ea typeface="Arial" panose="020B0604020202020204" pitchFamily="34" charset="0"/>
                        <a:cs typeface="Times New Roman" panose="02020603050405020304" pitchFamily="18" charset="0"/>
                      </a:endParaRPr>
                    </a:p>
                  </a:txBody>
                  <a:tcPr marL="0" marR="0" marT="0" marB="0"/>
                </a:tc>
                <a:extLst>
                  <a:ext uri="{0D108BD9-81ED-4DB2-BD59-A6C34878D82A}">
                    <a16:rowId xmlns:a16="http://schemas.microsoft.com/office/drawing/2014/main" val="3770202755"/>
                  </a:ext>
                </a:extLst>
              </a:tr>
              <a:tr h="288032">
                <a:tc>
                  <a:txBody>
                    <a:bodyPr/>
                    <a:lstStyle/>
                    <a:p>
                      <a:pPr algn="l">
                        <a:spcBef>
                          <a:spcPts val="600"/>
                        </a:spcBef>
                        <a:spcAft>
                          <a:spcPts val="0"/>
                        </a:spcAft>
                      </a:pPr>
                      <a:r>
                        <a:rPr lang="en-GB" sz="1600" b="1" dirty="0">
                          <a:effectLst/>
                        </a:rPr>
                        <a:t>Balance (€)</a:t>
                      </a:r>
                      <a:endParaRPr lang="fr-FR" sz="1600" b="1" dirty="0">
                        <a:effectLst/>
                        <a:latin typeface="Palatino" pitchFamily="2" charset="0"/>
                        <a:ea typeface="Arial" panose="020B0604020202020204" pitchFamily="34" charset="0"/>
                        <a:cs typeface="Times New Roman" panose="02020603050405020304" pitchFamily="18" charset="0"/>
                      </a:endParaRPr>
                    </a:p>
                  </a:txBody>
                  <a:tcPr marL="0" marR="0" marT="0" marB="0" anchor="b"/>
                </a:tc>
                <a:tc>
                  <a:txBody>
                    <a:bodyPr/>
                    <a:lstStyle/>
                    <a:p>
                      <a:pPr algn="r">
                        <a:spcBef>
                          <a:spcPts val="600"/>
                        </a:spcBef>
                        <a:spcAft>
                          <a:spcPts val="0"/>
                        </a:spcAft>
                      </a:pPr>
                      <a:r>
                        <a:rPr lang="en-GB" sz="1600" b="1" dirty="0">
                          <a:effectLst/>
                        </a:rPr>
                        <a:t>50 547</a:t>
                      </a:r>
                      <a:endParaRPr lang="fr-FR" sz="1600" b="1" dirty="0">
                        <a:effectLst/>
                        <a:latin typeface="Palatino" pitchFamily="2" charset="0"/>
                        <a:ea typeface="Arial" panose="020B0604020202020204" pitchFamily="34" charset="0"/>
                        <a:cs typeface="Times New Roman" panose="02020603050405020304" pitchFamily="18" charset="0"/>
                      </a:endParaRPr>
                    </a:p>
                  </a:txBody>
                  <a:tcPr marL="0" marR="0" marT="0" marB="0"/>
                </a:tc>
                <a:extLst>
                  <a:ext uri="{0D108BD9-81ED-4DB2-BD59-A6C34878D82A}">
                    <a16:rowId xmlns:a16="http://schemas.microsoft.com/office/drawing/2014/main" val="3638453801"/>
                  </a:ext>
                </a:extLst>
              </a:tr>
            </a:tbl>
          </a:graphicData>
        </a:graphic>
      </p:graphicFrame>
      <p:sp>
        <p:nvSpPr>
          <p:cNvPr id="3" name="Slide Number Placeholder 2">
            <a:extLst>
              <a:ext uri="{FF2B5EF4-FFF2-40B4-BE49-F238E27FC236}">
                <a16:creationId xmlns:a16="http://schemas.microsoft.com/office/drawing/2014/main" id="{0A96F0A3-5845-6146-8E07-F7816532DD1F}"/>
              </a:ext>
            </a:extLst>
          </p:cNvPr>
          <p:cNvSpPr>
            <a:spLocks noGrp="1"/>
          </p:cNvSpPr>
          <p:nvPr>
            <p:ph type="sldNum" sz="quarter" idx="12"/>
          </p:nvPr>
        </p:nvSpPr>
        <p:spPr/>
        <p:txBody>
          <a:bodyPr/>
          <a:lstStyle/>
          <a:p>
            <a:pPr algn="r"/>
            <a:fld id="{A0A56251-BD2A-9048-A894-ED47CF33A725}" type="slidenum">
              <a:rPr lang="en-US" smtClean="0"/>
              <a:pPr algn="r"/>
              <a:t>9</a:t>
            </a:fld>
            <a:endParaRPr lang="en-US" dirty="0"/>
          </a:p>
        </p:txBody>
      </p:sp>
      <p:sp>
        <p:nvSpPr>
          <p:cNvPr id="4" name="Date Placeholder 3">
            <a:extLst>
              <a:ext uri="{FF2B5EF4-FFF2-40B4-BE49-F238E27FC236}">
                <a16:creationId xmlns:a16="http://schemas.microsoft.com/office/drawing/2014/main" id="{D0E422F3-B3AB-824A-B24F-75925EC039EF}"/>
              </a:ext>
            </a:extLst>
          </p:cNvPr>
          <p:cNvSpPr>
            <a:spLocks noGrp="1"/>
          </p:cNvSpPr>
          <p:nvPr>
            <p:ph type="dt" sz="half" idx="2"/>
          </p:nvPr>
        </p:nvSpPr>
        <p:spPr/>
        <p:txBody>
          <a:bodyPr/>
          <a:lstStyle/>
          <a:p>
            <a:r>
              <a:rPr lang="en-US" noProof="0"/>
              <a:t>IPPOG CB Meeting #4, Pisa, 21 April 2018</a:t>
            </a:r>
            <a:endParaRPr lang="en-US" noProof="0" dirty="0"/>
          </a:p>
        </p:txBody>
      </p:sp>
      <p:sp>
        <p:nvSpPr>
          <p:cNvPr id="8" name="TextBox 7">
            <a:extLst>
              <a:ext uri="{FF2B5EF4-FFF2-40B4-BE49-F238E27FC236}">
                <a16:creationId xmlns:a16="http://schemas.microsoft.com/office/drawing/2014/main" id="{3F3B223F-9AEC-444D-B515-32D7BAEF4BBB}"/>
              </a:ext>
            </a:extLst>
          </p:cNvPr>
          <p:cNvSpPr txBox="1"/>
          <p:nvPr/>
        </p:nvSpPr>
        <p:spPr>
          <a:xfrm>
            <a:off x="755576" y="1196752"/>
            <a:ext cx="3801041" cy="369332"/>
          </a:xfrm>
          <a:prstGeom prst="rect">
            <a:avLst/>
          </a:prstGeom>
          <a:noFill/>
        </p:spPr>
        <p:txBody>
          <a:bodyPr wrap="none" rtlCol="0">
            <a:spAutoFit/>
          </a:bodyPr>
          <a:lstStyle/>
          <a:p>
            <a:r>
              <a:rPr lang="en-GB" b="1" dirty="0"/>
              <a:t>Balance Sheet Overview for 2017</a:t>
            </a:r>
          </a:p>
        </p:txBody>
      </p:sp>
      <p:graphicFrame>
        <p:nvGraphicFramePr>
          <p:cNvPr id="13" name="Table 12">
            <a:extLst>
              <a:ext uri="{FF2B5EF4-FFF2-40B4-BE49-F238E27FC236}">
                <a16:creationId xmlns:a16="http://schemas.microsoft.com/office/drawing/2014/main" id="{45D8B9D9-83D9-4A47-8D81-2A25A9EC2D66}"/>
              </a:ext>
            </a:extLst>
          </p:cNvPr>
          <p:cNvGraphicFramePr>
            <a:graphicFrameLocks noGrp="1"/>
          </p:cNvGraphicFramePr>
          <p:nvPr>
            <p:extLst>
              <p:ext uri="{D42A27DB-BD31-4B8C-83A1-F6EECF244321}">
                <p14:modId xmlns:p14="http://schemas.microsoft.com/office/powerpoint/2010/main" val="732440262"/>
              </p:ext>
            </p:extLst>
          </p:nvPr>
        </p:nvGraphicFramePr>
        <p:xfrm>
          <a:off x="848205" y="3845997"/>
          <a:ext cx="7416824" cy="1152128"/>
        </p:xfrm>
        <a:graphic>
          <a:graphicData uri="http://schemas.openxmlformats.org/drawingml/2006/table">
            <a:tbl>
              <a:tblPr firstRow="1" firstCol="1" bandRow="1">
                <a:tableStyleId>{5C22544A-7EE6-4342-B048-85BDC9FD1C3A}</a:tableStyleId>
              </a:tblPr>
              <a:tblGrid>
                <a:gridCol w="2890879">
                  <a:extLst>
                    <a:ext uri="{9D8B030D-6E8A-4147-A177-3AD203B41FA5}">
                      <a16:colId xmlns:a16="http://schemas.microsoft.com/office/drawing/2014/main" val="141243298"/>
                    </a:ext>
                  </a:extLst>
                </a:gridCol>
                <a:gridCol w="3079292">
                  <a:extLst>
                    <a:ext uri="{9D8B030D-6E8A-4147-A177-3AD203B41FA5}">
                      <a16:colId xmlns:a16="http://schemas.microsoft.com/office/drawing/2014/main" val="630186086"/>
                    </a:ext>
                  </a:extLst>
                </a:gridCol>
                <a:gridCol w="1446653">
                  <a:extLst>
                    <a:ext uri="{9D8B030D-6E8A-4147-A177-3AD203B41FA5}">
                      <a16:colId xmlns:a16="http://schemas.microsoft.com/office/drawing/2014/main" val="3763073078"/>
                    </a:ext>
                  </a:extLst>
                </a:gridCol>
              </a:tblGrid>
              <a:tr h="401802">
                <a:tc>
                  <a:txBody>
                    <a:bodyPr/>
                    <a:lstStyle/>
                    <a:p>
                      <a:pPr algn="just">
                        <a:spcBef>
                          <a:spcPts val="600"/>
                        </a:spcBef>
                        <a:spcAft>
                          <a:spcPts val="0"/>
                        </a:spcAft>
                      </a:pPr>
                      <a:r>
                        <a:rPr lang="en-GB" sz="1200">
                          <a:effectLst/>
                        </a:rPr>
                        <a:t>Item</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Projected (€)</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 Received (€)</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36465681"/>
                  </a:ext>
                </a:extLst>
              </a:tr>
              <a:tr h="268608">
                <a:tc>
                  <a:txBody>
                    <a:bodyPr/>
                    <a:lstStyle/>
                    <a:p>
                      <a:pPr algn="just">
                        <a:spcBef>
                          <a:spcPts val="600"/>
                        </a:spcBef>
                        <a:spcAft>
                          <a:spcPts val="0"/>
                        </a:spcAft>
                      </a:pPr>
                      <a:r>
                        <a:rPr lang="en-GB" sz="1200">
                          <a:effectLst/>
                        </a:rPr>
                        <a:t>Membership Fees</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52 000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dirty="0">
                          <a:effectLst/>
                        </a:rPr>
                        <a:t>50 000</a:t>
                      </a:r>
                      <a:endParaRPr lang="fr-FR" sz="1200" dirty="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3744221"/>
                  </a:ext>
                </a:extLst>
              </a:tr>
              <a:tr h="268608">
                <a:tc>
                  <a:txBody>
                    <a:bodyPr/>
                    <a:lstStyle/>
                    <a:p>
                      <a:pPr algn="just">
                        <a:spcBef>
                          <a:spcPts val="600"/>
                        </a:spcBef>
                        <a:spcAft>
                          <a:spcPts val="0"/>
                        </a:spcAft>
                      </a:pPr>
                      <a:r>
                        <a:rPr lang="en-GB" sz="1200">
                          <a:effectLst/>
                        </a:rPr>
                        <a:t>EPS Competition</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3 000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3 000</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37716431"/>
                  </a:ext>
                </a:extLst>
              </a:tr>
              <a:tr h="213110">
                <a:tc>
                  <a:txBody>
                    <a:bodyPr/>
                    <a:lstStyle/>
                    <a:p>
                      <a:pPr algn="just">
                        <a:spcBef>
                          <a:spcPts val="600"/>
                        </a:spcBef>
                        <a:spcAft>
                          <a:spcPts val="0"/>
                        </a:spcAft>
                      </a:pPr>
                      <a:r>
                        <a:rPr lang="en-GB" sz="1200">
                          <a:effectLst/>
                        </a:rPr>
                        <a:t>Total</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a:effectLst/>
                        </a:rPr>
                        <a:t>55 000 </a:t>
                      </a:r>
                      <a:endParaRPr lang="fr-FR" sz="120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tc>
                  <a:txBody>
                    <a:bodyPr/>
                    <a:lstStyle/>
                    <a:p>
                      <a:pPr algn="r">
                        <a:spcBef>
                          <a:spcPts val="600"/>
                        </a:spcBef>
                        <a:spcAft>
                          <a:spcPts val="0"/>
                        </a:spcAft>
                      </a:pPr>
                      <a:r>
                        <a:rPr lang="en-GB" sz="1200" dirty="0">
                          <a:effectLst/>
                        </a:rPr>
                        <a:t>53 000</a:t>
                      </a:r>
                      <a:endParaRPr lang="fr-FR" sz="1200" dirty="0">
                        <a:effectLst/>
                        <a:latin typeface="Palatino" pitchFamily="2"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34805510"/>
                  </a:ext>
                </a:extLst>
              </a:tr>
            </a:tbl>
          </a:graphicData>
        </a:graphic>
      </p:graphicFrame>
      <p:sp>
        <p:nvSpPr>
          <p:cNvPr id="14" name="Rectangle 4">
            <a:extLst>
              <a:ext uri="{FF2B5EF4-FFF2-40B4-BE49-F238E27FC236}">
                <a16:creationId xmlns:a16="http://schemas.microsoft.com/office/drawing/2014/main" id="{A3FC4CB6-B4F3-6342-982E-1FCCCCF616A1}"/>
              </a:ext>
            </a:extLst>
          </p:cNvPr>
          <p:cNvSpPr>
            <a:spLocks noChangeArrowheads="1"/>
          </p:cNvSpPr>
          <p:nvPr/>
        </p:nvSpPr>
        <p:spPr bwMode="auto">
          <a:xfrm>
            <a:off x="756211" y="321361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fr-FR" altLang="fr-FR" sz="1800" b="0" i="0" u="none" strike="noStrike" cap="none" normalizeH="0" baseline="0">
                <a:ln>
                  <a:noFill/>
                </a:ln>
                <a:solidFill>
                  <a:schemeClr val="tx1"/>
                </a:solidFill>
                <a:effectLst/>
                <a:latin typeface="Arial" panose="020B0604020202020204" pitchFamily="34" charset="0"/>
              </a:rPr>
            </a:br>
            <a:endParaRPr kumimoji="0" lang="fr-FR" altLang="fr-FR" sz="1800" b="0" i="0" u="none" strike="noStrike" cap="none" normalizeH="0" baseline="0">
              <a:ln>
                <a:noFill/>
              </a:ln>
              <a:solidFill>
                <a:schemeClr val="tx1"/>
              </a:solidFill>
              <a:effectLst/>
              <a:latin typeface="Arial" panose="020B0604020202020204" pitchFamily="34" charset="0"/>
            </a:endParaRPr>
          </a:p>
        </p:txBody>
      </p:sp>
      <p:sp>
        <p:nvSpPr>
          <p:cNvPr id="17" name="TextBox 16">
            <a:extLst>
              <a:ext uri="{FF2B5EF4-FFF2-40B4-BE49-F238E27FC236}">
                <a16:creationId xmlns:a16="http://schemas.microsoft.com/office/drawing/2014/main" id="{BE0AD245-ACAF-904F-8FF4-42527122C484}"/>
              </a:ext>
            </a:extLst>
          </p:cNvPr>
          <p:cNvSpPr txBox="1"/>
          <p:nvPr/>
        </p:nvSpPr>
        <p:spPr>
          <a:xfrm>
            <a:off x="770959" y="3419708"/>
            <a:ext cx="2095445" cy="369332"/>
          </a:xfrm>
          <a:prstGeom prst="rect">
            <a:avLst/>
          </a:prstGeom>
          <a:noFill/>
        </p:spPr>
        <p:txBody>
          <a:bodyPr wrap="none" rtlCol="0">
            <a:spAutoFit/>
          </a:bodyPr>
          <a:lstStyle/>
          <a:p>
            <a:r>
              <a:rPr lang="en-GB" b="1" dirty="0"/>
              <a:t>Receipts for 2017</a:t>
            </a:r>
          </a:p>
        </p:txBody>
      </p:sp>
      <p:sp>
        <p:nvSpPr>
          <p:cNvPr id="18" name="Rectangle 17">
            <a:extLst>
              <a:ext uri="{FF2B5EF4-FFF2-40B4-BE49-F238E27FC236}">
                <a16:creationId xmlns:a16="http://schemas.microsoft.com/office/drawing/2014/main" id="{58A25DE5-752B-0B41-99BA-B04035EA3551}"/>
              </a:ext>
            </a:extLst>
          </p:cNvPr>
          <p:cNvSpPr/>
          <p:nvPr/>
        </p:nvSpPr>
        <p:spPr>
          <a:xfrm>
            <a:off x="827584" y="5457757"/>
            <a:ext cx="7437445" cy="646331"/>
          </a:xfrm>
          <a:prstGeom prst="rect">
            <a:avLst/>
          </a:prstGeom>
        </p:spPr>
        <p:txBody>
          <a:bodyPr wrap="square">
            <a:spAutoFit/>
          </a:bodyPr>
          <a:lstStyle/>
          <a:p>
            <a:pPr algn="just">
              <a:spcAft>
                <a:spcPts val="0"/>
              </a:spcAft>
            </a:pPr>
            <a:r>
              <a:rPr lang="en-US" baseline="30000" dirty="0">
                <a:latin typeface="Palatino" pitchFamily="2" charset="0"/>
                <a:ea typeface="Arial" panose="020B0604020202020204" pitchFamily="34" charset="0"/>
                <a:cs typeface="Times New Roman" panose="02020603050405020304" pitchFamily="18" charset="0"/>
              </a:rPr>
              <a:t>The membership fees are projected early in the year, before the number of members to sign and pay can be known precisely. This is necessary to create the budget. We overestimated by </a:t>
            </a:r>
            <a:r>
              <a:rPr lang="en-GB" baseline="30000" dirty="0">
                <a:latin typeface="Palatino" pitchFamily="2" charset="0"/>
                <a:ea typeface="Arial" panose="020B0604020202020204" pitchFamily="34" charset="0"/>
                <a:cs typeface="Times New Roman" panose="02020603050405020304" pitchFamily="18" charset="0"/>
              </a:rPr>
              <a:t>€</a:t>
            </a:r>
            <a:r>
              <a:rPr lang="en-US" baseline="30000" dirty="0">
                <a:latin typeface="Palatino" pitchFamily="2" charset="0"/>
                <a:ea typeface="Arial" panose="020B0604020202020204" pitchFamily="34" charset="0"/>
                <a:cs typeface="Times New Roman" panose="02020603050405020304" pitchFamily="18" charset="0"/>
              </a:rPr>
              <a:t>2 000 in 2017.</a:t>
            </a:r>
            <a:endParaRPr lang="en-GB" baseline="30000" dirty="0">
              <a:latin typeface="Palatino" pitchFamily="2" charset="0"/>
              <a:ea typeface="Arial" panose="020B0604020202020204" pitchFamily="34" charset="0"/>
              <a:cs typeface="Times New Roman" panose="02020603050405020304" pitchFamily="18" charset="0"/>
            </a:endParaRPr>
          </a:p>
          <a:p>
            <a:r>
              <a:rPr lang="en-US" sz="1200" dirty="0">
                <a:latin typeface="Palatino" pitchFamily="2" charset="0"/>
                <a:ea typeface="Arial" panose="020B0604020202020204" pitchFamily="34" charset="0"/>
                <a:cs typeface="Times New Roman" panose="02020603050405020304" pitchFamily="18" charset="0"/>
              </a:rPr>
              <a:t>Australia has paid for both 2017 and 2018, but the payment for 2018 will only be accounted for in 2018.</a:t>
            </a:r>
            <a:r>
              <a:rPr lang="fr-FR" sz="1200" dirty="0"/>
              <a:t> </a:t>
            </a:r>
            <a:endParaRPr lang="en-GB" sz="1200" dirty="0"/>
          </a:p>
        </p:txBody>
      </p:sp>
    </p:spTree>
    <p:extLst>
      <p:ext uri="{BB962C8B-B14F-4D97-AF65-F5344CB8AC3E}">
        <p14:creationId xmlns:p14="http://schemas.microsoft.com/office/powerpoint/2010/main" val="1817387632"/>
      </p:ext>
    </p:extLst>
  </p:cSld>
  <p:clrMapOvr>
    <a:masterClrMapping/>
  </p:clrMapOvr>
</p:sld>
</file>

<file path=ppt/theme/theme1.xml><?xml version="1.0" encoding="utf-8"?>
<a:theme xmlns:a="http://schemas.openxmlformats.org/drawingml/2006/main" name="IPPOG Design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7655</TotalTime>
  <Words>1163</Words>
  <Application>Microsoft Macintosh PowerPoint</Application>
  <PresentationFormat>On-screen Show (4:3)</PresentationFormat>
  <Paragraphs>267</Paragraphs>
  <Slides>13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Palatino</vt:lpstr>
      <vt:lpstr>Times New Roman</vt:lpstr>
      <vt:lpstr>IPPOG Design Master</vt:lpstr>
      <vt:lpstr>PowerPoint Presentation</vt:lpstr>
      <vt:lpstr>CB Matters</vt:lpstr>
      <vt:lpstr>Approval of last CB minutes</vt:lpstr>
      <vt:lpstr>New Members and Addenda</vt:lpstr>
      <vt:lpstr>Signing Members 21 April 2018</vt:lpstr>
      <vt:lpstr>Membership Status</vt:lpstr>
      <vt:lpstr>CERN Addendum</vt:lpstr>
      <vt:lpstr>DESY Addendum</vt:lpstr>
      <vt:lpstr>Financial Report</vt:lpstr>
      <vt:lpstr>Financial Report</vt:lpstr>
      <vt:lpstr>Fees 2019</vt:lpstr>
      <vt:lpstr>Open Call for European Strategy Update</vt:lpstr>
      <vt:lpstr>Next IPPOG meeting(s)</vt:lpstr>
    </vt:vector>
  </TitlesOfParts>
  <Company>Entenhausen</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klaas klever</dc:creator>
  <cp:lastModifiedBy>Steven Goldfarb</cp:lastModifiedBy>
  <cp:revision>467</cp:revision>
  <cp:lastPrinted>2013-09-20T08:14:08Z</cp:lastPrinted>
  <dcterms:created xsi:type="dcterms:W3CDTF">2011-11-01T11:56:59Z</dcterms:created>
  <dcterms:modified xsi:type="dcterms:W3CDTF">2018-04-21T09:05:36Z</dcterms:modified>
</cp:coreProperties>
</file>