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60" r:id="rId5"/>
    <p:sldId id="258" r:id="rId6"/>
    <p:sldId id="261" r:id="rId7"/>
    <p:sldId id="267" r:id="rId8"/>
    <p:sldId id="268" r:id="rId9"/>
    <p:sldId id="266" r:id="rId10"/>
    <p:sldId id="262" r:id="rId11"/>
    <p:sldId id="263" r:id="rId12"/>
    <p:sldId id="264" r:id="rId13"/>
    <p:sldId id="26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C71D7"/>
    <a:srgbClr val="527AE6"/>
    <a:srgbClr val="3733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74"/>
  </p:normalViewPr>
  <p:slideViewPr>
    <p:cSldViewPr snapToGrid="0" snapToObjects="1">
      <p:cViewPr varScale="1">
        <p:scale>
          <a:sx n="125" d="100"/>
          <a:sy n="125" d="100"/>
        </p:scale>
        <p:origin x="58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52619A2-DCEA-B64E-BA47-182A17481735}" type="datetimeFigureOut">
              <a:rPr lang="en-US" smtClean="0"/>
              <a:t>4/19/18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C8C1F9-9AC0-6846-BBB0-AD4256AC64F1}" type="slidenum">
              <a:rPr lang="en-US" smtClean="0"/>
              <a:t>‹#›</a:t>
            </a:fld>
            <a:endParaRPr lang="en-US"/>
          </a:p>
        </p:txBody>
      </p:sp>
    </p:spTree>
    <p:extLst>
      <p:ext uri="{BB962C8B-B14F-4D97-AF65-F5344CB8AC3E}">
        <p14:creationId xmlns:p14="http://schemas.microsoft.com/office/powerpoint/2010/main" val="29870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2619A2-DCEA-B64E-BA47-182A17481735}" type="datetimeFigureOut">
              <a:rPr lang="en-US" smtClean="0"/>
              <a:t>4/19/18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C8C1F9-9AC0-6846-BBB0-AD4256AC64F1}" type="slidenum">
              <a:rPr lang="en-US" smtClean="0"/>
              <a:t>‹#›</a:t>
            </a:fld>
            <a:endParaRPr lang="en-US"/>
          </a:p>
        </p:txBody>
      </p:sp>
    </p:spTree>
    <p:extLst>
      <p:ext uri="{BB962C8B-B14F-4D97-AF65-F5344CB8AC3E}">
        <p14:creationId xmlns:p14="http://schemas.microsoft.com/office/powerpoint/2010/main" val="769212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2619A2-DCEA-B64E-BA47-182A17481735}" type="datetimeFigureOut">
              <a:rPr lang="en-US" smtClean="0"/>
              <a:t>4/19/18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C8C1F9-9AC0-6846-BBB0-AD4256AC64F1}" type="slidenum">
              <a:rPr lang="en-US" smtClean="0"/>
              <a:t>‹#›</a:t>
            </a:fld>
            <a:endParaRPr lang="en-US"/>
          </a:p>
        </p:txBody>
      </p:sp>
    </p:spTree>
    <p:extLst>
      <p:ext uri="{BB962C8B-B14F-4D97-AF65-F5344CB8AC3E}">
        <p14:creationId xmlns:p14="http://schemas.microsoft.com/office/powerpoint/2010/main" val="301050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2619A2-DCEA-B64E-BA47-182A17481735}" type="datetimeFigureOut">
              <a:rPr lang="en-US" smtClean="0"/>
              <a:t>4/19/18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C8C1F9-9AC0-6846-BBB0-AD4256AC64F1}" type="slidenum">
              <a:rPr lang="en-US" smtClean="0"/>
              <a:t>‹#›</a:t>
            </a:fld>
            <a:endParaRPr lang="en-US"/>
          </a:p>
        </p:txBody>
      </p:sp>
    </p:spTree>
    <p:extLst>
      <p:ext uri="{BB962C8B-B14F-4D97-AF65-F5344CB8AC3E}">
        <p14:creationId xmlns:p14="http://schemas.microsoft.com/office/powerpoint/2010/main" val="1667232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2619A2-DCEA-B64E-BA47-182A17481735}" type="datetimeFigureOut">
              <a:rPr lang="en-US" smtClean="0"/>
              <a:t>4/19/18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C8C1F9-9AC0-6846-BBB0-AD4256AC64F1}" type="slidenum">
              <a:rPr lang="en-US" smtClean="0"/>
              <a:t>‹#›</a:t>
            </a:fld>
            <a:endParaRPr lang="en-US"/>
          </a:p>
        </p:txBody>
      </p:sp>
    </p:spTree>
    <p:extLst>
      <p:ext uri="{BB962C8B-B14F-4D97-AF65-F5344CB8AC3E}">
        <p14:creationId xmlns:p14="http://schemas.microsoft.com/office/powerpoint/2010/main" val="806270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2619A2-DCEA-B64E-BA47-182A17481735}" type="datetimeFigureOut">
              <a:rPr lang="en-US" smtClean="0"/>
              <a:t>4/19/18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C8C1F9-9AC0-6846-BBB0-AD4256AC64F1}" type="slidenum">
              <a:rPr lang="en-US" smtClean="0"/>
              <a:t>‹#›</a:t>
            </a:fld>
            <a:endParaRPr lang="en-US"/>
          </a:p>
        </p:txBody>
      </p:sp>
    </p:spTree>
    <p:extLst>
      <p:ext uri="{BB962C8B-B14F-4D97-AF65-F5344CB8AC3E}">
        <p14:creationId xmlns:p14="http://schemas.microsoft.com/office/powerpoint/2010/main" val="362951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2619A2-DCEA-B64E-BA47-182A17481735}" type="datetimeFigureOut">
              <a:rPr lang="en-US" smtClean="0"/>
              <a:t>4/19/18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C8C1F9-9AC0-6846-BBB0-AD4256AC64F1}" type="slidenum">
              <a:rPr lang="en-US" smtClean="0"/>
              <a:t>‹#›</a:t>
            </a:fld>
            <a:endParaRPr lang="en-US"/>
          </a:p>
        </p:txBody>
      </p:sp>
    </p:spTree>
    <p:extLst>
      <p:ext uri="{BB962C8B-B14F-4D97-AF65-F5344CB8AC3E}">
        <p14:creationId xmlns:p14="http://schemas.microsoft.com/office/powerpoint/2010/main" val="1271630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2619A2-DCEA-B64E-BA47-182A17481735}" type="datetimeFigureOut">
              <a:rPr lang="en-US" smtClean="0"/>
              <a:t>4/19/18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C8C1F9-9AC0-6846-BBB0-AD4256AC64F1}" type="slidenum">
              <a:rPr lang="en-US" smtClean="0"/>
              <a:t>‹#›</a:t>
            </a:fld>
            <a:endParaRPr lang="en-US"/>
          </a:p>
        </p:txBody>
      </p:sp>
    </p:spTree>
    <p:extLst>
      <p:ext uri="{BB962C8B-B14F-4D97-AF65-F5344CB8AC3E}">
        <p14:creationId xmlns:p14="http://schemas.microsoft.com/office/powerpoint/2010/main" val="540592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2619A2-DCEA-B64E-BA47-182A17481735}" type="datetimeFigureOut">
              <a:rPr lang="en-US" smtClean="0"/>
              <a:t>4/19/18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C8C1F9-9AC0-6846-BBB0-AD4256AC64F1}" type="slidenum">
              <a:rPr lang="en-US" smtClean="0"/>
              <a:t>‹#›</a:t>
            </a:fld>
            <a:endParaRPr lang="en-US"/>
          </a:p>
        </p:txBody>
      </p:sp>
    </p:spTree>
    <p:extLst>
      <p:ext uri="{BB962C8B-B14F-4D97-AF65-F5344CB8AC3E}">
        <p14:creationId xmlns:p14="http://schemas.microsoft.com/office/powerpoint/2010/main" val="1877883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2619A2-DCEA-B64E-BA47-182A17481735}" type="datetimeFigureOut">
              <a:rPr lang="en-US" smtClean="0"/>
              <a:t>4/19/18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C8C1F9-9AC0-6846-BBB0-AD4256AC64F1}" type="slidenum">
              <a:rPr lang="en-US" smtClean="0"/>
              <a:t>‹#›</a:t>
            </a:fld>
            <a:endParaRPr lang="en-US"/>
          </a:p>
        </p:txBody>
      </p:sp>
    </p:spTree>
    <p:extLst>
      <p:ext uri="{BB962C8B-B14F-4D97-AF65-F5344CB8AC3E}">
        <p14:creationId xmlns:p14="http://schemas.microsoft.com/office/powerpoint/2010/main" val="23211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2619A2-DCEA-B64E-BA47-182A17481735}" type="datetimeFigureOut">
              <a:rPr lang="en-US" smtClean="0"/>
              <a:t>4/19/18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C8C1F9-9AC0-6846-BBB0-AD4256AC64F1}" type="slidenum">
              <a:rPr lang="en-US" smtClean="0"/>
              <a:t>‹#›</a:t>
            </a:fld>
            <a:endParaRPr lang="en-US"/>
          </a:p>
        </p:txBody>
      </p:sp>
    </p:spTree>
    <p:extLst>
      <p:ext uri="{BB962C8B-B14F-4D97-AF65-F5344CB8AC3E}">
        <p14:creationId xmlns:p14="http://schemas.microsoft.com/office/powerpoint/2010/main" val="141500583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2619A2-DCEA-B64E-BA47-182A17481735}" type="datetimeFigureOut">
              <a:rPr lang="en-US" smtClean="0"/>
              <a:t>4/19/18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C8C1F9-9AC0-6846-BBB0-AD4256AC64F1}" type="slidenum">
              <a:rPr lang="en-US" smtClean="0"/>
              <a:t>‹#›</a:t>
            </a:fld>
            <a:endParaRPr lang="en-US"/>
          </a:p>
        </p:txBody>
      </p:sp>
    </p:spTree>
    <p:extLst>
      <p:ext uri="{BB962C8B-B14F-4D97-AF65-F5344CB8AC3E}">
        <p14:creationId xmlns:p14="http://schemas.microsoft.com/office/powerpoint/2010/main" val="19261822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gitlab.cern.ch/cholm/alice-masterclasses/blob/master/Strangeness/Changes.md" TargetMode="External"/><Relationship Id="rId3" Type="http://schemas.openxmlformats.org/officeDocument/2006/relationships/hyperlink" Target="https://gitlab.cern.ch/cholm/alice-masterclasses/blob/master/Raa/Changes.md"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gitlab.cern.ch/cholm/alice-masterclasses/blob/master/.docker/README.md"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gitlab-registry.cern.ch/cholm/alice-masterclasses:web" TargetMode="External"/><Relationship Id="rId4" Type="http://schemas.openxmlformats.org/officeDocument/2006/relationships/hyperlink" Target="https://gitlab.cern.ch/cholm/alice-masterclasses/container_registry" TargetMode="External"/><Relationship Id="rId1" Type="http://schemas.openxmlformats.org/officeDocument/2006/relationships/slideLayout" Target="../slideLayouts/slideLayout2.xml"/><Relationship Id="rId2" Type="http://schemas.openxmlformats.org/officeDocument/2006/relationships/hyperlink" Target="http://gitlab-registry.cern.ch/cholm/alice-masterclasse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gitlab.cern.ch/cholm/alice-masterclass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physicsmasterclasses.or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swan.web.cern.ch/" TargetMode="External"/><Relationship Id="rId4" Type="http://schemas.openxmlformats.org/officeDocument/2006/relationships/hyperlink" Target="https://swan.web.cern.ch/content/outreach" TargetMode="External"/><Relationship Id="rId5" Type="http://schemas.openxmlformats.org/officeDocument/2006/relationships/hyperlink" Target="https://cernbox.cern.ch/cernbox/doc/boxed/" TargetMode="External"/><Relationship Id="rId1" Type="http://schemas.openxmlformats.org/officeDocument/2006/relationships/slideLayout" Target="../slideLayouts/slideLayout2.xml"/><Relationship Id="rId2" Type="http://schemas.openxmlformats.org/officeDocument/2006/relationships/hyperlink" Target="https://up2university.eu/"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gitlab.cern.ch/cholm/alice-masterclasses/blob/master/README.md" TargetMode="External"/><Relationship Id="rId4" Type="http://schemas.openxmlformats.org/officeDocument/2006/relationships/hyperlink" Target="https://gitlab.cern.ch/cholm/alice-masterclasses/blob/master/Base/doc/Implementation.md" TargetMode="External"/><Relationship Id="rId5" Type="http://schemas.openxmlformats.org/officeDocument/2006/relationships/hyperlink" Target="https://gitlab.cern.ch/cholm/alice-masterclasses/blob/master/CONTRIBUTING.md" TargetMode="External"/><Relationship Id="rId6" Type="http://schemas.openxmlformats.org/officeDocument/2006/relationships/hyperlink" Target="https://cholm.web.cern.ch/cholm/alice-masterclasses/" TargetMode="External"/><Relationship Id="rId1" Type="http://schemas.openxmlformats.org/officeDocument/2006/relationships/slideLayout" Target="../slideLayouts/slideLayout2.xml"/><Relationship Id="rId2" Type="http://schemas.openxmlformats.org/officeDocument/2006/relationships/hyperlink" Target="https://gitlab.cern.ch/cholm/alice-masterclass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78560" y="1091883"/>
            <a:ext cx="9834880" cy="2387600"/>
          </a:xfrm>
        </p:spPr>
        <p:txBody>
          <a:bodyPr>
            <a:noAutofit/>
          </a:bodyPr>
          <a:lstStyle/>
          <a:p>
            <a:r>
              <a:rPr lang="en-US" sz="4400" b="1" dirty="0" smtClean="0">
                <a:solidFill>
                  <a:srgbClr val="3733DB"/>
                </a:solidFill>
              </a:rPr>
              <a:t>Framework for Masterclass developments </a:t>
            </a:r>
            <a:br>
              <a:rPr lang="en-US" sz="4400" b="1" dirty="0" smtClean="0">
                <a:solidFill>
                  <a:srgbClr val="3733DB"/>
                </a:solidFill>
              </a:rPr>
            </a:br>
            <a:r>
              <a:rPr lang="en-US" sz="4400" b="1" dirty="0" smtClean="0">
                <a:solidFill>
                  <a:srgbClr val="3733DB"/>
                </a:solidFill>
              </a:rPr>
              <a:t>and </a:t>
            </a:r>
            <a:br>
              <a:rPr lang="en-US" sz="4400" b="1" dirty="0" smtClean="0">
                <a:solidFill>
                  <a:srgbClr val="3733DB"/>
                </a:solidFill>
              </a:rPr>
            </a:br>
            <a:r>
              <a:rPr lang="en-US" sz="4400" b="1" dirty="0" smtClean="0">
                <a:solidFill>
                  <a:srgbClr val="3733DB"/>
                </a:solidFill>
              </a:rPr>
              <a:t>Task Force</a:t>
            </a:r>
            <a:endParaRPr lang="en-US" sz="4400" b="1" dirty="0">
              <a:solidFill>
                <a:srgbClr val="3733DB"/>
              </a:solidFill>
            </a:endParaRPr>
          </a:p>
        </p:txBody>
      </p:sp>
      <p:sp>
        <p:nvSpPr>
          <p:cNvPr id="3" name="Subtitle 2"/>
          <p:cNvSpPr>
            <a:spLocks noGrp="1"/>
          </p:cNvSpPr>
          <p:nvPr>
            <p:ph type="subTitle" idx="1"/>
          </p:nvPr>
        </p:nvSpPr>
        <p:spPr>
          <a:xfrm>
            <a:off x="1656080" y="4049078"/>
            <a:ext cx="9144000" cy="1655762"/>
          </a:xfrm>
        </p:spPr>
        <p:txBody>
          <a:bodyPr/>
          <a:lstStyle/>
          <a:p>
            <a:r>
              <a:rPr lang="en-US" b="1" dirty="0" err="1" smtClean="0">
                <a:solidFill>
                  <a:schemeClr val="accent1">
                    <a:lumMod val="75000"/>
                  </a:schemeClr>
                </a:solidFill>
              </a:rPr>
              <a:t>Yiota</a:t>
            </a:r>
            <a:r>
              <a:rPr lang="en-US" b="1" dirty="0" smtClean="0">
                <a:solidFill>
                  <a:schemeClr val="accent1">
                    <a:lumMod val="75000"/>
                  </a:schemeClr>
                </a:solidFill>
              </a:rPr>
              <a:t> </a:t>
            </a:r>
            <a:r>
              <a:rPr lang="en-US" b="1" dirty="0" err="1" smtClean="0">
                <a:solidFill>
                  <a:schemeClr val="accent1">
                    <a:lumMod val="75000"/>
                  </a:schemeClr>
                </a:solidFill>
              </a:rPr>
              <a:t>Foka</a:t>
            </a:r>
            <a:endParaRPr lang="en-US" b="1" dirty="0" smtClean="0">
              <a:solidFill>
                <a:schemeClr val="accent1">
                  <a:lumMod val="75000"/>
                </a:schemeClr>
              </a:solidFill>
            </a:endParaRPr>
          </a:p>
          <a:p>
            <a:r>
              <a:rPr lang="en-US" b="1" dirty="0" smtClean="0">
                <a:solidFill>
                  <a:schemeClr val="accent1">
                    <a:lumMod val="75000"/>
                  </a:schemeClr>
                </a:solidFill>
              </a:rPr>
              <a:t>GSI</a:t>
            </a:r>
          </a:p>
          <a:p>
            <a:r>
              <a:rPr lang="en-US" b="1" dirty="0" smtClean="0">
                <a:solidFill>
                  <a:schemeClr val="accent1">
                    <a:lumMod val="75000"/>
                  </a:schemeClr>
                </a:solidFill>
              </a:rPr>
              <a:t>IPPOG Meeting, Pisa, 19 April 2018</a:t>
            </a:r>
            <a:endParaRPr lang="en-US" b="1" dirty="0">
              <a:solidFill>
                <a:schemeClr val="accent1">
                  <a:lumMod val="75000"/>
                </a:schemeClr>
              </a:solidFill>
            </a:endParaRPr>
          </a:p>
        </p:txBody>
      </p:sp>
    </p:spTree>
    <p:extLst>
      <p:ext uri="{BB962C8B-B14F-4D97-AF65-F5344CB8AC3E}">
        <p14:creationId xmlns:p14="http://schemas.microsoft.com/office/powerpoint/2010/main" val="2788357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1600" y="563523"/>
            <a:ext cx="12090400" cy="6463308"/>
          </a:xfrm>
          <a:prstGeom prst="rect">
            <a:avLst/>
          </a:prstGeom>
        </p:spPr>
        <p:txBody>
          <a:bodyPr wrap="square">
            <a:spAutoFit/>
          </a:bodyPr>
          <a:lstStyle/>
          <a:p>
            <a:r>
              <a:rPr lang="en-US" dirty="0" smtClean="0">
                <a:effectLst/>
              </a:rPr>
              <a:t>The main changes </a:t>
            </a:r>
            <a:r>
              <a:rPr lang="en-US" dirty="0" err="1" smtClean="0">
                <a:effectLst/>
              </a:rPr>
              <a:t>wrt</a:t>
            </a:r>
            <a:r>
              <a:rPr lang="en-US" dirty="0" smtClean="0">
                <a:effectLst/>
              </a:rPr>
              <a:t> to the previously used code bases are</a:t>
            </a:r>
            <a:br>
              <a:rPr lang="en-US" dirty="0" smtClean="0">
                <a:effectLst/>
              </a:rPr>
            </a:br>
            <a:r>
              <a:rPr lang="en-US" dirty="0" smtClean="0">
                <a:effectLst/>
              </a:rPr>
              <a:t/>
            </a:r>
            <a:br>
              <a:rPr lang="en-US" dirty="0" smtClean="0">
                <a:effectLst/>
              </a:rPr>
            </a:br>
            <a:r>
              <a:rPr lang="en-US" dirty="0" smtClean="0">
                <a:effectLst/>
              </a:rPr>
              <a:t>- Unified package.  The exercises uses a common base case to simplify things.  That is, the exercises are more easily defined in terms of this base code.</a:t>
            </a:r>
            <a:br>
              <a:rPr lang="en-US" dirty="0" smtClean="0">
                <a:effectLst/>
              </a:rPr>
            </a:br>
            <a:r>
              <a:rPr lang="en-US" dirty="0" smtClean="0">
                <a:effectLst/>
              </a:rPr>
              <a:t/>
            </a:r>
            <a:br>
              <a:rPr lang="en-US" dirty="0" smtClean="0">
                <a:effectLst/>
              </a:rPr>
            </a:br>
            <a:r>
              <a:rPr lang="en-US" dirty="0" smtClean="0">
                <a:effectLst/>
              </a:rPr>
              <a:t>- Implementations of all needed utilities for the master classes - this means applications for instructors/teachers/</a:t>
            </a:r>
            <a:r>
              <a:rPr lang="en-US" dirty="0" err="1" smtClean="0">
                <a:effectLst/>
              </a:rPr>
              <a:t>convenors</a:t>
            </a:r>
            <a:r>
              <a:rPr lang="en-US" dirty="0" smtClean="0">
                <a:effectLst/>
              </a:rPr>
              <a:t>/... needed to run the classes smoothly.</a:t>
            </a:r>
            <a:br>
              <a:rPr lang="en-US" dirty="0" smtClean="0">
                <a:effectLst/>
              </a:rPr>
            </a:br>
            <a:r>
              <a:rPr lang="en-US" dirty="0" smtClean="0">
                <a:effectLst/>
              </a:rPr>
              <a:t/>
            </a:r>
            <a:br>
              <a:rPr lang="en-US" dirty="0" smtClean="0">
                <a:effectLst/>
              </a:rPr>
            </a:br>
            <a:r>
              <a:rPr lang="en-US" dirty="0" smtClean="0">
                <a:effectLst/>
              </a:rPr>
              <a:t>- Easy translation of exercise documentation.  The documentation is stored separately in HTML files - e.g., </a:t>
            </a:r>
            <a:r>
              <a:rPr lang="en-US" dirty="0" err="1" smtClean="0">
                <a:effectLst/>
              </a:rPr>
              <a:t>Description.en.html</a:t>
            </a:r>
            <a:r>
              <a:rPr lang="en-US" dirty="0" smtClean="0">
                <a:effectLst/>
              </a:rPr>
              <a:t>, </a:t>
            </a:r>
            <a:r>
              <a:rPr lang="en-US" dirty="0" err="1" smtClean="0">
                <a:effectLst/>
              </a:rPr>
              <a:t>Description.fr.html</a:t>
            </a:r>
            <a:r>
              <a:rPr lang="en-US" dirty="0" smtClean="0">
                <a:effectLst/>
              </a:rPr>
              <a:t>, </a:t>
            </a:r>
            <a:r>
              <a:rPr lang="en-US" dirty="0" err="1" smtClean="0">
                <a:effectLst/>
              </a:rPr>
              <a:t>Description.el.html</a:t>
            </a:r>
            <a:r>
              <a:rPr lang="en-US" dirty="0" smtClean="0">
                <a:effectLst/>
              </a:rPr>
              <a:t>, </a:t>
            </a:r>
            <a:r>
              <a:rPr lang="en-US" dirty="0" err="1" smtClean="0">
                <a:effectLst/>
              </a:rPr>
              <a:t>Description.da.html</a:t>
            </a:r>
            <a:r>
              <a:rPr lang="en-US" dirty="0" smtClean="0">
                <a:effectLst/>
              </a:rPr>
              <a:t>, and so on.  If no translation is available, the code falls back to English.</a:t>
            </a:r>
            <a:br>
              <a:rPr lang="en-US" dirty="0" smtClean="0">
                <a:effectLst/>
              </a:rPr>
            </a:br>
            <a:r>
              <a:rPr lang="en-US" dirty="0" smtClean="0">
                <a:effectLst/>
              </a:rPr>
              <a:t/>
            </a:r>
            <a:br>
              <a:rPr lang="en-US" dirty="0" smtClean="0">
                <a:effectLst/>
              </a:rPr>
            </a:br>
            <a:r>
              <a:rPr lang="en-US" dirty="0" smtClean="0">
                <a:effectLst/>
              </a:rPr>
              <a:t>- The changes done to each specific class is summarized in</a:t>
            </a:r>
            <a:br>
              <a:rPr lang="en-US" dirty="0" smtClean="0">
                <a:effectLst/>
              </a:rPr>
            </a:br>
            <a:r>
              <a:rPr lang="en-US" dirty="0" smtClean="0">
                <a:effectLst/>
              </a:rPr>
              <a:t/>
            </a:r>
            <a:br>
              <a:rPr lang="en-US" dirty="0" smtClean="0">
                <a:effectLst/>
              </a:rPr>
            </a:br>
            <a:r>
              <a:rPr lang="en-US" dirty="0" smtClean="0">
                <a:effectLst/>
              </a:rPr>
              <a:t> </a:t>
            </a:r>
            <a:r>
              <a:rPr lang="en-US" dirty="0" smtClean="0">
                <a:effectLst/>
                <a:hlinkClick r:id="rId2"/>
              </a:rPr>
              <a:t>https://gitlab.cern.ch/cholm/alice-masterclasses/blob/master/Strangeness/Changes.md</a:t>
            </a:r>
            <a:r>
              <a:rPr lang="en-US" dirty="0" smtClean="0">
                <a:effectLst/>
              </a:rPr>
              <a:t/>
            </a:r>
            <a:br>
              <a:rPr lang="en-US" dirty="0" smtClean="0">
                <a:effectLst/>
              </a:rPr>
            </a:br>
            <a:r>
              <a:rPr lang="en-US" dirty="0" smtClean="0">
                <a:effectLst/>
              </a:rPr>
              <a:t> </a:t>
            </a:r>
            <a:r>
              <a:rPr lang="en-US" dirty="0" smtClean="0">
                <a:effectLst/>
                <a:hlinkClick r:id="rId3"/>
              </a:rPr>
              <a:t>https://gitlab.cern.ch/cholm/alice-masterclasses/blob/master/Raa/Changes.md</a:t>
            </a:r>
            <a:r>
              <a:rPr lang="en-US" dirty="0" smtClean="0">
                <a:effectLst/>
              </a:rPr>
              <a:t/>
            </a:r>
            <a:br>
              <a:rPr lang="en-US" dirty="0" smtClean="0">
                <a:effectLst/>
              </a:rPr>
            </a:br>
            <a:r>
              <a:rPr lang="en-US" dirty="0" smtClean="0">
                <a:effectLst/>
              </a:rPr>
              <a:t/>
            </a:r>
            <a:br>
              <a:rPr lang="en-US" dirty="0" smtClean="0">
                <a:effectLst/>
              </a:rPr>
            </a:br>
            <a:r>
              <a:rPr lang="en-US" dirty="0" smtClean="0">
                <a:effectLst/>
              </a:rPr>
              <a:t> - In general I've made the tools a little easier to use </a:t>
            </a:r>
          </a:p>
          <a:p>
            <a:r>
              <a:rPr lang="en-US" dirty="0" smtClean="0">
                <a:effectLst/>
              </a:rPr>
              <a:t/>
            </a:r>
            <a:br>
              <a:rPr lang="en-US" dirty="0" smtClean="0">
                <a:effectLst/>
              </a:rPr>
            </a:br>
            <a:r>
              <a:rPr lang="en-US" dirty="0" smtClean="0">
                <a:effectLst/>
              </a:rPr>
              <a:t>- In general I've added a "teacher mode", which allows teachers to run quickly through the exercises using various cheats.  This mode can be enabled by clicking the ALICE logo in the GUIs (hidden, but not too much)</a:t>
            </a:r>
            <a:br>
              <a:rPr lang="en-US" dirty="0" smtClean="0">
                <a:effectLst/>
              </a:rPr>
            </a:br>
            <a:r>
              <a:rPr lang="en-US" dirty="0" smtClean="0">
                <a:effectLst/>
              </a:rPr>
              <a:t/>
            </a:r>
            <a:br>
              <a:rPr lang="en-US" dirty="0" smtClean="0">
                <a:effectLst/>
              </a:rPr>
            </a:br>
            <a:endParaRPr lang="en-US" dirty="0">
              <a:effectLst/>
            </a:endParaRPr>
          </a:p>
        </p:txBody>
      </p:sp>
    </p:spTree>
    <p:extLst>
      <p:ext uri="{BB962C8B-B14F-4D97-AF65-F5344CB8AC3E}">
        <p14:creationId xmlns:p14="http://schemas.microsoft.com/office/powerpoint/2010/main" val="15445825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1621671"/>
            <a:ext cx="9936480" cy="3139321"/>
          </a:xfrm>
          <a:prstGeom prst="rect">
            <a:avLst/>
          </a:prstGeom>
        </p:spPr>
        <p:txBody>
          <a:bodyPr wrap="square">
            <a:spAutoFit/>
          </a:bodyPr>
          <a:lstStyle/>
          <a:p>
            <a:r>
              <a:rPr lang="en-US" dirty="0" smtClean="0">
                <a:effectLst/>
              </a:rPr>
              <a:t/>
            </a:r>
            <a:br>
              <a:rPr lang="en-US" dirty="0" smtClean="0">
                <a:effectLst/>
              </a:rPr>
            </a:br>
            <a:r>
              <a:rPr lang="en-US" dirty="0" smtClean="0">
                <a:effectLst/>
              </a:rPr>
              <a:t/>
            </a:r>
            <a:br>
              <a:rPr lang="en-US" dirty="0" smtClean="0">
                <a:effectLst/>
              </a:rPr>
            </a:br>
            <a:r>
              <a:rPr lang="en-US" dirty="0" smtClean="0">
                <a:effectLst/>
              </a:rPr>
              <a:t>In terms of deploying the master classes I've tried to simplify things a bit.</a:t>
            </a:r>
            <a:br>
              <a:rPr lang="en-US" dirty="0" smtClean="0">
                <a:effectLst/>
              </a:rPr>
            </a:br>
            <a:r>
              <a:rPr lang="en-US" dirty="0" smtClean="0">
                <a:effectLst/>
              </a:rPr>
              <a:t/>
            </a:r>
            <a:br>
              <a:rPr lang="en-US" dirty="0" smtClean="0">
                <a:effectLst/>
              </a:rPr>
            </a:br>
            <a:r>
              <a:rPr lang="en-US" dirty="0" smtClean="0">
                <a:effectLst/>
              </a:rPr>
              <a:t>One can of course still just download the packages (either the full thing or each specific class) and unpack on machines that have ROOT installed already.</a:t>
            </a:r>
            <a:br>
              <a:rPr lang="en-US" dirty="0" smtClean="0">
                <a:effectLst/>
              </a:rPr>
            </a:br>
            <a:r>
              <a:rPr lang="en-US" dirty="0" smtClean="0">
                <a:effectLst/>
              </a:rPr>
              <a:t/>
            </a:r>
            <a:br>
              <a:rPr lang="en-US" dirty="0" smtClean="0">
                <a:effectLst/>
              </a:rPr>
            </a:br>
            <a:r>
              <a:rPr lang="en-US" dirty="0" smtClean="0">
                <a:effectLst/>
              </a:rPr>
              <a:t>Optionally, one can choose packages which does not contain the data files (except the </a:t>
            </a:r>
            <a:r>
              <a:rPr lang="en-US" dirty="0" err="1" smtClean="0">
                <a:effectLst/>
              </a:rPr>
              <a:t>geometry.root</a:t>
            </a:r>
            <a:r>
              <a:rPr lang="en-US" dirty="0" smtClean="0">
                <a:effectLst/>
              </a:rPr>
              <a:t> data).  In that case, one can load the data files via HTTP - either a local image or from CERN.</a:t>
            </a:r>
            <a:br>
              <a:rPr lang="en-US" dirty="0" smtClean="0">
                <a:effectLst/>
              </a:rPr>
            </a:br>
            <a:r>
              <a:rPr lang="en-US" dirty="0" smtClean="0">
                <a:effectLst/>
              </a:rPr>
              <a:t/>
            </a:r>
            <a:br>
              <a:rPr lang="en-US" dirty="0" smtClean="0">
                <a:effectLst/>
              </a:rPr>
            </a:br>
            <a:endParaRPr lang="en-US" dirty="0">
              <a:effectLst/>
            </a:endParaRPr>
          </a:p>
        </p:txBody>
      </p:sp>
    </p:spTree>
    <p:extLst>
      <p:ext uri="{BB962C8B-B14F-4D97-AF65-F5344CB8AC3E}">
        <p14:creationId xmlns:p14="http://schemas.microsoft.com/office/powerpoint/2010/main" val="10161055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21360" y="483751"/>
            <a:ext cx="9072880" cy="4524315"/>
          </a:xfrm>
          <a:prstGeom prst="rect">
            <a:avLst/>
          </a:prstGeom>
        </p:spPr>
        <p:txBody>
          <a:bodyPr wrap="square">
            <a:spAutoFit/>
          </a:bodyPr>
          <a:lstStyle/>
          <a:p>
            <a:r>
              <a:rPr lang="en-US" dirty="0" smtClean="0">
                <a:effectLst/>
              </a:rPr>
              <a:t/>
            </a:r>
            <a:br>
              <a:rPr lang="en-US" dirty="0" smtClean="0">
                <a:effectLst/>
              </a:rPr>
            </a:br>
            <a:r>
              <a:rPr lang="en-US" dirty="0" smtClean="0">
                <a:effectLst/>
              </a:rPr>
              <a:t/>
            </a:r>
            <a:br>
              <a:rPr lang="en-US" dirty="0" smtClean="0">
                <a:effectLst/>
              </a:rPr>
            </a:br>
            <a:r>
              <a:rPr lang="en-US" dirty="0" smtClean="0">
                <a:effectLst/>
              </a:rPr>
              <a:t>However, to make the packages more accessible (also outside the ALICE institutions - e.g., in a high-school class room), I've made Docker images that one can fetch.</a:t>
            </a:r>
            <a:br>
              <a:rPr lang="en-US" dirty="0" smtClean="0">
                <a:effectLst/>
              </a:rPr>
            </a:br>
            <a:r>
              <a:rPr lang="en-US" dirty="0" smtClean="0">
                <a:effectLst/>
              </a:rPr>
              <a:t/>
            </a:r>
            <a:br>
              <a:rPr lang="en-US" dirty="0" smtClean="0">
                <a:effectLst/>
              </a:rPr>
            </a:br>
            <a:r>
              <a:rPr lang="en-US" dirty="0" smtClean="0">
                <a:effectLst/>
              </a:rPr>
              <a:t>Using Docker images means that one does not need to have an installation of ROOT on the target machine.  Instead, the exercises will be executed in a virtual machine.  All the user needs is an installation of Docker.   See also</a:t>
            </a:r>
            <a:br>
              <a:rPr lang="en-US" dirty="0" smtClean="0">
                <a:effectLst/>
              </a:rPr>
            </a:br>
            <a:r>
              <a:rPr lang="en-US" dirty="0" smtClean="0">
                <a:effectLst/>
              </a:rPr>
              <a:t/>
            </a:r>
            <a:br>
              <a:rPr lang="en-US" dirty="0" smtClean="0">
                <a:effectLst/>
              </a:rPr>
            </a:br>
            <a:r>
              <a:rPr lang="en-US" dirty="0" smtClean="0">
                <a:effectLst/>
              </a:rPr>
              <a:t> </a:t>
            </a:r>
            <a:r>
              <a:rPr lang="en-US" dirty="0" smtClean="0">
                <a:effectLst/>
                <a:hlinkClick r:id="rId2"/>
              </a:rPr>
              <a:t>https://gitlab.cern.ch/cholm/alice-masterclasses/blob/master/.docker/README.md</a:t>
            </a:r>
            <a:r>
              <a:rPr lang="en-US" dirty="0" smtClean="0">
                <a:effectLst/>
              </a:rPr>
              <a:t/>
            </a:r>
            <a:br>
              <a:rPr lang="en-US" dirty="0" smtClean="0">
                <a:effectLst/>
              </a:rPr>
            </a:br>
            <a:r>
              <a:rPr lang="en-US" dirty="0" smtClean="0">
                <a:effectLst/>
              </a:rPr>
              <a:t/>
            </a:r>
            <a:br>
              <a:rPr lang="en-US" dirty="0" smtClean="0">
                <a:effectLst/>
              </a:rPr>
            </a:br>
            <a:r>
              <a:rPr lang="en-US" dirty="0" smtClean="0">
                <a:effectLst/>
              </a:rPr>
              <a:t>Docker can readily be installed in Windows, </a:t>
            </a:r>
            <a:r>
              <a:rPr lang="en-US" dirty="0" err="1" smtClean="0">
                <a:effectLst/>
              </a:rPr>
              <a:t>MacOSX</a:t>
            </a:r>
            <a:r>
              <a:rPr lang="en-US" dirty="0" smtClean="0">
                <a:effectLst/>
              </a:rPr>
              <a:t>, and Linux.</a:t>
            </a:r>
            <a:br>
              <a:rPr lang="en-US" dirty="0" smtClean="0">
                <a:effectLst/>
              </a:rPr>
            </a:br>
            <a:r>
              <a:rPr lang="en-US" dirty="0" smtClean="0">
                <a:effectLst/>
              </a:rPr>
              <a:t/>
            </a:r>
            <a:br>
              <a:rPr lang="en-US" dirty="0" smtClean="0">
                <a:effectLst/>
              </a:rPr>
            </a:br>
            <a:r>
              <a:rPr lang="en-US" dirty="0" smtClean="0">
                <a:effectLst/>
              </a:rPr>
              <a:t/>
            </a:r>
            <a:br>
              <a:rPr lang="en-US" dirty="0" smtClean="0">
                <a:effectLst/>
              </a:rPr>
            </a:br>
            <a:r>
              <a:rPr lang="en-US" dirty="0" smtClean="0">
                <a:effectLst/>
              </a:rPr>
              <a:t/>
            </a:r>
            <a:br>
              <a:rPr lang="en-US" dirty="0" smtClean="0">
                <a:effectLst/>
              </a:rPr>
            </a:br>
            <a:endParaRPr lang="en-US" dirty="0">
              <a:effectLst/>
            </a:endParaRPr>
          </a:p>
        </p:txBody>
      </p:sp>
    </p:spTree>
    <p:extLst>
      <p:ext uri="{BB962C8B-B14F-4D97-AF65-F5344CB8AC3E}">
        <p14:creationId xmlns:p14="http://schemas.microsoft.com/office/powerpoint/2010/main" val="8953624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5920" y="382151"/>
            <a:ext cx="10302240" cy="6186309"/>
          </a:xfrm>
          <a:prstGeom prst="rect">
            <a:avLst/>
          </a:prstGeom>
        </p:spPr>
        <p:txBody>
          <a:bodyPr wrap="square">
            <a:spAutoFit/>
          </a:bodyPr>
          <a:lstStyle/>
          <a:p>
            <a:r>
              <a:rPr lang="en-US" dirty="0" smtClean="0">
                <a:effectLst/>
              </a:rPr>
              <a:t/>
            </a:r>
            <a:br>
              <a:rPr lang="en-US" dirty="0" smtClean="0">
                <a:effectLst/>
              </a:rPr>
            </a:br>
            <a:r>
              <a:rPr lang="en-US" dirty="0" smtClean="0">
                <a:effectLst/>
              </a:rPr>
              <a:t>There are a number of Docker images available.</a:t>
            </a:r>
            <a:br>
              <a:rPr lang="en-US" dirty="0" smtClean="0">
                <a:effectLst/>
              </a:rPr>
            </a:br>
            <a:r>
              <a:rPr lang="en-US" dirty="0" smtClean="0">
                <a:effectLst/>
              </a:rPr>
              <a:t/>
            </a:r>
            <a:br>
              <a:rPr lang="en-US" dirty="0" smtClean="0">
                <a:effectLst/>
              </a:rPr>
            </a:br>
            <a:r>
              <a:rPr lang="en-US" dirty="0" smtClean="0">
                <a:effectLst/>
              </a:rPr>
              <a:t>If one has a working X server (including hardware acceleration) - e.g., on Linux and possible </a:t>
            </a:r>
            <a:r>
              <a:rPr lang="en-US" dirty="0" err="1" smtClean="0">
                <a:effectLst/>
              </a:rPr>
              <a:t>MacOSX</a:t>
            </a:r>
            <a:r>
              <a:rPr lang="en-US" dirty="0" smtClean="0">
                <a:effectLst/>
              </a:rPr>
              <a:t>, one can take the image</a:t>
            </a:r>
            <a:br>
              <a:rPr lang="en-US" dirty="0" smtClean="0">
                <a:effectLst/>
              </a:rPr>
            </a:br>
            <a:r>
              <a:rPr lang="en-US" dirty="0" smtClean="0">
                <a:effectLst/>
              </a:rPr>
              <a:t/>
            </a:r>
            <a:br>
              <a:rPr lang="en-US" dirty="0" smtClean="0">
                <a:effectLst/>
              </a:rPr>
            </a:br>
            <a:r>
              <a:rPr lang="en-US" dirty="0" smtClean="0">
                <a:effectLst/>
              </a:rPr>
              <a:t> </a:t>
            </a:r>
            <a:r>
              <a:rPr lang="en-US" dirty="0" smtClean="0">
                <a:effectLst/>
                <a:hlinkClick r:id="rId2"/>
              </a:rPr>
              <a:t>gitlab-registry.cern.ch/cholm/alice-masterclasses</a:t>
            </a:r>
            <a:r>
              <a:rPr lang="en-US" dirty="0" smtClean="0">
                <a:effectLst/>
              </a:rPr>
              <a:t/>
            </a:r>
            <a:br>
              <a:rPr lang="en-US" dirty="0" smtClean="0">
                <a:effectLst/>
              </a:rPr>
            </a:br>
            <a:r>
              <a:rPr lang="en-US" dirty="0" smtClean="0">
                <a:effectLst/>
              </a:rPr>
              <a:t/>
            </a:r>
            <a:br>
              <a:rPr lang="en-US" dirty="0" smtClean="0">
                <a:effectLst/>
              </a:rPr>
            </a:br>
            <a:r>
              <a:rPr lang="en-US" dirty="0" smtClean="0">
                <a:effectLst/>
              </a:rPr>
              <a:t>If, on the other hand, one does not have X running on the target machine, or other reasons cannot use it, one can use the image</a:t>
            </a:r>
            <a:br>
              <a:rPr lang="en-US" dirty="0" smtClean="0">
                <a:effectLst/>
              </a:rPr>
            </a:br>
            <a:r>
              <a:rPr lang="en-US" dirty="0" smtClean="0">
                <a:effectLst/>
              </a:rPr>
              <a:t/>
            </a:r>
            <a:br>
              <a:rPr lang="en-US" dirty="0" smtClean="0">
                <a:effectLst/>
              </a:rPr>
            </a:br>
            <a:r>
              <a:rPr lang="en-US" dirty="0" smtClean="0">
                <a:effectLst/>
              </a:rPr>
              <a:t> </a:t>
            </a:r>
            <a:r>
              <a:rPr lang="en-US" dirty="0" smtClean="0">
                <a:effectLst/>
                <a:hlinkClick r:id="rId3"/>
              </a:rPr>
              <a:t>gitlab-registry.cern.ch/cholm/alice-masterclasses:web</a:t>
            </a:r>
            <a:r>
              <a:rPr lang="en-US" dirty="0" smtClean="0">
                <a:effectLst/>
              </a:rPr>
              <a:t/>
            </a:r>
            <a:br>
              <a:rPr lang="en-US" dirty="0" smtClean="0">
                <a:effectLst/>
              </a:rPr>
            </a:br>
            <a:r>
              <a:rPr lang="en-US" dirty="0" smtClean="0">
                <a:effectLst/>
              </a:rPr>
              <a:t/>
            </a:r>
            <a:br>
              <a:rPr lang="en-US" dirty="0" smtClean="0">
                <a:effectLst/>
              </a:rPr>
            </a:br>
            <a:r>
              <a:rPr lang="en-US" dirty="0" smtClean="0">
                <a:effectLst/>
              </a:rPr>
              <a:t>This image (when executed) will start a small web-server.  Connecting to that web-server using a web-browser, one is presented with an X desktop in which the master classes are run.  This image makes it possible for anyone to execute the images at any place as long as the target machine has Docker installed.</a:t>
            </a:r>
            <a:br>
              <a:rPr lang="en-US" dirty="0" smtClean="0">
                <a:effectLst/>
              </a:rPr>
            </a:br>
            <a:r>
              <a:rPr lang="en-US" dirty="0" smtClean="0">
                <a:effectLst/>
              </a:rPr>
              <a:t/>
            </a:r>
            <a:br>
              <a:rPr lang="en-US" dirty="0" smtClean="0">
                <a:effectLst/>
              </a:rPr>
            </a:br>
            <a:r>
              <a:rPr lang="en-US" dirty="0" smtClean="0">
                <a:effectLst/>
              </a:rPr>
              <a:t>Both of the Docker images comes in a variant that does not contain the data files.  See also</a:t>
            </a:r>
            <a:br>
              <a:rPr lang="en-US" dirty="0" smtClean="0">
                <a:effectLst/>
              </a:rPr>
            </a:br>
            <a:r>
              <a:rPr lang="en-US" dirty="0" smtClean="0">
                <a:effectLst/>
              </a:rPr>
              <a:t/>
            </a:r>
            <a:br>
              <a:rPr lang="en-US" dirty="0" smtClean="0">
                <a:effectLst/>
              </a:rPr>
            </a:br>
            <a:r>
              <a:rPr lang="en-US" dirty="0" smtClean="0">
                <a:effectLst/>
              </a:rPr>
              <a:t> </a:t>
            </a:r>
            <a:r>
              <a:rPr lang="en-US" dirty="0" smtClean="0">
                <a:effectLst/>
                <a:hlinkClick r:id="rId4"/>
              </a:rPr>
              <a:t>https://gitlab.cern.ch/cholm/alice-masterclasses/container_registry</a:t>
            </a:r>
            <a:r>
              <a:rPr lang="en-US" dirty="0" smtClean="0">
                <a:effectLst/>
              </a:rPr>
              <a:t/>
            </a:r>
            <a:br>
              <a:rPr lang="en-US" dirty="0" smtClean="0">
                <a:effectLst/>
              </a:rPr>
            </a:br>
            <a:r>
              <a:rPr lang="en-US" dirty="0" smtClean="0">
                <a:effectLst/>
              </a:rPr>
              <a:t/>
            </a:r>
            <a:br>
              <a:rPr lang="en-US" dirty="0" smtClean="0">
                <a:effectLst/>
              </a:rPr>
            </a:br>
            <a:endParaRPr lang="en-US" dirty="0">
              <a:effectLst/>
            </a:endParaRPr>
          </a:p>
        </p:txBody>
      </p:sp>
    </p:spTree>
    <p:extLst>
      <p:ext uri="{BB962C8B-B14F-4D97-AF65-F5344CB8AC3E}">
        <p14:creationId xmlns:p14="http://schemas.microsoft.com/office/powerpoint/2010/main" val="1579903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1925"/>
            <a:ext cx="10515600" cy="782955"/>
          </a:xfrm>
        </p:spPr>
        <p:txBody>
          <a:bodyPr>
            <a:normAutofit/>
          </a:bodyPr>
          <a:lstStyle/>
          <a:p>
            <a:r>
              <a:rPr lang="en-US" sz="3600" b="1" dirty="0" smtClean="0">
                <a:solidFill>
                  <a:srgbClr val="3733DB"/>
                </a:solidFill>
              </a:rPr>
              <a:t>Motivation and environment</a:t>
            </a:r>
            <a:endParaRPr lang="en-US" sz="3600" b="1" dirty="0">
              <a:solidFill>
                <a:srgbClr val="3733DB"/>
              </a:solidFill>
            </a:endParaRPr>
          </a:p>
        </p:txBody>
      </p:sp>
      <p:sp>
        <p:nvSpPr>
          <p:cNvPr id="3" name="Content Placeholder 2"/>
          <p:cNvSpPr>
            <a:spLocks noGrp="1"/>
          </p:cNvSpPr>
          <p:nvPr>
            <p:ph idx="1"/>
          </p:nvPr>
        </p:nvSpPr>
        <p:spPr>
          <a:xfrm>
            <a:off x="767080" y="2299116"/>
            <a:ext cx="11150600" cy="4558883"/>
          </a:xfrm>
        </p:spPr>
        <p:txBody>
          <a:bodyPr>
            <a:normAutofit fontScale="32500" lnSpcReduction="20000"/>
          </a:bodyPr>
          <a:lstStyle/>
          <a:p>
            <a:pPr marL="0" indent="0">
              <a:buNone/>
            </a:pPr>
            <a:endParaRPr lang="en-US" sz="4200" b="1" dirty="0" smtClean="0">
              <a:solidFill>
                <a:srgbClr val="3733DB"/>
              </a:solidFill>
            </a:endParaRPr>
          </a:p>
          <a:p>
            <a:pPr marL="0" indent="0">
              <a:buNone/>
            </a:pPr>
            <a:r>
              <a:rPr lang="en-US" sz="6000" b="1" dirty="0" smtClean="0">
                <a:solidFill>
                  <a:srgbClr val="3733DB"/>
                </a:solidFill>
              </a:rPr>
              <a:t>Development of Masterclass for CBM (future experiment at GSI/FAIR)</a:t>
            </a:r>
          </a:p>
          <a:p>
            <a:pPr marL="0" indent="0">
              <a:buNone/>
            </a:pPr>
            <a:r>
              <a:rPr lang="en-US" sz="6000" b="1" dirty="0">
                <a:solidFill>
                  <a:srgbClr val="3733DB"/>
                </a:solidFill>
              </a:rPr>
              <a:t>	</a:t>
            </a:r>
            <a:r>
              <a:rPr lang="en-US" sz="6000" b="1" dirty="0" smtClean="0">
                <a:solidFill>
                  <a:srgbClr val="3733DB"/>
                </a:solidFill>
              </a:rPr>
              <a:t>NOTE: </a:t>
            </a:r>
            <a:r>
              <a:rPr lang="en-US" sz="6000" b="1" dirty="0" err="1" smtClean="0">
                <a:solidFill>
                  <a:srgbClr val="3733DB"/>
                </a:solidFill>
              </a:rPr>
              <a:t>miniCBM</a:t>
            </a:r>
            <a:r>
              <a:rPr lang="en-US" sz="6000" b="1" dirty="0" smtClean="0">
                <a:solidFill>
                  <a:srgbClr val="3733DB"/>
                </a:solidFill>
              </a:rPr>
              <a:t> setup summer 2018</a:t>
            </a:r>
          </a:p>
          <a:p>
            <a:pPr marL="0" indent="0">
              <a:buNone/>
            </a:pPr>
            <a:endParaRPr lang="en-US" dirty="0"/>
          </a:p>
          <a:p>
            <a:pPr marL="0" indent="0">
              <a:buNone/>
            </a:pPr>
            <a:r>
              <a:rPr lang="en-US" sz="5500" b="1" dirty="0" smtClean="0">
                <a:solidFill>
                  <a:srgbClr val="4C71D7"/>
                </a:solidFill>
              </a:rPr>
              <a:t>Development of Masterclass for HADES (running experiment at GSI)</a:t>
            </a:r>
          </a:p>
          <a:p>
            <a:pPr marL="0" indent="0">
              <a:buNone/>
            </a:pPr>
            <a:endParaRPr lang="en-US" sz="5500" b="1" dirty="0">
              <a:solidFill>
                <a:srgbClr val="4C71D7"/>
              </a:solidFill>
            </a:endParaRPr>
          </a:p>
          <a:p>
            <a:pPr marL="0" indent="0">
              <a:buNone/>
            </a:pPr>
            <a:r>
              <a:rPr lang="en-US" sz="5500" b="1" dirty="0" smtClean="0">
                <a:solidFill>
                  <a:srgbClr val="4C71D7"/>
                </a:solidFill>
              </a:rPr>
              <a:t>Development of further Masterclasses for ALICE</a:t>
            </a:r>
          </a:p>
          <a:p>
            <a:pPr marL="0" indent="0">
              <a:buNone/>
            </a:pPr>
            <a:r>
              <a:rPr lang="en-US" sz="5500" b="1" dirty="0">
                <a:solidFill>
                  <a:srgbClr val="4C71D7"/>
                </a:solidFill>
              </a:rPr>
              <a:t>	</a:t>
            </a:r>
            <a:r>
              <a:rPr lang="en-US" sz="5500" b="1" dirty="0" smtClean="0">
                <a:solidFill>
                  <a:srgbClr val="4C71D7"/>
                </a:solidFill>
              </a:rPr>
              <a:t>EXAMPLE: </a:t>
            </a:r>
            <a:r>
              <a:rPr lang="en-US" sz="5500" b="1" dirty="0" err="1" smtClean="0">
                <a:solidFill>
                  <a:srgbClr val="4C71D7"/>
                </a:solidFill>
              </a:rPr>
              <a:t>LHCb</a:t>
            </a:r>
            <a:r>
              <a:rPr lang="en-US" sz="5500" b="1" dirty="0" smtClean="0">
                <a:solidFill>
                  <a:srgbClr val="4C71D7"/>
                </a:solidFill>
              </a:rPr>
              <a:t> Do re-implement for ALICE (started from ALICE Vo)</a:t>
            </a:r>
          </a:p>
          <a:p>
            <a:pPr marL="0" indent="0">
              <a:buNone/>
            </a:pPr>
            <a:r>
              <a:rPr lang="en-US" sz="5500" b="1" dirty="0">
                <a:solidFill>
                  <a:srgbClr val="4C71D7"/>
                </a:solidFill>
              </a:rPr>
              <a:t>	</a:t>
            </a:r>
            <a:r>
              <a:rPr lang="en-US" sz="5500" b="1" dirty="0" smtClean="0">
                <a:solidFill>
                  <a:srgbClr val="4C71D7"/>
                </a:solidFill>
              </a:rPr>
              <a:t>NOTE : </a:t>
            </a:r>
            <a:r>
              <a:rPr lang="en-US" sz="5500" b="1" dirty="0" smtClean="0">
                <a:solidFill>
                  <a:srgbClr val="4C71D7"/>
                </a:solidFill>
              </a:rPr>
              <a:t>NEW </a:t>
            </a:r>
            <a:r>
              <a:rPr lang="en-US" sz="5500" b="1" dirty="0" smtClean="0">
                <a:solidFill>
                  <a:srgbClr val="4C71D7"/>
                </a:solidFill>
              </a:rPr>
              <a:t>J/Psi developed in ALICE , coming official soon</a:t>
            </a:r>
          </a:p>
          <a:p>
            <a:pPr marL="0" indent="0">
              <a:buNone/>
            </a:pPr>
            <a:endParaRPr lang="en-US" sz="5500" b="1" dirty="0" smtClean="0">
              <a:solidFill>
                <a:srgbClr val="4C71D7"/>
              </a:solidFill>
            </a:endParaRPr>
          </a:p>
          <a:p>
            <a:pPr marL="0" indent="0">
              <a:buNone/>
            </a:pPr>
            <a:r>
              <a:rPr lang="en-US" sz="5500" b="1" dirty="0" smtClean="0">
                <a:solidFill>
                  <a:srgbClr val="4C71D7"/>
                </a:solidFill>
              </a:rPr>
              <a:t>Development of Masterclasses for STAR at RHIC </a:t>
            </a:r>
            <a:r>
              <a:rPr lang="en-US" sz="5500" b="1" dirty="0" err="1" smtClean="0">
                <a:solidFill>
                  <a:srgbClr val="4C71D7"/>
                </a:solidFill>
              </a:rPr>
              <a:t>etc</a:t>
            </a:r>
            <a:r>
              <a:rPr lang="en-US" sz="5500" b="1" dirty="0" smtClean="0">
                <a:solidFill>
                  <a:srgbClr val="4C71D7"/>
                </a:solidFill>
              </a:rPr>
              <a:t> </a:t>
            </a:r>
          </a:p>
          <a:p>
            <a:pPr marL="0" indent="0">
              <a:buNone/>
            </a:pPr>
            <a:endParaRPr lang="en-US" sz="5500" b="1" dirty="0">
              <a:solidFill>
                <a:srgbClr val="4C71D7"/>
              </a:solidFill>
            </a:endParaRPr>
          </a:p>
          <a:p>
            <a:pPr marL="0" indent="0">
              <a:buNone/>
            </a:pPr>
            <a:r>
              <a:rPr lang="en-US" sz="5500" b="1" dirty="0" smtClean="0">
                <a:solidFill>
                  <a:srgbClr val="4C71D7"/>
                </a:solidFill>
              </a:rPr>
              <a:t>Development of CMS, ATLAS (HI and NOT only Masterclasses)</a:t>
            </a:r>
          </a:p>
          <a:p>
            <a:pPr marL="0" indent="0">
              <a:buNone/>
            </a:pPr>
            <a:r>
              <a:rPr lang="en-US" sz="5500" b="1" dirty="0">
                <a:solidFill>
                  <a:srgbClr val="4C71D7"/>
                </a:solidFill>
              </a:rPr>
              <a:t>	</a:t>
            </a:r>
            <a:r>
              <a:rPr lang="en-US" sz="5500" b="1" dirty="0" smtClean="0">
                <a:solidFill>
                  <a:srgbClr val="4C71D7"/>
                </a:solidFill>
              </a:rPr>
              <a:t> pp same observables i.e. Do, J/Psi</a:t>
            </a:r>
            <a:r>
              <a:rPr lang="mr-IN" sz="5500" b="1" dirty="0" smtClean="0">
                <a:solidFill>
                  <a:srgbClr val="4C71D7"/>
                </a:solidFill>
              </a:rPr>
              <a:t>…</a:t>
            </a:r>
            <a:endParaRPr lang="en-US" sz="5500" b="1" dirty="0" smtClean="0">
              <a:solidFill>
                <a:srgbClr val="4C71D7"/>
              </a:solidFill>
            </a:endParaRPr>
          </a:p>
          <a:p>
            <a:pPr marL="0" indent="0">
              <a:buNone/>
            </a:pPr>
            <a:endParaRPr lang="en-US" b="1" dirty="0" smtClean="0">
              <a:solidFill>
                <a:srgbClr val="4C71D7"/>
              </a:solidFill>
            </a:endParaRPr>
          </a:p>
        </p:txBody>
      </p:sp>
      <p:sp>
        <p:nvSpPr>
          <p:cNvPr id="4" name="Rectangle 3"/>
          <p:cNvSpPr/>
          <p:nvPr/>
        </p:nvSpPr>
        <p:spPr>
          <a:xfrm>
            <a:off x="838200" y="863600"/>
            <a:ext cx="9071975" cy="1477328"/>
          </a:xfrm>
          <a:prstGeom prst="rect">
            <a:avLst/>
          </a:prstGeom>
        </p:spPr>
        <p:txBody>
          <a:bodyPr wrap="square">
            <a:spAutoFit/>
          </a:bodyPr>
          <a:lstStyle/>
          <a:p>
            <a:r>
              <a:rPr lang="en-US" b="1" dirty="0" smtClean="0">
                <a:solidFill>
                  <a:srgbClr val="C00000"/>
                </a:solidFill>
              </a:rPr>
              <a:t>Possibility to implement Masterclass observables for different experiments</a:t>
            </a:r>
          </a:p>
          <a:p>
            <a:r>
              <a:rPr lang="en-US" b="1" dirty="0">
                <a:solidFill>
                  <a:srgbClr val="C00000"/>
                </a:solidFill>
              </a:rPr>
              <a:t>r</a:t>
            </a:r>
            <a:r>
              <a:rPr lang="en-US" b="1" dirty="0" smtClean="0">
                <a:solidFill>
                  <a:srgbClr val="C00000"/>
                </a:solidFill>
              </a:rPr>
              <a:t>e-use of existing or develop new</a:t>
            </a:r>
            <a:endParaRPr lang="en-US" b="1" dirty="0" smtClean="0">
              <a:solidFill>
                <a:srgbClr val="C00000"/>
              </a:solidFill>
            </a:endParaRPr>
          </a:p>
          <a:p>
            <a:r>
              <a:rPr lang="en-US" b="1" dirty="0">
                <a:solidFill>
                  <a:srgbClr val="C00000"/>
                </a:solidFill>
              </a:rPr>
              <a:t>i</a:t>
            </a:r>
            <a:r>
              <a:rPr lang="en-US" b="1" dirty="0" smtClean="0">
                <a:solidFill>
                  <a:srgbClr val="C00000"/>
                </a:solidFill>
              </a:rPr>
              <a:t>n flexible and economic way</a:t>
            </a:r>
          </a:p>
          <a:p>
            <a:r>
              <a:rPr lang="en-US" b="1" dirty="0">
                <a:solidFill>
                  <a:srgbClr val="3733DB"/>
                </a:solidFill>
              </a:rPr>
              <a:t>	</a:t>
            </a:r>
            <a:r>
              <a:rPr lang="en-US" b="1" dirty="0" smtClean="0">
                <a:solidFill>
                  <a:srgbClr val="3733DB"/>
                </a:solidFill>
              </a:rPr>
              <a:t>introduce data (particles, decays)</a:t>
            </a:r>
          </a:p>
          <a:p>
            <a:r>
              <a:rPr lang="en-US" b="1" dirty="0">
                <a:solidFill>
                  <a:srgbClr val="3733DB"/>
                </a:solidFill>
              </a:rPr>
              <a:t>	</a:t>
            </a:r>
            <a:r>
              <a:rPr lang="en-US" b="1" dirty="0" smtClean="0">
                <a:solidFill>
                  <a:srgbClr val="3733DB"/>
                </a:solidFill>
              </a:rPr>
              <a:t>introduce geometry</a:t>
            </a:r>
          </a:p>
        </p:txBody>
      </p:sp>
    </p:spTree>
    <p:extLst>
      <p:ext uri="{BB962C8B-B14F-4D97-AF65-F5344CB8AC3E}">
        <p14:creationId xmlns:p14="http://schemas.microsoft.com/office/powerpoint/2010/main" val="1996105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1765"/>
            <a:ext cx="10515600" cy="782955"/>
          </a:xfrm>
        </p:spPr>
        <p:txBody>
          <a:bodyPr>
            <a:normAutofit/>
          </a:bodyPr>
          <a:lstStyle/>
          <a:p>
            <a:r>
              <a:rPr lang="en-US" sz="3600" b="1" dirty="0" smtClean="0">
                <a:solidFill>
                  <a:srgbClr val="3733DB"/>
                </a:solidFill>
              </a:rPr>
              <a:t>Starting Point and Evolution</a:t>
            </a:r>
            <a:endParaRPr lang="en-US" sz="3600" b="1" dirty="0">
              <a:solidFill>
                <a:srgbClr val="3733DB"/>
              </a:solidFill>
            </a:endParaRPr>
          </a:p>
        </p:txBody>
      </p:sp>
      <p:sp>
        <p:nvSpPr>
          <p:cNvPr id="3" name="Content Placeholder 2"/>
          <p:cNvSpPr>
            <a:spLocks noGrp="1"/>
          </p:cNvSpPr>
          <p:nvPr>
            <p:ph idx="1"/>
          </p:nvPr>
        </p:nvSpPr>
        <p:spPr>
          <a:xfrm>
            <a:off x="838200" y="1026160"/>
            <a:ext cx="10515600" cy="5100320"/>
          </a:xfrm>
        </p:spPr>
        <p:txBody>
          <a:bodyPr>
            <a:normAutofit fontScale="85000" lnSpcReduction="20000"/>
          </a:bodyPr>
          <a:lstStyle/>
          <a:p>
            <a:pPr marL="0" indent="0">
              <a:buNone/>
            </a:pPr>
            <a:r>
              <a:rPr lang="en-US" sz="3200" b="1" dirty="0" smtClean="0">
                <a:solidFill>
                  <a:srgbClr val="3733DB"/>
                </a:solidFill>
              </a:rPr>
              <a:t>ALICE </a:t>
            </a:r>
            <a:r>
              <a:rPr lang="en-US" sz="3200" b="1" dirty="0" smtClean="0">
                <a:solidFill>
                  <a:srgbClr val="3733DB"/>
                </a:solidFill>
              </a:rPr>
              <a:t>Masterclasses</a:t>
            </a:r>
            <a:endParaRPr lang="en-US" sz="3200" b="1" dirty="0" smtClean="0">
              <a:solidFill>
                <a:srgbClr val="3733DB"/>
              </a:solidFill>
            </a:endParaRPr>
          </a:p>
          <a:p>
            <a:pPr marL="0" indent="0">
              <a:spcBef>
                <a:spcPts val="500"/>
              </a:spcBef>
              <a:buNone/>
            </a:pPr>
            <a:r>
              <a:rPr lang="en-US" sz="3600" b="1" dirty="0">
                <a:solidFill>
                  <a:srgbClr val="3733DB"/>
                </a:solidFill>
              </a:rPr>
              <a:t>	</a:t>
            </a:r>
            <a:r>
              <a:rPr lang="en-US" sz="2400" b="1" dirty="0" smtClean="0">
                <a:solidFill>
                  <a:srgbClr val="3733DB"/>
                </a:solidFill>
              </a:rPr>
              <a:t>Strangeness (by Pawel </a:t>
            </a:r>
            <a:r>
              <a:rPr lang="en-US" sz="2400" b="1" dirty="0" err="1" smtClean="0">
                <a:solidFill>
                  <a:srgbClr val="3733DB"/>
                </a:solidFill>
              </a:rPr>
              <a:t>Debski</a:t>
            </a:r>
            <a:r>
              <a:rPr lang="en-US" sz="2400" b="1" dirty="0" smtClean="0">
                <a:solidFill>
                  <a:srgbClr val="3733DB"/>
                </a:solidFill>
              </a:rPr>
              <a:t> at CERN)</a:t>
            </a:r>
          </a:p>
          <a:p>
            <a:pPr marL="0" indent="0">
              <a:spcBef>
                <a:spcPts val="500"/>
              </a:spcBef>
              <a:buNone/>
            </a:pPr>
            <a:r>
              <a:rPr lang="en-US" sz="2400" b="1" dirty="0">
                <a:solidFill>
                  <a:srgbClr val="3733DB"/>
                </a:solidFill>
              </a:rPr>
              <a:t>	</a:t>
            </a:r>
            <a:r>
              <a:rPr lang="en-US" sz="2400" b="1" dirty="0" smtClean="0">
                <a:solidFill>
                  <a:srgbClr val="3733DB"/>
                </a:solidFill>
              </a:rPr>
              <a:t>RAA (by </a:t>
            </a:r>
            <a:r>
              <a:rPr lang="en-US" sz="2400" b="1" dirty="0" err="1" smtClean="0">
                <a:solidFill>
                  <a:srgbClr val="3733DB"/>
                </a:solidFill>
              </a:rPr>
              <a:t>Frederike</a:t>
            </a:r>
            <a:r>
              <a:rPr lang="en-US" sz="2400" b="1" dirty="0" smtClean="0">
                <a:solidFill>
                  <a:srgbClr val="3733DB"/>
                </a:solidFill>
              </a:rPr>
              <a:t> Bock at GSI</a:t>
            </a:r>
            <a:r>
              <a:rPr lang="en-US" sz="2400" b="1" dirty="0" smtClean="0">
                <a:solidFill>
                  <a:srgbClr val="3733DB"/>
                </a:solidFill>
              </a:rPr>
              <a:t>)</a:t>
            </a:r>
          </a:p>
          <a:p>
            <a:pPr marL="0" indent="0">
              <a:spcBef>
                <a:spcPts val="500"/>
              </a:spcBef>
              <a:buNone/>
            </a:pPr>
            <a:r>
              <a:rPr lang="en-US" sz="2400" b="1" dirty="0">
                <a:solidFill>
                  <a:srgbClr val="3733DB"/>
                </a:solidFill>
              </a:rPr>
              <a:t>	</a:t>
            </a:r>
            <a:r>
              <a:rPr lang="en-US" sz="2400" b="1" dirty="0" smtClean="0">
                <a:solidFill>
                  <a:srgbClr val="3733DB"/>
                </a:solidFill>
              </a:rPr>
              <a:t>J/Psi (by Steffen Weber at GSI) </a:t>
            </a:r>
          </a:p>
          <a:p>
            <a:pPr marL="0" indent="0">
              <a:spcBef>
                <a:spcPts val="500"/>
              </a:spcBef>
              <a:buNone/>
            </a:pPr>
            <a:r>
              <a:rPr lang="en-US" sz="3600" b="1" dirty="0" smtClean="0">
                <a:solidFill>
                  <a:srgbClr val="3733DB"/>
                </a:solidFill>
              </a:rPr>
              <a:t>	</a:t>
            </a:r>
            <a:r>
              <a:rPr lang="en-US" sz="1900" dirty="0" err="1"/>
              <a:t>g</a:t>
            </a:r>
            <a:r>
              <a:rPr lang="en-US" sz="1900" dirty="0" err="1" smtClean="0"/>
              <a:t>it</a:t>
            </a:r>
            <a:r>
              <a:rPr lang="en-US" sz="1900" dirty="0" smtClean="0"/>
              <a:t> clone https://</a:t>
            </a:r>
            <a:r>
              <a:rPr lang="en-US" sz="1900" dirty="0" err="1" smtClean="0"/>
              <a:t>github.com</a:t>
            </a:r>
            <a:r>
              <a:rPr lang="en-US" sz="1900" dirty="0" smtClean="0"/>
              <a:t>/zwound40/</a:t>
            </a:r>
            <a:r>
              <a:rPr lang="en-US" sz="1900" dirty="0" err="1" smtClean="0"/>
              <a:t>JpsiMasterclass</a:t>
            </a:r>
            <a:endParaRPr lang="en-US" sz="1900" dirty="0" smtClean="0"/>
          </a:p>
          <a:p>
            <a:pPr marL="0" indent="0">
              <a:buNone/>
            </a:pPr>
            <a:endParaRPr lang="en-US" sz="1050" dirty="0" smtClean="0">
              <a:effectLst/>
            </a:endParaRPr>
          </a:p>
          <a:p>
            <a:pPr marL="0" indent="0">
              <a:buNone/>
            </a:pPr>
            <a:r>
              <a:rPr lang="en-US" b="1" dirty="0" smtClean="0">
                <a:solidFill>
                  <a:srgbClr val="C00000"/>
                </a:solidFill>
              </a:rPr>
              <a:t>Unified Package (by Christian Holm Christensen </a:t>
            </a:r>
            <a:r>
              <a:rPr lang="en-US" dirty="0" smtClean="0">
                <a:effectLst/>
              </a:rPr>
              <a:t>Niels Bohr Institute)  	</a:t>
            </a:r>
            <a:r>
              <a:rPr lang="en-US" sz="1900" dirty="0" smtClean="0">
                <a:effectLst/>
                <a:hlinkClick r:id="rId2"/>
              </a:rPr>
              <a:t>https://gitlab.cern.ch/cholm/alice-masterclasses</a:t>
            </a:r>
            <a:r>
              <a:rPr lang="en-US" dirty="0" smtClean="0">
                <a:effectLst/>
              </a:rPr>
              <a:t/>
            </a:r>
            <a:br>
              <a:rPr lang="en-US" dirty="0" smtClean="0">
                <a:effectLst/>
              </a:rPr>
            </a:br>
            <a:endParaRPr lang="en-US" dirty="0"/>
          </a:p>
          <a:p>
            <a:pPr marL="0" indent="0">
              <a:buNone/>
            </a:pPr>
            <a:r>
              <a:rPr lang="en-US" dirty="0" smtClean="0"/>
              <a:t>Feedback from ROOT team </a:t>
            </a:r>
          </a:p>
          <a:p>
            <a:pPr marL="0" indent="0">
              <a:buNone/>
            </a:pPr>
            <a:r>
              <a:rPr lang="en-US" dirty="0"/>
              <a:t>	</a:t>
            </a:r>
            <a:r>
              <a:rPr lang="en-US" sz="2600" dirty="0" smtClean="0"/>
              <a:t>Danilo </a:t>
            </a:r>
            <a:r>
              <a:rPr lang="en-US" sz="2600" dirty="0" err="1"/>
              <a:t>Piparo</a:t>
            </a:r>
            <a:r>
              <a:rPr lang="en-US" sz="2600" dirty="0"/>
              <a:t>, Bertrand </a:t>
            </a:r>
            <a:r>
              <a:rPr lang="en-US" sz="2600" dirty="0" err="1" smtClean="0"/>
              <a:t>Bellenot</a:t>
            </a:r>
            <a:endParaRPr lang="en-US" sz="2600" dirty="0" smtClean="0"/>
          </a:p>
          <a:p>
            <a:pPr marL="0" indent="0">
              <a:buNone/>
            </a:pPr>
            <a:r>
              <a:rPr lang="en-US" sz="2600" dirty="0" smtClean="0"/>
              <a:t>	visit of Rene </a:t>
            </a:r>
            <a:r>
              <a:rPr lang="en-US" sz="2600" dirty="0" err="1" smtClean="0"/>
              <a:t>Brun</a:t>
            </a:r>
            <a:r>
              <a:rPr lang="en-US" sz="2600" dirty="0" smtClean="0"/>
              <a:t> at GSI 25 April</a:t>
            </a:r>
          </a:p>
          <a:p>
            <a:pPr marL="0" indent="0">
              <a:buNone/>
            </a:pPr>
            <a:endParaRPr lang="en-US" sz="2400" dirty="0" smtClean="0"/>
          </a:p>
          <a:p>
            <a:pPr marL="0" indent="0">
              <a:buNone/>
            </a:pPr>
            <a:r>
              <a:rPr lang="en-US" dirty="0" smtClean="0"/>
              <a:t>Feedback from Open Data team</a:t>
            </a:r>
          </a:p>
          <a:p>
            <a:pPr marL="0" indent="0">
              <a:buNone/>
            </a:pPr>
            <a:r>
              <a:rPr lang="en-US" dirty="0"/>
              <a:t>	</a:t>
            </a:r>
            <a:r>
              <a:rPr lang="en-US" sz="2600" dirty="0"/>
              <a:t>Tim </a:t>
            </a:r>
            <a:r>
              <a:rPr lang="en-US" sz="2600" dirty="0" smtClean="0"/>
              <a:t>Smith, </a:t>
            </a:r>
            <a:r>
              <a:rPr lang="en-US" sz="2600" dirty="0"/>
              <a:t>Tibor </a:t>
            </a:r>
            <a:r>
              <a:rPr lang="en-US" sz="2600" dirty="0" err="1"/>
              <a:t>Simko</a:t>
            </a:r>
            <a:endParaRPr lang="en-US" sz="2600" dirty="0" smtClean="0">
              <a:effectLst/>
            </a:endParaRPr>
          </a:p>
          <a:p>
            <a:pPr marL="0" indent="0">
              <a:buNone/>
            </a:pPr>
            <a:endParaRPr lang="en-US" dirty="0"/>
          </a:p>
          <a:p>
            <a:pPr marL="0" indent="0">
              <a:buNone/>
            </a:pPr>
            <a:endParaRPr lang="en-US" dirty="0" smtClean="0"/>
          </a:p>
          <a:p>
            <a:pPr marL="0" indent="0">
              <a:buNone/>
            </a:pPr>
            <a:endParaRPr lang="en-US" dirty="0" smtClean="0"/>
          </a:p>
          <a:p>
            <a:pPr marL="0" indent="0">
              <a:buNone/>
            </a:pPr>
            <a:endParaRPr lang="en-US" b="1" dirty="0" smtClean="0">
              <a:solidFill>
                <a:srgbClr val="4C71D7"/>
              </a:solidFill>
            </a:endParaRPr>
          </a:p>
          <a:p>
            <a:pPr marL="0" indent="0">
              <a:buNone/>
            </a:pPr>
            <a:endParaRPr lang="en-US" b="1" dirty="0" smtClean="0">
              <a:solidFill>
                <a:srgbClr val="4C71D7"/>
              </a:solidFill>
            </a:endParaRPr>
          </a:p>
        </p:txBody>
      </p:sp>
    </p:spTree>
    <p:extLst>
      <p:ext uri="{BB962C8B-B14F-4D97-AF65-F5344CB8AC3E}">
        <p14:creationId xmlns:p14="http://schemas.microsoft.com/office/powerpoint/2010/main" val="833294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1765"/>
            <a:ext cx="10515600" cy="782955"/>
          </a:xfrm>
        </p:spPr>
        <p:txBody>
          <a:bodyPr>
            <a:normAutofit/>
          </a:bodyPr>
          <a:lstStyle/>
          <a:p>
            <a:r>
              <a:rPr lang="en-US" sz="3600" b="1" dirty="0" smtClean="0">
                <a:solidFill>
                  <a:srgbClr val="3733DB"/>
                </a:solidFill>
              </a:rPr>
              <a:t>Future Plans</a:t>
            </a:r>
            <a:endParaRPr lang="en-US" sz="3600" b="1" dirty="0">
              <a:solidFill>
                <a:srgbClr val="3733DB"/>
              </a:solidFill>
            </a:endParaRPr>
          </a:p>
        </p:txBody>
      </p:sp>
      <p:sp>
        <p:nvSpPr>
          <p:cNvPr id="3" name="Content Placeholder 2"/>
          <p:cNvSpPr>
            <a:spLocks noGrp="1"/>
          </p:cNvSpPr>
          <p:nvPr>
            <p:ph idx="1"/>
          </p:nvPr>
        </p:nvSpPr>
        <p:spPr>
          <a:xfrm>
            <a:off x="838200" y="934720"/>
            <a:ext cx="10515600" cy="1148080"/>
          </a:xfrm>
        </p:spPr>
        <p:txBody>
          <a:bodyPr>
            <a:normAutofit/>
          </a:bodyPr>
          <a:lstStyle/>
          <a:p>
            <a:pPr marL="0" indent="0">
              <a:buNone/>
            </a:pPr>
            <a:r>
              <a:rPr lang="en-US" sz="1800" dirty="0" smtClean="0"/>
              <a:t>CERN Summer Student Proposal from ALICE</a:t>
            </a:r>
          </a:p>
          <a:p>
            <a:pPr marL="0" indent="0">
              <a:buNone/>
            </a:pPr>
            <a:r>
              <a:rPr lang="en-US" sz="1800" dirty="0" smtClean="0"/>
              <a:t>Supervisors: </a:t>
            </a:r>
            <a:r>
              <a:rPr lang="en-US" sz="1800" dirty="0" err="1" smtClean="0"/>
              <a:t>Redmer</a:t>
            </a:r>
            <a:r>
              <a:rPr lang="en-US" sz="1800" dirty="0" smtClean="0"/>
              <a:t> </a:t>
            </a:r>
            <a:r>
              <a:rPr lang="en-US" sz="1800" dirty="0"/>
              <a:t>Alexander </a:t>
            </a:r>
            <a:r>
              <a:rPr lang="en-US" sz="1800" dirty="0" err="1" smtClean="0"/>
              <a:t>Bertens</a:t>
            </a:r>
            <a:r>
              <a:rPr lang="en-US" sz="1800" dirty="0" smtClean="0"/>
              <a:t>, </a:t>
            </a:r>
            <a:r>
              <a:rPr lang="en-US" sz="1800" dirty="0" err="1" smtClean="0"/>
              <a:t>Friederike</a:t>
            </a:r>
            <a:r>
              <a:rPr lang="en-US" sz="1800" dirty="0" smtClean="0"/>
              <a:t> Bock</a:t>
            </a:r>
            <a:endParaRPr lang="en-US" b="1" dirty="0" smtClean="0">
              <a:solidFill>
                <a:srgbClr val="4C71D7"/>
              </a:solidFill>
            </a:endParaRPr>
          </a:p>
          <a:p>
            <a:pPr marL="0" indent="0">
              <a:buNone/>
            </a:pPr>
            <a:endParaRPr lang="en-US" b="1" dirty="0" smtClean="0">
              <a:solidFill>
                <a:srgbClr val="4C71D7"/>
              </a:solidFill>
            </a:endParaRPr>
          </a:p>
        </p:txBody>
      </p:sp>
      <p:sp>
        <p:nvSpPr>
          <p:cNvPr id="4" name="Rectangle 3"/>
          <p:cNvSpPr/>
          <p:nvPr/>
        </p:nvSpPr>
        <p:spPr>
          <a:xfrm>
            <a:off x="838200" y="2082800"/>
            <a:ext cx="10627360" cy="3416320"/>
          </a:xfrm>
          <a:prstGeom prst="rect">
            <a:avLst/>
          </a:prstGeom>
        </p:spPr>
        <p:txBody>
          <a:bodyPr wrap="square">
            <a:spAutoFit/>
          </a:bodyPr>
          <a:lstStyle/>
          <a:p>
            <a:pPr algn="just">
              <a:spcAft>
                <a:spcPts val="0"/>
              </a:spcAft>
            </a:pPr>
            <a:r>
              <a:rPr lang="en-US" sz="1600" kern="100" dirty="0" smtClean="0">
                <a:effectLst/>
                <a:latin typeface="Calibri" charset="0"/>
                <a:ea typeface="宋体" charset="-122"/>
                <a:cs typeface="Times New Roman" charset="0"/>
              </a:rPr>
              <a:t>Each year, about 15000 students participate</a:t>
            </a:r>
            <a:r>
              <a:rPr lang="mr-IN" sz="1600" kern="100" dirty="0" smtClean="0">
                <a:latin typeface="Calibri" charset="0"/>
                <a:ea typeface="宋体" charset="-122"/>
                <a:cs typeface="Times New Roman" charset="0"/>
              </a:rPr>
              <a:t>…</a:t>
            </a:r>
            <a:r>
              <a:rPr lang="en-US" sz="1600" kern="100" dirty="0" smtClean="0">
                <a:latin typeface="Calibri" charset="0"/>
                <a:ea typeface="宋体" charset="-122"/>
                <a:cs typeface="Times New Roman" charset="0"/>
              </a:rPr>
              <a:t>.</a:t>
            </a:r>
            <a:r>
              <a:rPr lang="en-US" sz="1600" kern="100" dirty="0" smtClean="0">
                <a:effectLst/>
                <a:latin typeface="Calibri" charset="0"/>
                <a:ea typeface="宋体" charset="-122"/>
                <a:cs typeface="Times New Roman" charset="0"/>
              </a:rPr>
              <a:t> </a:t>
            </a:r>
            <a:r>
              <a:rPr lang="en-US" sz="1600" kern="0" dirty="0" smtClean="0">
                <a:solidFill>
                  <a:srgbClr val="6B006D"/>
                </a:solidFill>
                <a:effectLst/>
                <a:latin typeface="Calibri" charset="0"/>
                <a:ea typeface="SimSun" charset="-122"/>
                <a:cs typeface="Times New Roman" charset="0"/>
                <a:hlinkClick r:id="rId2"/>
              </a:rPr>
              <a:t>physicsmasterclasses.org/</a:t>
            </a:r>
            <a:r>
              <a:rPr lang="en-US" sz="1600" kern="0" dirty="0" smtClean="0">
                <a:effectLst/>
                <a:latin typeface="Calibri" charset="0"/>
                <a:ea typeface="SimSun" charset="-122"/>
                <a:cs typeface="Times New Roman" charset="0"/>
              </a:rPr>
              <a:t> worldwide</a:t>
            </a:r>
            <a:r>
              <a:rPr lang="mr-IN" sz="1600" kern="100" dirty="0" smtClean="0">
                <a:effectLst/>
                <a:latin typeface="Calibri" charset="0"/>
                <a:ea typeface="宋体" charset="-122"/>
                <a:cs typeface="Times New Roman" charset="0"/>
              </a:rPr>
              <a:t>…</a:t>
            </a:r>
            <a:r>
              <a:rPr lang="en-US" sz="1600" kern="100" dirty="0" smtClean="0">
                <a:effectLst/>
                <a:latin typeface="Calibri" charset="0"/>
                <a:ea typeface="宋体" charset="-122"/>
                <a:cs typeface="Times New Roman" charset="0"/>
              </a:rPr>
              <a:t>. </a:t>
            </a:r>
          </a:p>
          <a:p>
            <a:pPr algn="just">
              <a:spcAft>
                <a:spcPts val="0"/>
              </a:spcAft>
            </a:pPr>
            <a:endParaRPr lang="en-GB" sz="1600" kern="100" dirty="0" smtClean="0">
              <a:effectLst/>
              <a:latin typeface="Calibri" charset="0"/>
              <a:ea typeface="宋体" charset="-122"/>
              <a:cs typeface="Times New Roman" charset="0"/>
            </a:endParaRPr>
          </a:p>
          <a:p>
            <a:pPr algn="just">
              <a:spcAft>
                <a:spcPts val="0"/>
              </a:spcAft>
            </a:pPr>
            <a:r>
              <a:rPr lang="en-US" sz="2800" kern="100" dirty="0" smtClean="0">
                <a:effectLst/>
                <a:latin typeface="Calibri" charset="0"/>
                <a:ea typeface="宋体" charset="-122"/>
                <a:cs typeface="Times New Roman" charset="0"/>
              </a:rPr>
              <a:t>This summer student project is aimed at improving and expanding </a:t>
            </a:r>
          </a:p>
          <a:p>
            <a:pPr algn="just">
              <a:spcAft>
                <a:spcPts val="0"/>
              </a:spcAft>
            </a:pPr>
            <a:r>
              <a:rPr lang="en-US" sz="2800" kern="100" dirty="0" smtClean="0">
                <a:effectLst/>
                <a:latin typeface="Calibri" charset="0"/>
                <a:ea typeface="宋体" charset="-122"/>
                <a:cs typeface="Times New Roman" charset="0"/>
              </a:rPr>
              <a:t>the current ALICE masterclasses </a:t>
            </a:r>
          </a:p>
          <a:p>
            <a:pPr algn="just">
              <a:spcAft>
                <a:spcPts val="0"/>
              </a:spcAft>
            </a:pPr>
            <a:endParaRPr lang="en-US" sz="2800" kern="100" dirty="0" smtClean="0">
              <a:effectLst/>
              <a:latin typeface="Calibri" charset="0"/>
              <a:ea typeface="宋体" charset="-122"/>
              <a:cs typeface="Times New Roman" charset="0"/>
            </a:endParaRPr>
          </a:p>
          <a:p>
            <a:pPr algn="just">
              <a:spcAft>
                <a:spcPts val="0"/>
              </a:spcAft>
            </a:pPr>
            <a:r>
              <a:rPr lang="en-US" sz="2800" kern="100" dirty="0" smtClean="0">
                <a:solidFill>
                  <a:srgbClr val="C00000"/>
                </a:solidFill>
                <a:effectLst/>
                <a:latin typeface="Calibri" charset="0"/>
                <a:ea typeface="宋体" charset="-122"/>
                <a:cs typeface="Times New Roman" charset="0"/>
              </a:rPr>
              <a:t>and at developing a </a:t>
            </a:r>
            <a:r>
              <a:rPr lang="en-US" sz="2800" b="1" kern="100" dirty="0" smtClean="0">
                <a:solidFill>
                  <a:srgbClr val="C00000"/>
                </a:solidFill>
                <a:effectLst/>
                <a:latin typeface="Calibri" charset="0"/>
                <a:ea typeface="宋体" charset="-122"/>
                <a:cs typeface="Times New Roman" charset="0"/>
              </a:rPr>
              <a:t>general, experiment independent framework </a:t>
            </a:r>
          </a:p>
          <a:p>
            <a:pPr algn="just">
              <a:spcAft>
                <a:spcPts val="0"/>
              </a:spcAft>
            </a:pPr>
            <a:r>
              <a:rPr lang="en-US" sz="2800" kern="100" dirty="0" smtClean="0">
                <a:solidFill>
                  <a:srgbClr val="C00000"/>
                </a:solidFill>
                <a:effectLst/>
                <a:latin typeface="Calibri" charset="0"/>
                <a:ea typeface="宋体" charset="-122"/>
                <a:cs typeface="Times New Roman" charset="0"/>
              </a:rPr>
              <a:t>for displaying detector geometry </a:t>
            </a:r>
          </a:p>
          <a:p>
            <a:pPr algn="just">
              <a:spcAft>
                <a:spcPts val="0"/>
              </a:spcAft>
            </a:pPr>
            <a:r>
              <a:rPr lang="en-US" sz="2800" kern="100" dirty="0" smtClean="0">
                <a:solidFill>
                  <a:srgbClr val="C00000"/>
                </a:solidFill>
                <a:effectLst/>
                <a:latin typeface="Calibri" charset="0"/>
                <a:ea typeface="宋体" charset="-122"/>
                <a:cs typeface="Times New Roman" charset="0"/>
              </a:rPr>
              <a:t>and reading in and manipulating open data. </a:t>
            </a:r>
            <a:endParaRPr lang="en-GB" sz="2800" kern="100" dirty="0" smtClean="0">
              <a:solidFill>
                <a:srgbClr val="C00000"/>
              </a:solidFill>
              <a:effectLst/>
              <a:latin typeface="Calibri" charset="0"/>
              <a:ea typeface="宋体" charset="-122"/>
              <a:cs typeface="Times New Roman" charset="0"/>
            </a:endParaRPr>
          </a:p>
          <a:p>
            <a:pPr algn="just">
              <a:spcAft>
                <a:spcPts val="0"/>
              </a:spcAft>
            </a:pPr>
            <a:r>
              <a:rPr lang="en-US" sz="1600" kern="100" dirty="0" smtClean="0">
                <a:effectLst/>
                <a:latin typeface="Calibri" charset="0"/>
                <a:ea typeface="宋体" charset="-122"/>
                <a:cs typeface="Times New Roman" charset="0"/>
              </a:rPr>
              <a:t> </a:t>
            </a:r>
            <a:endParaRPr lang="en-GB" sz="1600" kern="100" dirty="0" smtClean="0">
              <a:effectLst/>
              <a:latin typeface="Calibri" charset="0"/>
              <a:ea typeface="宋体" charset="-122"/>
              <a:cs typeface="Times New Roman" charset="0"/>
            </a:endParaRPr>
          </a:p>
        </p:txBody>
      </p:sp>
    </p:spTree>
    <p:extLst>
      <p:ext uri="{BB962C8B-B14F-4D97-AF65-F5344CB8AC3E}">
        <p14:creationId xmlns:p14="http://schemas.microsoft.com/office/powerpoint/2010/main" val="1850321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5160" y="1896745"/>
            <a:ext cx="10515600" cy="4351338"/>
          </a:xfrm>
        </p:spPr>
        <p:txBody>
          <a:bodyPr>
            <a:normAutofit fontScale="70000" lnSpcReduction="20000"/>
          </a:bodyPr>
          <a:lstStyle/>
          <a:p>
            <a:pPr algn="just">
              <a:spcAft>
                <a:spcPts val="0"/>
              </a:spcAft>
            </a:pPr>
            <a:r>
              <a:rPr lang="en-US" kern="100" dirty="0" smtClean="0">
                <a:effectLst/>
                <a:latin typeface="Calibri" charset="0"/>
                <a:ea typeface="宋体" charset="-122"/>
                <a:cs typeface="Times New Roman" charset="0"/>
              </a:rPr>
              <a:t>The project comprises two distinct parts. </a:t>
            </a:r>
          </a:p>
          <a:p>
            <a:pPr algn="just">
              <a:spcAft>
                <a:spcPts val="0"/>
              </a:spcAft>
            </a:pPr>
            <a:r>
              <a:rPr lang="en-US" kern="100" dirty="0" smtClean="0">
                <a:effectLst/>
                <a:latin typeface="Calibri" charset="0"/>
                <a:ea typeface="宋体" charset="-122"/>
                <a:cs typeface="Times New Roman" charset="0"/>
              </a:rPr>
              <a:t>The first part will deal with optimizing the current ALICE masterclasses and expanding the collection of existing analyses. This step will require one or more data analyses to be implemented in the masterclass framework, as well as preparing data on which these analyses can be run (i.e. selecting a sufficient number of events in which a process of interest can be found, preparing clean event displays, etc.). These (new) masterclasses </a:t>
            </a:r>
            <a:r>
              <a:rPr lang="en-US" b="1" kern="100" dirty="0" smtClean="0">
                <a:solidFill>
                  <a:srgbClr val="C00000"/>
                </a:solidFill>
                <a:effectLst/>
                <a:latin typeface="Calibri" charset="0"/>
                <a:ea typeface="宋体" charset="-122"/>
                <a:cs typeface="Times New Roman" charset="0"/>
              </a:rPr>
              <a:t>can either run in a virtual machine (as is currently done) or be provided via a lightweight Docker container</a:t>
            </a:r>
            <a:r>
              <a:rPr lang="en-US" kern="100" dirty="0" smtClean="0">
                <a:effectLst/>
                <a:latin typeface="Calibri" charset="0"/>
                <a:ea typeface="宋体" charset="-122"/>
                <a:cs typeface="Times New Roman" charset="0"/>
              </a:rPr>
              <a:t>, ensuring compatibility with different operating systems. During this step of the project, the student can familiarize him/herself with the masterclass software and data analysis in general.  </a:t>
            </a:r>
            <a:endParaRPr lang="en-GB" kern="100" dirty="0" smtClean="0">
              <a:effectLst/>
              <a:latin typeface="Calibri" charset="0"/>
              <a:ea typeface="宋体" charset="-122"/>
              <a:cs typeface="Times New Roman" charset="0"/>
            </a:endParaRPr>
          </a:p>
          <a:p>
            <a:pPr algn="just">
              <a:spcAft>
                <a:spcPts val="0"/>
              </a:spcAft>
            </a:pPr>
            <a:r>
              <a:rPr lang="en-US" kern="100" dirty="0" smtClean="0">
                <a:effectLst/>
                <a:latin typeface="Calibri" charset="0"/>
                <a:ea typeface="宋体" charset="-122"/>
                <a:cs typeface="Times New Roman" charset="0"/>
              </a:rPr>
              <a:t>The second part of the project is more ambitious and will focus on future developments. With the advent of ROOT6, </a:t>
            </a:r>
            <a:r>
              <a:rPr lang="en-US" b="1" kern="100" dirty="0" smtClean="0">
                <a:solidFill>
                  <a:srgbClr val="C00000"/>
                </a:solidFill>
                <a:effectLst/>
                <a:latin typeface="Calibri" charset="0"/>
                <a:ea typeface="宋体" charset="-122"/>
                <a:cs typeface="Times New Roman" charset="0"/>
              </a:rPr>
              <a:t>powerful tools for browser based data analysis have become available</a:t>
            </a:r>
            <a:r>
              <a:rPr lang="en-US" kern="100" dirty="0" smtClean="0">
                <a:effectLst/>
                <a:latin typeface="Calibri" charset="0"/>
                <a:ea typeface="宋体" charset="-122"/>
                <a:cs typeface="Times New Roman" charset="0"/>
              </a:rPr>
              <a:t>. Browser-based masterclasses would greatly improve </a:t>
            </a:r>
            <a:r>
              <a:rPr lang="en-US" kern="100" dirty="0" smtClean="0">
                <a:solidFill>
                  <a:srgbClr val="C00000"/>
                </a:solidFill>
                <a:effectLst/>
                <a:latin typeface="Calibri" charset="0"/>
                <a:ea typeface="宋体" charset="-122"/>
                <a:cs typeface="Times New Roman" charset="0"/>
              </a:rPr>
              <a:t>easy-of-use, as no installation of software </a:t>
            </a:r>
            <a:r>
              <a:rPr lang="en-US" kern="100" dirty="0" smtClean="0">
                <a:effectLst/>
                <a:latin typeface="Calibri" charset="0"/>
                <a:ea typeface="宋体" charset="-122"/>
                <a:cs typeface="Times New Roman" charset="0"/>
              </a:rPr>
              <a:t>is required. </a:t>
            </a:r>
            <a:r>
              <a:rPr lang="en-US" u="sng" kern="100" dirty="0" smtClean="0">
                <a:effectLst/>
                <a:latin typeface="Calibri" charset="0"/>
                <a:ea typeface="宋体" charset="-122"/>
                <a:cs typeface="Times New Roman" charset="0"/>
              </a:rPr>
              <a:t>Browser-based ‘notebooks’ can either run via the CERN SWAN service, or a SWAN </a:t>
            </a:r>
            <a:r>
              <a:rPr lang="en-US" kern="100" dirty="0" smtClean="0">
                <a:effectLst/>
                <a:latin typeface="Calibri" charset="0"/>
                <a:ea typeface="宋体" charset="-122"/>
                <a:cs typeface="Times New Roman" charset="0"/>
              </a:rPr>
              <a:t>service can be deployed on local resources. In this phase of the project, the possibility to run a masterclass as a browser-based notebook will be explored, with the goal of implementing a ‘pilot’ masterclass. </a:t>
            </a:r>
            <a:endParaRPr lang="en-GB" kern="100" dirty="0" smtClean="0">
              <a:effectLst/>
              <a:latin typeface="Calibri" charset="0"/>
              <a:ea typeface="宋体" charset="-122"/>
              <a:cs typeface="Times New Roman" charset="0"/>
            </a:endParaRPr>
          </a:p>
          <a:p>
            <a:pPr algn="just"/>
            <a:r>
              <a:rPr lang="en-US" kern="100" dirty="0" smtClean="0">
                <a:effectLst/>
                <a:latin typeface="Calibri" charset="0"/>
                <a:ea typeface="宋体" charset="-122"/>
                <a:cs typeface="Times New Roman" charset="0"/>
              </a:rPr>
              <a:t> </a:t>
            </a:r>
            <a:r>
              <a:rPr lang="en-US" dirty="0"/>
              <a:t>Prerequisites: knowledge of C++ and python is required, familiarity with virtualization (VM, </a:t>
            </a:r>
            <a:r>
              <a:rPr lang="en-US" dirty="0" err="1"/>
              <a:t>docker</a:t>
            </a:r>
            <a:r>
              <a:rPr lang="en-US" dirty="0"/>
              <a:t>) will be beneficial but not necessary per se</a:t>
            </a:r>
            <a:endParaRPr lang="en-GB" dirty="0"/>
          </a:p>
          <a:p>
            <a:pPr algn="just">
              <a:spcAft>
                <a:spcPts val="0"/>
              </a:spcAft>
            </a:pPr>
            <a:endParaRPr lang="en-GB" kern="100" dirty="0" smtClean="0">
              <a:effectLst/>
              <a:latin typeface="Calibri" charset="0"/>
              <a:ea typeface="宋体" charset="-122"/>
              <a:cs typeface="Times New Roman" charset="0"/>
            </a:endParaRPr>
          </a:p>
          <a:p>
            <a:endParaRPr lang="en-US" dirty="0"/>
          </a:p>
        </p:txBody>
      </p:sp>
      <p:sp>
        <p:nvSpPr>
          <p:cNvPr id="4" name="Content Placeholder 2"/>
          <p:cNvSpPr txBox="1">
            <a:spLocks/>
          </p:cNvSpPr>
          <p:nvPr/>
        </p:nvSpPr>
        <p:spPr>
          <a:xfrm>
            <a:off x="838200" y="934720"/>
            <a:ext cx="10515600" cy="114808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800" dirty="0" smtClean="0"/>
              <a:t>CERN Summer Student Proposal from ALICE</a:t>
            </a:r>
          </a:p>
          <a:p>
            <a:pPr marL="0" indent="0">
              <a:buFont typeface="Arial"/>
              <a:buNone/>
            </a:pPr>
            <a:r>
              <a:rPr lang="en-US" sz="1800" dirty="0" smtClean="0"/>
              <a:t>Supervisors: </a:t>
            </a:r>
            <a:r>
              <a:rPr lang="en-US" sz="1800" dirty="0" err="1" smtClean="0"/>
              <a:t>Redmer</a:t>
            </a:r>
            <a:r>
              <a:rPr lang="en-US" sz="1800" dirty="0" smtClean="0"/>
              <a:t> Alexander </a:t>
            </a:r>
            <a:r>
              <a:rPr lang="en-US" sz="1800" dirty="0" err="1" smtClean="0"/>
              <a:t>Bertens</a:t>
            </a:r>
            <a:r>
              <a:rPr lang="en-US" sz="1800" dirty="0" smtClean="0"/>
              <a:t>, </a:t>
            </a:r>
            <a:r>
              <a:rPr lang="en-US" sz="1800" dirty="0" err="1" smtClean="0"/>
              <a:t>Friederike</a:t>
            </a:r>
            <a:r>
              <a:rPr lang="en-US" sz="1800" dirty="0" smtClean="0"/>
              <a:t> Bock</a:t>
            </a:r>
            <a:endParaRPr lang="en-US" b="1" dirty="0" smtClean="0">
              <a:solidFill>
                <a:srgbClr val="4C71D7"/>
              </a:solidFill>
            </a:endParaRPr>
          </a:p>
          <a:p>
            <a:pPr marL="0" indent="0">
              <a:buFont typeface="Arial"/>
              <a:buNone/>
            </a:pPr>
            <a:endParaRPr lang="en-US" b="1" dirty="0">
              <a:solidFill>
                <a:srgbClr val="4C71D7"/>
              </a:solidFill>
            </a:endParaRPr>
          </a:p>
        </p:txBody>
      </p:sp>
      <p:sp>
        <p:nvSpPr>
          <p:cNvPr id="5" name="Title 1"/>
          <p:cNvSpPr>
            <a:spLocks noGrp="1"/>
          </p:cNvSpPr>
          <p:nvPr>
            <p:ph type="title"/>
          </p:nvPr>
        </p:nvSpPr>
        <p:spPr>
          <a:xfrm>
            <a:off x="838200" y="151765"/>
            <a:ext cx="10515600" cy="782955"/>
          </a:xfrm>
        </p:spPr>
        <p:txBody>
          <a:bodyPr>
            <a:normAutofit/>
          </a:bodyPr>
          <a:lstStyle/>
          <a:p>
            <a:r>
              <a:rPr lang="en-US" sz="3600" b="1" dirty="0" smtClean="0">
                <a:solidFill>
                  <a:srgbClr val="3733DB"/>
                </a:solidFill>
              </a:rPr>
              <a:t>Future Plans</a:t>
            </a:r>
            <a:endParaRPr lang="en-US" sz="3600" b="1" dirty="0">
              <a:solidFill>
                <a:srgbClr val="3733DB"/>
              </a:solidFill>
            </a:endParaRPr>
          </a:p>
        </p:txBody>
      </p:sp>
    </p:spTree>
    <p:extLst>
      <p:ext uri="{BB962C8B-B14F-4D97-AF65-F5344CB8AC3E}">
        <p14:creationId xmlns:p14="http://schemas.microsoft.com/office/powerpoint/2010/main" val="903278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1765"/>
            <a:ext cx="10515600" cy="782955"/>
          </a:xfrm>
        </p:spPr>
        <p:txBody>
          <a:bodyPr>
            <a:normAutofit/>
          </a:bodyPr>
          <a:lstStyle/>
          <a:p>
            <a:r>
              <a:rPr lang="en-US" sz="3600" b="1" dirty="0" smtClean="0">
                <a:solidFill>
                  <a:srgbClr val="3733DB"/>
                </a:solidFill>
              </a:rPr>
              <a:t>Contacts and</a:t>
            </a:r>
            <a:endParaRPr lang="en-US" sz="3600" b="1" dirty="0">
              <a:solidFill>
                <a:srgbClr val="3733DB"/>
              </a:solidFill>
            </a:endParaRPr>
          </a:p>
        </p:txBody>
      </p:sp>
      <p:sp>
        <p:nvSpPr>
          <p:cNvPr id="3" name="Content Placeholder 2"/>
          <p:cNvSpPr>
            <a:spLocks noGrp="1"/>
          </p:cNvSpPr>
          <p:nvPr>
            <p:ph idx="1"/>
          </p:nvPr>
        </p:nvSpPr>
        <p:spPr>
          <a:xfrm>
            <a:off x="838200" y="1026160"/>
            <a:ext cx="10515600" cy="4643120"/>
          </a:xfrm>
        </p:spPr>
        <p:txBody>
          <a:bodyPr>
            <a:normAutofit fontScale="70000" lnSpcReduction="20000"/>
          </a:bodyPr>
          <a:lstStyle/>
          <a:p>
            <a:pPr marL="0" indent="0">
              <a:buNone/>
            </a:pPr>
            <a:r>
              <a:rPr lang="en-US" sz="3200" b="1" dirty="0" smtClean="0">
                <a:solidFill>
                  <a:srgbClr val="3733DB"/>
                </a:solidFill>
              </a:rPr>
              <a:t>LHC Outreach Teams</a:t>
            </a:r>
          </a:p>
          <a:p>
            <a:pPr marL="457200" lvl="1" indent="0">
              <a:buNone/>
            </a:pPr>
            <a:r>
              <a:rPr lang="en-US" b="1" dirty="0" smtClean="0">
                <a:solidFill>
                  <a:srgbClr val="3733DB"/>
                </a:solidFill>
              </a:rPr>
              <a:t>CMS via Ken</a:t>
            </a:r>
          </a:p>
          <a:p>
            <a:pPr marL="457200" lvl="1" indent="0">
              <a:buNone/>
            </a:pPr>
            <a:endParaRPr lang="en-US" b="1" dirty="0">
              <a:solidFill>
                <a:srgbClr val="3733DB"/>
              </a:solidFill>
            </a:endParaRPr>
          </a:p>
          <a:p>
            <a:pPr marL="457200" lvl="1" indent="0">
              <a:buNone/>
            </a:pPr>
            <a:r>
              <a:rPr lang="en-US" b="1" dirty="0" smtClean="0">
                <a:solidFill>
                  <a:srgbClr val="3733DB"/>
                </a:solidFill>
              </a:rPr>
              <a:t>ATLAS via </a:t>
            </a:r>
            <a:r>
              <a:rPr lang="en-US" b="1" dirty="0" err="1" smtClean="0">
                <a:solidFill>
                  <a:srgbClr val="3733DB"/>
                </a:solidFill>
              </a:rPr>
              <a:t>Uta</a:t>
            </a:r>
            <a:r>
              <a:rPr lang="en-US" b="1" dirty="0" smtClean="0">
                <a:solidFill>
                  <a:srgbClr val="3733DB"/>
                </a:solidFill>
              </a:rPr>
              <a:t>, HPB</a:t>
            </a:r>
          </a:p>
          <a:p>
            <a:pPr marL="457200" lvl="1" indent="0">
              <a:buNone/>
            </a:pPr>
            <a:endParaRPr lang="en-US" b="1" dirty="0" smtClean="0">
              <a:solidFill>
                <a:srgbClr val="3733DB"/>
              </a:solidFill>
            </a:endParaRPr>
          </a:p>
          <a:p>
            <a:pPr marL="457200" lvl="1" indent="0">
              <a:buNone/>
            </a:pPr>
            <a:r>
              <a:rPr lang="en-US" b="1" dirty="0" err="1" smtClean="0">
                <a:solidFill>
                  <a:srgbClr val="3733DB"/>
                </a:solidFill>
              </a:rPr>
              <a:t>LHCb</a:t>
            </a:r>
            <a:endParaRPr lang="en-US" b="1" dirty="0" smtClean="0">
              <a:solidFill>
                <a:srgbClr val="3733DB"/>
              </a:solidFill>
            </a:endParaRPr>
          </a:p>
          <a:p>
            <a:pPr marL="457200" lvl="1" indent="0">
              <a:buNone/>
            </a:pPr>
            <a:endParaRPr lang="en-US" b="1" dirty="0" smtClean="0">
              <a:solidFill>
                <a:srgbClr val="3733DB"/>
              </a:solidFill>
            </a:endParaRPr>
          </a:p>
          <a:p>
            <a:pPr marL="457200" lvl="1" indent="0">
              <a:buNone/>
            </a:pPr>
            <a:endParaRPr lang="en-US" sz="1500" dirty="0" smtClean="0"/>
          </a:p>
          <a:p>
            <a:pPr marL="0" indent="0">
              <a:buNone/>
            </a:pPr>
            <a:endParaRPr lang="en-US" sz="1050" dirty="0" smtClean="0">
              <a:effectLst/>
            </a:endParaRPr>
          </a:p>
          <a:p>
            <a:pPr marL="0" indent="0">
              <a:buNone/>
            </a:pPr>
            <a:r>
              <a:rPr lang="en-US" b="1" dirty="0" smtClean="0">
                <a:solidFill>
                  <a:srgbClr val="3733DB"/>
                </a:solidFill>
              </a:rPr>
              <a:t>GSI/FAIR</a:t>
            </a:r>
          </a:p>
          <a:p>
            <a:pPr marL="0" indent="0">
              <a:buNone/>
            </a:pPr>
            <a:r>
              <a:rPr lang="en-US" b="1" dirty="0" smtClean="0">
                <a:solidFill>
                  <a:srgbClr val="3733DB"/>
                </a:solidFill>
              </a:rPr>
              <a:t>	HADES dedicated programmer and budget</a:t>
            </a:r>
          </a:p>
          <a:p>
            <a:pPr marL="0" indent="0">
              <a:buNone/>
            </a:pPr>
            <a:r>
              <a:rPr lang="en-US" b="1" dirty="0">
                <a:solidFill>
                  <a:srgbClr val="3733DB"/>
                </a:solidFill>
              </a:rPr>
              <a:t>	</a:t>
            </a:r>
            <a:r>
              <a:rPr lang="en-US" b="1" dirty="0" smtClean="0">
                <a:solidFill>
                  <a:srgbClr val="3733DB"/>
                </a:solidFill>
              </a:rPr>
              <a:t>CBM Summer Student for next summer, collection of real mini-CBM data</a:t>
            </a:r>
          </a:p>
          <a:p>
            <a:pPr marL="0" indent="0">
              <a:buNone/>
            </a:pPr>
            <a:endParaRPr lang="en-US" b="1" dirty="0" smtClean="0">
              <a:solidFill>
                <a:srgbClr val="3733DB"/>
              </a:solidFill>
            </a:endParaRPr>
          </a:p>
          <a:p>
            <a:pPr marL="0" indent="0">
              <a:buNone/>
            </a:pPr>
            <a:endParaRPr lang="en-US" dirty="0" smtClean="0"/>
          </a:p>
          <a:p>
            <a:pPr marL="0" indent="0">
              <a:buNone/>
            </a:pPr>
            <a:r>
              <a:rPr lang="en-US" sz="7600" b="1" dirty="0" smtClean="0">
                <a:solidFill>
                  <a:srgbClr val="3733DB"/>
                </a:solidFill>
              </a:rPr>
              <a:t>Task Force ?</a:t>
            </a:r>
          </a:p>
          <a:p>
            <a:pPr marL="0" indent="0">
              <a:buNone/>
            </a:pPr>
            <a:endParaRPr lang="en-US" b="1" dirty="0" smtClean="0">
              <a:solidFill>
                <a:srgbClr val="4C71D7"/>
              </a:solidFill>
            </a:endParaRPr>
          </a:p>
          <a:p>
            <a:pPr marL="0" indent="0">
              <a:buNone/>
            </a:pPr>
            <a:endParaRPr lang="en-US" b="1" dirty="0" smtClean="0">
              <a:solidFill>
                <a:srgbClr val="4C71D7"/>
              </a:solidFill>
            </a:endParaRPr>
          </a:p>
        </p:txBody>
      </p:sp>
    </p:spTree>
    <p:extLst>
      <p:ext uri="{BB962C8B-B14F-4D97-AF65-F5344CB8AC3E}">
        <p14:creationId xmlns:p14="http://schemas.microsoft.com/office/powerpoint/2010/main" val="1438940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BackUp</a:t>
            </a:r>
            <a:r>
              <a:rPr lang="en-US" dirty="0" smtClean="0"/>
              <a:t> Details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0459296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2725"/>
            <a:ext cx="10515600" cy="640715"/>
          </a:xfrm>
        </p:spPr>
        <p:txBody>
          <a:bodyPr>
            <a:normAutofit fontScale="90000"/>
          </a:bodyPr>
          <a:lstStyle/>
          <a:p>
            <a:r>
              <a:rPr lang="en-US" b="1" dirty="0" smtClean="0"/>
              <a:t>INFO</a:t>
            </a:r>
            <a:endParaRPr lang="en-US" b="1" dirty="0"/>
          </a:p>
        </p:txBody>
      </p:sp>
      <p:sp>
        <p:nvSpPr>
          <p:cNvPr id="3" name="Content Placeholder 2"/>
          <p:cNvSpPr>
            <a:spLocks noGrp="1"/>
          </p:cNvSpPr>
          <p:nvPr>
            <p:ph idx="1"/>
          </p:nvPr>
        </p:nvSpPr>
        <p:spPr>
          <a:xfrm>
            <a:off x="838200" y="1005840"/>
            <a:ext cx="10515600" cy="5852160"/>
          </a:xfrm>
        </p:spPr>
        <p:txBody>
          <a:bodyPr>
            <a:normAutofit fontScale="70000" lnSpcReduction="20000"/>
          </a:bodyPr>
          <a:lstStyle/>
          <a:p>
            <a:pPr marL="0" indent="0">
              <a:buNone/>
            </a:pPr>
            <a:r>
              <a:rPr lang="en-US" b="1" u="sng" dirty="0" smtClean="0">
                <a:effectLst/>
              </a:rPr>
              <a:t>INFO FROM ROOT TEAM : </a:t>
            </a:r>
            <a:r>
              <a:rPr lang="en-US" dirty="0" smtClean="0"/>
              <a:t>Danilo </a:t>
            </a:r>
            <a:r>
              <a:rPr lang="en-US" dirty="0" err="1" smtClean="0"/>
              <a:t>Piparo</a:t>
            </a:r>
            <a:endParaRPr lang="en-US" dirty="0" smtClean="0">
              <a:effectLst/>
            </a:endParaRPr>
          </a:p>
          <a:p>
            <a:r>
              <a:rPr lang="en-US" dirty="0" smtClean="0">
                <a:effectLst/>
              </a:rPr>
              <a:t>the up2u (</a:t>
            </a:r>
            <a:r>
              <a:rPr lang="en-US" dirty="0" smtClean="0">
                <a:effectLst/>
                <a:hlinkClick r:id="rId2"/>
              </a:rPr>
              <a:t>https://up2university.eu/</a:t>
            </a:r>
            <a:r>
              <a:rPr lang="en-US" dirty="0" smtClean="0">
                <a:effectLst/>
              </a:rPr>
              <a:t>) colleagues in IT can be involved in the thread</a:t>
            </a:r>
          </a:p>
          <a:p>
            <a:r>
              <a:rPr lang="en-US" dirty="0" smtClean="0">
                <a:effectLst/>
              </a:rPr>
              <a:t>CERN has its Notebook service, SWAN: you can find all information about it here </a:t>
            </a:r>
            <a:r>
              <a:rPr lang="en-US" dirty="0" smtClean="0">
                <a:effectLst/>
                <a:hlinkClick r:id="rId3"/>
              </a:rPr>
              <a:t>https://swan.web.cern.ch</a:t>
            </a:r>
            <a:r>
              <a:rPr lang="en-US" dirty="0" smtClean="0">
                <a:effectLst/>
              </a:rPr>
              <a:t> . Since a couple of years, it's used for production work in several departments of CERN, such as the Beams, and regularly used as platform for trainings (yesterday for example for a ROOT ATLAS tutorial)</a:t>
            </a:r>
          </a:p>
          <a:p>
            <a:r>
              <a:rPr lang="en-US" dirty="0" smtClean="0">
                <a:effectLst/>
              </a:rPr>
              <a:t>a SWAN-like service can serve the purpose of the Master Classes. Actually it is not new to this kind of activities: here you can find a SWAN based standard model course for high school students (apologies, in Finnish: </a:t>
            </a:r>
            <a:r>
              <a:rPr lang="en-US" dirty="0" smtClean="0">
                <a:effectLst/>
                <a:hlinkClick r:id="rId4"/>
              </a:rPr>
              <a:t>https://swan.web.cern.ch/content/outreach</a:t>
            </a:r>
            <a:r>
              <a:rPr lang="en-US" dirty="0" smtClean="0">
                <a:effectLst/>
              </a:rPr>
              <a:t> )</a:t>
            </a:r>
          </a:p>
          <a:p>
            <a:r>
              <a:rPr lang="en-US" dirty="0" smtClean="0">
                <a:effectLst/>
              </a:rPr>
              <a:t>a version of SWAN, including its storage backend, which can be deployed on local resources can be found </a:t>
            </a:r>
            <a:r>
              <a:rPr lang="en-US" dirty="0" err="1" smtClean="0">
                <a:effectLst/>
              </a:rPr>
              <a:t>here:</a:t>
            </a:r>
            <a:r>
              <a:rPr lang="en-US" dirty="0" err="1" smtClean="0">
                <a:effectLst/>
                <a:hlinkClick r:id="rId5"/>
              </a:rPr>
              <a:t>https</a:t>
            </a:r>
            <a:r>
              <a:rPr lang="en-US" dirty="0" smtClean="0">
                <a:effectLst/>
                <a:hlinkClick r:id="rId5"/>
              </a:rPr>
              <a:t>://cernbox.cern.ch/cernbox/doc/boxed/</a:t>
            </a:r>
            <a:r>
              <a:rPr lang="en-US" dirty="0" smtClean="0">
                <a:effectLst/>
              </a:rPr>
              <a:t> . It runs successfully on Amazon resources for example.</a:t>
            </a:r>
          </a:p>
          <a:p>
            <a:endParaRPr lang="en-US" dirty="0" smtClean="0"/>
          </a:p>
          <a:p>
            <a:pPr marL="0" indent="0">
              <a:buNone/>
            </a:pPr>
            <a:r>
              <a:rPr lang="en-US" b="1" dirty="0" smtClean="0"/>
              <a:t>INFO FROM up2u: </a:t>
            </a:r>
            <a:r>
              <a:rPr lang="en-US" dirty="0" smtClean="0"/>
              <a:t>Jakub </a:t>
            </a:r>
            <a:r>
              <a:rPr lang="en-US" dirty="0" err="1" smtClean="0"/>
              <a:t>Moscicki</a:t>
            </a:r>
            <a:r>
              <a:rPr lang="en-US" dirty="0" smtClean="0"/>
              <a:t> </a:t>
            </a:r>
            <a:br>
              <a:rPr lang="en-US" dirty="0" smtClean="0"/>
            </a:br>
            <a:r>
              <a:rPr lang="en-US" dirty="0" smtClean="0">
                <a:effectLst/>
              </a:rPr>
              <a:t/>
            </a:r>
            <a:br>
              <a:rPr lang="en-US" dirty="0" smtClean="0">
                <a:effectLst/>
              </a:rPr>
            </a:br>
            <a:endParaRPr lang="en-US" dirty="0" smtClean="0">
              <a:effectLst/>
            </a:endParaRPr>
          </a:p>
          <a:p>
            <a:r>
              <a:rPr lang="en-US" dirty="0" smtClean="0">
                <a:effectLst/>
              </a:rPr>
              <a:t>SWAN is successfully used for several training events at the MSc level (such as CERN School of Computing for example). </a:t>
            </a:r>
          </a:p>
          <a:p>
            <a:r>
              <a:rPr lang="en-US" dirty="0" smtClean="0">
                <a:effectLst/>
              </a:rPr>
              <a:t>We also test it for secondary education classes (Up2U). </a:t>
            </a:r>
          </a:p>
          <a:p>
            <a:r>
              <a:rPr lang="en-US" dirty="0" smtClean="0">
                <a:effectLst/>
              </a:rPr>
              <a:t>So there is quite an interesting potential for the Masterclasses too.</a:t>
            </a:r>
          </a:p>
        </p:txBody>
      </p:sp>
    </p:spTree>
    <p:extLst>
      <p:ext uri="{BB962C8B-B14F-4D97-AF65-F5344CB8AC3E}">
        <p14:creationId xmlns:p14="http://schemas.microsoft.com/office/powerpoint/2010/main" val="2087494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4200" y="1815465"/>
            <a:ext cx="10515600" cy="4351338"/>
          </a:xfrm>
        </p:spPr>
        <p:txBody>
          <a:bodyPr>
            <a:normAutofit fontScale="77500" lnSpcReduction="20000"/>
          </a:bodyPr>
          <a:lstStyle/>
          <a:p>
            <a:pPr marL="0" indent="0">
              <a:buNone/>
            </a:pPr>
            <a:r>
              <a:rPr lang="en-US" b="1" dirty="0"/>
              <a:t>From: </a:t>
            </a:r>
            <a:r>
              <a:rPr lang="en-US" dirty="0"/>
              <a:t>Christian Holm Christensen</a:t>
            </a:r>
            <a:endParaRPr lang="en-US" dirty="0" smtClean="0">
              <a:effectLst/>
            </a:endParaRPr>
          </a:p>
          <a:p>
            <a:pPr marL="0" indent="0">
              <a:buNone/>
            </a:pPr>
            <a:r>
              <a:rPr lang="en-US" dirty="0" smtClean="0">
                <a:effectLst/>
              </a:rPr>
              <a:t>see</a:t>
            </a:r>
            <a:br>
              <a:rPr lang="en-US" dirty="0" smtClean="0">
                <a:effectLst/>
              </a:rPr>
            </a:br>
            <a:r>
              <a:rPr lang="en-US" dirty="0" smtClean="0">
                <a:effectLst/>
              </a:rPr>
              <a:t/>
            </a:r>
            <a:br>
              <a:rPr lang="en-US" dirty="0" smtClean="0">
                <a:effectLst/>
              </a:rPr>
            </a:br>
            <a:r>
              <a:rPr lang="en-US" dirty="0" smtClean="0">
                <a:effectLst/>
              </a:rPr>
              <a:t>   </a:t>
            </a:r>
            <a:r>
              <a:rPr lang="en-US" dirty="0" smtClean="0">
                <a:effectLst/>
                <a:hlinkClick r:id="rId2"/>
              </a:rPr>
              <a:t>https://gitlab.cern.ch/cholm/alice-masterclasses</a:t>
            </a:r>
            <a:r>
              <a:rPr lang="en-US" dirty="0" smtClean="0">
                <a:effectLst/>
              </a:rPr>
              <a:t/>
            </a:r>
            <a:br>
              <a:rPr lang="en-US" dirty="0" smtClean="0">
                <a:effectLst/>
              </a:rPr>
            </a:br>
            <a:r>
              <a:rPr lang="en-US" dirty="0" smtClean="0">
                <a:effectLst/>
              </a:rPr>
              <a:t/>
            </a:r>
            <a:br>
              <a:rPr lang="en-US" dirty="0" smtClean="0">
                <a:effectLst/>
              </a:rPr>
            </a:br>
            <a:r>
              <a:rPr lang="en-US" dirty="0" smtClean="0">
                <a:effectLst/>
              </a:rPr>
              <a:t>The code is all there, so you can simply clone the repo.</a:t>
            </a:r>
            <a:br>
              <a:rPr lang="en-US" dirty="0" smtClean="0">
                <a:effectLst/>
              </a:rPr>
            </a:br>
            <a:r>
              <a:rPr lang="en-US" dirty="0" smtClean="0">
                <a:effectLst/>
              </a:rPr>
              <a:t/>
            </a:r>
            <a:br>
              <a:rPr lang="en-US" dirty="0" smtClean="0">
                <a:effectLst/>
              </a:rPr>
            </a:br>
            <a:r>
              <a:rPr lang="en-US" dirty="0" smtClean="0">
                <a:effectLst/>
              </a:rPr>
              <a:t>Notes on the implementation can be found in</a:t>
            </a:r>
            <a:br>
              <a:rPr lang="en-US" dirty="0" smtClean="0">
                <a:effectLst/>
              </a:rPr>
            </a:br>
            <a:r>
              <a:rPr lang="en-US" dirty="0" smtClean="0">
                <a:effectLst/>
              </a:rPr>
              <a:t/>
            </a:r>
            <a:br>
              <a:rPr lang="en-US" dirty="0" smtClean="0">
                <a:effectLst/>
              </a:rPr>
            </a:br>
            <a:r>
              <a:rPr lang="en-US" dirty="0" smtClean="0">
                <a:effectLst/>
              </a:rPr>
              <a:t> </a:t>
            </a:r>
            <a:r>
              <a:rPr lang="en-US" dirty="0" smtClean="0">
                <a:effectLst/>
                <a:hlinkClick r:id="rId3"/>
              </a:rPr>
              <a:t>https://gitlab.cern.ch/cholm/alice-masterclasses/blob/master/README.md</a:t>
            </a:r>
            <a:r>
              <a:rPr lang="en-US" dirty="0" smtClean="0">
                <a:effectLst/>
              </a:rPr>
              <a:t/>
            </a:r>
            <a:br>
              <a:rPr lang="en-US" dirty="0" smtClean="0">
                <a:effectLst/>
              </a:rPr>
            </a:br>
            <a:r>
              <a:rPr lang="en-US" dirty="0" smtClean="0">
                <a:effectLst/>
              </a:rPr>
              <a:t> </a:t>
            </a:r>
            <a:r>
              <a:rPr lang="en-US" dirty="0" smtClean="0">
                <a:effectLst/>
                <a:hlinkClick r:id="rId4"/>
              </a:rPr>
              <a:t>https://gitlab.cern.ch/cholm/alice-masterclasses/blob/master/Base/doc/Implementation.md</a:t>
            </a:r>
            <a:r>
              <a:rPr lang="en-US" dirty="0" smtClean="0">
                <a:effectLst/>
              </a:rPr>
              <a:t/>
            </a:r>
            <a:br>
              <a:rPr lang="en-US" dirty="0" smtClean="0">
                <a:effectLst/>
              </a:rPr>
            </a:br>
            <a:r>
              <a:rPr lang="en-US" dirty="0" smtClean="0">
                <a:effectLst/>
              </a:rPr>
              <a:t> </a:t>
            </a:r>
            <a:r>
              <a:rPr lang="en-US" dirty="0" smtClean="0">
                <a:effectLst/>
                <a:hlinkClick r:id="rId5"/>
              </a:rPr>
              <a:t>https://gitlab.cern.ch/cholm/alice-masterclasses/blob/master/CONTRIBUTING.md</a:t>
            </a:r>
            <a:r>
              <a:rPr lang="en-US" dirty="0" smtClean="0">
                <a:effectLst/>
              </a:rPr>
              <a:t/>
            </a:r>
            <a:br>
              <a:rPr lang="en-US" dirty="0" smtClean="0">
                <a:effectLst/>
              </a:rPr>
            </a:br>
            <a:r>
              <a:rPr lang="en-US" dirty="0" smtClean="0">
                <a:effectLst/>
              </a:rPr>
              <a:t/>
            </a:r>
            <a:br>
              <a:rPr lang="en-US" dirty="0" smtClean="0">
                <a:effectLst/>
              </a:rPr>
            </a:br>
            <a:r>
              <a:rPr lang="en-US" dirty="0" smtClean="0">
                <a:effectLst/>
              </a:rPr>
              <a:t>The code is documented heavily - see</a:t>
            </a:r>
            <a:br>
              <a:rPr lang="en-US" dirty="0" smtClean="0">
                <a:effectLst/>
              </a:rPr>
            </a:br>
            <a:r>
              <a:rPr lang="en-US" dirty="0" smtClean="0">
                <a:effectLst/>
              </a:rPr>
              <a:t/>
            </a:r>
            <a:br>
              <a:rPr lang="en-US" dirty="0" smtClean="0">
                <a:effectLst/>
              </a:rPr>
            </a:br>
            <a:r>
              <a:rPr lang="en-US" dirty="0" smtClean="0">
                <a:effectLst/>
              </a:rPr>
              <a:t> </a:t>
            </a:r>
            <a:r>
              <a:rPr lang="en-US" dirty="0" smtClean="0">
                <a:effectLst/>
                <a:hlinkClick r:id="rId6"/>
              </a:rPr>
              <a:t>https://cholm.web.cern.ch/cholm/alice-masterclasses/</a:t>
            </a:r>
            <a:endParaRPr lang="en-US" dirty="0" smtClean="0">
              <a:effectLst/>
            </a:endParaRPr>
          </a:p>
          <a:p>
            <a:endParaRPr lang="en-US" dirty="0"/>
          </a:p>
        </p:txBody>
      </p:sp>
      <p:sp>
        <p:nvSpPr>
          <p:cNvPr id="4" name="Title 1"/>
          <p:cNvSpPr>
            <a:spLocks noGrp="1"/>
          </p:cNvSpPr>
          <p:nvPr>
            <p:ph type="title"/>
          </p:nvPr>
        </p:nvSpPr>
        <p:spPr>
          <a:xfrm>
            <a:off x="584200" y="456565"/>
            <a:ext cx="10515600" cy="640715"/>
          </a:xfrm>
        </p:spPr>
        <p:txBody>
          <a:bodyPr>
            <a:normAutofit fontScale="90000"/>
          </a:bodyPr>
          <a:lstStyle/>
          <a:p>
            <a:r>
              <a:rPr lang="en-US" b="1" dirty="0" smtClean="0"/>
              <a:t>INFO</a:t>
            </a:r>
            <a:endParaRPr lang="en-US" b="1" dirty="0"/>
          </a:p>
        </p:txBody>
      </p:sp>
    </p:spTree>
    <p:extLst>
      <p:ext uri="{BB962C8B-B14F-4D97-AF65-F5344CB8AC3E}">
        <p14:creationId xmlns:p14="http://schemas.microsoft.com/office/powerpoint/2010/main" val="5068763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TotalTime>
  <Words>273</Words>
  <Application>Microsoft Macintosh PowerPoint</Application>
  <PresentationFormat>Widescreen</PresentationFormat>
  <Paragraphs>96</Paragraphs>
  <Slides>13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Calibri</vt:lpstr>
      <vt:lpstr>Calibri Light</vt:lpstr>
      <vt:lpstr>Mangal</vt:lpstr>
      <vt:lpstr>SimSun</vt:lpstr>
      <vt:lpstr>Times New Roman</vt:lpstr>
      <vt:lpstr>宋体</vt:lpstr>
      <vt:lpstr>Arial</vt:lpstr>
      <vt:lpstr>Office Theme</vt:lpstr>
      <vt:lpstr>Framework for Masterclass developments  and  Task Force</vt:lpstr>
      <vt:lpstr>Motivation and environment</vt:lpstr>
      <vt:lpstr>Starting Point and Evolution</vt:lpstr>
      <vt:lpstr>Future Plans</vt:lpstr>
      <vt:lpstr>Future Plans</vt:lpstr>
      <vt:lpstr>Contacts and</vt:lpstr>
      <vt:lpstr>BackUp Details</vt:lpstr>
      <vt:lpstr>INFO</vt:lpstr>
      <vt:lpstr>INFO</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Framework for Masterclass developments  and  Task Force</dc:title>
  <dc:creator>Microsoft Office User</dc:creator>
  <cp:lastModifiedBy>Microsoft Office User</cp:lastModifiedBy>
  <cp:revision>16</cp:revision>
  <dcterms:created xsi:type="dcterms:W3CDTF">2018-04-18T22:03:15Z</dcterms:created>
  <dcterms:modified xsi:type="dcterms:W3CDTF">2018-04-19T00:17:05Z</dcterms:modified>
</cp:coreProperties>
</file>